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5"/>
    <p:sldMasterId id="214748367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</p:sldIdLst>
  <p:sldSz cy="5143500" cx="9144000"/>
  <p:notesSz cx="6858000" cy="9144000"/>
  <p:embeddedFontLst>
    <p:embeddedFont>
      <p:font typeface="Quattrocento Sans"/>
      <p:regular r:id="rId37"/>
      <p:bold r:id="rId38"/>
      <p:italic r:id="rId39"/>
      <p:boldItalic r:id="rId40"/>
    </p:embeddedFont>
    <p:embeddedFont>
      <p:font typeface="Noto Sans Symbols"/>
      <p:regular r:id="rId41"/>
      <p:bold r:id="rId42"/>
    </p:embeddedFont>
    <p:embeddedFont>
      <p:font typeface="Cambria Math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08EFD42-6B96-4A2C-9AC4-B9135C035D1E}">
  <a:tblStyle styleId="{208EFD42-6B96-4A2C-9AC4-B9135C035D1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E133DCC-9F20-48F4-BA08-78C42AA21F8D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3.xml"/><Relationship Id="rId42" Type="http://schemas.openxmlformats.org/officeDocument/2006/relationships/font" Target="fonts/NotoSansSymbols-bold.fntdata"/><Relationship Id="rId41" Type="http://schemas.openxmlformats.org/officeDocument/2006/relationships/font" Target="fonts/NotoSansSymbols-regular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CambriaMath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9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c77d40d67_0_6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ac77d40d67_0_6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c77d40d67_0_6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ac77d40d67_0_6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c77d40d67_0_7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2ac77d40d67_0_7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c77d40d67_0_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ac77d40d67_0_6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c77d40d67_2_13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ac77d40d67_2_13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c77d40d67_2_14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ac77d40d67_2_144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c77d40d67_2_15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2ac77d40d67_2_15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c77d40d67_2_16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ac77d40d67_2_16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c77d40d67_2_167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ac77d40d67_2_167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c77d40d67_2_17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ac77d40d67_2_178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c77d40d67_2_12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ac77d40d67_2_123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c77d40d67_2_193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ac77d40d67_2_193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ac77d40d67_2_208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2ac77d40d67_2_208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c77d40d67_2_21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2ac77d40d67_2_214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ac77d40d67_2_240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2ac77d40d67_2_240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c77d40d67_2_264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2ac77d40d67_2_264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ac77d40d67_2_29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ac77d40d67_2_291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c77d40d67_2_31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ac77d40d67_2_31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ac77d40d67_2_34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ac77d40d67_2_34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ac77d40d67_2_381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2ac77d40d67_2_381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c77d40d67_2_412:notes"/>
          <p:cNvSpPr txBox="1"/>
          <p:nvPr>
            <p:ph idx="1" type="body"/>
          </p:nvPr>
        </p:nvSpPr>
        <p:spPr>
          <a:xfrm>
            <a:off x="685784" y="4343396"/>
            <a:ext cx="5486386" cy="4114791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ac77d40d67_2_412:notes"/>
          <p:cNvSpPr/>
          <p:nvPr>
            <p:ph idx="2" type="sldImg"/>
          </p:nvPr>
        </p:nvSpPr>
        <p:spPr>
          <a:xfrm>
            <a:off x="1143208" y="685791"/>
            <a:ext cx="4572219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c77d40d67_0_1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ac77d40d67_0_1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c77d40d67_0_2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ac77d40d67_0_2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c77d40d67_0_3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2ac77d40d67_0_34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c77d40d67_0_2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ac77d40d67_0_2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c77d40d67_0_4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ac77d40d67_0_41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c77d40d67_0_4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ac77d40d67_0_47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c77d40d67_0_55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ac77d40d67_0_55:notes"/>
          <p:cNvSpPr/>
          <p:nvPr>
            <p:ph idx="2" type="sldImg"/>
          </p:nvPr>
        </p:nvSpPr>
        <p:spPr>
          <a:xfrm>
            <a:off x="1143208" y="685791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idx="1" type="subTitle"/>
          </p:nvPr>
        </p:nvSpPr>
        <p:spPr>
          <a:xfrm>
            <a:off x="457110" y="205200"/>
            <a:ext cx="8229330" cy="3980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397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110" y="1203390"/>
            <a:ext cx="401571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3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3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457110" y="120339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2" type="body"/>
          </p:nvPr>
        </p:nvSpPr>
        <p:spPr>
          <a:xfrm>
            <a:off x="457110" y="2761560"/>
            <a:ext cx="822933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" type="body"/>
          </p:nvPr>
        </p:nvSpPr>
        <p:spPr>
          <a:xfrm>
            <a:off x="45711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2" type="body"/>
          </p:nvPr>
        </p:nvSpPr>
        <p:spPr>
          <a:xfrm>
            <a:off x="4673970" y="120339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3" type="body"/>
          </p:nvPr>
        </p:nvSpPr>
        <p:spPr>
          <a:xfrm>
            <a:off x="45711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4" type="body"/>
          </p:nvPr>
        </p:nvSpPr>
        <p:spPr>
          <a:xfrm>
            <a:off x="4673970" y="2761560"/>
            <a:ext cx="401571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457110" y="205200"/>
            <a:ext cx="822933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45711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2" type="body"/>
          </p:nvPr>
        </p:nvSpPr>
        <p:spPr>
          <a:xfrm>
            <a:off x="323973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3" type="body"/>
          </p:nvPr>
        </p:nvSpPr>
        <p:spPr>
          <a:xfrm>
            <a:off x="6022350" y="120339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4" type="body"/>
          </p:nvPr>
        </p:nvSpPr>
        <p:spPr>
          <a:xfrm>
            <a:off x="45711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5" type="body"/>
          </p:nvPr>
        </p:nvSpPr>
        <p:spPr>
          <a:xfrm>
            <a:off x="323973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6" type="body"/>
          </p:nvPr>
        </p:nvSpPr>
        <p:spPr>
          <a:xfrm>
            <a:off x="6022350" y="2761560"/>
            <a:ext cx="2649780" cy="1422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8989650" y="0"/>
            <a:ext cx="152010" cy="742770"/>
          </a:xfrm>
          <a:custGeom>
            <a:rect b="b" l="l" r="r" t="t"/>
            <a:pathLst>
              <a:path extrusionOk="0" h="990600" w="203200">
                <a:moveTo>
                  <a:pt x="202692" y="0"/>
                </a:moveTo>
                <a:lnTo>
                  <a:pt x="0" y="0"/>
                </a:lnTo>
                <a:lnTo>
                  <a:pt x="0" y="990600"/>
                </a:lnTo>
                <a:lnTo>
                  <a:pt x="202692" y="990600"/>
                </a:lnTo>
                <a:lnTo>
                  <a:pt x="202692" y="0"/>
                </a:lnTo>
                <a:close/>
              </a:path>
            </a:pathLst>
          </a:custGeom>
          <a:solidFill>
            <a:srgbClr val="8B1515"/>
          </a:solidFill>
          <a:ln>
            <a:noFill/>
          </a:ln>
        </p:spPr>
      </p:sp>
      <p:sp>
        <p:nvSpPr>
          <p:cNvPr id="58" name="Google Shape;58;p14"/>
          <p:cNvSpPr/>
          <p:nvPr/>
        </p:nvSpPr>
        <p:spPr>
          <a:xfrm>
            <a:off x="0" y="4400460"/>
            <a:ext cx="152010" cy="742770"/>
          </a:xfrm>
          <a:custGeom>
            <a:rect b="b" l="l" r="r" t="t"/>
            <a:pathLst>
              <a:path extrusionOk="0" h="990600" w="203200">
                <a:moveTo>
                  <a:pt x="202692" y="0"/>
                </a:moveTo>
                <a:lnTo>
                  <a:pt x="0" y="0"/>
                </a:lnTo>
                <a:lnTo>
                  <a:pt x="0" y="990600"/>
                </a:lnTo>
                <a:lnTo>
                  <a:pt x="202692" y="990600"/>
                </a:lnTo>
                <a:lnTo>
                  <a:pt x="202692" y="0"/>
                </a:lnTo>
                <a:close/>
              </a:path>
            </a:pathLst>
          </a:custGeom>
          <a:solidFill>
            <a:srgbClr val="007B92"/>
          </a:solidFill>
          <a:ln>
            <a:noFill/>
          </a:ln>
        </p:spPr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363690" y="199530"/>
            <a:ext cx="8416170" cy="38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63690" y="812430"/>
            <a:ext cx="4883220" cy="2323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109050" y="4783590"/>
            <a:ext cx="2925720" cy="2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110" y="4783590"/>
            <a:ext cx="2102760" cy="257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344790" y="4907520"/>
            <a:ext cx="201690" cy="153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25400" marR="0" rtl="0" algn="l">
              <a:lnSpc>
                <a:spcPct val="102428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25400" marR="0" rtl="0" algn="l">
              <a:lnSpc>
                <a:spcPct val="102428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25400" marR="0" rtl="0" algn="l">
              <a:lnSpc>
                <a:spcPct val="102428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25400" marR="0" rtl="0" algn="l">
              <a:lnSpc>
                <a:spcPct val="102428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25400" marR="0" rtl="0" algn="l">
              <a:lnSpc>
                <a:spcPct val="102428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5400" marR="0" rtl="0" algn="l">
              <a:lnSpc>
                <a:spcPct val="102428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5400" marR="0" rtl="0" algn="l">
              <a:lnSpc>
                <a:spcPct val="102428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5400" marR="0" rtl="0" algn="l">
              <a:lnSpc>
                <a:spcPct val="102428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5400" marR="0" rtl="0" algn="l">
              <a:lnSpc>
                <a:spcPct val="102428"/>
              </a:lnSpc>
              <a:spcBef>
                <a:spcPts val="0"/>
              </a:spcBef>
              <a:buNone/>
              <a:defRPr b="0" i="0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10.jpg"/><Relationship Id="rId5" Type="http://schemas.openxmlformats.org/officeDocument/2006/relationships/image" Target="../media/image2.jpg"/><Relationship Id="rId6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jpg"/><Relationship Id="rId4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Representation</a:t>
            </a:r>
            <a:endParaRPr/>
          </a:p>
        </p:txBody>
      </p:sp>
      <p:sp>
        <p:nvSpPr>
          <p:cNvPr id="117" name="Google Shape;117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Inverse document frequency</a:t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36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2" name="Google Shape;18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0730"/>
            <a:ext cx="83058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7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TF Normalization</a:t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7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90" y="1220730"/>
            <a:ext cx="6535309" cy="377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8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TF-IDF weighting</a:t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8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6" name="Google Shape;19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90" y="1220730"/>
            <a:ext cx="6922521" cy="377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9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How do we represent the meaning of a word?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9"/>
          <p:cNvSpPr/>
          <p:nvPr/>
        </p:nvSpPr>
        <p:spPr>
          <a:xfrm>
            <a:off x="1984770" y="2852760"/>
            <a:ext cx="5173504" cy="507682"/>
          </a:xfrm>
          <a:custGeom>
            <a:rect b="b" l="l" r="r" t="t"/>
            <a:pathLst>
              <a:path extrusionOk="0" h="676910" w="6898005">
                <a:moveTo>
                  <a:pt x="0" y="112775"/>
                </a:moveTo>
                <a:lnTo>
                  <a:pt x="8870" y="68901"/>
                </a:lnTo>
                <a:lnTo>
                  <a:pt x="33051" y="33051"/>
                </a:lnTo>
                <a:lnTo>
                  <a:pt x="68901" y="8870"/>
                </a:lnTo>
                <a:lnTo>
                  <a:pt x="112775" y="0"/>
                </a:lnTo>
                <a:lnTo>
                  <a:pt x="6784848" y="0"/>
                </a:lnTo>
                <a:lnTo>
                  <a:pt x="6828722" y="8870"/>
                </a:lnTo>
                <a:lnTo>
                  <a:pt x="6864572" y="33051"/>
                </a:lnTo>
                <a:lnTo>
                  <a:pt x="6888753" y="68901"/>
                </a:lnTo>
                <a:lnTo>
                  <a:pt x="6897624" y="112775"/>
                </a:lnTo>
                <a:lnTo>
                  <a:pt x="6897624" y="563880"/>
                </a:lnTo>
                <a:lnTo>
                  <a:pt x="6888753" y="607754"/>
                </a:lnTo>
                <a:lnTo>
                  <a:pt x="6864572" y="643604"/>
                </a:lnTo>
                <a:lnTo>
                  <a:pt x="6828722" y="667785"/>
                </a:lnTo>
                <a:lnTo>
                  <a:pt x="6784848" y="676656"/>
                </a:lnTo>
                <a:lnTo>
                  <a:pt x="112775" y="676656"/>
                </a:lnTo>
                <a:lnTo>
                  <a:pt x="68901" y="667785"/>
                </a:lnTo>
                <a:lnTo>
                  <a:pt x="33051" y="643604"/>
                </a:lnTo>
                <a:lnTo>
                  <a:pt x="8870" y="607754"/>
                </a:lnTo>
                <a:lnTo>
                  <a:pt x="0" y="563880"/>
                </a:lnTo>
                <a:lnTo>
                  <a:pt x="0" y="112775"/>
                </a:lnTo>
                <a:close/>
              </a:path>
            </a:pathLst>
          </a:custGeom>
          <a:noFill/>
          <a:ln cap="flat" cmpd="sng" w="28425">
            <a:solidFill>
              <a:srgbClr val="89007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39"/>
          <p:cNvSpPr/>
          <p:nvPr/>
        </p:nvSpPr>
        <p:spPr>
          <a:xfrm>
            <a:off x="363690" y="798390"/>
            <a:ext cx="6613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100" u="none" cap="none" strike="noStrike">
                <a:latin typeface="Calibri"/>
                <a:ea typeface="Calibri"/>
                <a:cs typeface="Calibri"/>
                <a:sym typeface="Calibri"/>
              </a:rPr>
              <a:t>Definition: </a:t>
            </a:r>
            <a:r>
              <a:rPr b="1" i="0" lang="en" sz="2100" u="none" cap="none" strike="noStrike">
                <a:latin typeface="Calibri"/>
                <a:ea typeface="Calibri"/>
                <a:cs typeface="Calibri"/>
                <a:sym typeface="Calibri"/>
              </a:rPr>
              <a:t>meaning </a:t>
            </a:r>
            <a:r>
              <a:rPr b="0" i="0" lang="en" sz="2100" u="none" cap="none" strike="noStrike">
                <a:latin typeface="Calibri"/>
                <a:ea typeface="Calibri"/>
                <a:cs typeface="Calibri"/>
                <a:sym typeface="Calibri"/>
              </a:rPr>
              <a:t>(Webster dictionary)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the idea that is represented by a word, phrase, etc.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the idea that a person wants to express by using words, signs, etc.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the idea that is expressed in a work of writing, art, etc.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latin typeface="Calibri"/>
                <a:ea typeface="Calibri"/>
                <a:cs typeface="Calibri"/>
                <a:sym typeface="Calibri"/>
              </a:rPr>
              <a:t>Commonest linguistic way of thinking of meaning:</a:t>
            </a:r>
            <a:endParaRPr b="0" i="0" sz="1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80340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signifier (symbol) </a:t>
            </a:r>
            <a:r>
              <a:rPr b="0" i="0" lang="en" sz="1800" u="none" cap="none" strike="noStrike">
                <a:latin typeface="Cambria Math"/>
                <a:ea typeface="Cambria Math"/>
                <a:cs typeface="Cambria Math"/>
                <a:sym typeface="Cambria Math"/>
              </a:rPr>
              <a:t>⟺ </a:t>
            </a:r>
            <a:r>
              <a:rPr b="0" i="0" lang="en" sz="1800" u="none" cap="none" strike="noStrike">
                <a:latin typeface="Calibri"/>
                <a:ea typeface="Calibri"/>
                <a:cs typeface="Calibri"/>
                <a:sym typeface="Calibri"/>
              </a:rPr>
              <a:t>signified (idea or thing)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8034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= denotational semantics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9"/>
          <p:cNvSpPr/>
          <p:nvPr/>
        </p:nvSpPr>
        <p:spPr>
          <a:xfrm>
            <a:off x="1999620" y="4007880"/>
            <a:ext cx="5173504" cy="793432"/>
          </a:xfrm>
          <a:custGeom>
            <a:rect b="b" l="l" r="r" t="t"/>
            <a:pathLst>
              <a:path extrusionOk="0" h="1057910" w="6898005">
                <a:moveTo>
                  <a:pt x="0" y="176276"/>
                </a:moveTo>
                <a:lnTo>
                  <a:pt x="6292" y="129395"/>
                </a:lnTo>
                <a:lnTo>
                  <a:pt x="24054" y="87281"/>
                </a:lnTo>
                <a:lnTo>
                  <a:pt x="51609" y="51609"/>
                </a:lnTo>
                <a:lnTo>
                  <a:pt x="87281" y="24054"/>
                </a:lnTo>
                <a:lnTo>
                  <a:pt x="129395" y="6292"/>
                </a:lnTo>
                <a:lnTo>
                  <a:pt x="176275" y="0"/>
                </a:lnTo>
                <a:lnTo>
                  <a:pt x="6721348" y="0"/>
                </a:lnTo>
                <a:lnTo>
                  <a:pt x="6768228" y="6292"/>
                </a:lnTo>
                <a:lnTo>
                  <a:pt x="6810342" y="24054"/>
                </a:lnTo>
                <a:lnTo>
                  <a:pt x="6846014" y="51609"/>
                </a:lnTo>
                <a:lnTo>
                  <a:pt x="6873569" y="87281"/>
                </a:lnTo>
                <a:lnTo>
                  <a:pt x="6891331" y="129395"/>
                </a:lnTo>
                <a:lnTo>
                  <a:pt x="6897623" y="176276"/>
                </a:lnTo>
                <a:lnTo>
                  <a:pt x="6897623" y="881380"/>
                </a:lnTo>
                <a:lnTo>
                  <a:pt x="6891331" y="928238"/>
                </a:lnTo>
                <a:lnTo>
                  <a:pt x="6873569" y="970345"/>
                </a:lnTo>
                <a:lnTo>
                  <a:pt x="6846014" y="1006022"/>
                </a:lnTo>
                <a:lnTo>
                  <a:pt x="6810342" y="1033587"/>
                </a:lnTo>
                <a:lnTo>
                  <a:pt x="6768228" y="1051358"/>
                </a:lnTo>
                <a:lnTo>
                  <a:pt x="6721348" y="1057656"/>
                </a:lnTo>
                <a:lnTo>
                  <a:pt x="176275" y="1057656"/>
                </a:lnTo>
                <a:lnTo>
                  <a:pt x="129395" y="1051358"/>
                </a:lnTo>
                <a:lnTo>
                  <a:pt x="87281" y="1033587"/>
                </a:lnTo>
                <a:lnTo>
                  <a:pt x="51609" y="1006022"/>
                </a:lnTo>
                <a:lnTo>
                  <a:pt x="24054" y="970345"/>
                </a:lnTo>
                <a:lnTo>
                  <a:pt x="6292" y="928238"/>
                </a:lnTo>
                <a:lnTo>
                  <a:pt x="0" y="881380"/>
                </a:lnTo>
                <a:lnTo>
                  <a:pt x="0" y="176276"/>
                </a:lnTo>
                <a:close/>
              </a:path>
            </a:pathLst>
          </a:custGeom>
          <a:noFill/>
          <a:ln cap="flat" cmpd="sng" w="28425">
            <a:solidFill>
              <a:srgbClr val="89007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39"/>
          <p:cNvSpPr/>
          <p:nvPr/>
        </p:nvSpPr>
        <p:spPr>
          <a:xfrm>
            <a:off x="2362770" y="4095900"/>
            <a:ext cx="44451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latin typeface="Calibri"/>
                <a:ea typeface="Calibri"/>
                <a:cs typeface="Calibri"/>
                <a:sym typeface="Calibri"/>
              </a:rPr>
              <a:t>tree </a:t>
            </a:r>
            <a:r>
              <a:rPr b="0" i="0" lang="en" sz="2400" u="none" cap="none" strike="noStrike">
                <a:latin typeface="Cambria Math"/>
                <a:ea typeface="Cambria Math"/>
                <a:cs typeface="Cambria Math"/>
                <a:sym typeface="Cambria Math"/>
              </a:rPr>
              <a:t>⟺ </a:t>
            </a:r>
            <a:r>
              <a:rPr b="0" i="0" lang="en" sz="2400" u="none" cap="none" strike="noStrike"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b="0" i="0" lang="en" sz="24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🌳</a:t>
            </a:r>
            <a:r>
              <a:rPr b="0" i="0" lang="en" sz="2400" u="none" cap="none" strike="noStrik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" sz="24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🌲</a:t>
            </a:r>
            <a:r>
              <a:rPr b="0" i="0" lang="en" sz="2400" u="none" cap="none" strike="noStrike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" sz="24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🌴</a:t>
            </a:r>
            <a:r>
              <a:rPr b="0" i="0" lang="en" sz="2400" u="none" cap="none" strike="noStrike">
                <a:latin typeface="Calibri"/>
                <a:ea typeface="Calibri"/>
                <a:cs typeface="Calibri"/>
                <a:sym typeface="Calibri"/>
              </a:rPr>
              <a:t>, …}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0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How do we have usable meaning in a computer?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40"/>
          <p:cNvSpPr/>
          <p:nvPr/>
        </p:nvSpPr>
        <p:spPr>
          <a:xfrm>
            <a:off x="363690" y="867240"/>
            <a:ext cx="8165070" cy="646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latin typeface="Calibri"/>
                <a:ea typeface="Calibri"/>
                <a:cs typeface="Calibri"/>
                <a:sym typeface="Calibri"/>
              </a:rPr>
              <a:t>Previously commonest NLP solution: </a:t>
            </a:r>
            <a:r>
              <a:rPr b="0" i="0" lang="en" sz="1700" u="none" cap="none" strike="noStrike">
                <a:latin typeface="Calibri"/>
                <a:ea typeface="Calibri"/>
                <a:cs typeface="Calibri"/>
                <a:sym typeface="Calibri"/>
              </a:rPr>
              <a:t>Use, e.g., </a:t>
            </a:r>
            <a:r>
              <a:rPr b="0" i="0" lang="en" sz="1700" u="none" cap="none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WordNet, </a:t>
            </a: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thesaurus containing lists of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synonym sets </a:t>
            </a: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hypernyms </a:t>
            </a: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(“is a” relationships)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79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1" lang="en" u="none" cap="none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e.g., synonym sets containing “good”:			e.g., hypernyms of “panda”:</a:t>
            </a:r>
            <a:endParaRPr b="0" i="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9550" y="2539620"/>
            <a:ext cx="2496690" cy="22987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/>
          <p:nvPr/>
        </p:nvSpPr>
        <p:spPr>
          <a:xfrm>
            <a:off x="5110020" y="2639520"/>
            <a:ext cx="2086290" cy="2088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[Synset('procyonid.n.01'), Synset('carnivore.n.01'), Synset('placental.n.01'), Synset('mammal.n.01'), Synset('vertebrate.n.01'), Synset('chordate.n.01'), Synset('animal.n.01'), Synset('organism.n.01'), Synset('living_thing.n.01'), Synset('whole.n.02'),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Synset('object.n.01'), Synset('physical_entity.n.01'), Synset('entity.n.01')]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0260" y="2530710"/>
            <a:ext cx="3505950" cy="229878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/>
          <p:nvPr/>
        </p:nvSpPr>
        <p:spPr>
          <a:xfrm>
            <a:off x="1429650" y="2549610"/>
            <a:ext cx="3351510" cy="304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noun: good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noun: good, goodness noun: good, goodness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noun: commodity, trade_good, good adj: good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adj (sat): full, good adj: good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adj (sat): estimable, good, honorable, respectable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adj (sat): beneficial, good adj (sat): good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adj (sat): good, just, upright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…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adverb: well, good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100" u="none" cap="none" strike="noStrike">
                <a:latin typeface="SimSun-ExtB"/>
                <a:ea typeface="SimSun-ExtB"/>
                <a:cs typeface="SimSun-ExtB"/>
                <a:sym typeface="SimSun-ExtB"/>
              </a:rPr>
              <a:t>adverb: thoroughly, soundly, good</a:t>
            </a:r>
            <a:endParaRPr b="0" i="0" sz="1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0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1389960" y="1778490"/>
            <a:ext cx="3485970" cy="60507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3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175E53"/>
                </a:solidFill>
                <a:latin typeface="SimSun-ExtB"/>
                <a:ea typeface="SimSun-ExtB"/>
                <a:cs typeface="SimSun-ExtB"/>
                <a:sym typeface="SimSun-ExtB"/>
              </a:rPr>
              <a:t>from nltk.corpus import wordnet as wn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175E53"/>
                </a:solidFill>
                <a:latin typeface="SimSun-ExtB"/>
                <a:ea typeface="SimSun-ExtB"/>
                <a:cs typeface="SimSun-ExtB"/>
                <a:sym typeface="SimSun-ExtB"/>
              </a:rPr>
              <a:t>poses = { </a:t>
            </a:r>
            <a:r>
              <a:rPr b="0" i="0" lang="en" sz="800" u="none" cap="none" strike="noStrike">
                <a:solidFill>
                  <a:srgbClr val="8B1515"/>
                </a:solidFill>
                <a:latin typeface="SimSun-ExtB"/>
                <a:ea typeface="SimSun-ExtB"/>
                <a:cs typeface="SimSun-ExtB"/>
                <a:sym typeface="SimSun-ExtB"/>
              </a:rPr>
              <a:t>'n':'noun', 'v':'verb', 's':'adj (s)', 'a':'adj', 'r':'adv'} </a:t>
            </a:r>
            <a:r>
              <a:rPr b="0" i="0" lang="en" sz="800" u="none" cap="none" strike="noStrike">
                <a:solidFill>
                  <a:srgbClr val="175E53"/>
                </a:solidFill>
                <a:latin typeface="SimSun-ExtB"/>
                <a:ea typeface="SimSun-ExtB"/>
                <a:cs typeface="SimSun-ExtB"/>
                <a:sym typeface="SimSun-ExtB"/>
              </a:rPr>
              <a:t>for synset in wn.synsets(</a:t>
            </a:r>
            <a:r>
              <a:rPr b="0" i="0" lang="en" sz="800" u="none" cap="none" strike="noStrike">
                <a:solidFill>
                  <a:srgbClr val="8B1515"/>
                </a:solidFill>
                <a:latin typeface="SimSun-ExtB"/>
                <a:ea typeface="SimSun-ExtB"/>
                <a:cs typeface="SimSun-ExtB"/>
                <a:sym typeface="SimSun-ExtB"/>
              </a:rPr>
              <a:t>"good"):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175E53"/>
                </a:solidFill>
                <a:latin typeface="SimSun-ExtB"/>
                <a:ea typeface="SimSun-ExtB"/>
                <a:cs typeface="SimSun-ExtB"/>
                <a:sym typeface="SimSun-ExtB"/>
              </a:rPr>
              <a:t>print(</a:t>
            </a:r>
            <a:r>
              <a:rPr b="0" i="0" lang="en" sz="800" u="none" cap="none" strike="noStrike">
                <a:solidFill>
                  <a:srgbClr val="8B1515"/>
                </a:solidFill>
                <a:latin typeface="SimSun-ExtB"/>
                <a:ea typeface="SimSun-ExtB"/>
                <a:cs typeface="SimSun-ExtB"/>
                <a:sym typeface="SimSun-ExtB"/>
              </a:rPr>
              <a:t>"{}: {}".format(poses[synset.pos()],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3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8B1515"/>
                </a:solidFill>
                <a:latin typeface="SimSun-ExtB"/>
                <a:ea typeface="SimSun-ExtB"/>
                <a:cs typeface="SimSun-ExtB"/>
                <a:sym typeface="SimSun-ExtB"/>
              </a:rPr>
              <a:t>", ".join([l.name() </a:t>
            </a:r>
            <a:r>
              <a:rPr b="0" i="0" lang="en" sz="800" u="none" cap="none" strike="noStrike">
                <a:solidFill>
                  <a:srgbClr val="175E53"/>
                </a:solidFill>
                <a:latin typeface="SimSun-ExtB"/>
                <a:ea typeface="SimSun-ExtB"/>
                <a:cs typeface="SimSun-ExtB"/>
                <a:sym typeface="SimSun-ExtB"/>
              </a:rPr>
              <a:t>for l in synset.lemmas()])))</a:t>
            </a:r>
            <a:endParaRPr b="0" i="0" sz="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0"/>
          <p:cNvSpPr/>
          <p:nvPr/>
        </p:nvSpPr>
        <p:spPr>
          <a:xfrm>
            <a:off x="5024700" y="1778490"/>
            <a:ext cx="2476710" cy="77598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3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175E53"/>
                </a:solidFill>
                <a:latin typeface="SimSun-ExtB"/>
                <a:ea typeface="SimSun-ExtB"/>
                <a:cs typeface="SimSun-ExtB"/>
                <a:sym typeface="SimSun-ExtB"/>
              </a:rPr>
              <a:t>from nltk.corpus import wordnet as wn panda = wn.synset(</a:t>
            </a:r>
            <a:r>
              <a:rPr b="0" i="0" lang="en" sz="1000" u="none" cap="none" strike="noStrike">
                <a:solidFill>
                  <a:srgbClr val="8B1515"/>
                </a:solidFill>
                <a:latin typeface="SimSun-ExtB"/>
                <a:ea typeface="SimSun-ExtB"/>
                <a:cs typeface="SimSun-ExtB"/>
                <a:sym typeface="SimSun-ExtB"/>
              </a:rPr>
              <a:t>"panda.n.01")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000" u="none" cap="none" strike="noStrike">
                <a:solidFill>
                  <a:srgbClr val="8B1515"/>
                </a:solidFill>
                <a:latin typeface="SimSun-ExtB"/>
                <a:ea typeface="SimSun-ExtB"/>
                <a:cs typeface="SimSun-ExtB"/>
                <a:sym typeface="SimSun-ExtB"/>
              </a:rPr>
              <a:t>hyper = </a:t>
            </a:r>
            <a:r>
              <a:rPr b="0" i="0" lang="en" sz="1000" u="none" cap="none" strike="noStrike">
                <a:solidFill>
                  <a:srgbClr val="175E53"/>
                </a:solidFill>
                <a:latin typeface="SimSun-ExtB"/>
                <a:ea typeface="SimSun-ExtB"/>
                <a:cs typeface="SimSun-ExtB"/>
                <a:sym typeface="SimSun-ExtB"/>
              </a:rPr>
              <a:t>lambda s: s.hypernyms() list(panda.closure(hyper))</a:t>
            </a:r>
            <a:endParaRPr b="0" i="0" sz="1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Problems with resources like WordNet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41"/>
          <p:cNvSpPr/>
          <p:nvPr/>
        </p:nvSpPr>
        <p:spPr>
          <a:xfrm>
            <a:off x="363690" y="812430"/>
            <a:ext cx="7533540" cy="3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250">
            <a:noAutofit/>
          </a:bodyPr>
          <a:lstStyle/>
          <a:p>
            <a:pPr indent="-34925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1515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latin typeface="Calibri"/>
                <a:ea typeface="Calibri"/>
                <a:cs typeface="Calibri"/>
                <a:sym typeface="Calibri"/>
              </a:rPr>
              <a:t>A useful resource but missing nuance: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1" marL="698500" marR="0" rtl="0" algn="l">
              <a:spcBef>
                <a:spcPts val="400"/>
              </a:spcBef>
              <a:spcAft>
                <a:spcPts val="0"/>
              </a:spcAft>
              <a:buClr>
                <a:srgbClr val="007B92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latin typeface="Calibri"/>
                <a:ea typeface="Calibri"/>
                <a:cs typeface="Calibri"/>
                <a:sym typeface="Calibri"/>
              </a:rPr>
              <a:t>e.g., “proficient” is listed as a synonym for “good”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latin typeface="Calibri"/>
                <a:ea typeface="Calibri"/>
                <a:cs typeface="Calibri"/>
                <a:sym typeface="Calibri"/>
              </a:rPr>
              <a:t>	This is only correct in some contexts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1" marL="698500" marR="0" rtl="0" algn="l">
              <a:spcBef>
                <a:spcPts val="400"/>
              </a:spcBef>
              <a:spcAft>
                <a:spcPts val="0"/>
              </a:spcAft>
              <a:buClr>
                <a:srgbClr val="007B92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latin typeface="Calibri"/>
                <a:ea typeface="Calibri"/>
                <a:cs typeface="Calibri"/>
                <a:sym typeface="Calibri"/>
              </a:rPr>
              <a:t>Also, WordNet list offensive synonyms in some synonym sets without any coverage of the connotations or appropriateness of words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0" marL="355600" marR="0" rtl="0" algn="l"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500"/>
              <a:buFont typeface="Arial"/>
              <a:buChar char="•"/>
            </a:pPr>
            <a:r>
              <a:rPr b="0" lang="en" sz="1500" strike="noStrike">
                <a:latin typeface="Calibri"/>
                <a:ea typeface="Calibri"/>
                <a:cs typeface="Calibri"/>
                <a:sym typeface="Calibri"/>
              </a:rPr>
              <a:t>Missing new meanings of words: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1" marL="698500" marR="0" rtl="0" algn="l">
              <a:spcBef>
                <a:spcPts val="400"/>
              </a:spcBef>
              <a:spcAft>
                <a:spcPts val="0"/>
              </a:spcAft>
              <a:buClr>
                <a:srgbClr val="007B92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latin typeface="Calibri"/>
                <a:ea typeface="Calibri"/>
                <a:cs typeface="Calibri"/>
                <a:sym typeface="Calibri"/>
              </a:rPr>
              <a:t>e.g., wicked, badass, nifty, wizard, genius, ninja, bombest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1" marL="698500" marR="0" rtl="0" algn="l">
              <a:spcBef>
                <a:spcPts val="400"/>
              </a:spcBef>
              <a:spcAft>
                <a:spcPts val="0"/>
              </a:spcAft>
              <a:buClr>
                <a:srgbClr val="007B92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latin typeface="Calibri"/>
                <a:ea typeface="Calibri"/>
                <a:cs typeface="Calibri"/>
                <a:sym typeface="Calibri"/>
              </a:rPr>
              <a:t>Impossible to keep up-to-date!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0" marL="355600" marR="0" rtl="0" algn="l"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500"/>
              <a:buFont typeface="Arial"/>
              <a:buChar char="•"/>
            </a:pPr>
            <a:r>
              <a:rPr b="0" lang="en" sz="1500" strike="noStrike">
                <a:latin typeface="Calibri"/>
                <a:ea typeface="Calibri"/>
                <a:cs typeface="Calibri"/>
                <a:sym typeface="Calibri"/>
              </a:rPr>
              <a:t>Subjective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0" marL="355600" marR="0" rtl="0" algn="l"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500"/>
              <a:buFont typeface="Arial"/>
              <a:buChar char="•"/>
            </a:pPr>
            <a:r>
              <a:rPr b="0" lang="en" sz="1500" strike="noStrike">
                <a:latin typeface="Calibri"/>
                <a:ea typeface="Calibri"/>
                <a:cs typeface="Calibri"/>
                <a:sym typeface="Calibri"/>
              </a:rPr>
              <a:t>Requires human labor to create and adapt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0" marL="355600" marR="0" rtl="0" algn="l"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500"/>
              <a:buFont typeface="Arial"/>
              <a:buChar char="•"/>
            </a:pPr>
            <a:r>
              <a:rPr b="0" lang="en" sz="1500" strike="noStrike">
                <a:latin typeface="Calibri"/>
                <a:ea typeface="Calibri"/>
                <a:cs typeface="Calibri"/>
                <a:sym typeface="Calibri"/>
              </a:rPr>
              <a:t>Can’t be used to accurately compute word similarity (see following slides)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Representing words as discrete symbols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2"/>
          <p:cNvSpPr/>
          <p:nvPr/>
        </p:nvSpPr>
        <p:spPr>
          <a:xfrm>
            <a:off x="363690" y="867240"/>
            <a:ext cx="6833430" cy="489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In traditional NLP, we regard words as discrete symbols: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07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3986FF"/>
                </a:solidFill>
                <a:latin typeface="Calibri"/>
                <a:ea typeface="Calibri"/>
                <a:cs typeface="Calibri"/>
                <a:sym typeface="Calibri"/>
              </a:rPr>
              <a:t>hotel, conference, motel – a </a:t>
            </a:r>
            <a:r>
              <a:rPr b="0" lang="en" sz="14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localist representation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42"/>
          <p:cNvSpPr/>
          <p:nvPr/>
        </p:nvSpPr>
        <p:spPr>
          <a:xfrm>
            <a:off x="363690" y="2136240"/>
            <a:ext cx="5933250" cy="929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3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latin typeface="Calibri"/>
                <a:ea typeface="Calibri"/>
                <a:cs typeface="Calibri"/>
                <a:sym typeface="Calibri"/>
              </a:rPr>
              <a:t>Such symbols for words can be represented by </a:t>
            </a:r>
            <a:r>
              <a:rPr b="0" lang="en" sz="14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one-hot vectors: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FF07EB"/>
                </a:solidFill>
                <a:latin typeface="Calibri"/>
                <a:ea typeface="Calibri"/>
                <a:cs typeface="Calibri"/>
                <a:sym typeface="Calibri"/>
              </a:rPr>
              <a:t>Motel = [0 0 0 0 0 0 0 0 0 0 1 0 0 0 0]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0" lang="en" sz="1500" strike="noStrike">
                <a:solidFill>
                  <a:srgbClr val="FF07EB"/>
                </a:solidFill>
                <a:latin typeface="Calibri"/>
                <a:ea typeface="Calibri"/>
                <a:cs typeface="Calibri"/>
                <a:sym typeface="Calibri"/>
              </a:rPr>
              <a:t>hotel = [0 0 0 0 0 0 0 1 0 0 0 0 0 0 0]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2"/>
          <p:cNvSpPr/>
          <p:nvPr/>
        </p:nvSpPr>
        <p:spPr>
          <a:xfrm>
            <a:off x="363690" y="3662280"/>
            <a:ext cx="6266700" cy="557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Vector dimension = number of words in vocabulary (e.g., 500,000+)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2"/>
          <p:cNvSpPr/>
          <p:nvPr/>
        </p:nvSpPr>
        <p:spPr>
          <a:xfrm>
            <a:off x="4286790" y="1675080"/>
            <a:ext cx="1904310" cy="194400"/>
          </a:xfrm>
          <a:prstGeom prst="rect">
            <a:avLst/>
          </a:prstGeom>
          <a:noFill/>
          <a:ln cap="flat" cmpd="sng" w="19075">
            <a:solidFill>
              <a:srgbClr val="8900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29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Calibri"/>
                <a:ea typeface="Calibri"/>
                <a:cs typeface="Calibri"/>
                <a:sym typeface="Calibri"/>
              </a:rPr>
              <a:t>Means one 1, the rest 0s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5000130" y="1951560"/>
            <a:ext cx="56970" cy="326970"/>
          </a:xfrm>
          <a:custGeom>
            <a:rect b="b" l="l" r="r" t="t"/>
            <a:pathLst>
              <a:path extrusionOk="0" h="436244" w="76200">
                <a:moveTo>
                  <a:pt x="28575" y="359791"/>
                </a:moveTo>
                <a:lnTo>
                  <a:pt x="0" y="359791"/>
                </a:lnTo>
                <a:lnTo>
                  <a:pt x="38100" y="435991"/>
                </a:lnTo>
                <a:lnTo>
                  <a:pt x="69850" y="372491"/>
                </a:lnTo>
                <a:lnTo>
                  <a:pt x="28575" y="372491"/>
                </a:lnTo>
                <a:lnTo>
                  <a:pt x="28575" y="359791"/>
                </a:lnTo>
                <a:close/>
                <a:moveTo>
                  <a:pt x="47625" y="0"/>
                </a:moveTo>
                <a:lnTo>
                  <a:pt x="28575" y="0"/>
                </a:lnTo>
                <a:lnTo>
                  <a:pt x="28575" y="372491"/>
                </a:lnTo>
                <a:lnTo>
                  <a:pt x="47625" y="372491"/>
                </a:lnTo>
                <a:lnTo>
                  <a:pt x="47625" y="0"/>
                </a:lnTo>
                <a:close/>
                <a:moveTo>
                  <a:pt x="76200" y="359791"/>
                </a:moveTo>
                <a:lnTo>
                  <a:pt x="47625" y="359791"/>
                </a:lnTo>
                <a:lnTo>
                  <a:pt x="47625" y="372491"/>
                </a:lnTo>
                <a:lnTo>
                  <a:pt x="69850" y="372491"/>
                </a:lnTo>
                <a:lnTo>
                  <a:pt x="76200" y="359791"/>
                </a:lnTo>
                <a:close/>
              </a:path>
            </a:pathLst>
          </a:custGeom>
          <a:solidFill>
            <a:srgbClr val="5D4A3B"/>
          </a:solidFill>
          <a:ln>
            <a:noFill/>
          </a:ln>
        </p:spPr>
      </p:sp>
      <p:sp>
        <p:nvSpPr>
          <p:cNvPr id="237" name="Google Shape;237;p42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Problem with words as discrete symbols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363690" y="867240"/>
            <a:ext cx="8015490" cy="42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strike="noStrike">
                <a:latin typeface="Calibri"/>
                <a:ea typeface="Calibri"/>
                <a:cs typeface="Calibri"/>
                <a:sym typeface="Calibri"/>
              </a:rPr>
              <a:t>Example: </a:t>
            </a: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in web search, if a user searches for </a:t>
            </a: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“Seattle motel”,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would like to match documents containing</a:t>
            </a: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 “Seattle hotel”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But: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273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FF07EB"/>
                </a:solidFill>
                <a:latin typeface="Calibri"/>
                <a:ea typeface="Calibri"/>
                <a:cs typeface="Calibri"/>
                <a:sym typeface="Calibri"/>
              </a:rPr>
              <a:t>motel = [0 0 0 0 0 0 0 0 0 0 1 0 0 0 0]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9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FF07EB"/>
                </a:solidFill>
                <a:latin typeface="Calibri"/>
                <a:ea typeface="Calibri"/>
                <a:cs typeface="Calibri"/>
                <a:sym typeface="Calibri"/>
              </a:rPr>
              <a:t>hotel = [0 0 0 0 0 0 0 1 0 0 0 0 0 0 0]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two vectors are orthogonal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natural notion of </a:t>
            </a:r>
            <a:r>
              <a:rPr b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similarity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one-hot vectors!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try to rely on WordNet’s list of synonyms to get similarity?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520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it is well-known to fail badly: incompleteness, etc.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Instead: learn to encode similarity in the vectors themselves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3"/>
          <p:cNvSpPr/>
          <p:nvPr/>
        </p:nvSpPr>
        <p:spPr>
          <a:xfrm>
            <a:off x="6916590" y="-2970"/>
            <a:ext cx="746550" cy="373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solidFill>
                  <a:srgbClr val="FAFBFF"/>
                </a:solidFill>
                <a:latin typeface="Lucida Sans"/>
                <a:ea typeface="Lucida Sans"/>
                <a:cs typeface="Lucida Sans"/>
                <a:sym typeface="Lucida Sans"/>
              </a:rPr>
              <a:t>Sec. 9.2.2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Representing words by their context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363690" y="4874040"/>
            <a:ext cx="154170" cy="3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 strike="noStrike">
                <a:latin typeface="Calibri"/>
                <a:ea typeface="Calibri"/>
                <a:cs typeface="Calibri"/>
                <a:sym typeface="Calibri"/>
              </a:rPr>
              <a:t>21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44"/>
          <p:cNvSpPr/>
          <p:nvPr/>
        </p:nvSpPr>
        <p:spPr>
          <a:xfrm>
            <a:off x="363690" y="867240"/>
            <a:ext cx="8026830" cy="2547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2540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Arial"/>
              <a:buChar char="•"/>
            </a:pP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Distributional semantics: </a:t>
            </a:r>
            <a:r>
              <a:rPr b="1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A word’s meaning is given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by the words that frequently appear close-by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1" marL="609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“You shall know a word by the company it keeps”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(J. R. Firth 1957: 11)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09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most successful ideas of modern statistical NLP!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word </a:t>
            </a: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in a text, its </a:t>
            </a:r>
            <a:r>
              <a:rPr b="1" lang="en" sz="1800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r>
              <a:rPr b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set of words that appear nearby (within a fixed-size window).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use the many contexts of </a:t>
            </a: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build up a representation of </a:t>
            </a: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44"/>
          <p:cNvGraphicFramePr/>
          <p:nvPr/>
        </p:nvGraphicFramePr>
        <p:xfrm>
          <a:off x="1027350" y="35318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{3E133DCC-9F20-48F4-BA08-78C42AA21F8D}</a:tableStyleId>
              </a:tblPr>
              <a:tblGrid>
                <a:gridCol w="3214600"/>
                <a:gridCol w="660950"/>
                <a:gridCol w="3439800"/>
              </a:tblGrid>
              <a:tr h="2565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…government debt problems turning into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rgbClr val="E2DB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banking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rgbClr val="FFA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crises as happened in 2009…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rgbClr val="E2DBD3"/>
                    </a:solidFill>
                  </a:tcPr>
                </a:tc>
              </a:tr>
              <a:tr h="2513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…saying that Europe needs unified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rgbClr val="E2DB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banking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rgbClr val="FFA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regulation to replace the hodgepodge…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rgbClr val="E2DBD3"/>
                    </a:solidFill>
                  </a:tcPr>
                </a:tc>
              </a:tr>
              <a:tr h="2457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…India has just given its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rgbClr val="E2DB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banking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rgbClr val="FFA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1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" sz="12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system a shot in the arm…</a:t>
                      </a:r>
                      <a:endParaRPr b="0" sz="1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4300" marB="34300" marR="68600" marL="68600">
                    <a:solidFill>
                      <a:srgbClr val="E2DBD3"/>
                    </a:solidFill>
                  </a:tcPr>
                </a:tc>
              </a:tr>
            </a:tbl>
          </a:graphicData>
        </a:graphic>
      </p:graphicFrame>
      <p:sp>
        <p:nvSpPr>
          <p:cNvPr id="254" name="Google Shape;254;p44"/>
          <p:cNvSpPr/>
          <p:nvPr/>
        </p:nvSpPr>
        <p:spPr>
          <a:xfrm>
            <a:off x="2647350" y="4727430"/>
            <a:ext cx="4075920" cy="557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These </a:t>
            </a: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context words will represent </a:t>
            </a:r>
            <a:r>
              <a:rPr b="1" i="1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banking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4"/>
          <p:cNvSpPr/>
          <p:nvPr/>
        </p:nvSpPr>
        <p:spPr>
          <a:xfrm>
            <a:off x="3398760" y="4458240"/>
            <a:ext cx="216810" cy="269190"/>
          </a:xfrm>
          <a:custGeom>
            <a:rect b="b" l="l" r="r" t="t"/>
            <a:pathLst>
              <a:path extrusionOk="0" h="359410" w="289560">
                <a:moveTo>
                  <a:pt x="85738" y="77924"/>
                </a:moveTo>
                <a:lnTo>
                  <a:pt x="55856" y="101496"/>
                </a:lnTo>
                <a:lnTo>
                  <a:pt x="259334" y="359270"/>
                </a:lnTo>
                <a:lnTo>
                  <a:pt x="289306" y="335661"/>
                </a:lnTo>
                <a:lnTo>
                  <a:pt x="85738" y="77924"/>
                </a:lnTo>
                <a:close/>
                <a:moveTo>
                  <a:pt x="0" y="0"/>
                </a:moveTo>
                <a:lnTo>
                  <a:pt x="25908" y="125120"/>
                </a:lnTo>
                <a:lnTo>
                  <a:pt x="55856" y="101496"/>
                </a:lnTo>
                <a:lnTo>
                  <a:pt x="44069" y="86563"/>
                </a:lnTo>
                <a:lnTo>
                  <a:pt x="73913" y="62953"/>
                </a:lnTo>
                <a:lnTo>
                  <a:pt x="104716" y="62953"/>
                </a:lnTo>
                <a:lnTo>
                  <a:pt x="115697" y="54292"/>
                </a:lnTo>
                <a:lnTo>
                  <a:pt x="0" y="0"/>
                </a:lnTo>
                <a:close/>
                <a:moveTo>
                  <a:pt x="73913" y="62953"/>
                </a:moveTo>
                <a:lnTo>
                  <a:pt x="44069" y="86563"/>
                </a:lnTo>
                <a:lnTo>
                  <a:pt x="55856" y="101496"/>
                </a:lnTo>
                <a:lnTo>
                  <a:pt x="85738" y="77924"/>
                </a:lnTo>
                <a:lnTo>
                  <a:pt x="73913" y="62953"/>
                </a:lnTo>
                <a:close/>
                <a:moveTo>
                  <a:pt x="104716" y="62953"/>
                </a:moveTo>
                <a:lnTo>
                  <a:pt x="73913" y="62953"/>
                </a:lnTo>
                <a:lnTo>
                  <a:pt x="85738" y="77924"/>
                </a:lnTo>
                <a:lnTo>
                  <a:pt x="104716" y="62953"/>
                </a:lnTo>
                <a:close/>
              </a:path>
            </a:pathLst>
          </a:custGeom>
          <a:solidFill>
            <a:srgbClr val="5D4A3B"/>
          </a:solidFill>
          <a:ln>
            <a:noFill/>
          </a:ln>
        </p:spPr>
      </p:sp>
      <p:sp>
        <p:nvSpPr>
          <p:cNvPr id="256" name="Google Shape;256;p44"/>
          <p:cNvSpPr/>
          <p:nvPr/>
        </p:nvSpPr>
        <p:spPr>
          <a:xfrm>
            <a:off x="5252850" y="4458240"/>
            <a:ext cx="210330" cy="269190"/>
          </a:xfrm>
          <a:custGeom>
            <a:rect b="b" l="l" r="r" t="t"/>
            <a:pathLst>
              <a:path extrusionOk="0" h="359410" w="280670">
                <a:moveTo>
                  <a:pt x="195814" y="79329"/>
                </a:moveTo>
                <a:lnTo>
                  <a:pt x="0" y="335914"/>
                </a:lnTo>
                <a:lnTo>
                  <a:pt x="30225" y="359028"/>
                </a:lnTo>
                <a:lnTo>
                  <a:pt x="226072" y="102402"/>
                </a:lnTo>
                <a:lnTo>
                  <a:pt x="195814" y="79329"/>
                </a:lnTo>
                <a:close/>
                <a:moveTo>
                  <a:pt x="268086" y="64160"/>
                </a:moveTo>
                <a:lnTo>
                  <a:pt x="207390" y="64160"/>
                </a:lnTo>
                <a:lnTo>
                  <a:pt x="237616" y="87274"/>
                </a:lnTo>
                <a:lnTo>
                  <a:pt x="226072" y="102402"/>
                </a:lnTo>
                <a:lnTo>
                  <a:pt x="256412" y="125539"/>
                </a:lnTo>
                <a:lnTo>
                  <a:pt x="268086" y="64160"/>
                </a:lnTo>
                <a:close/>
                <a:moveTo>
                  <a:pt x="207390" y="64160"/>
                </a:moveTo>
                <a:lnTo>
                  <a:pt x="195814" y="79329"/>
                </a:lnTo>
                <a:lnTo>
                  <a:pt x="226072" y="102402"/>
                </a:lnTo>
                <a:lnTo>
                  <a:pt x="237616" y="87274"/>
                </a:lnTo>
                <a:lnTo>
                  <a:pt x="207390" y="64160"/>
                </a:lnTo>
                <a:close/>
                <a:moveTo>
                  <a:pt x="280288" y="0"/>
                </a:moveTo>
                <a:lnTo>
                  <a:pt x="165480" y="56197"/>
                </a:lnTo>
                <a:lnTo>
                  <a:pt x="195814" y="79329"/>
                </a:lnTo>
                <a:lnTo>
                  <a:pt x="207390" y="64160"/>
                </a:lnTo>
                <a:lnTo>
                  <a:pt x="268086" y="64160"/>
                </a:lnTo>
                <a:lnTo>
                  <a:pt x="280288" y="0"/>
                </a:lnTo>
                <a:close/>
              </a:path>
            </a:pathLst>
          </a:custGeom>
          <a:solidFill>
            <a:srgbClr val="5D4A3B"/>
          </a:solidFill>
          <a:ln>
            <a:noFill/>
          </a:ln>
        </p:spPr>
      </p:sp>
      <p:pic>
        <p:nvPicPr>
          <p:cNvPr id="257" name="Google Shape;25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600" y="225180"/>
            <a:ext cx="1166670" cy="1212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Word vectors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45"/>
          <p:cNvSpPr/>
          <p:nvPr/>
        </p:nvSpPr>
        <p:spPr>
          <a:xfrm>
            <a:off x="363690" y="867240"/>
            <a:ext cx="8337060" cy="832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We will build a dense vector for each word, chosen so that it is similar to vectors of words that appear in similar contexts, measuring similarity as the vector </a:t>
            </a: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dot (scalar) product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363690" y="4159890"/>
            <a:ext cx="8142120" cy="558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word vectors are also called (word) embeddings or (neural) word representations They are a distributed representation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1062727" y="2663550"/>
            <a:ext cx="1307100" cy="8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strike="noStrike">
                <a:solidFill>
                  <a:srgbClr val="FF07EB"/>
                </a:solidFill>
                <a:latin typeface="Calibri"/>
                <a:ea typeface="Calibri"/>
                <a:cs typeface="Calibri"/>
                <a:sym typeface="Calibri"/>
              </a:rPr>
              <a:t>banking	</a:t>
            </a:r>
            <a:r>
              <a:rPr b="0" lang="en" sz="1800" strike="noStrike">
                <a:solidFill>
                  <a:srgbClr val="FF07E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2735370" y="1952910"/>
            <a:ext cx="600750" cy="40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0.286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0.792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−0.177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−0.107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0.109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−0.542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0.349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0.271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2507760" y="1844910"/>
            <a:ext cx="172260" cy="2173770"/>
          </a:xfrm>
          <a:custGeom>
            <a:rect b="b" l="l" r="r" t="t"/>
            <a:pathLst>
              <a:path extrusionOk="0" h="2898775" w="229870">
                <a:moveTo>
                  <a:pt x="229870" y="2898648"/>
                </a:moveTo>
                <a:lnTo>
                  <a:pt x="183529" y="2893979"/>
                </a:lnTo>
                <a:lnTo>
                  <a:pt x="140374" y="2880590"/>
                </a:lnTo>
                <a:lnTo>
                  <a:pt x="101327" y="2859402"/>
                </a:lnTo>
                <a:lnTo>
                  <a:pt x="67310" y="2831338"/>
                </a:lnTo>
                <a:lnTo>
                  <a:pt x="39245" y="2797320"/>
                </a:lnTo>
                <a:lnTo>
                  <a:pt x="18057" y="2758273"/>
                </a:lnTo>
                <a:lnTo>
                  <a:pt x="4668" y="2715118"/>
                </a:lnTo>
                <a:lnTo>
                  <a:pt x="0" y="2668778"/>
                </a:lnTo>
                <a:lnTo>
                  <a:pt x="0" y="229869"/>
                </a:lnTo>
                <a:lnTo>
                  <a:pt x="4668" y="183529"/>
                </a:lnTo>
                <a:lnTo>
                  <a:pt x="18057" y="140374"/>
                </a:lnTo>
                <a:lnTo>
                  <a:pt x="39245" y="101327"/>
                </a:lnTo>
                <a:lnTo>
                  <a:pt x="67310" y="67309"/>
                </a:lnTo>
                <a:lnTo>
                  <a:pt x="101327" y="39245"/>
                </a:lnTo>
                <a:lnTo>
                  <a:pt x="140374" y="18057"/>
                </a:lnTo>
                <a:lnTo>
                  <a:pt x="183529" y="4668"/>
                </a:lnTo>
                <a:lnTo>
                  <a:pt x="22987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45"/>
          <p:cNvSpPr/>
          <p:nvPr/>
        </p:nvSpPr>
        <p:spPr>
          <a:xfrm>
            <a:off x="3369870" y="1844910"/>
            <a:ext cx="172260" cy="2173770"/>
          </a:xfrm>
          <a:custGeom>
            <a:rect b="b" l="l" r="r" t="t"/>
            <a:pathLst>
              <a:path extrusionOk="0" h="2898775" w="229870">
                <a:moveTo>
                  <a:pt x="0" y="0"/>
                </a:moveTo>
                <a:lnTo>
                  <a:pt x="46340" y="4668"/>
                </a:lnTo>
                <a:lnTo>
                  <a:pt x="89495" y="18057"/>
                </a:lnTo>
                <a:lnTo>
                  <a:pt x="128542" y="39245"/>
                </a:lnTo>
                <a:lnTo>
                  <a:pt x="162560" y="67310"/>
                </a:lnTo>
                <a:lnTo>
                  <a:pt x="190624" y="101327"/>
                </a:lnTo>
                <a:lnTo>
                  <a:pt x="211812" y="140374"/>
                </a:lnTo>
                <a:lnTo>
                  <a:pt x="225201" y="183529"/>
                </a:lnTo>
                <a:lnTo>
                  <a:pt x="229870" y="229869"/>
                </a:lnTo>
                <a:lnTo>
                  <a:pt x="229870" y="2668778"/>
                </a:lnTo>
                <a:lnTo>
                  <a:pt x="225201" y="2715118"/>
                </a:lnTo>
                <a:lnTo>
                  <a:pt x="211812" y="2758273"/>
                </a:lnTo>
                <a:lnTo>
                  <a:pt x="190624" y="2797320"/>
                </a:lnTo>
                <a:lnTo>
                  <a:pt x="162560" y="2831338"/>
                </a:lnTo>
                <a:lnTo>
                  <a:pt x="128542" y="2859402"/>
                </a:lnTo>
                <a:lnTo>
                  <a:pt x="89495" y="2880590"/>
                </a:lnTo>
                <a:lnTo>
                  <a:pt x="46340" y="2893979"/>
                </a:lnTo>
                <a:lnTo>
                  <a:pt x="0" y="289864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45"/>
          <p:cNvSpPr/>
          <p:nvPr/>
        </p:nvSpPr>
        <p:spPr>
          <a:xfrm>
            <a:off x="4892400" y="2663550"/>
            <a:ext cx="1136430" cy="831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strike="noStrike">
                <a:solidFill>
                  <a:srgbClr val="FF07EB"/>
                </a:solidFill>
                <a:latin typeface="Calibri"/>
                <a:ea typeface="Calibri"/>
                <a:cs typeface="Calibri"/>
                <a:sym typeface="Calibri"/>
              </a:rPr>
              <a:t>monetary	</a:t>
            </a:r>
            <a:r>
              <a:rPr b="0" lang="en" sz="1800" strike="noStrike">
                <a:solidFill>
                  <a:srgbClr val="FF07E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6564780" y="1952910"/>
            <a:ext cx="600750" cy="4030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75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0.413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0.582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−0.007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0.247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0.216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−0.718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0.147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 strike="noStrike">
                <a:latin typeface="Calibri"/>
                <a:ea typeface="Calibri"/>
                <a:cs typeface="Calibri"/>
                <a:sym typeface="Calibri"/>
              </a:rPr>
              <a:t>0.051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5"/>
          <p:cNvSpPr/>
          <p:nvPr/>
        </p:nvSpPr>
        <p:spPr>
          <a:xfrm>
            <a:off x="6336900" y="1844910"/>
            <a:ext cx="172260" cy="2173770"/>
          </a:xfrm>
          <a:custGeom>
            <a:rect b="b" l="l" r="r" t="t"/>
            <a:pathLst>
              <a:path extrusionOk="0" h="2898775" w="229870">
                <a:moveTo>
                  <a:pt x="229870" y="2898648"/>
                </a:moveTo>
                <a:lnTo>
                  <a:pt x="183529" y="2893979"/>
                </a:lnTo>
                <a:lnTo>
                  <a:pt x="140374" y="2880590"/>
                </a:lnTo>
                <a:lnTo>
                  <a:pt x="101327" y="2859402"/>
                </a:lnTo>
                <a:lnTo>
                  <a:pt x="67309" y="2831338"/>
                </a:lnTo>
                <a:lnTo>
                  <a:pt x="39245" y="2797320"/>
                </a:lnTo>
                <a:lnTo>
                  <a:pt x="18057" y="2758273"/>
                </a:lnTo>
                <a:lnTo>
                  <a:pt x="4668" y="2715118"/>
                </a:lnTo>
                <a:lnTo>
                  <a:pt x="0" y="2668778"/>
                </a:lnTo>
                <a:lnTo>
                  <a:pt x="0" y="229869"/>
                </a:lnTo>
                <a:lnTo>
                  <a:pt x="4668" y="183529"/>
                </a:lnTo>
                <a:lnTo>
                  <a:pt x="18057" y="140374"/>
                </a:lnTo>
                <a:lnTo>
                  <a:pt x="39245" y="101327"/>
                </a:lnTo>
                <a:lnTo>
                  <a:pt x="67310" y="67309"/>
                </a:lnTo>
                <a:lnTo>
                  <a:pt x="101327" y="39245"/>
                </a:lnTo>
                <a:lnTo>
                  <a:pt x="140374" y="18057"/>
                </a:lnTo>
                <a:lnTo>
                  <a:pt x="183529" y="4668"/>
                </a:lnTo>
                <a:lnTo>
                  <a:pt x="22987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45"/>
          <p:cNvSpPr/>
          <p:nvPr/>
        </p:nvSpPr>
        <p:spPr>
          <a:xfrm>
            <a:off x="7198740" y="1844910"/>
            <a:ext cx="172260" cy="2173770"/>
          </a:xfrm>
          <a:custGeom>
            <a:rect b="b" l="l" r="r" t="t"/>
            <a:pathLst>
              <a:path extrusionOk="0" h="2898775" w="229870">
                <a:moveTo>
                  <a:pt x="0" y="0"/>
                </a:moveTo>
                <a:lnTo>
                  <a:pt x="46340" y="4668"/>
                </a:lnTo>
                <a:lnTo>
                  <a:pt x="89495" y="18057"/>
                </a:lnTo>
                <a:lnTo>
                  <a:pt x="128542" y="39245"/>
                </a:lnTo>
                <a:lnTo>
                  <a:pt x="162560" y="67310"/>
                </a:lnTo>
                <a:lnTo>
                  <a:pt x="190624" y="101327"/>
                </a:lnTo>
                <a:lnTo>
                  <a:pt x="211812" y="140374"/>
                </a:lnTo>
                <a:lnTo>
                  <a:pt x="225201" y="183529"/>
                </a:lnTo>
                <a:lnTo>
                  <a:pt x="229870" y="229869"/>
                </a:lnTo>
                <a:lnTo>
                  <a:pt x="229870" y="2668778"/>
                </a:lnTo>
                <a:lnTo>
                  <a:pt x="225201" y="2715118"/>
                </a:lnTo>
                <a:lnTo>
                  <a:pt x="211812" y="2758273"/>
                </a:lnTo>
                <a:lnTo>
                  <a:pt x="190624" y="2797320"/>
                </a:lnTo>
                <a:lnTo>
                  <a:pt x="162559" y="2831338"/>
                </a:lnTo>
                <a:lnTo>
                  <a:pt x="128542" y="2859402"/>
                </a:lnTo>
                <a:lnTo>
                  <a:pt x="89495" y="2880590"/>
                </a:lnTo>
                <a:lnTo>
                  <a:pt x="46340" y="2893979"/>
                </a:lnTo>
                <a:lnTo>
                  <a:pt x="0" y="2898648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45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How do we represent </a:t>
            </a: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a document</a:t>
            </a:r>
            <a:r>
              <a:rPr b="1" i="0" lang="en" sz="2400" u="none" cap="none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8"/>
          <p:cNvSpPr/>
          <p:nvPr/>
        </p:nvSpPr>
        <p:spPr>
          <a:xfrm>
            <a:off x="363690" y="798390"/>
            <a:ext cx="6613920" cy="2864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How to represent a document?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Make it computable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How to infer the relationship among documents or identify the structure within a document?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Knowledge discovery</a:t>
            </a:r>
            <a:endParaRPr>
              <a:solidFill>
                <a:srgbClr val="595959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6"/>
          <p:cNvGrpSpPr/>
          <p:nvPr/>
        </p:nvGrpSpPr>
        <p:grpSpPr>
          <a:xfrm>
            <a:off x="1908900" y="932580"/>
            <a:ext cx="6833700" cy="4209840"/>
            <a:chOff x="2545200" y="1243440"/>
            <a:chExt cx="9111600" cy="5613120"/>
          </a:xfrm>
        </p:grpSpPr>
        <p:pic>
          <p:nvPicPr>
            <p:cNvPr id="279" name="Google Shape;279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435120" y="1243440"/>
              <a:ext cx="7683480" cy="5004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4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22640" y="1243440"/>
              <a:ext cx="8534160" cy="4445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01360" y="1243440"/>
              <a:ext cx="9001800" cy="50043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46"/>
            <p:cNvSpPr/>
            <p:nvPr/>
          </p:nvSpPr>
          <p:spPr>
            <a:xfrm>
              <a:off x="2545200" y="1368720"/>
              <a:ext cx="9058680" cy="5487840"/>
            </a:xfrm>
            <a:custGeom>
              <a:rect b="b" l="l" r="r" t="t"/>
              <a:pathLst>
                <a:path extrusionOk="0" h="5488305" w="9058910">
                  <a:moveTo>
                    <a:pt x="9058656" y="0"/>
                  </a:moveTo>
                  <a:lnTo>
                    <a:pt x="0" y="0"/>
                  </a:lnTo>
                  <a:lnTo>
                    <a:pt x="0" y="5487924"/>
                  </a:lnTo>
                  <a:lnTo>
                    <a:pt x="9058656" y="5487924"/>
                  </a:lnTo>
                  <a:lnTo>
                    <a:pt x="9058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pic>
          <p:nvPicPr>
            <p:cNvPr id="283" name="Google Shape;283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501520" y="1333440"/>
              <a:ext cx="5621760" cy="4634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4" name="Google Shape;284;p46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Word meaning as a neural word vector – visualization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6"/>
          <p:cNvSpPr/>
          <p:nvPr/>
        </p:nvSpPr>
        <p:spPr>
          <a:xfrm>
            <a:off x="1733400" y="1739610"/>
            <a:ext cx="446040" cy="33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325">
            <a:no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latin typeface="Calibri"/>
                <a:ea typeface="Calibri"/>
                <a:cs typeface="Calibri"/>
                <a:sym typeface="Calibri"/>
              </a:rPr>
              <a:t>0.286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latin typeface="Calibri"/>
                <a:ea typeface="Calibri"/>
                <a:cs typeface="Calibri"/>
                <a:sym typeface="Calibri"/>
              </a:rPr>
              <a:t>0.792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latin typeface="Calibri"/>
                <a:ea typeface="Calibri"/>
                <a:cs typeface="Calibri"/>
                <a:sym typeface="Calibri"/>
              </a:rPr>
              <a:t>−0.177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latin typeface="Calibri"/>
                <a:ea typeface="Calibri"/>
                <a:cs typeface="Calibri"/>
                <a:sym typeface="Calibri"/>
              </a:rPr>
              <a:t>−0.107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latin typeface="Calibri"/>
                <a:ea typeface="Calibri"/>
                <a:cs typeface="Calibri"/>
                <a:sym typeface="Calibri"/>
              </a:rPr>
              <a:t>0.109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latin typeface="Calibri"/>
                <a:ea typeface="Calibri"/>
                <a:cs typeface="Calibri"/>
                <a:sym typeface="Calibri"/>
              </a:rPr>
              <a:t>−0.542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latin typeface="Calibri"/>
                <a:ea typeface="Calibri"/>
                <a:cs typeface="Calibri"/>
                <a:sym typeface="Calibri"/>
              </a:rPr>
              <a:t>0.349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latin typeface="Calibri"/>
                <a:ea typeface="Calibri"/>
                <a:cs typeface="Calibri"/>
                <a:sym typeface="Calibri"/>
              </a:rPr>
              <a:t>0.271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 strike="noStrike">
                <a:latin typeface="Calibri"/>
                <a:ea typeface="Calibri"/>
                <a:cs typeface="Calibri"/>
                <a:sym typeface="Calibri"/>
              </a:rPr>
              <a:t>0.487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6"/>
          <p:cNvSpPr/>
          <p:nvPr/>
        </p:nvSpPr>
        <p:spPr>
          <a:xfrm>
            <a:off x="1608120" y="1724760"/>
            <a:ext cx="135540" cy="1731510"/>
          </a:xfrm>
          <a:custGeom>
            <a:rect b="b" l="l" r="r" t="t"/>
            <a:pathLst>
              <a:path extrusionOk="0" h="2308860" w="180975">
                <a:moveTo>
                  <a:pt x="180594" y="2308860"/>
                </a:moveTo>
                <a:lnTo>
                  <a:pt x="132600" y="2302405"/>
                </a:lnTo>
                <a:lnTo>
                  <a:pt x="89464" y="2284193"/>
                </a:lnTo>
                <a:lnTo>
                  <a:pt x="52911" y="2255948"/>
                </a:lnTo>
                <a:lnTo>
                  <a:pt x="24666" y="2219395"/>
                </a:lnTo>
                <a:lnTo>
                  <a:pt x="6454" y="2176259"/>
                </a:lnTo>
                <a:lnTo>
                  <a:pt x="0" y="2128266"/>
                </a:lnTo>
                <a:lnTo>
                  <a:pt x="0" y="180594"/>
                </a:lnTo>
                <a:lnTo>
                  <a:pt x="6454" y="132600"/>
                </a:lnTo>
                <a:lnTo>
                  <a:pt x="24666" y="89464"/>
                </a:lnTo>
                <a:lnTo>
                  <a:pt x="52911" y="52911"/>
                </a:lnTo>
                <a:lnTo>
                  <a:pt x="89464" y="24666"/>
                </a:lnTo>
                <a:lnTo>
                  <a:pt x="132600" y="6454"/>
                </a:lnTo>
                <a:lnTo>
                  <a:pt x="180594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46"/>
          <p:cNvSpPr/>
          <p:nvPr/>
        </p:nvSpPr>
        <p:spPr>
          <a:xfrm>
            <a:off x="2285550" y="1724760"/>
            <a:ext cx="135540" cy="1731510"/>
          </a:xfrm>
          <a:custGeom>
            <a:rect b="b" l="l" r="r" t="t"/>
            <a:pathLst>
              <a:path extrusionOk="0" h="2308860" w="180975">
                <a:moveTo>
                  <a:pt x="0" y="0"/>
                </a:moveTo>
                <a:lnTo>
                  <a:pt x="47993" y="6454"/>
                </a:lnTo>
                <a:lnTo>
                  <a:pt x="91129" y="24666"/>
                </a:lnTo>
                <a:lnTo>
                  <a:pt x="127682" y="52911"/>
                </a:lnTo>
                <a:lnTo>
                  <a:pt x="155927" y="89464"/>
                </a:lnTo>
                <a:lnTo>
                  <a:pt x="174139" y="132600"/>
                </a:lnTo>
                <a:lnTo>
                  <a:pt x="180594" y="180594"/>
                </a:lnTo>
                <a:lnTo>
                  <a:pt x="180594" y="2128266"/>
                </a:lnTo>
                <a:lnTo>
                  <a:pt x="174139" y="2176259"/>
                </a:lnTo>
                <a:lnTo>
                  <a:pt x="155927" y="2219395"/>
                </a:lnTo>
                <a:lnTo>
                  <a:pt x="127682" y="2255948"/>
                </a:lnTo>
                <a:lnTo>
                  <a:pt x="91129" y="2284193"/>
                </a:lnTo>
                <a:lnTo>
                  <a:pt x="47993" y="2302405"/>
                </a:lnTo>
                <a:lnTo>
                  <a:pt x="0" y="230886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46"/>
          <p:cNvSpPr/>
          <p:nvPr/>
        </p:nvSpPr>
        <p:spPr>
          <a:xfrm>
            <a:off x="507870" y="2499390"/>
            <a:ext cx="620190" cy="409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2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300" strike="noStrike">
                <a:solidFill>
                  <a:srgbClr val="3986FF"/>
                </a:solidFill>
                <a:latin typeface="Calibri"/>
                <a:ea typeface="Calibri"/>
                <a:cs typeface="Calibri"/>
                <a:sym typeface="Calibri"/>
              </a:rPr>
              <a:t>expect </a:t>
            </a:r>
            <a:r>
              <a:rPr b="0" lang="en" sz="1300" strike="noStrike">
                <a:solidFill>
                  <a:srgbClr val="3986FF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6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3. Word2vec: Overview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47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47"/>
          <p:cNvSpPr/>
          <p:nvPr/>
        </p:nvSpPr>
        <p:spPr>
          <a:xfrm>
            <a:off x="363690" y="867240"/>
            <a:ext cx="83037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Word2vec (Mikolov et al. 2013) is a framework for learning word vectors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large corpus (“body”) of text: a long list of words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word in a fixed vocabulary is represented by a vector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through each position </a:t>
            </a: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text, which has a center word </a:t>
            </a: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context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(“outside”) words </a:t>
            </a: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similarity of the word vectors for </a:t>
            </a: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calculate the probability of </a:t>
            </a: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(or vice versa)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adjusting the word vectors to maximize this probability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Word2Vec Overview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8"/>
          <p:cNvSpPr/>
          <p:nvPr/>
        </p:nvSpPr>
        <p:spPr>
          <a:xfrm>
            <a:off x="5857380" y="886680"/>
            <a:ext cx="1042200" cy="275940"/>
          </a:xfrm>
          <a:custGeom>
            <a:rect b="b" l="l" r="r" t="t"/>
            <a:pathLst>
              <a:path extrusionOk="0" h="368300" w="1390015">
                <a:moveTo>
                  <a:pt x="1292732" y="0"/>
                </a:moveTo>
                <a:lnTo>
                  <a:pt x="1289050" y="12192"/>
                </a:lnTo>
                <a:lnTo>
                  <a:pt x="1305956" y="20955"/>
                </a:lnTo>
                <a:lnTo>
                  <a:pt x="1320672" y="33718"/>
                </a:lnTo>
                <a:lnTo>
                  <a:pt x="1343532" y="71247"/>
                </a:lnTo>
                <a:lnTo>
                  <a:pt x="1357423" y="122285"/>
                </a:lnTo>
                <a:lnTo>
                  <a:pt x="1362075" y="184277"/>
                </a:lnTo>
                <a:lnTo>
                  <a:pt x="1360910" y="216540"/>
                </a:lnTo>
                <a:lnTo>
                  <a:pt x="1351627" y="272877"/>
                </a:lnTo>
                <a:lnTo>
                  <a:pt x="1333198" y="317690"/>
                </a:lnTo>
                <a:lnTo>
                  <a:pt x="1305956" y="347218"/>
                </a:lnTo>
                <a:lnTo>
                  <a:pt x="1289050" y="355981"/>
                </a:lnTo>
                <a:lnTo>
                  <a:pt x="1292732" y="368173"/>
                </a:lnTo>
                <a:lnTo>
                  <a:pt x="1333880" y="346265"/>
                </a:lnTo>
                <a:lnTo>
                  <a:pt x="1364360" y="304927"/>
                </a:lnTo>
                <a:lnTo>
                  <a:pt x="1383220" y="249189"/>
                </a:lnTo>
                <a:lnTo>
                  <a:pt x="1389506" y="184023"/>
                </a:lnTo>
                <a:lnTo>
                  <a:pt x="1387935" y="150328"/>
                </a:lnTo>
                <a:lnTo>
                  <a:pt x="1375362" y="89939"/>
                </a:lnTo>
                <a:lnTo>
                  <a:pt x="1350454" y="40147"/>
                </a:lnTo>
                <a:lnTo>
                  <a:pt x="1314640" y="8524"/>
                </a:lnTo>
                <a:lnTo>
                  <a:pt x="1292732" y="0"/>
                </a:lnTo>
                <a:close/>
                <a:moveTo>
                  <a:pt x="96773" y="0"/>
                </a:moveTo>
                <a:lnTo>
                  <a:pt x="55673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106" y="328025"/>
                </a:lnTo>
                <a:lnTo>
                  <a:pt x="74884" y="359648"/>
                </a:lnTo>
                <a:lnTo>
                  <a:pt x="96773" y="368173"/>
                </a:lnTo>
                <a:lnTo>
                  <a:pt x="100456" y="355981"/>
                </a:lnTo>
                <a:lnTo>
                  <a:pt x="83550" y="347218"/>
                </a:lnTo>
                <a:lnTo>
                  <a:pt x="68833" y="334454"/>
                </a:lnTo>
                <a:lnTo>
                  <a:pt x="45973" y="296926"/>
                </a:lnTo>
                <a:lnTo>
                  <a:pt x="32083" y="246078"/>
                </a:lnTo>
                <a:lnTo>
                  <a:pt x="27431" y="184277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03" name="Google Shape;303;p48"/>
          <p:cNvSpPr/>
          <p:nvPr/>
        </p:nvSpPr>
        <p:spPr>
          <a:xfrm>
            <a:off x="1410750" y="851850"/>
            <a:ext cx="5420790" cy="599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Example windows and process for computing </a:t>
            </a:r>
            <a:r>
              <a:rPr b="0" lang="en" sz="1800" strike="noStrike"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="0" baseline="-25000" lang="en" sz="2000" strike="noStrike">
                <a:latin typeface="Cambria Math"/>
                <a:ea typeface="Cambria Math"/>
                <a:cs typeface="Cambria Math"/>
                <a:sym typeface="Cambria Math"/>
              </a:rPr>
              <a:t>𝑡+𝑗 </a:t>
            </a:r>
            <a:r>
              <a:rPr b="0" lang="en" sz="18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20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8"/>
          <p:cNvSpPr/>
          <p:nvPr/>
        </p:nvSpPr>
        <p:spPr>
          <a:xfrm>
            <a:off x="6956280" y="2754540"/>
            <a:ext cx="268380" cy="25191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29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8"/>
          <p:cNvSpPr/>
          <p:nvPr/>
        </p:nvSpPr>
        <p:spPr>
          <a:xfrm>
            <a:off x="5788260" y="2745360"/>
            <a:ext cx="588330" cy="48087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crises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8"/>
          <p:cNvSpPr/>
          <p:nvPr/>
        </p:nvSpPr>
        <p:spPr>
          <a:xfrm>
            <a:off x="4902390" y="2752380"/>
            <a:ext cx="748440" cy="48006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29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banking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8"/>
          <p:cNvSpPr/>
          <p:nvPr/>
        </p:nvSpPr>
        <p:spPr>
          <a:xfrm>
            <a:off x="3964950" y="2752380"/>
            <a:ext cx="725490" cy="251910"/>
          </a:xfrm>
          <a:prstGeom prst="rect">
            <a:avLst/>
          </a:prstGeom>
          <a:solidFill>
            <a:srgbClr val="E34848"/>
          </a:solidFill>
          <a:ln>
            <a:noFill/>
          </a:ln>
        </p:spPr>
        <p:txBody>
          <a:bodyPr anchorCtr="0" anchor="t" bIns="0" lIns="0" spcFirstLastPara="1" rIns="0" wrap="square" tIns="2295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into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8"/>
          <p:cNvSpPr/>
          <p:nvPr/>
        </p:nvSpPr>
        <p:spPr>
          <a:xfrm>
            <a:off x="3047220" y="2745360"/>
            <a:ext cx="731160" cy="48087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turning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2081430" y="2745360"/>
            <a:ext cx="862650" cy="48087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8"/>
          <p:cNvSpPr/>
          <p:nvPr/>
        </p:nvSpPr>
        <p:spPr>
          <a:xfrm>
            <a:off x="1665360" y="2756970"/>
            <a:ext cx="257040" cy="25272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6527790" y="2754540"/>
            <a:ext cx="365580" cy="25191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29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as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8"/>
          <p:cNvSpPr/>
          <p:nvPr/>
        </p:nvSpPr>
        <p:spPr>
          <a:xfrm>
            <a:off x="3949290" y="3260250"/>
            <a:ext cx="86454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latin typeface="Calibri"/>
                <a:ea typeface="Calibri"/>
                <a:cs typeface="Calibri"/>
                <a:sym typeface="Calibri"/>
              </a:rPr>
              <a:t>center word at position </a:t>
            </a:r>
            <a:r>
              <a:rPr b="0" i="1" lang="en" sz="1400" strike="noStrike">
                <a:latin typeface="Calibri"/>
                <a:ea typeface="Calibri"/>
                <a:cs typeface="Calibri"/>
                <a:sym typeface="Calibri"/>
              </a:rPr>
              <a:t>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8"/>
          <p:cNvSpPr/>
          <p:nvPr/>
        </p:nvSpPr>
        <p:spPr>
          <a:xfrm>
            <a:off x="2105460" y="3126060"/>
            <a:ext cx="1722330" cy="119880"/>
          </a:xfrm>
          <a:custGeom>
            <a:rect b="b" l="l" r="r" t="t"/>
            <a:pathLst>
              <a:path extrusionOk="0" h="160020" w="2296795">
                <a:moveTo>
                  <a:pt x="2296668" y="0"/>
                </a:moveTo>
                <a:lnTo>
                  <a:pt x="2295620" y="31146"/>
                </a:lnTo>
                <a:lnTo>
                  <a:pt x="2292762" y="56578"/>
                </a:lnTo>
                <a:lnTo>
                  <a:pt x="2288524" y="73723"/>
                </a:lnTo>
                <a:lnTo>
                  <a:pt x="2283333" y="80010"/>
                </a:lnTo>
                <a:lnTo>
                  <a:pt x="1144270" y="80010"/>
                </a:lnTo>
                <a:lnTo>
                  <a:pt x="1139078" y="86296"/>
                </a:lnTo>
                <a:lnTo>
                  <a:pt x="1134840" y="103441"/>
                </a:lnTo>
                <a:lnTo>
                  <a:pt x="1131982" y="128873"/>
                </a:lnTo>
                <a:lnTo>
                  <a:pt x="1130934" y="160020"/>
                </a:lnTo>
                <a:lnTo>
                  <a:pt x="1129887" y="128873"/>
                </a:lnTo>
                <a:lnTo>
                  <a:pt x="1127029" y="103441"/>
                </a:lnTo>
                <a:lnTo>
                  <a:pt x="1122791" y="86296"/>
                </a:lnTo>
                <a:lnTo>
                  <a:pt x="1117600" y="80010"/>
                </a:lnTo>
                <a:lnTo>
                  <a:pt x="13335" y="80010"/>
                </a:lnTo>
                <a:lnTo>
                  <a:pt x="8143" y="73723"/>
                </a:lnTo>
                <a:lnTo>
                  <a:pt x="3905" y="56578"/>
                </a:lnTo>
                <a:lnTo>
                  <a:pt x="1047" y="311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48"/>
          <p:cNvSpPr/>
          <p:nvPr/>
        </p:nvSpPr>
        <p:spPr>
          <a:xfrm>
            <a:off x="2269080" y="3265920"/>
            <a:ext cx="156411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latin typeface="Calibri"/>
                <a:ea typeface="Calibri"/>
                <a:cs typeface="Calibri"/>
                <a:sym typeface="Calibri"/>
              </a:rPr>
              <a:t>outside context words in window of size 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48"/>
          <p:cNvSpPr/>
          <p:nvPr/>
        </p:nvSpPr>
        <p:spPr>
          <a:xfrm>
            <a:off x="4909140" y="3151170"/>
            <a:ext cx="1514160" cy="125550"/>
          </a:xfrm>
          <a:custGeom>
            <a:rect b="b" l="l" r="r" t="t"/>
            <a:pathLst>
              <a:path extrusionOk="0" h="167639" w="2019300">
                <a:moveTo>
                  <a:pt x="2019300" y="0"/>
                </a:moveTo>
                <a:lnTo>
                  <a:pt x="2018206" y="32652"/>
                </a:lnTo>
                <a:lnTo>
                  <a:pt x="2015220" y="59293"/>
                </a:lnTo>
                <a:lnTo>
                  <a:pt x="2010781" y="77241"/>
                </a:lnTo>
                <a:lnTo>
                  <a:pt x="2005329" y="83819"/>
                </a:lnTo>
                <a:lnTo>
                  <a:pt x="1008252" y="83819"/>
                </a:lnTo>
                <a:lnTo>
                  <a:pt x="1002855" y="90398"/>
                </a:lnTo>
                <a:lnTo>
                  <a:pt x="998410" y="108346"/>
                </a:lnTo>
                <a:lnTo>
                  <a:pt x="995394" y="134987"/>
                </a:lnTo>
                <a:lnTo>
                  <a:pt x="994283" y="167639"/>
                </a:lnTo>
                <a:lnTo>
                  <a:pt x="993189" y="134987"/>
                </a:lnTo>
                <a:lnTo>
                  <a:pt x="990203" y="108346"/>
                </a:lnTo>
                <a:lnTo>
                  <a:pt x="985764" y="90398"/>
                </a:lnTo>
                <a:lnTo>
                  <a:pt x="980313" y="83819"/>
                </a:lnTo>
                <a:lnTo>
                  <a:pt x="13970" y="83819"/>
                </a:lnTo>
                <a:lnTo>
                  <a:pt x="8518" y="77241"/>
                </a:lnTo>
                <a:lnTo>
                  <a:pt x="4079" y="59293"/>
                </a:lnTo>
                <a:lnTo>
                  <a:pt x="1093" y="3265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48"/>
          <p:cNvSpPr/>
          <p:nvPr/>
        </p:nvSpPr>
        <p:spPr>
          <a:xfrm>
            <a:off x="4916160" y="3265920"/>
            <a:ext cx="156411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latin typeface="Calibri"/>
                <a:ea typeface="Calibri"/>
                <a:cs typeface="Calibri"/>
                <a:sym typeface="Calibri"/>
              </a:rPr>
              <a:t>outside context words in window of size 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8"/>
          <p:cNvSpPr/>
          <p:nvPr/>
        </p:nvSpPr>
        <p:spPr>
          <a:xfrm>
            <a:off x="4027860" y="3137400"/>
            <a:ext cx="599940" cy="113940"/>
          </a:xfrm>
          <a:custGeom>
            <a:rect b="b" l="l" r="r" t="t"/>
            <a:pathLst>
              <a:path extrusionOk="0" h="152400" w="800100">
                <a:moveTo>
                  <a:pt x="800100" y="0"/>
                </a:moveTo>
                <a:lnTo>
                  <a:pt x="799097" y="29640"/>
                </a:lnTo>
                <a:lnTo>
                  <a:pt x="796369" y="53863"/>
                </a:lnTo>
                <a:lnTo>
                  <a:pt x="792331" y="70205"/>
                </a:lnTo>
                <a:lnTo>
                  <a:pt x="787400" y="76200"/>
                </a:lnTo>
                <a:lnTo>
                  <a:pt x="406653" y="76200"/>
                </a:lnTo>
                <a:lnTo>
                  <a:pt x="401722" y="82194"/>
                </a:lnTo>
                <a:lnTo>
                  <a:pt x="397684" y="98536"/>
                </a:lnTo>
                <a:lnTo>
                  <a:pt x="394956" y="122759"/>
                </a:lnTo>
                <a:lnTo>
                  <a:pt x="393953" y="152400"/>
                </a:lnTo>
                <a:lnTo>
                  <a:pt x="392951" y="122759"/>
                </a:lnTo>
                <a:lnTo>
                  <a:pt x="390223" y="98536"/>
                </a:lnTo>
                <a:lnTo>
                  <a:pt x="386185" y="82194"/>
                </a:lnTo>
                <a:lnTo>
                  <a:pt x="381253" y="76200"/>
                </a:lnTo>
                <a:lnTo>
                  <a:pt x="12700" y="76200"/>
                </a:lnTo>
                <a:lnTo>
                  <a:pt x="7768" y="70205"/>
                </a:lnTo>
                <a:lnTo>
                  <a:pt x="3730" y="53863"/>
                </a:lnTo>
                <a:lnTo>
                  <a:pt x="1002" y="29640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318" name="Google Shape;31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0480" y="1956960"/>
            <a:ext cx="4092660" cy="79947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8"/>
          <p:cNvSpPr/>
          <p:nvPr/>
        </p:nvSpPr>
        <p:spPr>
          <a:xfrm>
            <a:off x="4581630" y="2316870"/>
            <a:ext cx="987120" cy="271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𝑃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𝑡+1 </a:t>
            </a: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8"/>
          <p:cNvSpPr/>
          <p:nvPr/>
        </p:nvSpPr>
        <p:spPr>
          <a:xfrm>
            <a:off x="5551470" y="1965600"/>
            <a:ext cx="987120" cy="271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𝑃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𝑡+2 </a:t>
            </a: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8"/>
          <p:cNvSpPr/>
          <p:nvPr/>
        </p:nvSpPr>
        <p:spPr>
          <a:xfrm>
            <a:off x="3026970" y="2322540"/>
            <a:ext cx="987120" cy="271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𝑃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𝑡−1 </a:t>
            </a: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8"/>
          <p:cNvSpPr/>
          <p:nvPr/>
        </p:nvSpPr>
        <p:spPr>
          <a:xfrm>
            <a:off x="2369520" y="1899720"/>
            <a:ext cx="987120" cy="271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𝑃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𝑡−2 </a:t>
            </a: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9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Word2Vec Overview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9"/>
          <p:cNvSpPr/>
          <p:nvPr/>
        </p:nvSpPr>
        <p:spPr>
          <a:xfrm>
            <a:off x="5857380" y="886680"/>
            <a:ext cx="1042200" cy="275940"/>
          </a:xfrm>
          <a:custGeom>
            <a:rect b="b" l="l" r="r" t="t"/>
            <a:pathLst>
              <a:path extrusionOk="0" h="368300" w="1390015">
                <a:moveTo>
                  <a:pt x="1292732" y="0"/>
                </a:moveTo>
                <a:lnTo>
                  <a:pt x="1289050" y="12192"/>
                </a:lnTo>
                <a:lnTo>
                  <a:pt x="1305956" y="20955"/>
                </a:lnTo>
                <a:lnTo>
                  <a:pt x="1320672" y="33718"/>
                </a:lnTo>
                <a:lnTo>
                  <a:pt x="1343532" y="71247"/>
                </a:lnTo>
                <a:lnTo>
                  <a:pt x="1357423" y="122285"/>
                </a:lnTo>
                <a:lnTo>
                  <a:pt x="1362075" y="184277"/>
                </a:lnTo>
                <a:lnTo>
                  <a:pt x="1360910" y="216540"/>
                </a:lnTo>
                <a:lnTo>
                  <a:pt x="1351627" y="272877"/>
                </a:lnTo>
                <a:lnTo>
                  <a:pt x="1333198" y="317690"/>
                </a:lnTo>
                <a:lnTo>
                  <a:pt x="1305956" y="347218"/>
                </a:lnTo>
                <a:lnTo>
                  <a:pt x="1289050" y="355981"/>
                </a:lnTo>
                <a:lnTo>
                  <a:pt x="1292732" y="368173"/>
                </a:lnTo>
                <a:lnTo>
                  <a:pt x="1333880" y="346265"/>
                </a:lnTo>
                <a:lnTo>
                  <a:pt x="1364360" y="304927"/>
                </a:lnTo>
                <a:lnTo>
                  <a:pt x="1383220" y="249189"/>
                </a:lnTo>
                <a:lnTo>
                  <a:pt x="1389506" y="184023"/>
                </a:lnTo>
                <a:lnTo>
                  <a:pt x="1387935" y="150328"/>
                </a:lnTo>
                <a:lnTo>
                  <a:pt x="1375362" y="89939"/>
                </a:lnTo>
                <a:lnTo>
                  <a:pt x="1350454" y="40147"/>
                </a:lnTo>
                <a:lnTo>
                  <a:pt x="1314640" y="8524"/>
                </a:lnTo>
                <a:lnTo>
                  <a:pt x="1292732" y="0"/>
                </a:lnTo>
                <a:close/>
                <a:moveTo>
                  <a:pt x="96773" y="0"/>
                </a:moveTo>
                <a:lnTo>
                  <a:pt x="55673" y="21907"/>
                </a:lnTo>
                <a:lnTo>
                  <a:pt x="25145" y="63246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106" y="328025"/>
                </a:lnTo>
                <a:lnTo>
                  <a:pt x="74884" y="359648"/>
                </a:lnTo>
                <a:lnTo>
                  <a:pt x="96773" y="368173"/>
                </a:lnTo>
                <a:lnTo>
                  <a:pt x="100456" y="355981"/>
                </a:lnTo>
                <a:lnTo>
                  <a:pt x="83550" y="347218"/>
                </a:lnTo>
                <a:lnTo>
                  <a:pt x="68833" y="334454"/>
                </a:lnTo>
                <a:lnTo>
                  <a:pt x="45973" y="296926"/>
                </a:lnTo>
                <a:lnTo>
                  <a:pt x="32083" y="246078"/>
                </a:lnTo>
                <a:lnTo>
                  <a:pt x="27431" y="184277"/>
                </a:lnTo>
                <a:lnTo>
                  <a:pt x="28596" y="151917"/>
                </a:lnTo>
                <a:lnTo>
                  <a:pt x="37879" y="95390"/>
                </a:lnTo>
                <a:lnTo>
                  <a:pt x="56308" y="50482"/>
                </a:lnTo>
                <a:lnTo>
                  <a:pt x="83550" y="20955"/>
                </a:lnTo>
                <a:lnTo>
                  <a:pt x="100456" y="12192"/>
                </a:lnTo>
                <a:lnTo>
                  <a:pt x="967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30" name="Google Shape;330;p49"/>
          <p:cNvSpPr/>
          <p:nvPr/>
        </p:nvSpPr>
        <p:spPr>
          <a:xfrm>
            <a:off x="1410750" y="851850"/>
            <a:ext cx="5420790" cy="599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Example windows and process for computing </a:t>
            </a:r>
            <a:r>
              <a:rPr b="0" lang="en" sz="1800" strike="noStrike"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="0" baseline="-25000" lang="en" sz="2000" strike="noStrike">
                <a:latin typeface="Cambria Math"/>
                <a:ea typeface="Cambria Math"/>
                <a:cs typeface="Cambria Math"/>
                <a:sym typeface="Cambria Math"/>
              </a:rPr>
              <a:t>𝑡+𝑗 </a:t>
            </a:r>
            <a:r>
              <a:rPr b="0" lang="en" sz="18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20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9"/>
          <p:cNvSpPr/>
          <p:nvPr/>
        </p:nvSpPr>
        <p:spPr>
          <a:xfrm>
            <a:off x="6956280" y="2754540"/>
            <a:ext cx="268380" cy="25191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29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49"/>
          <p:cNvSpPr/>
          <p:nvPr/>
        </p:nvSpPr>
        <p:spPr>
          <a:xfrm>
            <a:off x="5788260" y="2745360"/>
            <a:ext cx="588330" cy="48087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crises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9"/>
          <p:cNvSpPr/>
          <p:nvPr/>
        </p:nvSpPr>
        <p:spPr>
          <a:xfrm>
            <a:off x="4902390" y="2752380"/>
            <a:ext cx="748440" cy="480060"/>
          </a:xfrm>
          <a:prstGeom prst="rect">
            <a:avLst/>
          </a:prstGeom>
          <a:solidFill>
            <a:srgbClr val="E34848"/>
          </a:solidFill>
          <a:ln>
            <a:noFill/>
          </a:ln>
        </p:spPr>
        <p:txBody>
          <a:bodyPr anchorCtr="0" anchor="t" bIns="0" lIns="0" spcFirstLastPara="1" rIns="0" wrap="square" tIns="229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banking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9"/>
          <p:cNvSpPr/>
          <p:nvPr/>
        </p:nvSpPr>
        <p:spPr>
          <a:xfrm>
            <a:off x="3964950" y="2752380"/>
            <a:ext cx="725490" cy="25191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2950">
            <a:noAutofit/>
          </a:bodyPr>
          <a:lstStyle/>
          <a:p>
            <a:pPr indent="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into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9"/>
          <p:cNvSpPr/>
          <p:nvPr/>
        </p:nvSpPr>
        <p:spPr>
          <a:xfrm>
            <a:off x="3047220" y="2745360"/>
            <a:ext cx="731160" cy="48087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turning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9"/>
          <p:cNvSpPr/>
          <p:nvPr/>
        </p:nvSpPr>
        <p:spPr>
          <a:xfrm>
            <a:off x="2081430" y="2745360"/>
            <a:ext cx="862650" cy="48087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problems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9"/>
          <p:cNvSpPr/>
          <p:nvPr/>
        </p:nvSpPr>
        <p:spPr>
          <a:xfrm>
            <a:off x="1665360" y="2756970"/>
            <a:ext cx="257040" cy="25272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37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9"/>
          <p:cNvSpPr/>
          <p:nvPr/>
        </p:nvSpPr>
        <p:spPr>
          <a:xfrm>
            <a:off x="6527790" y="2754540"/>
            <a:ext cx="365580" cy="251910"/>
          </a:xfrm>
          <a:prstGeom prst="rect">
            <a:avLst/>
          </a:prstGeom>
          <a:solidFill>
            <a:srgbClr val="FFACF8"/>
          </a:solidFill>
          <a:ln>
            <a:noFill/>
          </a:ln>
        </p:spPr>
        <p:txBody>
          <a:bodyPr anchorCtr="0" anchor="t" bIns="0" lIns="0" spcFirstLastPara="1" rIns="0" wrap="square" tIns="22950">
            <a:noAutofit/>
          </a:bodyPr>
          <a:lstStyle/>
          <a:p>
            <a:pPr indent="0" lvl="0" marL="63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500" strike="noStrike">
                <a:latin typeface="Calibri"/>
                <a:ea typeface="Calibri"/>
                <a:cs typeface="Calibri"/>
                <a:sym typeface="Calibri"/>
              </a:rPr>
              <a:t>as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49"/>
          <p:cNvSpPr/>
          <p:nvPr/>
        </p:nvSpPr>
        <p:spPr>
          <a:xfrm>
            <a:off x="4889970" y="3306150"/>
            <a:ext cx="86454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latin typeface="Calibri"/>
                <a:ea typeface="Calibri"/>
                <a:cs typeface="Calibri"/>
                <a:sym typeface="Calibri"/>
              </a:rPr>
              <a:t>center word at position t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9"/>
          <p:cNvSpPr/>
          <p:nvPr/>
        </p:nvSpPr>
        <p:spPr>
          <a:xfrm>
            <a:off x="3047220" y="3171960"/>
            <a:ext cx="1721250" cy="119880"/>
          </a:xfrm>
          <a:custGeom>
            <a:rect b="b" l="l" r="r" t="t"/>
            <a:pathLst>
              <a:path extrusionOk="0" h="160020" w="2295525">
                <a:moveTo>
                  <a:pt x="2295143" y="0"/>
                </a:moveTo>
                <a:lnTo>
                  <a:pt x="2294096" y="31146"/>
                </a:lnTo>
                <a:lnTo>
                  <a:pt x="2291238" y="56578"/>
                </a:lnTo>
                <a:lnTo>
                  <a:pt x="2287000" y="73723"/>
                </a:lnTo>
                <a:lnTo>
                  <a:pt x="2281808" y="80010"/>
                </a:lnTo>
                <a:lnTo>
                  <a:pt x="1143507" y="80010"/>
                </a:lnTo>
                <a:lnTo>
                  <a:pt x="1138316" y="86296"/>
                </a:lnTo>
                <a:lnTo>
                  <a:pt x="1134078" y="103441"/>
                </a:lnTo>
                <a:lnTo>
                  <a:pt x="1131220" y="128873"/>
                </a:lnTo>
                <a:lnTo>
                  <a:pt x="1130173" y="160019"/>
                </a:lnTo>
                <a:lnTo>
                  <a:pt x="1129125" y="128873"/>
                </a:lnTo>
                <a:lnTo>
                  <a:pt x="1126267" y="103441"/>
                </a:lnTo>
                <a:lnTo>
                  <a:pt x="1122029" y="86296"/>
                </a:lnTo>
                <a:lnTo>
                  <a:pt x="1116838" y="80010"/>
                </a:lnTo>
                <a:lnTo>
                  <a:pt x="13335" y="80010"/>
                </a:lnTo>
                <a:lnTo>
                  <a:pt x="8143" y="73723"/>
                </a:lnTo>
                <a:lnTo>
                  <a:pt x="3905" y="56578"/>
                </a:lnTo>
                <a:lnTo>
                  <a:pt x="1047" y="31146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49"/>
          <p:cNvSpPr/>
          <p:nvPr/>
        </p:nvSpPr>
        <p:spPr>
          <a:xfrm>
            <a:off x="3209760" y="3311820"/>
            <a:ext cx="156411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latin typeface="Calibri"/>
                <a:ea typeface="Calibri"/>
                <a:cs typeface="Calibri"/>
                <a:sym typeface="Calibri"/>
              </a:rPr>
              <a:t>outside context words in window of size 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9"/>
          <p:cNvSpPr/>
          <p:nvPr/>
        </p:nvSpPr>
        <p:spPr>
          <a:xfrm>
            <a:off x="5849820" y="3217590"/>
            <a:ext cx="1043550" cy="106380"/>
          </a:xfrm>
          <a:custGeom>
            <a:rect b="b" l="l" r="r" t="t"/>
            <a:pathLst>
              <a:path extrusionOk="0" h="142239" w="1391920">
                <a:moveTo>
                  <a:pt x="1391412" y="0"/>
                </a:moveTo>
                <a:lnTo>
                  <a:pt x="1390477" y="27574"/>
                </a:lnTo>
                <a:lnTo>
                  <a:pt x="1387935" y="50101"/>
                </a:lnTo>
                <a:lnTo>
                  <a:pt x="1384178" y="65293"/>
                </a:lnTo>
                <a:lnTo>
                  <a:pt x="1379601" y="70865"/>
                </a:lnTo>
                <a:lnTo>
                  <a:pt x="696976" y="70865"/>
                </a:lnTo>
                <a:lnTo>
                  <a:pt x="692398" y="76438"/>
                </a:lnTo>
                <a:lnTo>
                  <a:pt x="688641" y="91630"/>
                </a:lnTo>
                <a:lnTo>
                  <a:pt x="686099" y="114157"/>
                </a:lnTo>
                <a:lnTo>
                  <a:pt x="685165" y="141731"/>
                </a:lnTo>
                <a:lnTo>
                  <a:pt x="684230" y="114157"/>
                </a:lnTo>
                <a:lnTo>
                  <a:pt x="681688" y="91630"/>
                </a:lnTo>
                <a:lnTo>
                  <a:pt x="677931" y="76438"/>
                </a:lnTo>
                <a:lnTo>
                  <a:pt x="673353" y="70865"/>
                </a:lnTo>
                <a:lnTo>
                  <a:pt x="11811" y="70865"/>
                </a:lnTo>
                <a:lnTo>
                  <a:pt x="7233" y="65293"/>
                </a:lnTo>
                <a:lnTo>
                  <a:pt x="3476" y="50101"/>
                </a:lnTo>
                <a:lnTo>
                  <a:pt x="934" y="27574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9"/>
          <p:cNvSpPr/>
          <p:nvPr/>
        </p:nvSpPr>
        <p:spPr>
          <a:xfrm>
            <a:off x="5857110" y="3311820"/>
            <a:ext cx="1563840" cy="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latin typeface="Calibri"/>
                <a:ea typeface="Calibri"/>
                <a:cs typeface="Calibri"/>
                <a:sym typeface="Calibri"/>
              </a:rPr>
              <a:t>outside context words in window of size 2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9"/>
          <p:cNvSpPr/>
          <p:nvPr/>
        </p:nvSpPr>
        <p:spPr>
          <a:xfrm>
            <a:off x="4968540" y="3171960"/>
            <a:ext cx="682290" cy="125550"/>
          </a:xfrm>
          <a:custGeom>
            <a:rect b="b" l="l" r="r" t="t"/>
            <a:pathLst>
              <a:path extrusionOk="0" h="167639" w="909954">
                <a:moveTo>
                  <a:pt x="909827" y="0"/>
                </a:moveTo>
                <a:lnTo>
                  <a:pt x="908734" y="32652"/>
                </a:lnTo>
                <a:lnTo>
                  <a:pt x="905748" y="59293"/>
                </a:lnTo>
                <a:lnTo>
                  <a:pt x="901309" y="77241"/>
                </a:lnTo>
                <a:lnTo>
                  <a:pt x="895857" y="83819"/>
                </a:lnTo>
                <a:lnTo>
                  <a:pt x="462025" y="83819"/>
                </a:lnTo>
                <a:lnTo>
                  <a:pt x="456574" y="90398"/>
                </a:lnTo>
                <a:lnTo>
                  <a:pt x="452135" y="108346"/>
                </a:lnTo>
                <a:lnTo>
                  <a:pt x="449149" y="134987"/>
                </a:lnTo>
                <a:lnTo>
                  <a:pt x="448055" y="167639"/>
                </a:lnTo>
                <a:lnTo>
                  <a:pt x="446944" y="134987"/>
                </a:lnTo>
                <a:lnTo>
                  <a:pt x="443928" y="108346"/>
                </a:lnTo>
                <a:lnTo>
                  <a:pt x="439483" y="90398"/>
                </a:lnTo>
                <a:lnTo>
                  <a:pt x="434086" y="83819"/>
                </a:lnTo>
                <a:lnTo>
                  <a:pt x="13970" y="83819"/>
                </a:lnTo>
                <a:lnTo>
                  <a:pt x="8518" y="77241"/>
                </a:lnTo>
                <a:lnTo>
                  <a:pt x="4079" y="59293"/>
                </a:lnTo>
                <a:lnTo>
                  <a:pt x="1093" y="32652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345" name="Google Shape;34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50600" y="2017170"/>
            <a:ext cx="3807270" cy="73926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9"/>
          <p:cNvSpPr/>
          <p:nvPr/>
        </p:nvSpPr>
        <p:spPr>
          <a:xfrm>
            <a:off x="5484510" y="1843290"/>
            <a:ext cx="1728540" cy="778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2025">
            <a:noAutofit/>
          </a:bodyPr>
          <a:lstStyle/>
          <a:p>
            <a:pPr indent="0" lvl="0" marL="774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𝑃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𝑡+2 </a:t>
            </a: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𝑃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𝑡+1 </a:t>
            </a: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49"/>
          <p:cNvSpPr/>
          <p:nvPr/>
        </p:nvSpPr>
        <p:spPr>
          <a:xfrm>
            <a:off x="3335310" y="1826010"/>
            <a:ext cx="1646730" cy="801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3375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𝑃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𝑡−2 </a:t>
            </a: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85800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𝑃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𝑡−1 </a:t>
            </a:r>
            <a:r>
              <a:rPr b="0" lang="en" sz="1500" strike="noStrike"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16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endParaRPr b="0" sz="1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Word2vec: objective function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0"/>
          <p:cNvSpPr/>
          <p:nvPr/>
        </p:nvSpPr>
        <p:spPr>
          <a:xfrm>
            <a:off x="344790" y="868590"/>
            <a:ext cx="7915050" cy="7848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For each position </a:t>
            </a:r>
            <a:r>
              <a:rPr b="0" lang="en" sz="1800" strike="noStrike">
                <a:latin typeface="Cambria Math"/>
                <a:ea typeface="Cambria Math"/>
                <a:cs typeface="Cambria Math"/>
                <a:sym typeface="Cambria Math"/>
              </a:rPr>
              <a:t>𝑡 = 1, … , 𝑇</a:t>
            </a: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, predict context words within a window of fixed size </a:t>
            </a:r>
            <a:r>
              <a:rPr b="0" i="1" lang="en" sz="1800" strike="noStrike"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, given center word </a:t>
            </a:r>
            <a:r>
              <a:rPr b="0" lang="en" sz="1800" strike="noStrike">
                <a:latin typeface="Cambria Math"/>
                <a:ea typeface="Cambria Math"/>
                <a:cs typeface="Cambria Math"/>
                <a:sym typeface="Cambria Math"/>
              </a:rPr>
              <a:t>𝑤</a:t>
            </a:r>
            <a:r>
              <a:rPr b="0" baseline="-25000" lang="en" sz="2000" strike="noStrike"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. Data likelihood: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ctr">
              <a:lnSpc>
                <a:spcPct val="111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0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80" y="1805880"/>
            <a:ext cx="7046755" cy="3185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Word2vec: objective function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1"/>
          <p:cNvSpPr/>
          <p:nvPr/>
        </p:nvSpPr>
        <p:spPr>
          <a:xfrm>
            <a:off x="363690" y="869670"/>
            <a:ext cx="4502250" cy="858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-342900" lvl="0" marL="355600" marR="0" rtl="0" algn="l">
              <a:lnSpc>
                <a:spcPct val="117750"/>
              </a:lnSpc>
              <a:spcBef>
                <a:spcPts val="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Arial"/>
              <a:buChar char="•"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We want to minimize the objective function: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1"/>
          <p:cNvSpPr/>
          <p:nvPr/>
        </p:nvSpPr>
        <p:spPr>
          <a:xfrm>
            <a:off x="3469230" y="2421090"/>
            <a:ext cx="1277640" cy="275940"/>
          </a:xfrm>
          <a:custGeom>
            <a:rect b="b" l="l" r="r" t="t"/>
            <a:pathLst>
              <a:path extrusionOk="0" h="368300" w="1703704">
                <a:moveTo>
                  <a:pt x="1606677" y="0"/>
                </a:moveTo>
                <a:lnTo>
                  <a:pt x="1602866" y="12191"/>
                </a:lnTo>
                <a:lnTo>
                  <a:pt x="1619793" y="20954"/>
                </a:lnTo>
                <a:lnTo>
                  <a:pt x="1634553" y="33718"/>
                </a:lnTo>
                <a:lnTo>
                  <a:pt x="1657477" y="71246"/>
                </a:lnTo>
                <a:lnTo>
                  <a:pt x="1671367" y="122285"/>
                </a:lnTo>
                <a:lnTo>
                  <a:pt x="1676018" y="184276"/>
                </a:lnTo>
                <a:lnTo>
                  <a:pt x="1674854" y="216540"/>
                </a:lnTo>
                <a:lnTo>
                  <a:pt x="1665571" y="272877"/>
                </a:lnTo>
                <a:lnTo>
                  <a:pt x="1647122" y="317690"/>
                </a:lnTo>
                <a:lnTo>
                  <a:pt x="1619793" y="347217"/>
                </a:lnTo>
                <a:lnTo>
                  <a:pt x="1602866" y="355980"/>
                </a:lnTo>
                <a:lnTo>
                  <a:pt x="1606677" y="368173"/>
                </a:lnTo>
                <a:lnTo>
                  <a:pt x="1647713" y="346265"/>
                </a:lnTo>
                <a:lnTo>
                  <a:pt x="1678177" y="304926"/>
                </a:lnTo>
                <a:lnTo>
                  <a:pt x="1697037" y="249189"/>
                </a:lnTo>
                <a:lnTo>
                  <a:pt x="1703323" y="184023"/>
                </a:lnTo>
                <a:lnTo>
                  <a:pt x="1701752" y="150328"/>
                </a:lnTo>
                <a:lnTo>
                  <a:pt x="1689179" y="89939"/>
                </a:lnTo>
                <a:lnTo>
                  <a:pt x="1664273" y="40147"/>
                </a:lnTo>
                <a:lnTo>
                  <a:pt x="1628511" y="8524"/>
                </a:lnTo>
                <a:lnTo>
                  <a:pt x="1606677" y="0"/>
                </a:lnTo>
                <a:close/>
                <a:moveTo>
                  <a:pt x="96773" y="0"/>
                </a:moveTo>
                <a:lnTo>
                  <a:pt x="55625" y="21907"/>
                </a:lnTo>
                <a:lnTo>
                  <a:pt x="25145" y="63245"/>
                </a:lnTo>
                <a:lnTo>
                  <a:pt x="6286" y="118967"/>
                </a:lnTo>
                <a:lnTo>
                  <a:pt x="0" y="184023"/>
                </a:lnTo>
                <a:lnTo>
                  <a:pt x="1571" y="217791"/>
                </a:lnTo>
                <a:lnTo>
                  <a:pt x="14144" y="278231"/>
                </a:lnTo>
                <a:lnTo>
                  <a:pt x="39052" y="328025"/>
                </a:lnTo>
                <a:lnTo>
                  <a:pt x="74866" y="359648"/>
                </a:lnTo>
                <a:lnTo>
                  <a:pt x="96773" y="368173"/>
                </a:lnTo>
                <a:lnTo>
                  <a:pt x="100456" y="355980"/>
                </a:lnTo>
                <a:lnTo>
                  <a:pt x="83550" y="347217"/>
                </a:lnTo>
                <a:lnTo>
                  <a:pt x="68833" y="334454"/>
                </a:lnTo>
                <a:lnTo>
                  <a:pt x="45973" y="296925"/>
                </a:lnTo>
                <a:lnTo>
                  <a:pt x="32035" y="246078"/>
                </a:lnTo>
                <a:lnTo>
                  <a:pt x="27431" y="184276"/>
                </a:lnTo>
                <a:lnTo>
                  <a:pt x="28578" y="151917"/>
                </a:lnTo>
                <a:lnTo>
                  <a:pt x="37826" y="95390"/>
                </a:lnTo>
                <a:lnTo>
                  <a:pt x="56308" y="50482"/>
                </a:lnTo>
                <a:lnTo>
                  <a:pt x="83550" y="20954"/>
                </a:lnTo>
                <a:lnTo>
                  <a:pt x="100456" y="12191"/>
                </a:lnTo>
                <a:lnTo>
                  <a:pt x="96773" y="0"/>
                </a:lnTo>
                <a:close/>
              </a:path>
            </a:pathLst>
          </a:custGeom>
          <a:solidFill>
            <a:srgbClr val="89007E"/>
          </a:solidFill>
          <a:ln>
            <a:noFill/>
          </a:ln>
        </p:spPr>
      </p:sp>
      <p:sp>
        <p:nvSpPr>
          <p:cNvPr id="364" name="Google Shape;364;p51"/>
          <p:cNvSpPr/>
          <p:nvPr/>
        </p:nvSpPr>
        <p:spPr>
          <a:xfrm>
            <a:off x="325620" y="2313090"/>
            <a:ext cx="4772250" cy="25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875">
            <a:noAutofit/>
          </a:bodyPr>
          <a:lstStyle/>
          <a:p>
            <a:pPr indent="-342900" lvl="0" marL="393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Arial"/>
              <a:buChar char="•"/>
            </a:pPr>
            <a:r>
              <a:rPr b="1" lang="en" sz="1800" strike="noStrike">
                <a:latin typeface="Calibri"/>
                <a:ea typeface="Calibri"/>
                <a:cs typeface="Calibri"/>
                <a:sym typeface="Calibri"/>
              </a:rPr>
              <a:t>Question: </a:t>
            </a: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How to calculate </a:t>
            </a:r>
            <a:r>
              <a:rPr b="0" lang="en" sz="1800" strike="noStrike">
                <a:solidFill>
                  <a:srgbClr val="89007E"/>
                </a:solidFill>
                <a:latin typeface="Cambria Math"/>
                <a:ea typeface="Cambria Math"/>
                <a:cs typeface="Cambria Math"/>
                <a:sym typeface="Cambria Math"/>
              </a:rPr>
              <a:t>𝑃	𝑤</a:t>
            </a:r>
            <a:r>
              <a:rPr b="0" baseline="-25000" lang="en" sz="2000" strike="noStrike">
                <a:solidFill>
                  <a:srgbClr val="89007E"/>
                </a:solidFill>
                <a:latin typeface="Cambria Math"/>
                <a:ea typeface="Cambria Math"/>
                <a:cs typeface="Cambria Math"/>
                <a:sym typeface="Cambria Math"/>
              </a:rPr>
              <a:t>𝑡+𝑗 </a:t>
            </a:r>
            <a:r>
              <a:rPr b="0" lang="en" sz="1800" strike="noStrike">
                <a:solidFill>
                  <a:srgbClr val="89007E"/>
                </a:solidFill>
                <a:latin typeface="Cambria Math"/>
                <a:ea typeface="Cambria Math"/>
                <a:cs typeface="Cambria Math"/>
                <a:sym typeface="Cambria Math"/>
              </a:rPr>
              <a:t>| 𝑤</a:t>
            </a:r>
            <a:r>
              <a:rPr b="0" baseline="-25000" lang="en" sz="2000" strike="noStrike">
                <a:solidFill>
                  <a:srgbClr val="89007E"/>
                </a:solidFill>
                <a:latin typeface="Cambria Math"/>
                <a:ea typeface="Cambria Math"/>
                <a:cs typeface="Cambria Math"/>
                <a:sym typeface="Cambria Math"/>
              </a:rPr>
              <a:t>𝑡</a:t>
            </a:r>
            <a:r>
              <a:rPr b="0" lang="en" sz="1800" strike="noStrike">
                <a:solidFill>
                  <a:srgbClr val="89007E"/>
                </a:solidFill>
                <a:latin typeface="Cambria Math"/>
                <a:ea typeface="Cambria Math"/>
                <a:cs typeface="Cambria Math"/>
                <a:sym typeface="Cambria Math"/>
              </a:rPr>
              <a:t>; 𝜃	</a:t>
            </a:r>
            <a:r>
              <a:rPr b="0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Arial"/>
              <a:buChar char="•"/>
            </a:pPr>
            <a:r>
              <a:rPr b="1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Answer: </a:t>
            </a:r>
            <a:r>
              <a:rPr b="0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We will </a:t>
            </a:r>
            <a:r>
              <a:rPr b="0" i="1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use two </a:t>
            </a:r>
            <a:r>
              <a:rPr b="0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vectors per word </a:t>
            </a:r>
            <a:r>
              <a:rPr b="0" i="1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B92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5D4A3B"/>
                </a:solidFill>
                <a:latin typeface="Cambria Math"/>
                <a:ea typeface="Cambria Math"/>
                <a:cs typeface="Cambria Math"/>
                <a:sym typeface="Cambria Math"/>
              </a:rPr>
              <a:t>𝑣</a:t>
            </a:r>
            <a:r>
              <a:rPr b="0" baseline="-25000" i="0" lang="en" sz="1600" u="none" cap="none" strike="noStrike">
                <a:solidFill>
                  <a:srgbClr val="5D4A3B"/>
                </a:solidFill>
                <a:latin typeface="Cambria Math"/>
                <a:ea typeface="Cambria Math"/>
                <a:cs typeface="Cambria Math"/>
                <a:sym typeface="Cambria Math"/>
              </a:rPr>
              <a:t>𝑤 </a:t>
            </a:r>
            <a:r>
              <a:rPr b="0" i="0" lang="en" sz="1500" u="none" cap="none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0" i="1" lang="en" sz="1500" u="none" cap="none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0" i="0" lang="en" sz="1500" u="none" cap="none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is a center word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9250" lvl="1" marL="736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7B92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5D4A3B"/>
                </a:solidFill>
                <a:latin typeface="Cambria Math"/>
                <a:ea typeface="Cambria Math"/>
                <a:cs typeface="Cambria Math"/>
                <a:sym typeface="Cambria Math"/>
              </a:rPr>
              <a:t>𝑢</a:t>
            </a:r>
            <a:r>
              <a:rPr b="0" baseline="-25000" i="0" lang="en" sz="1600" u="none" cap="none" strike="noStrike">
                <a:solidFill>
                  <a:srgbClr val="5D4A3B"/>
                </a:solidFill>
                <a:latin typeface="Cambria Math"/>
                <a:ea typeface="Cambria Math"/>
                <a:cs typeface="Cambria Math"/>
                <a:sym typeface="Cambria Math"/>
              </a:rPr>
              <a:t>𝑤 </a:t>
            </a:r>
            <a:r>
              <a:rPr b="0" i="0" lang="en" sz="1500" u="none" cap="none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when </a:t>
            </a:r>
            <a:r>
              <a:rPr b="0" i="1" lang="en" sz="1500" u="none" cap="none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b="0" i="0" lang="en" sz="1500" u="none" cap="none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is a context word</a:t>
            </a:r>
            <a:endParaRPr b="0" i="0" sz="15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2900" lvl="0" marL="393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Arial"/>
              <a:buChar char="•"/>
            </a:pPr>
            <a:r>
              <a:rPr b="0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Then for a center word </a:t>
            </a:r>
            <a:r>
              <a:rPr b="0" i="1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c </a:t>
            </a:r>
            <a:r>
              <a:rPr b="0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and a context word </a:t>
            </a:r>
            <a:r>
              <a:rPr b="0" i="1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lang="en" sz="1800" strike="noStrike">
                <a:solidFill>
                  <a:srgbClr val="5D4A3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1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6" name="Google Shape;3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4713" y="1230463"/>
            <a:ext cx="47339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320" y="3955163"/>
            <a:ext cx="3741330" cy="1094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2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Word2Vec with Vectors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4" name="Google Shape;37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80" y="915930"/>
            <a:ext cx="7589285" cy="377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Word2vec: prediction function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53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80" y="763590"/>
            <a:ext cx="8162975" cy="3770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To train the model: Optimize value of parameters to minimize loss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4"/>
          <p:cNvSpPr/>
          <p:nvPr/>
        </p:nvSpPr>
        <p:spPr>
          <a:xfrm>
            <a:off x="363694" y="867250"/>
            <a:ext cx="3108900" cy="64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45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To train a model, we gradually adjust parameters to minimize a loss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Recall: </a:t>
            </a:r>
            <a:r>
              <a:rPr b="0" lang="en" sz="1800" strike="noStrike">
                <a:latin typeface="Cambria Math"/>
                <a:ea typeface="Cambria Math"/>
                <a:cs typeface="Cambria Math"/>
                <a:sym typeface="Cambria Math"/>
              </a:rPr>
              <a:t>𝜃 </a:t>
            </a: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represents </a:t>
            </a:r>
            <a:r>
              <a:rPr b="1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all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parameters, in one long vector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our case, with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-dimensional vectors and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-many words, we have </a:t>
            </a:r>
            <a:r>
              <a:rPr b="0" lang="en" sz="1800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Remember: every word has two vectors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8" name="Google Shape;3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5640" y="1676700"/>
            <a:ext cx="2413800" cy="2266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56710" y="1536570"/>
            <a:ext cx="2587950" cy="25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4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1" name="Google Shape;391;p54"/>
          <p:cNvSpPr txBox="1"/>
          <p:nvPr/>
        </p:nvSpPr>
        <p:spPr>
          <a:xfrm>
            <a:off x="510550" y="4288025"/>
            <a:ext cx="85095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54000" lvl="0" marL="266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optimize these parameters by walking down the gradient (see right figure)</a:t>
            </a:r>
            <a:endParaRPr sz="1800">
              <a:solidFill>
                <a:schemeClr val="dk1"/>
              </a:solidFill>
            </a:endParaRPr>
          </a:p>
          <a:p>
            <a:pPr indent="-254000" lvl="0" marL="266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compute all vector gradients!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/>
        </p:nvSpPr>
        <p:spPr>
          <a:xfrm>
            <a:off x="363690" y="199530"/>
            <a:ext cx="8416170" cy="868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1" lang="en" sz="2400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. Optimization: Gradient Descent</a:t>
            </a:r>
            <a:endParaRPr b="0" sz="2400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55"/>
          <p:cNvSpPr/>
          <p:nvPr/>
        </p:nvSpPr>
        <p:spPr>
          <a:xfrm>
            <a:off x="3031560" y="936090"/>
            <a:ext cx="285390" cy="211680"/>
          </a:xfrm>
          <a:custGeom>
            <a:rect b="b" l="l" r="r" t="t"/>
            <a:pathLst>
              <a:path extrusionOk="0" h="282575" w="381000">
                <a:moveTo>
                  <a:pt x="290702" y="0"/>
                </a:moveTo>
                <a:lnTo>
                  <a:pt x="286765" y="11430"/>
                </a:lnTo>
                <a:lnTo>
                  <a:pt x="303073" y="18504"/>
                </a:lnTo>
                <a:lnTo>
                  <a:pt x="317119" y="28305"/>
                </a:lnTo>
                <a:lnTo>
                  <a:pt x="345662" y="73852"/>
                </a:lnTo>
                <a:lnTo>
                  <a:pt x="354044" y="115623"/>
                </a:lnTo>
                <a:lnTo>
                  <a:pt x="355092" y="139700"/>
                </a:lnTo>
                <a:lnTo>
                  <a:pt x="354044" y="164580"/>
                </a:lnTo>
                <a:lnTo>
                  <a:pt x="345662" y="207529"/>
                </a:lnTo>
                <a:lnTo>
                  <a:pt x="317166" y="253777"/>
                </a:lnTo>
                <a:lnTo>
                  <a:pt x="287147" y="270763"/>
                </a:lnTo>
                <a:lnTo>
                  <a:pt x="290702" y="282321"/>
                </a:lnTo>
                <a:lnTo>
                  <a:pt x="329263" y="264239"/>
                </a:lnTo>
                <a:lnTo>
                  <a:pt x="357632" y="232918"/>
                </a:lnTo>
                <a:lnTo>
                  <a:pt x="374951" y="191071"/>
                </a:lnTo>
                <a:lnTo>
                  <a:pt x="380746" y="141224"/>
                </a:lnTo>
                <a:lnTo>
                  <a:pt x="379293" y="115339"/>
                </a:lnTo>
                <a:lnTo>
                  <a:pt x="367672" y="69429"/>
                </a:lnTo>
                <a:lnTo>
                  <a:pt x="344602" y="32093"/>
                </a:lnTo>
                <a:lnTo>
                  <a:pt x="311177" y="7379"/>
                </a:lnTo>
                <a:lnTo>
                  <a:pt x="290702" y="0"/>
                </a:lnTo>
                <a:close/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98" name="Google Shape;398;p55"/>
          <p:cNvSpPr/>
          <p:nvPr/>
        </p:nvSpPr>
        <p:spPr>
          <a:xfrm>
            <a:off x="5015790" y="1265220"/>
            <a:ext cx="285390" cy="211680"/>
          </a:xfrm>
          <a:custGeom>
            <a:rect b="b" l="l" r="r" t="t"/>
            <a:pathLst>
              <a:path extrusionOk="0" h="282575" w="381000">
                <a:moveTo>
                  <a:pt x="290702" y="0"/>
                </a:moveTo>
                <a:lnTo>
                  <a:pt x="286765" y="11430"/>
                </a:lnTo>
                <a:lnTo>
                  <a:pt x="303073" y="18504"/>
                </a:lnTo>
                <a:lnTo>
                  <a:pt x="317118" y="28305"/>
                </a:lnTo>
                <a:lnTo>
                  <a:pt x="345662" y="73852"/>
                </a:lnTo>
                <a:lnTo>
                  <a:pt x="354044" y="115623"/>
                </a:lnTo>
                <a:lnTo>
                  <a:pt x="355091" y="139700"/>
                </a:lnTo>
                <a:lnTo>
                  <a:pt x="354044" y="164580"/>
                </a:lnTo>
                <a:lnTo>
                  <a:pt x="345662" y="207529"/>
                </a:lnTo>
                <a:lnTo>
                  <a:pt x="317166" y="253777"/>
                </a:lnTo>
                <a:lnTo>
                  <a:pt x="287147" y="270763"/>
                </a:lnTo>
                <a:lnTo>
                  <a:pt x="290702" y="282321"/>
                </a:lnTo>
                <a:lnTo>
                  <a:pt x="329263" y="264239"/>
                </a:lnTo>
                <a:lnTo>
                  <a:pt x="357631" y="232918"/>
                </a:lnTo>
                <a:lnTo>
                  <a:pt x="374951" y="191071"/>
                </a:lnTo>
                <a:lnTo>
                  <a:pt x="380745" y="141224"/>
                </a:lnTo>
                <a:lnTo>
                  <a:pt x="379293" y="115339"/>
                </a:lnTo>
                <a:lnTo>
                  <a:pt x="367672" y="69429"/>
                </a:lnTo>
                <a:lnTo>
                  <a:pt x="344602" y="32093"/>
                </a:lnTo>
                <a:lnTo>
                  <a:pt x="311177" y="7379"/>
                </a:lnTo>
                <a:lnTo>
                  <a:pt x="290702" y="0"/>
                </a:lnTo>
                <a:close/>
                <a:moveTo>
                  <a:pt x="90042" y="0"/>
                </a:moveTo>
                <a:lnTo>
                  <a:pt x="51657" y="18081"/>
                </a:lnTo>
                <a:lnTo>
                  <a:pt x="23367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99" name="Google Shape;399;p55"/>
          <p:cNvSpPr/>
          <p:nvPr/>
        </p:nvSpPr>
        <p:spPr>
          <a:xfrm>
            <a:off x="5315220" y="1594350"/>
            <a:ext cx="285390" cy="211680"/>
          </a:xfrm>
          <a:custGeom>
            <a:rect b="b" l="l" r="r" t="t"/>
            <a:pathLst>
              <a:path extrusionOk="0" h="282575" w="381000">
                <a:moveTo>
                  <a:pt x="290702" y="0"/>
                </a:moveTo>
                <a:lnTo>
                  <a:pt x="286766" y="11430"/>
                </a:lnTo>
                <a:lnTo>
                  <a:pt x="303073" y="18504"/>
                </a:lnTo>
                <a:lnTo>
                  <a:pt x="317118" y="28305"/>
                </a:lnTo>
                <a:lnTo>
                  <a:pt x="345662" y="73852"/>
                </a:lnTo>
                <a:lnTo>
                  <a:pt x="354044" y="115623"/>
                </a:lnTo>
                <a:lnTo>
                  <a:pt x="355092" y="139700"/>
                </a:lnTo>
                <a:lnTo>
                  <a:pt x="354044" y="164580"/>
                </a:lnTo>
                <a:lnTo>
                  <a:pt x="345662" y="207529"/>
                </a:lnTo>
                <a:lnTo>
                  <a:pt x="317166" y="253777"/>
                </a:lnTo>
                <a:lnTo>
                  <a:pt x="287147" y="270763"/>
                </a:lnTo>
                <a:lnTo>
                  <a:pt x="290702" y="282321"/>
                </a:lnTo>
                <a:lnTo>
                  <a:pt x="329263" y="264239"/>
                </a:lnTo>
                <a:lnTo>
                  <a:pt x="357631" y="232918"/>
                </a:lnTo>
                <a:lnTo>
                  <a:pt x="374951" y="191071"/>
                </a:lnTo>
                <a:lnTo>
                  <a:pt x="380746" y="141224"/>
                </a:lnTo>
                <a:lnTo>
                  <a:pt x="379293" y="115339"/>
                </a:lnTo>
                <a:lnTo>
                  <a:pt x="367672" y="69429"/>
                </a:lnTo>
                <a:lnTo>
                  <a:pt x="344602" y="32093"/>
                </a:lnTo>
                <a:lnTo>
                  <a:pt x="311177" y="7379"/>
                </a:lnTo>
                <a:lnTo>
                  <a:pt x="290702" y="0"/>
                </a:lnTo>
                <a:close/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49" y="263663"/>
                </a:lnTo>
                <a:lnTo>
                  <a:pt x="63690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pic>
        <p:nvPicPr>
          <p:cNvPr id="400" name="Google Shape;40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0780" y="2215080"/>
            <a:ext cx="4297320" cy="267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5"/>
          <p:cNvSpPr/>
          <p:nvPr/>
        </p:nvSpPr>
        <p:spPr>
          <a:xfrm>
            <a:off x="363690" y="813510"/>
            <a:ext cx="8355960" cy="4265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250">
            <a:noAutofit/>
          </a:bodyPr>
          <a:lstStyle/>
          <a:p>
            <a:pPr indent="-25400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Times New Roman"/>
              <a:buChar char="•"/>
            </a:pP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We have a cost function </a:t>
            </a:r>
            <a:r>
              <a:rPr b="0" lang="en" sz="1800" strike="noStrike">
                <a:latin typeface="Cambria Math"/>
                <a:ea typeface="Cambria Math"/>
                <a:cs typeface="Cambria Math"/>
                <a:sym typeface="Cambria Math"/>
              </a:rPr>
              <a:t>𝐽	𝜃	</a:t>
            </a:r>
            <a:r>
              <a:rPr b="0" lang="en" sz="1800" strike="noStrike">
                <a:latin typeface="Calibri"/>
                <a:ea typeface="Calibri"/>
                <a:cs typeface="Calibri"/>
                <a:sym typeface="Calibri"/>
              </a:rPr>
              <a:t>we want to minimize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Times New Roman"/>
              <a:buChar char="•"/>
            </a:pPr>
            <a:r>
              <a:rPr b="1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Gradient Descent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algorithm to minimize</a:t>
            </a:r>
            <a:r>
              <a:rPr b="0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lang="en" sz="1800" strike="noStrike">
                <a:solidFill>
                  <a:srgbClr val="89007E"/>
                </a:solidFill>
                <a:latin typeface="Cambria Math"/>
                <a:ea typeface="Cambria Math"/>
                <a:cs typeface="Cambria Math"/>
                <a:sym typeface="Cambria Math"/>
              </a:rPr>
              <a:t>𝐽</a:t>
            </a:r>
            <a:r>
              <a:rPr lang="en" sz="1800">
                <a:solidFill>
                  <a:srgbClr val="89007E"/>
                </a:solidFill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b="0" lang="en" sz="1800" strike="noStrike">
                <a:solidFill>
                  <a:srgbClr val="89007E"/>
                </a:solidFill>
                <a:latin typeface="Cambria Math"/>
                <a:ea typeface="Cambria Math"/>
                <a:cs typeface="Cambria Math"/>
                <a:sym typeface="Cambria Math"/>
              </a:rPr>
              <a:t>𝜃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-254000" lvl="0" marL="266700" marR="0" rtl="0" algn="l">
              <a:lnSpc>
                <a:spcPct val="119541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Font typeface="Times New Roman"/>
              <a:buChar char="•"/>
            </a:pPr>
            <a:r>
              <a:rPr b="1" lang="en" sz="18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current value of </a:t>
            </a:r>
            <a:r>
              <a:rPr b="0" lang="en" sz="1800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𝜃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calculate gradient of </a:t>
            </a:r>
            <a:r>
              <a:rPr b="0" lang="en" sz="1800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𝐽	𝜃	</a:t>
            </a:r>
            <a:r>
              <a:rPr b="0" lang="en" sz="1800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take small step in direction of negative gradient. Repeat.</a:t>
            </a:r>
            <a:endParaRPr b="0" sz="1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98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Note: Our objectives may not be convex like this </a:t>
            </a:r>
            <a:r>
              <a:rPr b="0" lang="en" sz="1400" strike="noStrike">
                <a:solidFill>
                  <a:srgbClr val="89007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985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6985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strike="noStrike">
                <a:solidFill>
                  <a:srgbClr val="89007E"/>
                </a:solidFill>
                <a:latin typeface="Calibri"/>
                <a:ea typeface="Calibri"/>
                <a:cs typeface="Calibri"/>
                <a:sym typeface="Calibri"/>
              </a:rPr>
              <a:t>But life turns out to be okay </a:t>
            </a:r>
            <a:r>
              <a:rPr b="0" lang="en" sz="1400" strike="noStrike">
                <a:solidFill>
                  <a:srgbClr val="89007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5"/>
          <p:cNvSpPr txBox="1"/>
          <p:nvPr/>
        </p:nvSpPr>
        <p:spPr>
          <a:xfrm>
            <a:off x="344790" y="4907520"/>
            <a:ext cx="201690" cy="2983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" sz="11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sz="1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How do we represent the meaning of a word?</a:t>
            </a:r>
            <a:endParaRPr b="0" i="0" sz="24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9"/>
          <p:cNvSpPr/>
          <p:nvPr/>
        </p:nvSpPr>
        <p:spPr>
          <a:xfrm>
            <a:off x="363690" y="798390"/>
            <a:ext cx="6613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Represent documents by concept vectors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Each concept defines one dimension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k concepts define a high-dimensional space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Element of vector corresponds to concept weight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E.g., d=(x1,…,xk), xi is “importance” of concept i in d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Distance between the vectors in this concept space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Relationship among documents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034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Bag-of-Words representation</a:t>
            </a:r>
            <a:endParaRPr sz="28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0"/>
          <p:cNvSpPr/>
          <p:nvPr/>
        </p:nvSpPr>
        <p:spPr>
          <a:xfrm>
            <a:off x="363690" y="798390"/>
            <a:ext cx="6613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Term as the basis for vector space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Doc1: Text mining is to identify useful information.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Doc2: Useful information is mined from text.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Doc3: Apple is delicious.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0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9" name="Google Shape;139;p30"/>
          <p:cNvGraphicFramePr/>
          <p:nvPr/>
        </p:nvGraphicFramePr>
        <p:xfrm>
          <a:off x="419099" y="29918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{208EFD42-6B96-4A2C-9AC4-B9135C035D1E}</a:tableStyleId>
              </a:tblPr>
              <a:tblGrid>
                <a:gridCol w="661950"/>
                <a:gridCol w="557250"/>
                <a:gridCol w="1219200"/>
                <a:gridCol w="838200"/>
                <a:gridCol w="762000"/>
                <a:gridCol w="762000"/>
                <a:gridCol w="381000"/>
                <a:gridCol w="685800"/>
                <a:gridCol w="381000"/>
                <a:gridCol w="609600"/>
                <a:gridCol w="685800"/>
                <a:gridCol w="914400"/>
              </a:tblGrid>
              <a:tr h="27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text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information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identify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mining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mined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is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useful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to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from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apple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delicious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  <a:tr h="8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Doc1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  <a:tr h="8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Doc2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  <a:tr h="8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Doc3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Bag-of-Words representation</a:t>
            </a:r>
            <a:endParaRPr sz="2800">
              <a:solidFill>
                <a:schemeClr val="dk1"/>
              </a:solidFill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1"/>
          <p:cNvSpPr/>
          <p:nvPr/>
        </p:nvSpPr>
        <p:spPr>
          <a:xfrm>
            <a:off x="363690" y="798390"/>
            <a:ext cx="6613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Assumption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Words are independent from each other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Simple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Cons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Basis vectors are clearly not linearly independent!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Grammar and order are missing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1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7" name="Google Shape;147;p31"/>
          <p:cNvGraphicFramePr/>
          <p:nvPr/>
        </p:nvGraphicFramePr>
        <p:xfrm>
          <a:off x="419099" y="3449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{208EFD42-6B96-4A2C-9AC4-B9135C035D1E}</a:tableStyleId>
              </a:tblPr>
              <a:tblGrid>
                <a:gridCol w="661950"/>
                <a:gridCol w="557250"/>
                <a:gridCol w="963775"/>
                <a:gridCol w="838200"/>
                <a:gridCol w="638325"/>
                <a:gridCol w="1141100"/>
                <a:gridCol w="381000"/>
                <a:gridCol w="685800"/>
                <a:gridCol w="381000"/>
                <a:gridCol w="609600"/>
                <a:gridCol w="685800"/>
                <a:gridCol w="914400"/>
              </a:tblGrid>
              <a:tr h="2743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text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information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identify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mining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mined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is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useful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to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from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apple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delicious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  <a:tr h="8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Doc1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  <a:tr h="8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Doc2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  <a:tr h="89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Doc3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0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u="none" cap="none" strike="noStrike"/>
                        <a:t>1</a:t>
                      </a:r>
                      <a:endParaRPr sz="1200" u="none" cap="none" strike="noStrike"/>
                    </a:p>
                  </a:txBody>
                  <a:tcPr marT="34300" marB="34300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Ho</a:t>
            </a: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w to assign weights?</a:t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2"/>
          <p:cNvSpPr/>
          <p:nvPr/>
        </p:nvSpPr>
        <p:spPr>
          <a:xfrm>
            <a:off x="363690" y="798390"/>
            <a:ext cx="66138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5600">
            <a:noAutofit/>
          </a:bodyPr>
          <a:lstStyle/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Important!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355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Why?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Corpus-wise: some terms carry more information about the document content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Document-wise: not all terms are equally important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•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How?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○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Two basic heuristics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TF (Term Frequency) = Within-doc-frequency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B1515"/>
              </a:buClr>
              <a:buSzPts val="1800"/>
              <a:buChar char="■"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IDF (Inverse Document Frequency)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034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2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3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Term Frequency</a:t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3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90" y="1220730"/>
            <a:ext cx="6742577" cy="377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TF Normalization</a:t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4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90" y="1220730"/>
            <a:ext cx="6535309" cy="3770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5"/>
          <p:cNvSpPr txBox="1"/>
          <p:nvPr/>
        </p:nvSpPr>
        <p:spPr>
          <a:xfrm>
            <a:off x="363690" y="199530"/>
            <a:ext cx="8416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07B92"/>
                </a:solidFill>
                <a:latin typeface="Calibri"/>
                <a:ea typeface="Calibri"/>
                <a:cs typeface="Calibri"/>
                <a:sym typeface="Calibri"/>
              </a:rPr>
              <a:t>Document Frequency</a:t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7B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5"/>
          <p:cNvSpPr txBox="1"/>
          <p:nvPr/>
        </p:nvSpPr>
        <p:spPr>
          <a:xfrm>
            <a:off x="344790" y="4907520"/>
            <a:ext cx="201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marR="0" rtl="0" algn="l">
              <a:lnSpc>
                <a:spcPct val="102428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5" name="Google Shape;17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90" y="1220730"/>
            <a:ext cx="7139638" cy="377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97B5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