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Comfortaa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7A41D1-89CA-4148-A1A1-124AEA00317B}">
  <a:tblStyle styleId="{D27A41D1-89CA-4148-A1A1-124AEA0031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4.xml"/><Relationship Id="rId42" Type="http://schemas.openxmlformats.org/officeDocument/2006/relationships/font" Target="fonts/Comfortaa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Comfortaa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bold.fntdata"/><Relationship Id="rId16" Type="http://schemas.openxmlformats.org/officeDocument/2006/relationships/slide" Target="slides/slide10.xml"/><Relationship Id="rId38" Type="http://schemas.openxmlformats.org/officeDocument/2006/relationships/font" Target="fonts/Robo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91f9c4661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91f9c4661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a798984d7_2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a798984d7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a798984d7_2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a798984d7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a798984d7_2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a798984d7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a798984d7_2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a798984d7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a798984d7_2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a798984d7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a798984d7_2_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a798984d7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a798984d7_2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a798984d7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91f9c466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91f9c46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91f9c466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91f9c466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91f9c466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91f9c466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91f9c466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91f9c466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91f9c466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91f9c466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91f9c466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d91f9c466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91f9c466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d91f9c466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91f9c4661_2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d91f9c4661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91f9c4661_2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d91f9c4661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91f9c4661_2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91f9c4661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a798984d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a798984d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c6f73a04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c6f73a0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91f9c4661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91f9c4661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a798984d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a798984d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91f9c466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91f9c466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a798984d7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a798984d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a798984d7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a798984d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91f9c4661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91f9c4661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94970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Preemptive Spatial Prediction of Crime using Machine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Methods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04325" y="34723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Fatima Ahmad                           20030011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Awais Bashir                              20030014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Taha Muzammil                        20030024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Muhammad Badar Shaban     20030033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471900" y="11513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Elizabeth Lor Tahani Almanie, Rsha Mirza. </a:t>
            </a:r>
            <a:r>
              <a:rPr i="1" lang="en" sz="2100">
                <a:latin typeface="Arial"/>
                <a:ea typeface="Arial"/>
                <a:cs typeface="Arial"/>
                <a:sym typeface="Arial"/>
              </a:rPr>
              <a:t>Crime Prediction Based On Crime Types And Using Spatial And Temporal Criminal Hotspots</a:t>
            </a:r>
            <a:r>
              <a:rPr lang="en" sz="2100">
                <a:latin typeface="Arial"/>
                <a:ea typeface="Arial"/>
                <a:cs typeface="Arial"/>
                <a:sym typeface="Arial"/>
              </a:rPr>
              <a:t>.</a:t>
            </a:r>
            <a:endParaRPr sz="4400"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 World Dataset and is publicly 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Denver Dataset has 19 attributes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 Angeles Dataset has 14 attributes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Apriori Algorithm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Naive Bayes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Tree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994350" y="17605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Dataset</a:t>
            </a:r>
            <a:endParaRPr sz="4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Dataset</a:t>
            </a:r>
            <a:endParaRPr sz="2200"/>
          </a:p>
        </p:txBody>
      </p:sp>
      <p:sp>
        <p:nvSpPr>
          <p:cNvPr id="134" name="Google Shape;134;p24"/>
          <p:cNvSpPr txBox="1"/>
          <p:nvPr>
            <p:ph idx="4294967295" type="body"/>
          </p:nvPr>
        </p:nvSpPr>
        <p:spPr>
          <a:xfrm>
            <a:off x="237925" y="928475"/>
            <a:ext cx="8372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used for our project is “</a:t>
            </a: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Denver Crime Data”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contains 467,150 instances and 19 attributes (</a:t>
            </a:r>
            <a:r>
              <a:rPr lang="en" sz="19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‘reported_date’, ‘last_occurance_date’, ‘incident_address’, “offence_type_id”, “offence_category_id”, “first_occurance_date”, “neighborhood_id”, “is_crime” etc</a:t>
            </a: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attributes:</a:t>
            </a:r>
            <a:endParaRPr sz="1900">
              <a:solidFill>
                <a:srgbClr val="000000"/>
              </a:solidFill>
            </a:endParaRPr>
          </a:p>
        </p:txBody>
      </p:sp>
      <p:graphicFrame>
        <p:nvGraphicFramePr>
          <p:cNvPr id="135" name="Google Shape;135;p24"/>
          <p:cNvGraphicFramePr/>
          <p:nvPr/>
        </p:nvGraphicFramePr>
        <p:xfrm>
          <a:off x="1412700" y="310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{D27A41D1-89CA-4148-A1A1-124AEA00317B}</a:tableStyleId>
              </a:tblPr>
              <a:tblGrid>
                <a:gridCol w="2190200"/>
                <a:gridCol w="2190200"/>
                <a:gridCol w="2190200"/>
              </a:tblGrid>
              <a:tr h="32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Attributes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Data Type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Description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2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Offense Category ID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String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Name of offence category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2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First Occurrence Date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Date of the event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2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Neighbourhood ID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String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Name of neighborhood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2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Is Crime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Boolean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Incident is crime or not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 Cleaning</a:t>
            </a:r>
            <a:endParaRPr sz="2000"/>
          </a:p>
        </p:txBody>
      </p:sp>
      <p:sp>
        <p:nvSpPr>
          <p:cNvPr id="141" name="Google Shape;141;p25"/>
          <p:cNvSpPr txBox="1"/>
          <p:nvPr>
            <p:ph idx="4294967295" type="body"/>
          </p:nvPr>
        </p:nvSpPr>
        <p:spPr>
          <a:xfrm>
            <a:off x="471900" y="1347275"/>
            <a:ext cx="7470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those instances in which value of “</a:t>
            </a:r>
            <a:r>
              <a:rPr b="1" i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IS_CRIME</a:t>
            </a: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is 0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Missing values in ‘reported_date’, ‘last_occurance_date’, and ‘incident_address’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not require these attributes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data cleaning dataset size reduced to 353,717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 Integration and Transformation	</a:t>
            </a:r>
            <a:endParaRPr sz="2000"/>
          </a:p>
        </p:txBody>
      </p:sp>
      <p:sp>
        <p:nvSpPr>
          <p:cNvPr id="147" name="Google Shape;147;p26"/>
          <p:cNvSpPr txBox="1"/>
          <p:nvPr>
            <p:ph idx="4294967295" type="body"/>
          </p:nvPr>
        </p:nvSpPr>
        <p:spPr>
          <a:xfrm>
            <a:off x="319500" y="813875"/>
            <a:ext cx="7470000" cy="15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”FIRST OCCURRENCE DATE” is divided into three different attributes named as: ”Month”, ”Day” and ”Time”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is divided into 6 groups, each group contains interval of 4 hours.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 crime categories are divided into 5 major groups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525" y="2319400"/>
            <a:ext cx="5191000" cy="25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Exploratory Data Analysis</a:t>
            </a:r>
            <a:endParaRPr sz="2000"/>
          </a:p>
        </p:txBody>
      </p:sp>
      <p:sp>
        <p:nvSpPr>
          <p:cNvPr id="154" name="Google Shape;154;p27"/>
          <p:cNvSpPr txBox="1"/>
          <p:nvPr>
            <p:ph idx="4294967295" type="body"/>
          </p:nvPr>
        </p:nvSpPr>
        <p:spPr>
          <a:xfrm>
            <a:off x="-281050" y="813875"/>
            <a:ext cx="5312400" cy="5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number of crimes in each crime category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825" y="1317675"/>
            <a:ext cx="4115376" cy="293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 txBox="1"/>
          <p:nvPr>
            <p:ph idx="4294967295" type="body"/>
          </p:nvPr>
        </p:nvSpPr>
        <p:spPr>
          <a:xfrm>
            <a:off x="4290950" y="813875"/>
            <a:ext cx="4769700" cy="5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number of crimes in each crime group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550" y="1407775"/>
            <a:ext cx="3915725" cy="320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/>
          <p:nvPr/>
        </p:nvSpPr>
        <p:spPr>
          <a:xfrm>
            <a:off x="4339125" y="2458450"/>
            <a:ext cx="306000" cy="1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Exploratory Data Analysis</a:t>
            </a:r>
            <a:endParaRPr sz="2000"/>
          </a:p>
        </p:txBody>
      </p:sp>
      <p:sp>
        <p:nvSpPr>
          <p:cNvPr id="164" name="Google Shape;164;p28"/>
          <p:cNvSpPr txBox="1"/>
          <p:nvPr>
            <p:ph idx="4294967295" type="body"/>
          </p:nvPr>
        </p:nvSpPr>
        <p:spPr>
          <a:xfrm>
            <a:off x="-281050" y="661475"/>
            <a:ext cx="53124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number of crimes in each 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neighborhood: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600" y="1009400"/>
            <a:ext cx="7525826" cy="419155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/>
          <p:nvPr/>
        </p:nvSpPr>
        <p:spPr>
          <a:xfrm>
            <a:off x="72825" y="4197300"/>
            <a:ext cx="1056900" cy="4305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Five-points</a:t>
            </a:r>
            <a:endParaRPr b="1" sz="1200"/>
          </a:p>
        </p:txBody>
      </p:sp>
      <p:cxnSp>
        <p:nvCxnSpPr>
          <p:cNvPr id="167" name="Google Shape;167;p28"/>
          <p:cNvCxnSpPr>
            <a:stCxn id="166" idx="4"/>
          </p:cNvCxnSpPr>
          <p:nvPr/>
        </p:nvCxnSpPr>
        <p:spPr>
          <a:xfrm>
            <a:off x="381091" y="4681613"/>
            <a:ext cx="924900" cy="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28"/>
          <p:cNvSpPr/>
          <p:nvPr/>
        </p:nvSpPr>
        <p:spPr>
          <a:xfrm>
            <a:off x="8391025" y="3837675"/>
            <a:ext cx="753000" cy="4305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W</a:t>
            </a:r>
            <a:r>
              <a:rPr b="1" lang="en" sz="900"/>
              <a:t>ellshire</a:t>
            </a:r>
            <a:endParaRPr b="1" sz="900"/>
          </a:p>
        </p:txBody>
      </p:sp>
      <p:cxnSp>
        <p:nvCxnSpPr>
          <p:cNvPr id="169" name="Google Shape;169;p28"/>
          <p:cNvCxnSpPr>
            <a:stCxn id="168" idx="4"/>
          </p:cNvCxnSpPr>
          <p:nvPr/>
        </p:nvCxnSpPr>
        <p:spPr>
          <a:xfrm flipH="1">
            <a:off x="8383553" y="4321988"/>
            <a:ext cx="22710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75" name="Google Shape;175;p29"/>
          <p:cNvSpPr txBox="1"/>
          <p:nvPr>
            <p:ph idx="4294967295" type="body"/>
          </p:nvPr>
        </p:nvSpPr>
        <p:spPr>
          <a:xfrm>
            <a:off x="-281050" y="585275"/>
            <a:ext cx="5312400" cy="5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number of crimes in each crime 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Month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9"/>
          <p:cNvSpPr txBox="1"/>
          <p:nvPr>
            <p:ph idx="4294967295" type="body"/>
          </p:nvPr>
        </p:nvSpPr>
        <p:spPr>
          <a:xfrm>
            <a:off x="4290950" y="585275"/>
            <a:ext cx="4769700" cy="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number of crimes 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</a:t>
            </a: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each day of 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eek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1255475"/>
            <a:ext cx="4469700" cy="306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8100" y="1255475"/>
            <a:ext cx="4469700" cy="3382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84" name="Google Shape;184;p30"/>
          <p:cNvSpPr txBox="1"/>
          <p:nvPr>
            <p:ph idx="4294967295" type="body"/>
          </p:nvPr>
        </p:nvSpPr>
        <p:spPr>
          <a:xfrm>
            <a:off x="-128650" y="737675"/>
            <a:ext cx="5312400" cy="5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number of crimes in</a:t>
            </a: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Hour groups: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800" y="1202075"/>
            <a:ext cx="5547651" cy="3814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6" name="Google Shape;186;p30"/>
          <p:cNvGraphicFramePr/>
          <p:nvPr/>
        </p:nvGraphicFramePr>
        <p:xfrm>
          <a:off x="193825" y="143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{D27A41D1-89CA-4148-A1A1-124AEA00317B}</a:tableStyleId>
              </a:tblPr>
              <a:tblGrid>
                <a:gridCol w="893600"/>
                <a:gridCol w="204265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Groups</a:t>
                      </a:r>
                      <a:endParaRPr b="1" sz="15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Time Interval</a:t>
                      </a:r>
                      <a:endParaRPr b="1" sz="15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1:00 am to 4:59 am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r>
                        <a:rPr lang="en"/>
                        <a:t>:00 am to 8:59 am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r>
                        <a:rPr lang="en"/>
                        <a:t>:00 am to 12:59 pm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1:00 pm to 16:59 am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17:00 pm to 20:59 pm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21:00 pm to 0:59 pm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187" name="Google Shape;187;p30"/>
          <p:cNvSpPr/>
          <p:nvPr/>
        </p:nvSpPr>
        <p:spPr>
          <a:xfrm rot="-5400000">
            <a:off x="3093175" y="4606800"/>
            <a:ext cx="504300" cy="4305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T5</a:t>
            </a:r>
            <a:endParaRPr/>
          </a:p>
        </p:txBody>
      </p:sp>
      <p:cxnSp>
        <p:nvCxnSpPr>
          <p:cNvPr id="188" name="Google Shape;188;p30"/>
          <p:cNvCxnSpPr>
            <a:stCxn id="187" idx="4"/>
          </p:cNvCxnSpPr>
          <p:nvPr/>
        </p:nvCxnSpPr>
        <p:spPr>
          <a:xfrm flipH="1" rot="10800000">
            <a:off x="3614388" y="4826311"/>
            <a:ext cx="520800" cy="1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Used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Split dataset into six groups on the basis of time.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For classification, passed the features and labels to following algorithms: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Decision Trees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Multinomial and Gaussian Naive Bayes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Multinomial Logistic Regression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Neural Networks with hidden layers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For extraction of frequent patterns: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Apriori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FP-Growth</a:t>
            </a:r>
            <a:endParaRPr sz="1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212653" y="187535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205" name="Google Shape;205;p33"/>
          <p:cNvSpPr txBox="1"/>
          <p:nvPr/>
        </p:nvSpPr>
        <p:spPr>
          <a:xfrm>
            <a:off x="3495100" y="429750"/>
            <a:ext cx="5403600" cy="42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Tree-like model of decisions along with their possible consequences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Conditional control statements on basis of features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Tree generation is computationally expensive task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Inappropriate</a:t>
            </a: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for many classes &amp; less training data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Scikit-learn Decision tree (k-folds approach i.e. k=5)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Average accuracy is 38%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212653" y="187535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211" name="Google Shape;211;p34"/>
          <p:cNvSpPr txBox="1"/>
          <p:nvPr/>
        </p:nvSpPr>
        <p:spPr>
          <a:xfrm>
            <a:off x="3569475" y="577500"/>
            <a:ext cx="5267100" cy="39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Scikit-learn Multinomial Naive Bayes and Gaussian Naive Bayes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Independent feature values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k-folds approach(k=5)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Average accuracy for Gaussian NB is 43%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Average accuracy for Multinomial NB is 38%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Keep changing the value of k &amp; took 2 to 3 minutes per iteration.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Gaussian NB more suitable for generic classification tasks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212653" y="204130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Multinomial Logistic Regression</a:t>
            </a:r>
            <a:endParaRPr/>
          </a:p>
        </p:txBody>
      </p:sp>
      <p:sp>
        <p:nvSpPr>
          <p:cNvPr id="217" name="Google Shape;217;p35"/>
          <p:cNvSpPr txBox="1"/>
          <p:nvPr/>
        </p:nvSpPr>
        <p:spPr>
          <a:xfrm>
            <a:off x="3519900" y="821200"/>
            <a:ext cx="5502900" cy="39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Used L2 regularization with softmax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Keep a minimum predefined threshold (predefined by scikit-learn library in our case) to determine the classification of each train set.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K-folds approach(k=5)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average accuracy is 43.42%.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Repeat experiment by changing the value of k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Took 2 to 3 minutes per iteration.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212653" y="204130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223" name="Google Shape;223;p36"/>
          <p:cNvSpPr txBox="1"/>
          <p:nvPr/>
        </p:nvSpPr>
        <p:spPr>
          <a:xfrm>
            <a:off x="3507500" y="577500"/>
            <a:ext cx="5552400" cy="39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Scikit-learn MLP library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Two hidden layers with RELU  and one input and output layer with softmax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Adaptive learning rate(initially 0.0001)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SGD (stochastic gradient descent) to update weights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average accuracy is 44.96%.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Kept changing the value of k, learning rates &amp; number of hidden layers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Accuracy achieved between 42-44%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212653" y="204130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Apriori and FP-Growth</a:t>
            </a:r>
            <a:endParaRPr/>
          </a:p>
        </p:txBody>
      </p:sp>
      <p:sp>
        <p:nvSpPr>
          <p:cNvPr id="229" name="Google Shape;229;p37"/>
          <p:cNvSpPr txBox="1"/>
          <p:nvPr/>
        </p:nvSpPr>
        <p:spPr>
          <a:xfrm>
            <a:off x="3585675" y="228300"/>
            <a:ext cx="5277900" cy="46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Used for calculating frequent item-sets in the dataset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Return the association rules and frequent items in the dataset on the basis of given threshold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Used </a:t>
            </a:r>
            <a:r>
              <a:rPr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mlxtend.frequent_patterns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library for this task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Minimum thresholds for 0.001, 0.01 &amp; 0.005 for Apriori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Minimum thresholds for 0.001, 0.01, 0.005 &amp; 0.00012 for FP-Growth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Need to transform the data using the ‘Transaction Encoder’ function for the pre-processing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Changing threshold gave different frequent itemsets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490250" y="488250"/>
            <a:ext cx="8359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Evaluation and Comparison</a:t>
            </a:r>
            <a:endParaRPr sz="4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and Comparisons</a:t>
            </a:r>
            <a:endParaRPr/>
          </a:p>
        </p:txBody>
      </p:sp>
      <p:sp>
        <p:nvSpPr>
          <p:cNvPr id="240" name="Google Shape;240;p39"/>
          <p:cNvSpPr txBox="1"/>
          <p:nvPr>
            <p:ph idx="4294967295" type="body"/>
          </p:nvPr>
        </p:nvSpPr>
        <p:spPr>
          <a:xfrm>
            <a:off x="177550" y="893725"/>
            <a:ext cx="5362500" cy="24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Test Split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 Fold Cross Validation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F1-Score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39"/>
          <p:cNvSpPr txBox="1"/>
          <p:nvPr>
            <p:ph idx="4294967295" type="body"/>
          </p:nvPr>
        </p:nvSpPr>
        <p:spPr>
          <a:xfrm>
            <a:off x="4290950" y="585275"/>
            <a:ext cx="4769700" cy="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2" name="Google Shape;24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750" y="793200"/>
            <a:ext cx="4686100" cy="309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950" y="2939950"/>
            <a:ext cx="3657400" cy="22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and Comparisons</a:t>
            </a:r>
            <a:endParaRPr/>
          </a:p>
        </p:txBody>
      </p:sp>
      <p:sp>
        <p:nvSpPr>
          <p:cNvPr id="249" name="Google Shape;249;p40"/>
          <p:cNvSpPr txBox="1"/>
          <p:nvPr>
            <p:ph idx="4294967295" type="body"/>
          </p:nvPr>
        </p:nvSpPr>
        <p:spPr>
          <a:xfrm>
            <a:off x="288675" y="4438650"/>
            <a:ext cx="86364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FP Growth Algorithm can extract 3-pairs frequent patterns with very low minimum support value and its execution time is better than Apriori. 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40"/>
          <p:cNvSpPr txBox="1"/>
          <p:nvPr>
            <p:ph idx="4294967295" type="body"/>
          </p:nvPr>
        </p:nvSpPr>
        <p:spPr>
          <a:xfrm>
            <a:off x="4290950" y="585275"/>
            <a:ext cx="4769700" cy="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1" name="Google Shape;25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75" y="704850"/>
            <a:ext cx="2286000" cy="3659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0200" y="933450"/>
            <a:ext cx="2352675" cy="34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0"/>
          <p:cNvSpPr txBox="1"/>
          <p:nvPr/>
        </p:nvSpPr>
        <p:spPr>
          <a:xfrm>
            <a:off x="5540025" y="671525"/>
            <a:ext cx="146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254" name="Google Shape;254;p40"/>
          <p:cNvGraphicFramePr/>
          <p:nvPr/>
        </p:nvGraphicFramePr>
        <p:xfrm>
          <a:off x="5387625" y="7048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{D27A41D1-89CA-4148-A1A1-124AEA00317B}</a:tableStyleId>
              </a:tblPr>
              <a:tblGrid>
                <a:gridCol w="1180300"/>
                <a:gridCol w="1019425"/>
              </a:tblGrid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Frequent Patterns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Minimum Support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title"/>
          </p:nvPr>
        </p:nvSpPr>
        <p:spPr>
          <a:xfrm>
            <a:off x="490250" y="488250"/>
            <a:ext cx="8359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Conclusion and Future Work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2323875"/>
            <a:ext cx="8222100" cy="18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Crime rate is increasing day by day making society an unsafe place to live. To deal with the issue of increasing crime, predicting the type of crime at a specific time and knowing the major criminal hotspots can help reduce the crime rate.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/>
          <p:nvPr>
            <p:ph idx="4294967295" type="title"/>
          </p:nvPr>
        </p:nvSpPr>
        <p:spPr>
          <a:xfrm>
            <a:off x="223100" y="1663450"/>
            <a:ext cx="8824500" cy="18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lang="en" sz="2100">
                <a:solidFill>
                  <a:schemeClr val="lt2"/>
                </a:solidFill>
              </a:rPr>
              <a:t>Prediction of criminal hotspots and type of crime at specific time</a:t>
            </a:r>
            <a:endParaRPr sz="2100">
              <a:solidFill>
                <a:schemeClr val="lt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lang="en" sz="2100">
                <a:solidFill>
                  <a:schemeClr val="lt2"/>
                </a:solidFill>
              </a:rPr>
              <a:t>Neural Network- a better approach</a:t>
            </a:r>
            <a:endParaRPr sz="2100">
              <a:solidFill>
                <a:schemeClr val="lt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lang="en" sz="2100">
                <a:solidFill>
                  <a:schemeClr val="lt2"/>
                </a:solidFill>
              </a:rPr>
              <a:t>FP-growth - a better approach</a:t>
            </a:r>
            <a:endParaRPr sz="2100">
              <a:solidFill>
                <a:schemeClr val="lt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lang="en" sz="2100">
                <a:solidFill>
                  <a:schemeClr val="lt2"/>
                </a:solidFill>
              </a:rPr>
              <a:t>Concluding Remarks</a:t>
            </a:r>
            <a:endParaRPr sz="2100">
              <a:solidFill>
                <a:schemeClr val="lt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lang="en" sz="2100">
                <a:solidFill>
                  <a:schemeClr val="lt2"/>
                </a:solidFill>
              </a:rPr>
              <a:t>Future Work</a:t>
            </a:r>
            <a:endParaRPr sz="2100">
              <a:solidFill>
                <a:schemeClr val="lt2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○"/>
            </a:pPr>
            <a:r>
              <a:rPr lang="en" sz="2100">
                <a:solidFill>
                  <a:schemeClr val="lt2"/>
                </a:solidFill>
              </a:rPr>
              <a:t>Can be applied to datasets of different areas</a:t>
            </a:r>
            <a:endParaRPr sz="2100">
              <a:solidFill>
                <a:schemeClr val="lt2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○"/>
            </a:pPr>
            <a:r>
              <a:rPr lang="en" sz="2100">
                <a:solidFill>
                  <a:schemeClr val="lt2"/>
                </a:solidFill>
              </a:rPr>
              <a:t>Different Algorithms can be tested for much better accuracy</a:t>
            </a:r>
            <a:endParaRPr sz="2100">
              <a:solidFill>
                <a:schemeClr val="lt2"/>
              </a:solidFill>
            </a:endParaRPr>
          </a:p>
        </p:txBody>
      </p:sp>
      <p:sp>
        <p:nvSpPr>
          <p:cNvPr id="265" name="Google Shape;265;p42"/>
          <p:cNvSpPr txBox="1"/>
          <p:nvPr>
            <p:ph idx="4294967295" type="body"/>
          </p:nvPr>
        </p:nvSpPr>
        <p:spPr>
          <a:xfrm>
            <a:off x="1356225" y="5242150"/>
            <a:ext cx="75966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Thankyou.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2650325"/>
            <a:ext cx="8222100" cy="9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Finding High Density Criminal Hotspots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Predicting Crime Type committed at a Specific Time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Motivation</a:t>
            </a:r>
            <a:endParaRPr sz="2900"/>
          </a:p>
        </p:txBody>
      </p:sp>
      <p:sp>
        <p:nvSpPr>
          <p:cNvPr id="91" name="Google Shape;91;p17"/>
          <p:cNvSpPr txBox="1"/>
          <p:nvPr>
            <p:ph idx="4294967295" type="body"/>
          </p:nvPr>
        </p:nvSpPr>
        <p:spPr>
          <a:xfrm>
            <a:off x="0" y="619050"/>
            <a:ext cx="8849400" cy="15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 raise awareness among people about the dangerous locations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Useful for security agencies to control increasing crime rates</a:t>
            </a:r>
            <a:endParaRPr sz="2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6358"/>
          <a:stretch/>
        </p:blipFill>
        <p:spPr>
          <a:xfrm>
            <a:off x="2249700" y="1580450"/>
            <a:ext cx="4644601" cy="356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and Input/Output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4002300" cy="30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Multinomial Naive Bayes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Gaussian</a:t>
            </a:r>
            <a:r>
              <a:rPr lang="en"/>
              <a:t> Naive Bayes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Trees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Multinomial Logistic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Apriori Algorithm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FP-Growth Algorithm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691700" y="1919075"/>
            <a:ext cx="4002300" cy="30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Input</a:t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Location (Neighbpurhood_ID)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Month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Time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Output</a:t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Crime Type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Frequent Patterns</a:t>
            </a:r>
            <a:endParaRPr sz="17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87675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Screening and Search Strategy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0" y="3555000"/>
            <a:ext cx="8849400" cy="15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Keywords: Crime &amp; Prediction &amp; Machine &amp; Learning &amp; Police &amp; Data &amp; Mining || Process &amp; Crime Hot Spots || Spatial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463" y="1761775"/>
            <a:ext cx="6913076" cy="23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Papers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198300" y="1919075"/>
            <a:ext cx="8712900" cy="30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Sarvanaguru RA Alkesh Bharati. 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Crime Prediction And Analysis Using Machine Learning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IRJET, 2018.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 Ella Haig Ginger Saltos. 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Exploration of Crime Prediction Using Data Mining On Open Data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IJITDM, 2017.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[3] Jasleen kaur Jude Hemanth Mamta Mittal, Lalit Mohan. 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Monitoring the Impact of Economic Crisis on Crime in India Using Machine Learning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,Springer Link, 2018.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[4] Razana Alwee Nurul Hazwani, Nor Azizah. 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Overview of Crime Prediction Methods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ICT-ISPC, 2017.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[5] Elizabeth Lor Tahani Almanie, Rsha Mirza. 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Crime Prediction Based On Crime Types And Using Spatial And Temporal Criminal Hotspots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IJDKP,2018.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