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8" r:id="rId2"/>
    <p:sldId id="260" r:id="rId3"/>
    <p:sldId id="267" r:id="rId4"/>
    <p:sldId id="269" r:id="rId5"/>
    <p:sldId id="276" r:id="rId6"/>
    <p:sldId id="270" r:id="rId7"/>
    <p:sldId id="271" r:id="rId8"/>
    <p:sldId id="272" r:id="rId9"/>
    <p:sldId id="273" r:id="rId10"/>
    <p:sldId id="277" r:id="rId11"/>
    <p:sldId id="274" r:id="rId12"/>
    <p:sldId id="275" r:id="rId13"/>
    <p:sldId id="278" r:id="rId14"/>
    <p:sldId id="280" r:id="rId15"/>
    <p:sldId id="27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85714" autoAdjust="0"/>
  </p:normalViewPr>
  <p:slideViewPr>
    <p:cSldViewPr snapToGrid="0">
      <p:cViewPr>
        <p:scale>
          <a:sx n="70" d="100"/>
          <a:sy n="70" d="100"/>
        </p:scale>
        <p:origin x="534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8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7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Online-only supermarkets (21st century)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558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746DE6-3336-457D-A091-FA20AC1C536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440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746DE6-3336-457D-A091-FA20AC1C536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49346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746DE6-3336-457D-A091-FA20AC1C536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26438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746DE6-3336-457D-A091-FA20AC1C536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07609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746DE6-3336-457D-A091-FA20AC1C536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938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417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746DE6-3336-457D-A091-FA20AC1C536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1026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746DE6-3336-457D-A091-FA20AC1C536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5944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746DE6-3336-457D-A091-FA20AC1C536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7578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746DE6-3336-457D-A091-FA20AC1C536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1045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746DE6-3336-457D-A091-FA20AC1C536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1601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746DE6-3336-457D-A091-FA20AC1C536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6999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746DE6-3336-457D-A091-FA20AC1C536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8604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2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5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8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10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1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7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07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74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9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4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67560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1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06000" indent="-306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brijbhushannanda1979/bigmart-sales-dat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6533" y="1552397"/>
            <a:ext cx="6078253" cy="3654081"/>
          </a:xfrm>
        </p:spPr>
        <p:txBody>
          <a:bodyPr anchor="ctr">
            <a:normAutofit/>
          </a:bodyPr>
          <a:lstStyle/>
          <a:p>
            <a:pPr algn="ctr"/>
            <a:r>
              <a:rPr lang="en-US" sz="44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Big Mart Sales Prediction 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664271" y="1552397"/>
            <a:ext cx="5076175" cy="3654082"/>
          </a:xfrm>
        </p:spPr>
        <p:txBody>
          <a:bodyPr anchor="ctr">
            <a:normAutofit/>
          </a:bodyPr>
          <a:lstStyle/>
          <a:p>
            <a:endParaRPr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For Savvier Supermarket Shopping - Full Stylish Mall">
            <a:extLst>
              <a:ext uri="{FF2B5EF4-FFF2-40B4-BE49-F238E27FC236}">
                <a16:creationId xmlns:a16="http://schemas.microsoft.com/office/drawing/2014/main" id="{4B8592AE-527A-4D98-9BF7-A286AA6ED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230" y="2073087"/>
            <a:ext cx="4932829" cy="2762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2688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018A306-443B-4844-9884-D3E2C3B371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430D2A-93AA-410C-B1BB-98FEA29907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0EF52A-1A39-47D8-AA03-47A1C47BE3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6DE2E2-8696-47C1-8B42-A04B409BC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0AE702F-8487-4085-B19D-006520C03F37}"/>
              </a:ext>
            </a:extLst>
          </p:cNvPr>
          <p:cNvSpPr txBox="1">
            <a:spLocks/>
          </p:cNvSpPr>
          <p:nvPr/>
        </p:nvSpPr>
        <p:spPr>
          <a:xfrm>
            <a:off x="850249" y="1876798"/>
            <a:ext cx="10641166" cy="3363394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numCol="1" rtlCol="0" anchor="t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ACF253D-6DD5-4AC7-BEDB-511CC9448D3C}"/>
              </a:ext>
            </a:extLst>
          </p:cNvPr>
          <p:cNvSpPr txBox="1">
            <a:spLocks/>
          </p:cNvSpPr>
          <p:nvPr/>
        </p:nvSpPr>
        <p:spPr>
          <a:xfrm>
            <a:off x="367649" y="1216121"/>
            <a:ext cx="11123766" cy="3941088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numCol="1" rtlCol="0" anchor="t">
            <a:normAutofit/>
          </a:bodyPr>
          <a:lstStyle/>
          <a:p>
            <a:pPr lvl="1"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Heatmap Correlations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 algn="ctr">
              <a:lnSpc>
                <a:spcPct val="150000"/>
              </a:lnSpc>
            </a:pP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851EAC-BA5C-4321-8F3A-AE8335A994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68" t="34795" r="15036" b="22295"/>
          <a:stretch/>
        </p:blipFill>
        <p:spPr>
          <a:xfrm>
            <a:off x="3209346" y="2019869"/>
            <a:ext cx="5440371" cy="348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29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018A306-443B-4844-9884-D3E2C3B371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430D2A-93AA-410C-B1BB-98FEA29907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0EF52A-1A39-47D8-AA03-47A1C47BE3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6DE2E2-8696-47C1-8B42-A04B409BC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0AE702F-8487-4085-B19D-006520C03F37}"/>
              </a:ext>
            </a:extLst>
          </p:cNvPr>
          <p:cNvSpPr txBox="1">
            <a:spLocks/>
          </p:cNvSpPr>
          <p:nvPr/>
        </p:nvSpPr>
        <p:spPr>
          <a:xfrm>
            <a:off x="850249" y="1876798"/>
            <a:ext cx="10641166" cy="3363394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numCol="1" rtlCol="0" anchor="t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ACF253D-6DD5-4AC7-BEDB-511CC9448D3C}"/>
              </a:ext>
            </a:extLst>
          </p:cNvPr>
          <p:cNvSpPr txBox="1">
            <a:spLocks/>
          </p:cNvSpPr>
          <p:nvPr/>
        </p:nvSpPr>
        <p:spPr>
          <a:xfrm>
            <a:off x="367649" y="1216121"/>
            <a:ext cx="11123766" cy="3941088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numCol="1" rtlCol="0" anchor="t">
            <a:normAutofit/>
          </a:bodyPr>
          <a:lstStyle/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Before building my model, I do some future engineering.</a:t>
            </a:r>
          </a:p>
          <a:p>
            <a:pPr lvl="1" algn="l" rtl="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-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Label encoding on: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Item_Fat_Content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Outlet_Size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and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Outlet_Location_Type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 algn="l" rtl="0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-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One hot encoder on: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Item_Type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and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Outlet_Type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And I drop some columns: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	-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Item_Identifier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Outlet_Identifier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,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Outlet_Establishment_Year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Outlet_Type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Item_Type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 algn="ctr">
              <a:lnSpc>
                <a:spcPct val="150000"/>
              </a:lnSpc>
            </a:pP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737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018A306-443B-4844-9884-D3E2C3B371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430D2A-93AA-410C-B1BB-98FEA29907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0EF52A-1A39-47D8-AA03-47A1C47BE3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6DE2E2-8696-47C1-8B42-A04B409BC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0AE702F-8487-4085-B19D-006520C03F37}"/>
              </a:ext>
            </a:extLst>
          </p:cNvPr>
          <p:cNvSpPr txBox="1">
            <a:spLocks/>
          </p:cNvSpPr>
          <p:nvPr/>
        </p:nvSpPr>
        <p:spPr>
          <a:xfrm>
            <a:off x="850249" y="1876798"/>
            <a:ext cx="10641166" cy="3363394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numCol="1" rtlCol="0" anchor="t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ACF253D-6DD5-4AC7-BEDB-511CC9448D3C}"/>
              </a:ext>
            </a:extLst>
          </p:cNvPr>
          <p:cNvSpPr txBox="1">
            <a:spLocks/>
          </p:cNvSpPr>
          <p:nvPr/>
        </p:nvSpPr>
        <p:spPr>
          <a:xfrm>
            <a:off x="367649" y="1216121"/>
            <a:ext cx="11123766" cy="3941088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numCol="1" rtlCol="0" anchor="t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	-I split my data to (80% for train / validation) / (20% for test ) I fit the models on train set ,and test on   validation and test set.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-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 used a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Regression Supervised Machine Learning algorithm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l" rtl="0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 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lvl="1" algn="ctr">
              <a:lnSpc>
                <a:spcPct val="150000"/>
              </a:lnSpc>
            </a:pP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13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D3007FC-057E-458F-B061-9F82675C14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32" t="30870" r="56697" b="40899"/>
          <a:stretch/>
        </p:blipFill>
        <p:spPr bwMode="auto">
          <a:xfrm>
            <a:off x="3189682" y="2535650"/>
            <a:ext cx="4940189" cy="289676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51203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018A306-443B-4844-9884-D3E2C3B371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430D2A-93AA-410C-B1BB-98FEA29907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0EF52A-1A39-47D8-AA03-47A1C47BE3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6DE2E2-8696-47C1-8B42-A04B409BC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0AE702F-8487-4085-B19D-006520C03F37}"/>
              </a:ext>
            </a:extLst>
          </p:cNvPr>
          <p:cNvSpPr txBox="1">
            <a:spLocks/>
          </p:cNvSpPr>
          <p:nvPr/>
        </p:nvSpPr>
        <p:spPr>
          <a:xfrm>
            <a:off x="850249" y="1876798"/>
            <a:ext cx="10641166" cy="3363394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numCol="1" rtlCol="0" anchor="t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ACF253D-6DD5-4AC7-BEDB-511CC9448D3C}"/>
              </a:ext>
            </a:extLst>
          </p:cNvPr>
          <p:cNvSpPr txBox="1">
            <a:spLocks/>
          </p:cNvSpPr>
          <p:nvPr/>
        </p:nvSpPr>
        <p:spPr>
          <a:xfrm>
            <a:off x="367649" y="1216121"/>
            <a:ext cx="11123766" cy="3941088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numCol="1" rtlCol="0" anchor="t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 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Show the difference between the Actual numbers and Predicted numbers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lvl="1" algn="ctr">
              <a:lnSpc>
                <a:spcPct val="150000"/>
              </a:lnSpc>
            </a:pP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4A4B1A-808B-429D-B16D-9C585C4DF1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937" t="39775" r="67127" b="15376"/>
          <a:stretch/>
        </p:blipFill>
        <p:spPr>
          <a:xfrm>
            <a:off x="8612198" y="1526588"/>
            <a:ext cx="2729553" cy="40638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484DC6-D293-4164-B022-4F1AC95C273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672" t="39995" r="40243" b="22227"/>
          <a:stretch/>
        </p:blipFill>
        <p:spPr>
          <a:xfrm>
            <a:off x="700585" y="2005499"/>
            <a:ext cx="6627930" cy="319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67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018A306-443B-4844-9884-D3E2C3B371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430D2A-93AA-410C-B1BB-98FEA29907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0EF52A-1A39-47D8-AA03-47A1C47BE3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6DE2E2-8696-47C1-8B42-A04B409BC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0AE702F-8487-4085-B19D-006520C03F37}"/>
              </a:ext>
            </a:extLst>
          </p:cNvPr>
          <p:cNvSpPr txBox="1">
            <a:spLocks/>
          </p:cNvSpPr>
          <p:nvPr/>
        </p:nvSpPr>
        <p:spPr>
          <a:xfrm>
            <a:off x="850249" y="1876798"/>
            <a:ext cx="10641166" cy="3363394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numCol="1" rtlCol="0" anchor="t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ACF253D-6DD5-4AC7-BEDB-511CC9448D3C}"/>
              </a:ext>
            </a:extLst>
          </p:cNvPr>
          <p:cNvSpPr txBox="1">
            <a:spLocks/>
          </p:cNvSpPr>
          <p:nvPr/>
        </p:nvSpPr>
        <p:spPr>
          <a:xfrm>
            <a:off x="367649" y="1216121"/>
            <a:ext cx="11123766" cy="3941088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numCol="1" rtlCol="0" anchor="t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 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-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also try to train my model on data split (80% for train) / (20% for test).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 fit the models on train set, and test on test set.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ctr">
              <a:lnSpc>
                <a:spcPct val="150000"/>
              </a:lnSpc>
            </a:pP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13" name="Picture 1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B3D3A95-FA7D-4DE6-8CE3-D5CC5E0A51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434" t="41435" r="64062" b="39936"/>
          <a:stretch/>
        </p:blipFill>
        <p:spPr bwMode="auto">
          <a:xfrm>
            <a:off x="3130957" y="2721833"/>
            <a:ext cx="4182066" cy="22459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3734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018A306-443B-4844-9884-D3E2C3B371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430D2A-93AA-410C-B1BB-98FEA29907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0EF52A-1A39-47D8-AA03-47A1C47BE3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6DE2E2-8696-47C1-8B42-A04B409BC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0AE702F-8487-4085-B19D-006520C03F37}"/>
              </a:ext>
            </a:extLst>
          </p:cNvPr>
          <p:cNvSpPr txBox="1">
            <a:spLocks/>
          </p:cNvSpPr>
          <p:nvPr/>
        </p:nvSpPr>
        <p:spPr>
          <a:xfrm>
            <a:off x="850249" y="1876798"/>
            <a:ext cx="10641166" cy="3363394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numCol="1" rtlCol="0" anchor="t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ACF253D-6DD5-4AC7-BEDB-511CC9448D3C}"/>
              </a:ext>
            </a:extLst>
          </p:cNvPr>
          <p:cNvSpPr txBox="1">
            <a:spLocks/>
          </p:cNvSpPr>
          <p:nvPr/>
        </p:nvSpPr>
        <p:spPr>
          <a:xfrm>
            <a:off x="367649" y="1216121"/>
            <a:ext cx="11123766" cy="3941088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numCol="1" rtlCol="0" anchor="t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 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algn="ctr" rtl="0">
              <a:lnSpc>
                <a:spcPct val="107000"/>
              </a:lnSpc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algn="ctr" rtl="0">
              <a:lnSpc>
                <a:spcPct val="107000"/>
              </a:lnSpc>
              <a:spcAft>
                <a:spcPts val="80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algn="ctr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hank 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 </a:t>
            </a:r>
          </a:p>
          <a:p>
            <a:pPr lvl="1" algn="ctr">
              <a:lnSpc>
                <a:spcPct val="150000"/>
              </a:lnSpc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Done by :</a:t>
            </a:r>
          </a:p>
          <a:p>
            <a:pPr lvl="1" algn="ctr">
              <a:lnSpc>
                <a:spcPct val="150000"/>
              </a:lnSpc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Tahani al </a:t>
            </a:r>
            <a:r>
              <a:rPr lang="en-US" sz="2400" dirty="0" err="1">
                <a:solidFill>
                  <a:prstClr val="black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shedoukhi</a:t>
            </a: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93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018A306-443B-4844-9884-D3E2C3B371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430D2A-93AA-410C-B1BB-98FEA29907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0EF52A-1A39-47D8-AA03-47A1C47BE3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6DE2E2-8696-47C1-8B42-A04B409BC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0D57106-3B23-4549-83DC-85D24D581612}"/>
              </a:ext>
            </a:extLst>
          </p:cNvPr>
          <p:cNvSpPr txBox="1">
            <a:spLocks/>
          </p:cNvSpPr>
          <p:nvPr/>
        </p:nvSpPr>
        <p:spPr>
          <a:xfrm>
            <a:off x="850249" y="1228299"/>
            <a:ext cx="10641166" cy="4011893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numCol="1" rtlCol="0" anchor="t">
            <a:norm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Big Mart is a big supermarket that sales different products across stores in different cities.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Arial" panose="020B0604020202020204" pitchFamily="34" charset="0"/>
              </a:rPr>
              <a:t>The dataset was taken from Kaggle website (</a:t>
            </a:r>
            <a:r>
              <a:rPr lang="en-US" sz="2400" dirty="0" err="1">
                <a:latin typeface="Times New Roman" panose="02020603050405020304" pitchFamily="18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BigMart</a:t>
            </a:r>
            <a:r>
              <a:rPr lang="en-US" sz="2400" dirty="0">
                <a:latin typeface="Times New Roman" panose="02020603050405020304" pitchFamily="18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Sales Data | Kaggle</a:t>
            </a:r>
            <a:r>
              <a:rPr lang="en-US" sz="2400" dirty="0">
                <a:latin typeface="Times New Roman" panose="02020603050405020304" pitchFamily="18" charset="0"/>
                <a:cs typeface="Arial" panose="020B0604020202020204" pitchFamily="34" charset="0"/>
              </a:rPr>
              <a:t>).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Arial" panose="020B0604020202020204" pitchFamily="34" charset="0"/>
              </a:rPr>
              <a:t>The dataset contains 8523 entries and 12 features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Tx/>
              <a:buChar char="-"/>
            </a:pP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85D64C5-6422-4C3D-AD7F-88000B1B5E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731" t="37366" r="6083" b="35577"/>
          <a:stretch/>
        </p:blipFill>
        <p:spPr>
          <a:xfrm>
            <a:off x="1703859" y="3513033"/>
            <a:ext cx="8557148" cy="185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43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018A306-443B-4844-9884-D3E2C3B371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430D2A-93AA-410C-B1BB-98FEA29907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0EF52A-1A39-47D8-AA03-47A1C47BE3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6DE2E2-8696-47C1-8B42-A04B409BC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0AE702F-8487-4085-B19D-006520C03F37}"/>
              </a:ext>
            </a:extLst>
          </p:cNvPr>
          <p:cNvSpPr txBox="1">
            <a:spLocks/>
          </p:cNvSpPr>
          <p:nvPr/>
        </p:nvSpPr>
        <p:spPr>
          <a:xfrm>
            <a:off x="850249" y="1876798"/>
            <a:ext cx="10641166" cy="3363394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numCol="1" rtlCol="0" anchor="t">
            <a:norm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FontTx/>
              <a:buChar char="-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ACF253D-6DD5-4AC7-BEDB-511CC9448D3C}"/>
              </a:ext>
            </a:extLst>
          </p:cNvPr>
          <p:cNvSpPr txBox="1">
            <a:spLocks/>
          </p:cNvSpPr>
          <p:nvPr/>
        </p:nvSpPr>
        <p:spPr>
          <a:xfrm>
            <a:off x="700585" y="1599903"/>
            <a:ext cx="10641166" cy="3363394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numCol="1" rtlCol="0" anchor="t">
            <a:norm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Arial" panose="020B0604020202020204" pitchFamily="34" charset="0"/>
              </a:rPr>
              <a:t>From Big Mart dataset I am going to: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Arial" panose="020B0604020202020204" pitchFamily="34" charset="0"/>
              </a:rPr>
              <a:t> analyze customer behavior  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Arial" panose="020B0604020202020204" pitchFamily="34" charset="0"/>
              </a:rPr>
              <a:t> understand the properties of products and stores which play a key role in increasing sales.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My goal is to c</a:t>
            </a:r>
            <a:r>
              <a:rPr lang="en-US" sz="2400" dirty="0">
                <a:latin typeface="Times New Roman" panose="02020603050405020304" pitchFamily="18" charset="0"/>
                <a:cs typeface="Arial" panose="020B0604020202020204" pitchFamily="34" charset="0"/>
              </a:rPr>
              <a:t>reate a model that can predict the sales per product for each store . 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sz="2400" dirty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24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018A306-443B-4844-9884-D3E2C3B371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430D2A-93AA-410C-B1BB-98FEA29907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0EF52A-1A39-47D8-AA03-47A1C47BE3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6DE2E2-8696-47C1-8B42-A04B409BC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0AE702F-8487-4085-B19D-006520C03F37}"/>
              </a:ext>
            </a:extLst>
          </p:cNvPr>
          <p:cNvSpPr txBox="1">
            <a:spLocks/>
          </p:cNvSpPr>
          <p:nvPr/>
        </p:nvSpPr>
        <p:spPr>
          <a:xfrm>
            <a:off x="850249" y="1876798"/>
            <a:ext cx="10641166" cy="3363394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numCol="1" rtlCol="0" anchor="t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ACF253D-6DD5-4AC7-BEDB-511CC9448D3C}"/>
              </a:ext>
            </a:extLst>
          </p:cNvPr>
          <p:cNvSpPr txBox="1">
            <a:spLocks/>
          </p:cNvSpPr>
          <p:nvPr/>
        </p:nvSpPr>
        <p:spPr>
          <a:xfrm>
            <a:off x="367649" y="1216121"/>
            <a:ext cx="10878106" cy="3941088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numCol="1" rtlCol="0" anchor="t">
            <a:norm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Before Analyzing and exploring the data I do the following:</a:t>
            </a:r>
          </a:p>
          <a:p>
            <a:pPr lvl="1">
              <a:lnSpc>
                <a:spcPct val="150000"/>
              </a:lnSpc>
            </a:pP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AAA4AB-558D-43E8-8081-7F5ECFC746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336" t="42384" r="49290" b="12738"/>
          <a:stretch/>
        </p:blipFill>
        <p:spPr>
          <a:xfrm>
            <a:off x="1282119" y="2052850"/>
            <a:ext cx="3299605" cy="312121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36EBF3F-19D7-4FBD-A81C-2A94A04D6F3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455" t="27333" r="50544" b="27134"/>
          <a:stretch/>
        </p:blipFill>
        <p:spPr>
          <a:xfrm>
            <a:off x="5900766" y="1906095"/>
            <a:ext cx="3493683" cy="3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03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018A306-443B-4844-9884-D3E2C3B371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430D2A-93AA-410C-B1BB-98FEA29907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0EF52A-1A39-47D8-AA03-47A1C47BE3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6DE2E2-8696-47C1-8B42-A04B409BC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0AE702F-8487-4085-B19D-006520C03F37}"/>
              </a:ext>
            </a:extLst>
          </p:cNvPr>
          <p:cNvSpPr txBox="1">
            <a:spLocks/>
          </p:cNvSpPr>
          <p:nvPr/>
        </p:nvSpPr>
        <p:spPr>
          <a:xfrm>
            <a:off x="850249" y="1876798"/>
            <a:ext cx="10641166" cy="3363394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numCol="1" rtlCol="0" anchor="t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ACF253D-6DD5-4AC7-BEDB-511CC9448D3C}"/>
              </a:ext>
            </a:extLst>
          </p:cNvPr>
          <p:cNvSpPr txBox="1">
            <a:spLocks/>
          </p:cNvSpPr>
          <p:nvPr/>
        </p:nvSpPr>
        <p:spPr>
          <a:xfrm>
            <a:off x="367649" y="1216121"/>
            <a:ext cx="10878106" cy="3941088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numCol="1" rtlCol="0" anchor="t">
            <a:norm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Before Analyzing and exploring the data I do the following:</a:t>
            </a:r>
          </a:p>
          <a:p>
            <a:pPr lvl="1">
              <a:lnSpc>
                <a:spcPct val="150000"/>
              </a:lnSpc>
            </a:pP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20A539-26D1-4547-9DAC-171BDE9697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784" t="58152" r="70781" b="29698"/>
          <a:stretch/>
        </p:blipFill>
        <p:spPr>
          <a:xfrm>
            <a:off x="1506416" y="2618330"/>
            <a:ext cx="2247304" cy="15118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42583F-652E-4314-8025-A18338E871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343" t="75040" r="60863" b="13314"/>
          <a:stretch/>
        </p:blipFill>
        <p:spPr>
          <a:xfrm>
            <a:off x="4200254" y="2618330"/>
            <a:ext cx="4103485" cy="151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954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018A306-443B-4844-9884-D3E2C3B371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430D2A-93AA-410C-B1BB-98FEA29907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0EF52A-1A39-47D8-AA03-47A1C47BE3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6DE2E2-8696-47C1-8B42-A04B409BC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0AE702F-8487-4085-B19D-006520C03F37}"/>
              </a:ext>
            </a:extLst>
          </p:cNvPr>
          <p:cNvSpPr txBox="1">
            <a:spLocks/>
          </p:cNvSpPr>
          <p:nvPr/>
        </p:nvSpPr>
        <p:spPr>
          <a:xfrm>
            <a:off x="850249" y="1876798"/>
            <a:ext cx="10641166" cy="3363394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numCol="1" rtlCol="0" anchor="t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ACF253D-6DD5-4AC7-BEDB-511CC9448D3C}"/>
              </a:ext>
            </a:extLst>
          </p:cNvPr>
          <p:cNvSpPr txBox="1">
            <a:spLocks/>
          </p:cNvSpPr>
          <p:nvPr/>
        </p:nvSpPr>
        <p:spPr>
          <a:xfrm>
            <a:off x="367649" y="1216121"/>
            <a:ext cx="11123766" cy="3941088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numCol="1" rtlCol="0" anchor="t">
            <a:normAutofit/>
          </a:bodyPr>
          <a:lstStyle/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From analyzing and exploring the data I answer some questions such as: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Which product people bought more low fat or regular fat?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Which product have more profitable the low fat or regular fat?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BF664E-A99E-4DA3-B109-34613E1BBB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903" t="33777" r="52202" b="29482"/>
          <a:stretch/>
        </p:blipFill>
        <p:spPr>
          <a:xfrm>
            <a:off x="1494400" y="3043070"/>
            <a:ext cx="3484804" cy="23299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2A3717-1729-4D30-8461-52CE161556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791" t="48097" r="50205" b="15244"/>
          <a:stretch/>
        </p:blipFill>
        <p:spPr>
          <a:xfrm>
            <a:off x="6673755" y="2919554"/>
            <a:ext cx="4023845" cy="251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65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018A306-443B-4844-9884-D3E2C3B371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430D2A-93AA-410C-B1BB-98FEA29907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0EF52A-1A39-47D8-AA03-47A1C47BE3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6DE2E2-8696-47C1-8B42-A04B409BC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0AE702F-8487-4085-B19D-006520C03F37}"/>
              </a:ext>
            </a:extLst>
          </p:cNvPr>
          <p:cNvSpPr txBox="1">
            <a:spLocks/>
          </p:cNvSpPr>
          <p:nvPr/>
        </p:nvSpPr>
        <p:spPr>
          <a:xfrm>
            <a:off x="850249" y="1876798"/>
            <a:ext cx="10641166" cy="3363394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numCol="1" rtlCol="0" anchor="t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ACF253D-6DD5-4AC7-BEDB-511CC9448D3C}"/>
              </a:ext>
            </a:extLst>
          </p:cNvPr>
          <p:cNvSpPr txBox="1">
            <a:spLocks/>
          </p:cNvSpPr>
          <p:nvPr/>
        </p:nvSpPr>
        <p:spPr>
          <a:xfrm>
            <a:off x="367649" y="1216121"/>
            <a:ext cx="11123766" cy="3941088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numCol="1" rtlCol="0" anchor="t">
            <a:normAutofit/>
          </a:bodyPr>
          <a:lstStyle/>
          <a:p>
            <a:pPr lvl="1" algn="l" rtl="0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-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What kind of product people bought more?  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 algn="l" rtl="0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- What product have most profit?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34AE47-E31B-46B5-9502-232CEC7B0F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015" t="35216" r="36306" b="7288"/>
          <a:stretch/>
        </p:blipFill>
        <p:spPr>
          <a:xfrm>
            <a:off x="750685" y="2090728"/>
            <a:ext cx="5186092" cy="35913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286793-FA71-4F41-A169-2C76AE4B0B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455" t="42505" r="52631" b="8427"/>
          <a:stretch/>
        </p:blipFill>
        <p:spPr>
          <a:xfrm>
            <a:off x="6647409" y="2014763"/>
            <a:ext cx="3769056" cy="336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14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018A306-443B-4844-9884-D3E2C3B371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430D2A-93AA-410C-B1BB-98FEA29907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0EF52A-1A39-47D8-AA03-47A1C47BE3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6DE2E2-8696-47C1-8B42-A04B409BC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0AE702F-8487-4085-B19D-006520C03F37}"/>
              </a:ext>
            </a:extLst>
          </p:cNvPr>
          <p:cNvSpPr txBox="1">
            <a:spLocks/>
          </p:cNvSpPr>
          <p:nvPr/>
        </p:nvSpPr>
        <p:spPr>
          <a:xfrm>
            <a:off x="850249" y="1876798"/>
            <a:ext cx="10641166" cy="3363394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numCol="1" rtlCol="0" anchor="t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ACF253D-6DD5-4AC7-BEDB-511CC9448D3C}"/>
              </a:ext>
            </a:extLst>
          </p:cNvPr>
          <p:cNvSpPr txBox="1">
            <a:spLocks/>
          </p:cNvSpPr>
          <p:nvPr/>
        </p:nvSpPr>
        <p:spPr>
          <a:xfrm>
            <a:off x="367649" y="1216121"/>
            <a:ext cx="11123766" cy="3941088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numCol="1" rtlCol="0" anchor="t">
            <a:normAutofit/>
          </a:bodyPr>
          <a:lstStyle/>
          <a:p>
            <a:pPr lvl="1">
              <a:lnSpc>
                <a:spcPct val="107000"/>
              </a:lnSpc>
              <a:spcAft>
                <a:spcPts val="800"/>
              </a:spcAft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 algn="l" rtl="0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-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Which outlet have the top sales?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602C81-E510-4766-8544-7735837646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044" t="42680" r="49739" b="15525"/>
          <a:stretch/>
        </p:blipFill>
        <p:spPr>
          <a:xfrm>
            <a:off x="4398752" y="2341601"/>
            <a:ext cx="4171665" cy="286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1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018A306-443B-4844-9884-D3E2C3B371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430D2A-93AA-410C-B1BB-98FEA29907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0EF52A-1A39-47D8-AA03-47A1C47BE3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6DE2E2-8696-47C1-8B42-A04B409BC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0AE702F-8487-4085-B19D-006520C03F37}"/>
              </a:ext>
            </a:extLst>
          </p:cNvPr>
          <p:cNvSpPr txBox="1">
            <a:spLocks/>
          </p:cNvSpPr>
          <p:nvPr/>
        </p:nvSpPr>
        <p:spPr>
          <a:xfrm>
            <a:off x="850249" y="1876798"/>
            <a:ext cx="10641166" cy="3363394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numCol="1" rtlCol="0" anchor="t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ACF253D-6DD5-4AC7-BEDB-511CC9448D3C}"/>
              </a:ext>
            </a:extLst>
          </p:cNvPr>
          <p:cNvSpPr txBox="1">
            <a:spLocks/>
          </p:cNvSpPr>
          <p:nvPr/>
        </p:nvSpPr>
        <p:spPr>
          <a:xfrm>
            <a:off x="367649" y="1216121"/>
            <a:ext cx="11123766" cy="3941088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numCol="1" rtlCol="0" anchor="t">
            <a:normAutofit/>
          </a:bodyPr>
          <a:lstStyle/>
          <a:p>
            <a:pPr lvl="1" algn="ctr">
              <a:lnSpc>
                <a:spcPct val="107000"/>
              </a:lnSpc>
              <a:spcAft>
                <a:spcPts val="800"/>
              </a:spcAft>
            </a:pPr>
            <a:endParaRPr lang="en-US" sz="20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 algn="ctr">
              <a:lnSpc>
                <a:spcPct val="150000"/>
              </a:lnSpc>
            </a:pP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BD91C4-2A05-473A-8448-6EABB6DF8B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3" t="55768" r="30874" b="16464"/>
          <a:stretch/>
        </p:blipFill>
        <p:spPr>
          <a:xfrm>
            <a:off x="1701598" y="2088562"/>
            <a:ext cx="7855738" cy="268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73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599</TotalTime>
  <Words>397</Words>
  <Application>Microsoft Office PowerPoint</Application>
  <PresentationFormat>Widescreen</PresentationFormat>
  <Paragraphs>55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Gill Sans MT</vt:lpstr>
      <vt:lpstr>Helvetica Neue</vt:lpstr>
      <vt:lpstr>Segoe UI Semilight</vt:lpstr>
      <vt:lpstr>Times New Roman</vt:lpstr>
      <vt:lpstr>Wingdings 2</vt:lpstr>
      <vt:lpstr>Dividend</vt:lpstr>
      <vt:lpstr>Big Mart Sales Prediction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Mart Sales Prediction </dc:title>
  <dc:creator>joud aldawood</dc:creator>
  <cp:lastModifiedBy>joud aldawood</cp:lastModifiedBy>
  <cp:revision>10</cp:revision>
  <dcterms:created xsi:type="dcterms:W3CDTF">2021-12-15T10:16:31Z</dcterms:created>
  <dcterms:modified xsi:type="dcterms:W3CDTF">2021-12-15T20:16:27Z</dcterms:modified>
</cp:coreProperties>
</file>