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Arial" charset="1" panose="020B0502020202020204"/>
      <p:regular r:id="rId14"/>
    </p:embeddedFont>
    <p:embeddedFont>
      <p:font typeface="Arial Bold" charset="1" panose="020B0802020202020204"/>
      <p:regular r:id="rId15"/>
    </p:embeddedFont>
    <p:embeddedFont>
      <p:font typeface="Arial Italics" charset="1" panose="020B0502020202090204"/>
      <p:regular r:id="rId16"/>
    </p:embeddedFont>
    <p:embeddedFont>
      <p:font typeface="Arial Bold Italics" charset="1" panose="020B080202020209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73" r="0" b="-1298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04323" y="3281430"/>
            <a:ext cx="12094279" cy="1778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36"/>
              </a:lnSpc>
            </a:pPr>
            <a:r>
              <a:rPr lang="en-US" sz="11613">
                <a:solidFill>
                  <a:srgbClr val="FFB424"/>
                </a:solidFill>
                <a:latin typeface="Roboto Bold"/>
              </a:rPr>
              <a:t>AKILLI MUTFAK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04323" y="5558529"/>
            <a:ext cx="12094279" cy="864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7"/>
              </a:lnSpc>
            </a:pPr>
            <a:r>
              <a:rPr lang="en-US" sz="4500" spc="89">
                <a:solidFill>
                  <a:srgbClr val="FFBE40"/>
                </a:solidFill>
                <a:latin typeface="Roboto Bold"/>
              </a:rPr>
              <a:t>              GRUP TITAN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000284"/>
            <a:ext cx="7887007" cy="3057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39"/>
              </a:lnSpc>
            </a:pPr>
            <a:r>
              <a:rPr lang="en-US" sz="9600" u="sng">
                <a:solidFill>
                  <a:srgbClr val="FFFFFF"/>
                </a:solidFill>
                <a:latin typeface="Roboto Bold"/>
              </a:rPr>
              <a:t>Projenin </a:t>
            </a:r>
          </a:p>
          <a:p>
            <a:pPr algn="l">
              <a:lnSpc>
                <a:spcPts val="12039"/>
              </a:lnSpc>
            </a:pPr>
            <a:r>
              <a:rPr lang="en-US" sz="9600" u="sng">
                <a:solidFill>
                  <a:srgbClr val="FFFFFF"/>
                </a:solidFill>
                <a:latin typeface="Roboto Bold"/>
              </a:rPr>
              <a:t>Çıkış Noktası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894364" y="3866555"/>
            <a:ext cx="5541792" cy="1475753"/>
          </a:xfrm>
          <a:custGeom>
            <a:avLst/>
            <a:gdLst/>
            <a:ahLst/>
            <a:cxnLst/>
            <a:rect r="r" b="b" t="t" l="l"/>
            <a:pathLst>
              <a:path h="1475753" w="5541792">
                <a:moveTo>
                  <a:pt x="0" y="0"/>
                </a:moveTo>
                <a:lnTo>
                  <a:pt x="5541792" y="0"/>
                </a:lnTo>
                <a:lnTo>
                  <a:pt x="5541792" y="1475753"/>
                </a:lnTo>
                <a:lnTo>
                  <a:pt x="0" y="1475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144000" y="2121979"/>
            <a:ext cx="8822841" cy="2702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6"/>
              </a:lnSpc>
            </a:pPr>
            <a:r>
              <a:rPr lang="en-US" sz="5116">
                <a:solidFill>
                  <a:srgbClr val="FFB424"/>
                </a:solidFill>
                <a:latin typeface="Roboto Bold"/>
              </a:rPr>
              <a:t>Mutfakta meydana gelebilecek acil durumlardan haberdar olmak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18079" y="5929974"/>
            <a:ext cx="9148762" cy="1820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7"/>
              </a:lnSpc>
            </a:pPr>
            <a:r>
              <a:rPr lang="en-US" sz="5116">
                <a:solidFill>
                  <a:srgbClr val="FFB424"/>
                </a:solidFill>
                <a:latin typeface="Roboto Bold"/>
              </a:rPr>
              <a:t>Mutfakta enerji tasarrufunu sağlamak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858" y="3167943"/>
            <a:ext cx="6583744" cy="2979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59"/>
              </a:lnSpc>
            </a:pPr>
            <a:r>
              <a:rPr lang="en-US" sz="9750">
                <a:solidFill>
                  <a:srgbClr val="090909"/>
                </a:solidFill>
                <a:latin typeface="Roboto Bold"/>
              </a:rPr>
              <a:t>Nasıl Yapacağız?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933906" y="1381397"/>
            <a:ext cx="9265920" cy="6266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sz="4800">
                <a:solidFill>
                  <a:srgbClr val="FFC000"/>
                </a:solidFill>
                <a:latin typeface="Arimo"/>
              </a:rPr>
              <a:t>1 </a:t>
            </a:r>
            <a:r>
              <a:rPr lang="en-US" sz="4800">
                <a:solidFill>
                  <a:srgbClr val="000000"/>
                </a:solidFill>
                <a:latin typeface="Arimo"/>
              </a:rPr>
              <a:t>Su baskını alarm sistemi </a:t>
            </a:r>
          </a:p>
          <a:p>
            <a:pPr algn="l">
              <a:lnSpc>
                <a:spcPts val="11519"/>
              </a:lnSpc>
            </a:pPr>
            <a:r>
              <a:rPr lang="en-US" sz="4800">
                <a:solidFill>
                  <a:srgbClr val="FFC000"/>
                </a:solidFill>
                <a:latin typeface="Arimo"/>
              </a:rPr>
              <a:t>2 </a:t>
            </a:r>
            <a:r>
              <a:rPr lang="en-US" sz="4800">
                <a:solidFill>
                  <a:srgbClr val="000000"/>
                </a:solidFill>
                <a:latin typeface="Arimo"/>
              </a:rPr>
              <a:t>Yangın ve gaz kaçağı algılama</a:t>
            </a:r>
          </a:p>
          <a:p>
            <a:pPr algn="l">
              <a:lnSpc>
                <a:spcPts val="11519"/>
              </a:lnSpc>
            </a:pPr>
            <a:r>
              <a:rPr lang="en-US" sz="4800">
                <a:solidFill>
                  <a:srgbClr val="FFC000"/>
                </a:solidFill>
                <a:latin typeface="Arimo"/>
              </a:rPr>
              <a:t>3 </a:t>
            </a:r>
            <a:r>
              <a:rPr lang="en-US" sz="4800">
                <a:solidFill>
                  <a:srgbClr val="000000"/>
                </a:solidFill>
                <a:latin typeface="Arimo"/>
              </a:rPr>
              <a:t>Sıcaklık ölçümü ve kontrolü </a:t>
            </a:r>
          </a:p>
          <a:p>
            <a:pPr algn="l">
              <a:lnSpc>
                <a:spcPts val="11519"/>
              </a:lnSpc>
            </a:pPr>
            <a:r>
              <a:rPr lang="en-US" sz="4800">
                <a:solidFill>
                  <a:srgbClr val="FFC000"/>
                </a:solidFill>
                <a:latin typeface="Arimo"/>
              </a:rPr>
              <a:t>4 </a:t>
            </a:r>
            <a:r>
              <a:rPr lang="en-US" sz="4800">
                <a:solidFill>
                  <a:srgbClr val="000000"/>
                </a:solidFill>
                <a:latin typeface="Arimo"/>
              </a:rPr>
              <a:t>Aydınlatma otomasyonu 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9090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735462" y="2073154"/>
            <a:ext cx="203842" cy="204756"/>
          </a:xfrm>
          <a:custGeom>
            <a:avLst/>
            <a:gdLst/>
            <a:ahLst/>
            <a:cxnLst/>
            <a:rect r="r" b="b" t="t" l="l"/>
            <a:pathLst>
              <a:path h="204756" w="203842">
                <a:moveTo>
                  <a:pt x="0" y="0"/>
                </a:moveTo>
                <a:lnTo>
                  <a:pt x="203842" y="0"/>
                </a:lnTo>
                <a:lnTo>
                  <a:pt x="203842" y="204756"/>
                </a:lnTo>
                <a:lnTo>
                  <a:pt x="0" y="204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46412" y="1810704"/>
            <a:ext cx="6553808" cy="2383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00"/>
              </a:lnSpc>
            </a:pPr>
            <a:r>
              <a:rPr lang="en-US" sz="3250">
                <a:solidFill>
                  <a:srgbClr val="FFFFFF"/>
                </a:solidFill>
                <a:latin typeface="Roboto Bold"/>
              </a:rPr>
              <a:t>Su sızıntıları veya su baskınları gibi su hasarlarını tespit etmek ve uyarmak için kullanılan bir güvenlik ve koruma sistemi 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736444" y="5585144"/>
            <a:ext cx="223340" cy="224341"/>
          </a:xfrm>
          <a:custGeom>
            <a:avLst/>
            <a:gdLst/>
            <a:ahLst/>
            <a:cxnLst/>
            <a:rect r="r" b="b" t="t" l="l"/>
            <a:pathLst>
              <a:path h="224341" w="223340">
                <a:moveTo>
                  <a:pt x="0" y="0"/>
                </a:moveTo>
                <a:lnTo>
                  <a:pt x="223339" y="0"/>
                </a:lnTo>
                <a:lnTo>
                  <a:pt x="223339" y="224341"/>
                </a:lnTo>
                <a:lnTo>
                  <a:pt x="0" y="224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515394" y="5304113"/>
            <a:ext cx="7180662" cy="196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3"/>
              </a:lnSpc>
            </a:pPr>
            <a:r>
              <a:rPr lang="en-US" sz="3500">
                <a:solidFill>
                  <a:srgbClr val="FFFFFF"/>
                </a:solidFill>
                <a:latin typeface="Roboto Bold"/>
              </a:rPr>
              <a:t>Su ölçüm sensöründen gelen sinyallere göre kullanıcı uyarılır ve alarm moduna geçilir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188427" y="1437214"/>
            <a:ext cx="2924641" cy="2924641"/>
            <a:chOff x="0" y="0"/>
            <a:chExt cx="3899521" cy="389952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99535" cy="3899535"/>
            </a:xfrm>
            <a:custGeom>
              <a:avLst/>
              <a:gdLst/>
              <a:ahLst/>
              <a:cxnLst/>
              <a:rect r="r" b="b" t="t" l="l"/>
              <a:pathLst>
                <a:path h="3899535" w="3899535">
                  <a:moveTo>
                    <a:pt x="0" y="0"/>
                  </a:moveTo>
                  <a:lnTo>
                    <a:pt x="3899535" y="0"/>
                  </a:lnTo>
                  <a:lnTo>
                    <a:pt x="3899535" y="3899535"/>
                  </a:lnTo>
                  <a:lnTo>
                    <a:pt x="0" y="38995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65802" y="5209700"/>
            <a:ext cx="8557856" cy="1851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9"/>
              </a:lnSpc>
            </a:pPr>
            <a:r>
              <a:rPr lang="en-US" sz="6049">
                <a:solidFill>
                  <a:srgbClr val="000000"/>
                </a:solidFill>
                <a:latin typeface="Roboto Bold"/>
              </a:rPr>
              <a:t>Su Baskını Alarm Sistemi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6288" y="6172200"/>
            <a:ext cx="2850434" cy="4114800"/>
            <a:chOff x="0" y="0"/>
            <a:chExt cx="3800579" cy="548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00602" cy="5486400"/>
            </a:xfrm>
            <a:custGeom>
              <a:avLst/>
              <a:gdLst/>
              <a:ahLst/>
              <a:cxnLst/>
              <a:rect r="r" b="b" t="t" l="l"/>
              <a:pathLst>
                <a:path h="5486400" w="3800602">
                  <a:moveTo>
                    <a:pt x="0" y="0"/>
                  </a:moveTo>
                  <a:lnTo>
                    <a:pt x="3800602" y="0"/>
                  </a:lnTo>
                  <a:lnTo>
                    <a:pt x="380060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2178" t="0" r="-22177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191278" y="6172200"/>
            <a:ext cx="2798064" cy="4114800"/>
            <a:chOff x="0" y="0"/>
            <a:chExt cx="3730752" cy="548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30752" cy="5486400"/>
            </a:xfrm>
            <a:custGeom>
              <a:avLst/>
              <a:gdLst/>
              <a:ahLst/>
              <a:cxnLst/>
              <a:rect r="r" b="b" t="t" l="l"/>
              <a:pathLst>
                <a:path h="5486400" w="3730752">
                  <a:moveTo>
                    <a:pt x="0" y="0"/>
                  </a:moveTo>
                  <a:lnTo>
                    <a:pt x="3730752" y="0"/>
                  </a:lnTo>
                  <a:lnTo>
                    <a:pt x="373075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29" t="0" r="-23529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697502" y="1773581"/>
            <a:ext cx="3291840" cy="4114800"/>
            <a:chOff x="0" y="0"/>
            <a:chExt cx="4389120" cy="548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89120" cy="5486400"/>
            </a:xfrm>
            <a:custGeom>
              <a:avLst/>
              <a:gdLst/>
              <a:ahLst/>
              <a:cxnLst/>
              <a:rect r="r" b="b" t="t" l="l"/>
              <a:pathLst>
                <a:path h="5486400" w="4389120">
                  <a:moveTo>
                    <a:pt x="0" y="0"/>
                  </a:moveTo>
                  <a:lnTo>
                    <a:pt x="4389120" y="0"/>
                  </a:lnTo>
                  <a:lnTo>
                    <a:pt x="438912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2499" t="0" r="-12499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096722" y="227866"/>
            <a:ext cx="12094557" cy="2881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8"/>
              </a:lnSpc>
            </a:pPr>
            <a:r>
              <a:rPr lang="en-US" sz="8400">
                <a:solidFill>
                  <a:srgbClr val="090909"/>
                </a:solidFill>
                <a:latin typeface="Roboto Bold"/>
              </a:rPr>
              <a:t>Yangın ve Gaz Kaçağı Algılama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92514" y="3716681"/>
            <a:ext cx="9944100" cy="157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7"/>
              </a:lnSpc>
            </a:pPr>
            <a:r>
              <a:rPr lang="en-US" sz="4700">
                <a:solidFill>
                  <a:srgbClr val="090909"/>
                </a:solidFill>
                <a:latin typeface="Roboto Bold"/>
              </a:rPr>
              <a:t>Yangın veya gaz kaçağının sensörler </a:t>
            </a:r>
          </a:p>
          <a:p>
            <a:pPr algn="ctr">
              <a:lnSpc>
                <a:spcPts val="5640"/>
              </a:lnSpc>
            </a:pPr>
            <a:r>
              <a:rPr lang="en-US" sz="4700">
                <a:solidFill>
                  <a:srgbClr val="090909"/>
                </a:solidFill>
                <a:latin typeface="Roboto Bold"/>
              </a:rPr>
              <a:t>yardımıyla tespit edilmesi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92514" y="5960327"/>
            <a:ext cx="10039980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0"/>
              </a:lnSpc>
            </a:pPr>
            <a:r>
              <a:rPr lang="en-US" sz="4700">
                <a:solidFill>
                  <a:srgbClr val="090909"/>
                </a:solidFill>
                <a:latin typeface="Roboto Bold"/>
              </a:rPr>
              <a:t>Kontrol altına alınması için kullanıcı ile iletişime geçilmesi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84737" y="5693259"/>
            <a:ext cx="2236941" cy="2236941"/>
            <a:chOff x="0" y="0"/>
            <a:chExt cx="2982588" cy="29825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82595" cy="2982595"/>
            </a:xfrm>
            <a:custGeom>
              <a:avLst/>
              <a:gdLst/>
              <a:ahLst/>
              <a:cxnLst/>
              <a:rect r="r" b="b" t="t" l="l"/>
              <a:pathLst>
                <a:path h="2982595" w="2982595">
                  <a:moveTo>
                    <a:pt x="0" y="0"/>
                  </a:moveTo>
                  <a:lnTo>
                    <a:pt x="2982595" y="0"/>
                  </a:lnTo>
                  <a:lnTo>
                    <a:pt x="2982595" y="2982595"/>
                  </a:lnTo>
                  <a:lnTo>
                    <a:pt x="0" y="29825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8070696" y="6776054"/>
            <a:ext cx="3030281" cy="1862245"/>
            <a:chOff x="0" y="0"/>
            <a:chExt cx="4040375" cy="24829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40378" cy="2482977"/>
            </a:xfrm>
            <a:custGeom>
              <a:avLst/>
              <a:gdLst/>
              <a:ahLst/>
              <a:cxnLst/>
              <a:rect r="r" b="b" t="t" l="l"/>
              <a:pathLst>
                <a:path h="2482977" w="4040378">
                  <a:moveTo>
                    <a:pt x="0" y="0"/>
                  </a:moveTo>
                  <a:lnTo>
                    <a:pt x="4040378" y="0"/>
                  </a:lnTo>
                  <a:lnTo>
                    <a:pt x="4040378" y="2482977"/>
                  </a:lnTo>
                  <a:lnTo>
                    <a:pt x="0" y="2482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1361" r="0" b="-31361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623995" y="1211707"/>
            <a:ext cx="15635305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80"/>
              </a:lnSpc>
            </a:pPr>
            <a:r>
              <a:rPr lang="en-US" sz="8900">
                <a:solidFill>
                  <a:srgbClr val="FFFFFF"/>
                </a:solidFill>
                <a:latin typeface="Roboto Bold"/>
              </a:rPr>
              <a:t>Sıcaklık Ölçümü ve Kontrolü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6560" y="3943350"/>
            <a:ext cx="5438106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FFBE40"/>
                </a:solidFill>
                <a:latin typeface="Roboto Bold"/>
              </a:rPr>
              <a:t>Sensörler ile sıcaklığın belirlenmesi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46963" y="5449512"/>
            <a:ext cx="5678353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8"/>
              </a:lnSpc>
            </a:pPr>
            <a:r>
              <a:rPr lang="en-US" sz="3898">
                <a:solidFill>
                  <a:srgbClr val="FFBE40"/>
                </a:solidFill>
                <a:latin typeface="Roboto Bold"/>
              </a:rPr>
              <a:t>PID kontrolü ile sıcaklığı istenen seviyede tutmak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00768" y="3580629"/>
            <a:ext cx="3958532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FFBE40"/>
                </a:solidFill>
                <a:latin typeface="Roboto Bold"/>
              </a:rPr>
              <a:t>Soğutucu  ve ısıtıcı sistemler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740640" y="4783455"/>
            <a:ext cx="5090160" cy="2838450"/>
          </a:xfrm>
          <a:custGeom>
            <a:avLst/>
            <a:gdLst/>
            <a:ahLst/>
            <a:cxnLst/>
            <a:rect r="r" b="b" t="t" l="l"/>
            <a:pathLst>
              <a:path h="2838450" w="5090160">
                <a:moveTo>
                  <a:pt x="0" y="0"/>
                </a:moveTo>
                <a:lnTo>
                  <a:pt x="5090160" y="0"/>
                </a:lnTo>
                <a:lnTo>
                  <a:pt x="5090160" y="2838450"/>
                </a:lnTo>
                <a:lnTo>
                  <a:pt x="0" y="28384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36" r="0" b="-436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612393" cy="10287000"/>
            <a:chOff x="0" y="0"/>
            <a:chExt cx="8816524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816467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8816467">
                  <a:moveTo>
                    <a:pt x="0" y="0"/>
                  </a:moveTo>
                  <a:lnTo>
                    <a:pt x="8816467" y="0"/>
                  </a:lnTo>
                  <a:lnTo>
                    <a:pt x="8816467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BE4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29054" y="4383043"/>
            <a:ext cx="4354286" cy="4114800"/>
            <a:chOff x="0" y="0"/>
            <a:chExt cx="5805715" cy="548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805678" cy="5486400"/>
            </a:xfrm>
            <a:custGeom>
              <a:avLst/>
              <a:gdLst/>
              <a:ahLst/>
              <a:cxnLst/>
              <a:rect r="r" b="b" t="t" l="l"/>
              <a:pathLst>
                <a:path h="5486400" w="5805678">
                  <a:moveTo>
                    <a:pt x="0" y="0"/>
                  </a:moveTo>
                  <a:lnTo>
                    <a:pt x="5805678" y="0"/>
                  </a:lnTo>
                  <a:lnTo>
                    <a:pt x="580567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910" r="0" b="-291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849069" y="1592059"/>
            <a:ext cx="4914255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8"/>
              </a:lnSpc>
            </a:pPr>
            <a:r>
              <a:rPr lang="en-US" sz="6398">
                <a:solidFill>
                  <a:srgbClr val="090909"/>
                </a:solidFill>
                <a:latin typeface="Roboto Bold"/>
              </a:rPr>
              <a:t>Aydınlatma</a:t>
            </a:r>
          </a:p>
          <a:p>
            <a:pPr algn="l">
              <a:lnSpc>
                <a:spcPts val="7678"/>
              </a:lnSpc>
            </a:pPr>
            <a:r>
              <a:rPr lang="en-US" sz="6398">
                <a:solidFill>
                  <a:srgbClr val="090909"/>
                </a:solidFill>
                <a:latin typeface="Roboto Bold"/>
              </a:rPr>
              <a:t>Otomasyonu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94964" y="1884252"/>
            <a:ext cx="11671565" cy="799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7380" indent="-313690" lvl="1">
              <a:lnSpc>
                <a:spcPts val="9360"/>
              </a:lnSpc>
              <a:buFont typeface="Arial"/>
              <a:buChar char="•"/>
            </a:pPr>
            <a:r>
              <a:rPr lang="en-US" sz="5200">
                <a:solidFill>
                  <a:srgbClr val="090909"/>
                </a:solidFill>
                <a:latin typeface="Roboto Bold"/>
              </a:rPr>
              <a:t>Uzaktan ışıkların kontrol edilmesi.</a:t>
            </a:r>
          </a:p>
          <a:p>
            <a:pPr algn="l" marL="639445" indent="-319722" lvl="1">
              <a:lnSpc>
                <a:spcPts val="9540"/>
              </a:lnSpc>
              <a:buFont typeface="Arial"/>
              <a:buChar char="•"/>
            </a:pPr>
            <a:r>
              <a:rPr lang="en-US" sz="5299">
                <a:solidFill>
                  <a:srgbClr val="090909"/>
                </a:solidFill>
                <a:latin typeface="Arial Bold"/>
              </a:rPr>
              <a:t>Lambaların anahtarla açıldığı    </a:t>
            </a:r>
          </a:p>
          <a:p>
            <a:pPr algn="ctr" marL="639445" indent="-319722" lvl="1">
              <a:lnSpc>
                <a:spcPts val="9540"/>
              </a:lnSpc>
            </a:pPr>
            <a:r>
              <a:rPr lang="en-US" sz="5299">
                <a:solidFill>
                  <a:srgbClr val="090909"/>
                </a:solidFill>
                <a:latin typeface="Arial Bold"/>
              </a:rPr>
              <a:t>bilgisinin gelmesi. </a:t>
            </a:r>
          </a:p>
          <a:p>
            <a:pPr algn="l" marL="639445" indent="-319722" lvl="1">
              <a:lnSpc>
                <a:spcPts val="9540"/>
              </a:lnSpc>
              <a:buFont typeface="Arial"/>
              <a:buChar char="•"/>
            </a:pPr>
            <a:r>
              <a:rPr lang="en-US" sz="5299">
                <a:solidFill>
                  <a:srgbClr val="090909"/>
                </a:solidFill>
                <a:latin typeface="Arial Bold"/>
              </a:rPr>
              <a:t>Elektrik enerjisinden tasarruf    </a:t>
            </a:r>
          </a:p>
          <a:p>
            <a:pPr algn="ctr" marL="639445" indent="-319722" lvl="1">
              <a:lnSpc>
                <a:spcPts val="9540"/>
              </a:lnSpc>
            </a:pPr>
            <a:r>
              <a:rPr lang="en-US" sz="5299">
                <a:solidFill>
                  <a:srgbClr val="090909"/>
                </a:solidFill>
                <a:latin typeface="Arial Bold"/>
              </a:rPr>
              <a:t>Edilmesi.</a:t>
            </a:r>
          </a:p>
          <a:p>
            <a:pPr algn="ctr" marL="639445" indent="-319722" lvl="1">
              <a:lnSpc>
                <a:spcPts val="9540"/>
              </a:lnSpc>
            </a:pPr>
          </a:p>
          <a:p>
            <a:pPr algn="ctr" marL="639445" indent="-319722" lvl="1">
              <a:lnSpc>
                <a:spcPts val="954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92464" y="2546739"/>
            <a:ext cx="14503072" cy="1420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85"/>
              </a:lnSpc>
            </a:pPr>
            <a:r>
              <a:rPr lang="en-US" sz="7750">
                <a:solidFill>
                  <a:srgbClr val="FFFFFF"/>
                </a:solidFill>
                <a:latin typeface="Roboto Bold"/>
              </a:rPr>
              <a:t>Dinlediğiniz İçin Teşekkürler.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92464" y="6066083"/>
            <a:ext cx="14503072" cy="1438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9"/>
              </a:lnSpc>
            </a:pPr>
            <a:r>
              <a:rPr lang="en-US" sz="4299">
                <a:solidFill>
                  <a:srgbClr val="FFBE40"/>
                </a:solidFill>
                <a:latin typeface="Roboto Bold"/>
              </a:rPr>
              <a:t>GRUP TİTAN</a:t>
            </a:r>
          </a:p>
          <a:p>
            <a:pPr algn="ctr">
              <a:lnSpc>
                <a:spcPts val="5589"/>
              </a:lnSpc>
            </a:pPr>
            <a:r>
              <a:rPr lang="en-US" sz="4299">
                <a:solidFill>
                  <a:srgbClr val="FFBE40"/>
                </a:solidFill>
                <a:latin typeface="Roboto Bold"/>
              </a:rPr>
              <a:t>FATMA ERTUĞRUL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DAFmhtCGLUs</dc:identifier>
  <dcterms:modified xsi:type="dcterms:W3CDTF">2011-08-01T06:04:30Z</dcterms:modified>
  <cp:revision>1</cp:revision>
  <dc:title>Demystifying 5G (1) (2).pptx</dc:title>
</cp:coreProperties>
</file>