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4" d="100"/>
          <a:sy n="54" d="100"/>
        </p:scale>
        <p:origin x="7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50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69454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441041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165219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Picture 3">
            <a:extLst>
              <a:ext uri="{FF2B5EF4-FFF2-40B4-BE49-F238E27FC236}">
                <a16:creationId xmlns:a16="http://schemas.microsoft.com/office/drawing/2014/main" id="{AA85C4DB-D484-8D44-EBD3-EF9977C56EA5}"/>
              </a:ext>
            </a:extLst>
          </p:cNvPr>
          <p:cNvPicPr>
            <a:picLocks noChangeAspect="1"/>
          </p:cNvPicPr>
          <p:nvPr/>
        </p:nvPicPr>
        <p:blipFill>
          <a:blip r:embed="rId3"/>
          <a:stretch>
            <a:fillRect/>
          </a:stretch>
        </p:blipFill>
        <p:spPr>
          <a:xfrm>
            <a:off x="455612" y="-1"/>
            <a:ext cx="12344399" cy="8229601"/>
          </a:xfrm>
          <a:prstGeom prst="rect">
            <a:avLst/>
          </a:prstGeom>
        </p:spPr>
      </p:pic>
    </p:spTree>
    <p:extLst>
      <p:ext uri="{BB962C8B-B14F-4D97-AF65-F5344CB8AC3E}">
        <p14:creationId xmlns:p14="http://schemas.microsoft.com/office/powerpoint/2010/main" val="54076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3204" y="2656523"/>
            <a:ext cx="4887873" cy="2916436"/>
          </a:xfrm>
          <a:prstGeom prst="rect">
            <a:avLst/>
          </a:prstGeom>
        </p:spPr>
      </p:pic>
      <p:sp>
        <p:nvSpPr>
          <p:cNvPr id="6" name="Text 2"/>
          <p:cNvSpPr/>
          <p:nvPr/>
        </p:nvSpPr>
        <p:spPr>
          <a:xfrm>
            <a:off x="837724" y="1140857"/>
            <a:ext cx="7468553" cy="1408033"/>
          </a:xfrm>
          <a:prstGeom prst="rect">
            <a:avLst/>
          </a:prstGeom>
          <a:noFill/>
          <a:ln/>
        </p:spPr>
        <p:txBody>
          <a:bodyPr wrap="square" rtlCol="0" anchor="t"/>
          <a:lstStyle/>
          <a:p>
            <a:pPr marL="0" indent="0">
              <a:lnSpc>
                <a:spcPts val="5544"/>
              </a:lnSpc>
              <a:buNone/>
            </a:pPr>
            <a:r>
              <a:rPr lang="en-US" sz="4435" dirty="0">
                <a:solidFill>
                  <a:srgbClr val="6EB9FC"/>
                </a:solidFill>
                <a:latin typeface="Lora" pitchFamily="34" charset="0"/>
                <a:ea typeface="Lora" pitchFamily="34" charset="-122"/>
                <a:cs typeface="Lora" pitchFamily="34" charset="-120"/>
              </a:rPr>
              <a:t>Random Forest and SVM Achieve 94.74% Accuracy</a:t>
            </a:r>
            <a:endParaRPr lang="en-US" sz="4435" dirty="0"/>
          </a:p>
        </p:txBody>
      </p:sp>
      <p:sp>
        <p:nvSpPr>
          <p:cNvPr id="7" name="Shape 3"/>
          <p:cNvSpPr/>
          <p:nvPr/>
        </p:nvSpPr>
        <p:spPr>
          <a:xfrm>
            <a:off x="837724" y="3177064"/>
            <a:ext cx="538520" cy="538520"/>
          </a:xfrm>
          <a:prstGeom prst="roundRect">
            <a:avLst>
              <a:gd name="adj" fmla="val 13335"/>
            </a:avLst>
          </a:prstGeom>
          <a:solidFill>
            <a:srgbClr val="363A4A"/>
          </a:solidFill>
          <a:ln/>
        </p:spPr>
      </p:sp>
      <p:sp>
        <p:nvSpPr>
          <p:cNvPr id="8" name="Text 4"/>
          <p:cNvSpPr/>
          <p:nvPr/>
        </p:nvSpPr>
        <p:spPr>
          <a:xfrm>
            <a:off x="1045369" y="3277314"/>
            <a:ext cx="123111" cy="337899"/>
          </a:xfrm>
          <a:prstGeom prst="rect">
            <a:avLst/>
          </a:prstGeom>
          <a:noFill/>
          <a:ln/>
        </p:spPr>
        <p:txBody>
          <a:bodyPr wrap="none" rtlCol="0" anchor="t"/>
          <a:lstStyle/>
          <a:p>
            <a:pPr marL="0" indent="0" algn="ctr">
              <a:lnSpc>
                <a:spcPts val="2661"/>
              </a:lnSpc>
              <a:buNone/>
            </a:pPr>
            <a:r>
              <a:rPr lang="en-US" sz="2661" dirty="0">
                <a:solidFill>
                  <a:srgbClr val="6EB9FC"/>
                </a:solidFill>
                <a:latin typeface="Lora" pitchFamily="34" charset="0"/>
                <a:ea typeface="Lora" pitchFamily="34" charset="-122"/>
                <a:cs typeface="Lora" pitchFamily="34" charset="-120"/>
              </a:rPr>
              <a:t>1</a:t>
            </a:r>
            <a:endParaRPr lang="en-US" sz="2661" dirty="0"/>
          </a:p>
        </p:txBody>
      </p:sp>
      <p:sp>
        <p:nvSpPr>
          <p:cNvPr id="9" name="Text 5"/>
          <p:cNvSpPr/>
          <p:nvPr/>
        </p:nvSpPr>
        <p:spPr>
          <a:xfrm>
            <a:off x="1615559" y="3177064"/>
            <a:ext cx="2836783" cy="703898"/>
          </a:xfrm>
          <a:prstGeom prst="rect">
            <a:avLst/>
          </a:prstGeom>
          <a:noFill/>
          <a:ln/>
        </p:spPr>
        <p:txBody>
          <a:bodyPr wrap="square" rtlCol="0" anchor="t"/>
          <a:lstStyle/>
          <a:p>
            <a:pPr marL="0" indent="0">
              <a:lnSpc>
                <a:spcPts val="2772"/>
              </a:lnSpc>
              <a:buNone/>
            </a:pPr>
            <a:r>
              <a:rPr lang="en-US" sz="2218" dirty="0">
                <a:solidFill>
                  <a:srgbClr val="6EB9FC"/>
                </a:solidFill>
                <a:latin typeface="Lora" pitchFamily="34" charset="0"/>
                <a:ea typeface="Lora" pitchFamily="34" charset="-122"/>
                <a:cs typeface="Lora" pitchFamily="34" charset="-120"/>
              </a:rPr>
              <a:t>High Predictive Performance</a:t>
            </a:r>
            <a:endParaRPr lang="en-US" sz="2218" dirty="0"/>
          </a:p>
        </p:txBody>
      </p:sp>
      <p:sp>
        <p:nvSpPr>
          <p:cNvPr id="10" name="Text 6"/>
          <p:cNvSpPr/>
          <p:nvPr/>
        </p:nvSpPr>
        <p:spPr>
          <a:xfrm>
            <a:off x="1615559" y="4024551"/>
            <a:ext cx="2836783" cy="2298144"/>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The Random Forest and SVM models achieved an impressive 94.74% accuracy in predicting breast cancer, demonstrating their effectiveness in this task.</a:t>
            </a:r>
            <a:endParaRPr lang="en-US" sz="1885" dirty="0"/>
          </a:p>
        </p:txBody>
      </p:sp>
      <p:sp>
        <p:nvSpPr>
          <p:cNvPr id="11" name="Shape 7"/>
          <p:cNvSpPr/>
          <p:nvPr/>
        </p:nvSpPr>
        <p:spPr>
          <a:xfrm>
            <a:off x="4691658" y="3177064"/>
            <a:ext cx="538520" cy="538520"/>
          </a:xfrm>
          <a:prstGeom prst="roundRect">
            <a:avLst>
              <a:gd name="adj" fmla="val 13335"/>
            </a:avLst>
          </a:prstGeom>
          <a:solidFill>
            <a:srgbClr val="363A4A"/>
          </a:solidFill>
          <a:ln/>
        </p:spPr>
      </p:sp>
      <p:sp>
        <p:nvSpPr>
          <p:cNvPr id="12" name="Text 8"/>
          <p:cNvSpPr/>
          <p:nvPr/>
        </p:nvSpPr>
        <p:spPr>
          <a:xfrm>
            <a:off x="4870132" y="3277314"/>
            <a:ext cx="181570" cy="337899"/>
          </a:xfrm>
          <a:prstGeom prst="rect">
            <a:avLst/>
          </a:prstGeom>
          <a:noFill/>
          <a:ln/>
        </p:spPr>
        <p:txBody>
          <a:bodyPr wrap="none" rtlCol="0" anchor="t"/>
          <a:lstStyle/>
          <a:p>
            <a:pPr marL="0" indent="0" algn="ctr">
              <a:lnSpc>
                <a:spcPts val="2661"/>
              </a:lnSpc>
              <a:buNone/>
            </a:pPr>
            <a:r>
              <a:rPr lang="en-US" sz="2661" dirty="0">
                <a:solidFill>
                  <a:srgbClr val="6EB9FC"/>
                </a:solidFill>
                <a:latin typeface="Lora" pitchFamily="34" charset="0"/>
                <a:ea typeface="Lora" pitchFamily="34" charset="-122"/>
                <a:cs typeface="Lora" pitchFamily="34" charset="-120"/>
              </a:rPr>
              <a:t>2</a:t>
            </a:r>
            <a:endParaRPr lang="en-US" sz="2661" dirty="0"/>
          </a:p>
        </p:txBody>
      </p:sp>
      <p:sp>
        <p:nvSpPr>
          <p:cNvPr id="13" name="Text 9"/>
          <p:cNvSpPr/>
          <p:nvPr/>
        </p:nvSpPr>
        <p:spPr>
          <a:xfrm>
            <a:off x="5469493" y="3177064"/>
            <a:ext cx="2836783" cy="703898"/>
          </a:xfrm>
          <a:prstGeom prst="rect">
            <a:avLst/>
          </a:prstGeom>
          <a:noFill/>
          <a:ln/>
        </p:spPr>
        <p:txBody>
          <a:bodyPr wrap="square" rtlCol="0" anchor="t"/>
          <a:lstStyle/>
          <a:p>
            <a:pPr marL="0" indent="0">
              <a:lnSpc>
                <a:spcPts val="2772"/>
              </a:lnSpc>
              <a:buNone/>
            </a:pPr>
            <a:r>
              <a:rPr lang="en-US" sz="2218" dirty="0">
                <a:solidFill>
                  <a:srgbClr val="6EB9FC"/>
                </a:solidFill>
                <a:latin typeface="Lora" pitchFamily="34" charset="0"/>
                <a:ea typeface="Lora" pitchFamily="34" charset="-122"/>
                <a:cs typeface="Lora" pitchFamily="34" charset="-120"/>
              </a:rPr>
              <a:t>Potential Clinical Impact</a:t>
            </a:r>
            <a:endParaRPr lang="en-US" sz="2218" dirty="0"/>
          </a:p>
        </p:txBody>
      </p:sp>
      <p:sp>
        <p:nvSpPr>
          <p:cNvPr id="14" name="Text 10"/>
          <p:cNvSpPr/>
          <p:nvPr/>
        </p:nvSpPr>
        <p:spPr>
          <a:xfrm>
            <a:off x="5469493" y="4024551"/>
            <a:ext cx="2836783" cy="3064193"/>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These highly accurate models can significantly contribute to early detection and diagnosis, ultimately improving patient outcomes and reducing the burden of breast cancer.</a:t>
            </a:r>
            <a:endParaRPr lang="en-US" sz="188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99204" y="2397919"/>
            <a:ext cx="4887873" cy="3433763"/>
          </a:xfrm>
          <a:prstGeom prst="rect">
            <a:avLst/>
          </a:prstGeom>
        </p:spPr>
      </p:pic>
      <p:sp>
        <p:nvSpPr>
          <p:cNvPr id="6" name="Text 2"/>
          <p:cNvSpPr/>
          <p:nvPr/>
        </p:nvSpPr>
        <p:spPr>
          <a:xfrm>
            <a:off x="6324124" y="1419106"/>
            <a:ext cx="7468553" cy="1408033"/>
          </a:xfrm>
          <a:prstGeom prst="rect">
            <a:avLst/>
          </a:prstGeom>
          <a:noFill/>
          <a:ln/>
        </p:spPr>
        <p:txBody>
          <a:bodyPr wrap="square" rtlCol="0" anchor="t"/>
          <a:lstStyle/>
          <a:p>
            <a:pPr marL="0" indent="0">
              <a:lnSpc>
                <a:spcPts val="5544"/>
              </a:lnSpc>
              <a:buNone/>
            </a:pPr>
            <a:r>
              <a:rPr lang="en-US" sz="4435" dirty="0">
                <a:solidFill>
                  <a:srgbClr val="6EB9FC"/>
                </a:solidFill>
                <a:latin typeface="Lora" pitchFamily="34" charset="0"/>
                <a:ea typeface="Lora" pitchFamily="34" charset="-122"/>
                <a:cs typeface="Lora" pitchFamily="34" charset="-120"/>
              </a:rPr>
              <a:t>Decision Tree Achieves 90.35% Accuracy</a:t>
            </a:r>
            <a:endParaRPr lang="en-US" sz="4435" dirty="0"/>
          </a:p>
        </p:txBody>
      </p:sp>
      <p:sp>
        <p:nvSpPr>
          <p:cNvPr id="7" name="Shape 3"/>
          <p:cNvSpPr/>
          <p:nvPr/>
        </p:nvSpPr>
        <p:spPr>
          <a:xfrm>
            <a:off x="6324124" y="3186113"/>
            <a:ext cx="3614618" cy="3624263"/>
          </a:xfrm>
          <a:prstGeom prst="roundRect">
            <a:avLst>
              <a:gd name="adj" fmla="val 1987"/>
            </a:avLst>
          </a:prstGeom>
          <a:solidFill>
            <a:srgbClr val="363A4A"/>
          </a:solidFill>
          <a:ln/>
        </p:spPr>
      </p:sp>
      <p:sp>
        <p:nvSpPr>
          <p:cNvPr id="8" name="Text 4"/>
          <p:cNvSpPr/>
          <p:nvPr/>
        </p:nvSpPr>
        <p:spPr>
          <a:xfrm>
            <a:off x="6563439" y="3425428"/>
            <a:ext cx="3135987" cy="703898"/>
          </a:xfrm>
          <a:prstGeom prst="rect">
            <a:avLst/>
          </a:prstGeom>
          <a:noFill/>
          <a:ln/>
        </p:spPr>
        <p:txBody>
          <a:bodyPr wrap="square" rtlCol="0" anchor="t"/>
          <a:lstStyle/>
          <a:p>
            <a:pPr marL="0" indent="0">
              <a:lnSpc>
                <a:spcPts val="2772"/>
              </a:lnSpc>
              <a:buNone/>
            </a:pPr>
            <a:r>
              <a:rPr lang="en-US" sz="2218" dirty="0">
                <a:solidFill>
                  <a:srgbClr val="6EB9FC"/>
                </a:solidFill>
                <a:latin typeface="Lora" pitchFamily="34" charset="0"/>
                <a:ea typeface="Lora" pitchFamily="34" charset="-122"/>
                <a:cs typeface="Lora" pitchFamily="34" charset="-120"/>
              </a:rPr>
              <a:t>Slightly Lower Performance</a:t>
            </a:r>
            <a:endParaRPr lang="en-US" sz="2218" dirty="0"/>
          </a:p>
        </p:txBody>
      </p:sp>
      <p:sp>
        <p:nvSpPr>
          <p:cNvPr id="9" name="Text 5"/>
          <p:cNvSpPr/>
          <p:nvPr/>
        </p:nvSpPr>
        <p:spPr>
          <a:xfrm>
            <a:off x="6563439" y="4272915"/>
            <a:ext cx="3135987" cy="1915120"/>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While the Decision Tree model performed well with a 90.35% accuracy, it fell short compared to the Random Forest and SVM models.</a:t>
            </a:r>
            <a:endParaRPr lang="en-US" sz="1885" dirty="0"/>
          </a:p>
        </p:txBody>
      </p:sp>
      <p:sp>
        <p:nvSpPr>
          <p:cNvPr id="10" name="Shape 6"/>
          <p:cNvSpPr/>
          <p:nvPr/>
        </p:nvSpPr>
        <p:spPr>
          <a:xfrm>
            <a:off x="10178058" y="3186113"/>
            <a:ext cx="3614618" cy="3624263"/>
          </a:xfrm>
          <a:prstGeom prst="roundRect">
            <a:avLst>
              <a:gd name="adj" fmla="val 1987"/>
            </a:avLst>
          </a:prstGeom>
          <a:solidFill>
            <a:srgbClr val="363A4A"/>
          </a:solidFill>
          <a:ln/>
        </p:spPr>
      </p:sp>
      <p:sp>
        <p:nvSpPr>
          <p:cNvPr id="11" name="Text 7"/>
          <p:cNvSpPr/>
          <p:nvPr/>
        </p:nvSpPr>
        <p:spPr>
          <a:xfrm>
            <a:off x="10417373" y="3425428"/>
            <a:ext cx="3135987" cy="703898"/>
          </a:xfrm>
          <a:prstGeom prst="rect">
            <a:avLst/>
          </a:prstGeom>
          <a:noFill/>
          <a:ln/>
        </p:spPr>
        <p:txBody>
          <a:bodyPr wrap="square" rtlCol="0" anchor="t"/>
          <a:lstStyle/>
          <a:p>
            <a:pPr marL="0" indent="0">
              <a:lnSpc>
                <a:spcPts val="2772"/>
              </a:lnSpc>
              <a:buNone/>
            </a:pPr>
            <a:r>
              <a:rPr lang="en-US" sz="2218" dirty="0">
                <a:solidFill>
                  <a:srgbClr val="6EB9FC"/>
                </a:solidFill>
                <a:latin typeface="Lora" pitchFamily="34" charset="0"/>
                <a:ea typeface="Lora" pitchFamily="34" charset="-122"/>
                <a:cs typeface="Lora" pitchFamily="34" charset="-120"/>
              </a:rPr>
              <a:t>Potential Improvements</a:t>
            </a:r>
            <a:endParaRPr lang="en-US" sz="2218" dirty="0"/>
          </a:p>
        </p:txBody>
      </p:sp>
      <p:sp>
        <p:nvSpPr>
          <p:cNvPr id="12" name="Text 8"/>
          <p:cNvSpPr/>
          <p:nvPr/>
        </p:nvSpPr>
        <p:spPr>
          <a:xfrm>
            <a:off x="10417373" y="4272915"/>
            <a:ext cx="3135987" cy="2298144"/>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Further tuning of the Decision Tree model, such as adjusting the tree depth or implementing ensemble techniques, could potentially improve its performance.</a:t>
            </a:r>
            <a:endParaRPr lang="en-US" sz="188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12" name="Shape 0">
            <a:extLst>
              <a:ext uri="{FF2B5EF4-FFF2-40B4-BE49-F238E27FC236}">
                <a16:creationId xmlns:a16="http://schemas.microsoft.com/office/drawing/2014/main" id="{85FDE8F2-DE1D-DB7F-6634-DA931260C644}"/>
              </a:ext>
            </a:extLst>
          </p:cNvPr>
          <p:cNvSpPr/>
          <p:nvPr/>
        </p:nvSpPr>
        <p:spPr>
          <a:xfrm>
            <a:off x="0" y="0"/>
            <a:ext cx="14630400" cy="8229600"/>
          </a:xfrm>
          <a:prstGeom prst="rect">
            <a:avLst/>
          </a:prstGeom>
          <a:solidFill>
            <a:srgbClr val="181A24"/>
          </a:solidFill>
          <a:ln/>
        </p:spPr>
      </p:sp>
      <p:sp>
        <p:nvSpPr>
          <p:cNvPr id="13" name="Shape 1">
            <a:extLst>
              <a:ext uri="{FF2B5EF4-FFF2-40B4-BE49-F238E27FC236}">
                <a16:creationId xmlns:a16="http://schemas.microsoft.com/office/drawing/2014/main" id="{C8E58F4D-919B-5288-5BB9-9302EFDD8622}"/>
              </a:ext>
            </a:extLst>
          </p:cNvPr>
          <p:cNvSpPr/>
          <p:nvPr/>
        </p:nvSpPr>
        <p:spPr>
          <a:xfrm>
            <a:off x="0" y="0"/>
            <a:ext cx="14630400" cy="8229600"/>
          </a:xfrm>
          <a:prstGeom prst="rect">
            <a:avLst/>
          </a:prstGeom>
          <a:solidFill>
            <a:srgbClr val="252833"/>
          </a:solidFill>
          <a:ln/>
        </p:spPr>
      </p:sp>
      <p:pic>
        <p:nvPicPr>
          <p:cNvPr id="14" name="Image 0" descr="preencoded.png">
            <a:extLst>
              <a:ext uri="{FF2B5EF4-FFF2-40B4-BE49-F238E27FC236}">
                <a16:creationId xmlns:a16="http://schemas.microsoft.com/office/drawing/2014/main" id="{F14322DD-AE32-91EE-3AAF-D63DA63561ED}"/>
              </a:ext>
            </a:extLst>
          </p:cNvPr>
          <p:cNvPicPr>
            <a:picLocks noChangeAspect="1"/>
          </p:cNvPicPr>
          <p:nvPr/>
        </p:nvPicPr>
        <p:blipFill>
          <a:blip r:embed="rId3"/>
          <a:stretch>
            <a:fillRect/>
          </a:stretch>
        </p:blipFill>
        <p:spPr>
          <a:xfrm>
            <a:off x="0" y="0"/>
            <a:ext cx="5486400" cy="8229600"/>
          </a:xfrm>
          <a:prstGeom prst="rect">
            <a:avLst/>
          </a:prstGeom>
        </p:spPr>
      </p:pic>
      <p:pic>
        <p:nvPicPr>
          <p:cNvPr id="15" name="Image 1" descr="preencoded.png">
            <a:extLst>
              <a:ext uri="{FF2B5EF4-FFF2-40B4-BE49-F238E27FC236}">
                <a16:creationId xmlns:a16="http://schemas.microsoft.com/office/drawing/2014/main" id="{146E5677-FE32-187B-76FD-8CC926C97076}"/>
              </a:ext>
            </a:extLst>
          </p:cNvPr>
          <p:cNvPicPr>
            <a:picLocks noChangeAspect="1"/>
          </p:cNvPicPr>
          <p:nvPr/>
        </p:nvPicPr>
        <p:blipFill>
          <a:blip r:embed="rId4"/>
          <a:stretch>
            <a:fillRect/>
          </a:stretch>
        </p:blipFill>
        <p:spPr>
          <a:xfrm>
            <a:off x="937260" y="2567940"/>
            <a:ext cx="3611880" cy="3093720"/>
          </a:xfrm>
          <a:prstGeom prst="rect">
            <a:avLst/>
          </a:prstGeom>
        </p:spPr>
      </p:pic>
      <p:sp>
        <p:nvSpPr>
          <p:cNvPr id="16" name="Text 2">
            <a:extLst>
              <a:ext uri="{FF2B5EF4-FFF2-40B4-BE49-F238E27FC236}">
                <a16:creationId xmlns:a16="http://schemas.microsoft.com/office/drawing/2014/main" id="{E2D908BC-0767-F63C-299F-C2527AF4AAD4}"/>
              </a:ext>
            </a:extLst>
          </p:cNvPr>
          <p:cNvSpPr/>
          <p:nvPr/>
        </p:nvSpPr>
        <p:spPr>
          <a:xfrm>
            <a:off x="6324124" y="1859637"/>
            <a:ext cx="6710124" cy="704017"/>
          </a:xfrm>
          <a:prstGeom prst="rect">
            <a:avLst/>
          </a:prstGeom>
          <a:noFill/>
          <a:ln/>
        </p:spPr>
        <p:txBody>
          <a:bodyPr wrap="none" rtlCol="0" anchor="t"/>
          <a:lstStyle/>
          <a:p>
            <a:pPr marL="0" indent="0">
              <a:lnSpc>
                <a:spcPts val="5544"/>
              </a:lnSpc>
              <a:buNone/>
            </a:pPr>
            <a:r>
              <a:rPr lang="en-US" sz="4435" dirty="0">
                <a:solidFill>
                  <a:srgbClr val="6EB9FC"/>
                </a:solidFill>
                <a:latin typeface="Lora" pitchFamily="34" charset="0"/>
                <a:ea typeface="Lora" pitchFamily="34" charset="-122"/>
                <a:cs typeface="Lora" pitchFamily="34" charset="-120"/>
              </a:rPr>
              <a:t>Conclusion and Summary</a:t>
            </a:r>
            <a:endParaRPr lang="en-US" sz="4435" dirty="0"/>
          </a:p>
        </p:txBody>
      </p:sp>
      <p:sp>
        <p:nvSpPr>
          <p:cNvPr id="17" name="Text 3">
            <a:extLst>
              <a:ext uri="{FF2B5EF4-FFF2-40B4-BE49-F238E27FC236}">
                <a16:creationId xmlns:a16="http://schemas.microsoft.com/office/drawing/2014/main" id="{39B6586A-C622-2539-ECF9-330B7A684DF3}"/>
              </a:ext>
            </a:extLst>
          </p:cNvPr>
          <p:cNvSpPr/>
          <p:nvPr/>
        </p:nvSpPr>
        <p:spPr>
          <a:xfrm>
            <a:off x="6324124" y="2922627"/>
            <a:ext cx="7468553" cy="3447217"/>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In this breast cancer prediction project, we developed and evaluated several machine learning models, including Random Forest, SVM, and Decision Tree. The Random Forest and SVM models achieved the highest accuracy of 94.74%, demonstrating their strong predictive power and ability to generalize well to new data. The Decision Tree model, while slightly lower at 90.35% accuracy, still provides a solid baseline and offers the advantage of interpretability. Overall, this project showcases the effectiveness of machine learning in tackling complex medical challenges like breast cancer diagnosis.</a:t>
            </a:r>
            <a:endParaRPr lang="en-US" sz="1885" dirty="0"/>
          </a:p>
        </p:txBody>
      </p:sp>
    </p:spTree>
    <p:extLst>
      <p:ext uri="{BB962C8B-B14F-4D97-AF65-F5344CB8AC3E}">
        <p14:creationId xmlns:p14="http://schemas.microsoft.com/office/powerpoint/2010/main" val="44038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Shape 0">
            <a:extLst>
              <a:ext uri="{FF2B5EF4-FFF2-40B4-BE49-F238E27FC236}">
                <a16:creationId xmlns:a16="http://schemas.microsoft.com/office/drawing/2014/main" id="{6391461E-4115-67FE-BE29-C81E9EB876C4}"/>
              </a:ext>
            </a:extLst>
          </p:cNvPr>
          <p:cNvSpPr/>
          <p:nvPr/>
        </p:nvSpPr>
        <p:spPr>
          <a:xfrm>
            <a:off x="0" y="0"/>
            <a:ext cx="14630400" cy="8229600"/>
          </a:xfrm>
          <a:prstGeom prst="rect">
            <a:avLst/>
          </a:prstGeom>
          <a:solidFill>
            <a:srgbClr val="A8AFCC"/>
          </a:solidFill>
          <a:ln/>
        </p:spPr>
      </p:sp>
      <p:sp>
        <p:nvSpPr>
          <p:cNvPr id="5" name="Shape 1">
            <a:extLst>
              <a:ext uri="{FF2B5EF4-FFF2-40B4-BE49-F238E27FC236}">
                <a16:creationId xmlns:a16="http://schemas.microsoft.com/office/drawing/2014/main" id="{DC6399F4-8D20-4AEC-00C9-6FF57C1D5B6B}"/>
              </a:ext>
            </a:extLst>
          </p:cNvPr>
          <p:cNvSpPr/>
          <p:nvPr/>
        </p:nvSpPr>
        <p:spPr>
          <a:xfrm>
            <a:off x="0" y="0"/>
            <a:ext cx="14630400" cy="8229600"/>
          </a:xfrm>
          <a:prstGeom prst="rect">
            <a:avLst/>
          </a:prstGeom>
          <a:solidFill>
            <a:srgbClr val="080E26"/>
          </a:solidFill>
          <a:ln/>
        </p:spPr>
      </p:sp>
      <p:sp>
        <p:nvSpPr>
          <p:cNvPr id="6" name="Text 2">
            <a:extLst>
              <a:ext uri="{FF2B5EF4-FFF2-40B4-BE49-F238E27FC236}">
                <a16:creationId xmlns:a16="http://schemas.microsoft.com/office/drawing/2014/main" id="{2EFF8952-CF62-1783-D878-EE259C1B38B7}"/>
              </a:ext>
            </a:extLst>
          </p:cNvPr>
          <p:cNvSpPr/>
          <p:nvPr/>
        </p:nvSpPr>
        <p:spPr>
          <a:xfrm>
            <a:off x="1528011" y="2105526"/>
            <a:ext cx="4836694" cy="1467853"/>
          </a:xfrm>
          <a:prstGeom prst="rect">
            <a:avLst/>
          </a:prstGeom>
          <a:noFill/>
          <a:ln/>
        </p:spPr>
        <p:txBody>
          <a:bodyPr wrap="none" rtlCol="0" anchor="t"/>
          <a:lstStyle/>
          <a:p>
            <a:pPr marL="0" indent="0">
              <a:lnSpc>
                <a:spcPts val="5468"/>
              </a:lnSpc>
              <a:buNone/>
            </a:pPr>
            <a:endParaRPr lang="en-US" sz="9600" spc="125" dirty="0">
              <a:solidFill>
                <a:schemeClr val="bg1"/>
              </a:solidFill>
              <a:latin typeface="Cambria"/>
              <a:cs typeface="Cambria"/>
            </a:endParaRPr>
          </a:p>
          <a:p>
            <a:pPr marL="0" indent="0">
              <a:lnSpc>
                <a:spcPts val="5468"/>
              </a:lnSpc>
              <a:buNone/>
            </a:pPr>
            <a:r>
              <a:rPr lang="en-US" sz="9600" spc="125" dirty="0">
                <a:solidFill>
                  <a:schemeClr val="bg1"/>
                </a:solidFill>
                <a:latin typeface="Cambria"/>
                <a:cs typeface="Cambria"/>
              </a:rPr>
              <a:t>T</a:t>
            </a:r>
            <a:r>
              <a:rPr lang="en-US" sz="9600" spc="-25" dirty="0">
                <a:solidFill>
                  <a:schemeClr val="bg1"/>
                </a:solidFill>
                <a:latin typeface="Cambria"/>
                <a:cs typeface="Cambria"/>
              </a:rPr>
              <a:t>hanks!</a:t>
            </a:r>
            <a:endParaRPr lang="en-US" sz="8800" dirty="0">
              <a:solidFill>
                <a:schemeClr val="bg1"/>
              </a:solidFill>
            </a:endParaRPr>
          </a:p>
        </p:txBody>
      </p:sp>
      <p:sp>
        <p:nvSpPr>
          <p:cNvPr id="7" name="Text 4">
            <a:extLst>
              <a:ext uri="{FF2B5EF4-FFF2-40B4-BE49-F238E27FC236}">
                <a16:creationId xmlns:a16="http://schemas.microsoft.com/office/drawing/2014/main" id="{E189FD20-CE4D-1052-BBE5-F0B356F9B70A}"/>
              </a:ext>
            </a:extLst>
          </p:cNvPr>
          <p:cNvSpPr/>
          <p:nvPr/>
        </p:nvSpPr>
        <p:spPr>
          <a:xfrm>
            <a:off x="2417804" y="3769080"/>
            <a:ext cx="5006221" cy="2132409"/>
          </a:xfrm>
          <a:prstGeom prst="rect">
            <a:avLst/>
          </a:prstGeom>
          <a:noFill/>
          <a:ln/>
        </p:spPr>
        <p:txBody>
          <a:bodyPr wrap="square" rtlCol="0" anchor="t"/>
          <a:lstStyle/>
          <a:p>
            <a:pPr marL="12700" marR="5080">
              <a:lnSpc>
                <a:spcPct val="105800"/>
              </a:lnSpc>
              <a:spcBef>
                <a:spcPts val="70"/>
              </a:spcBef>
            </a:pPr>
            <a:r>
              <a:rPr lang="en-US" sz="1800" spc="65" dirty="0">
                <a:solidFill>
                  <a:srgbClr val="FFFFFF"/>
                </a:solidFill>
                <a:latin typeface="Verdana"/>
                <a:cs typeface="Verdana"/>
              </a:rPr>
              <a:t>D</a:t>
            </a:r>
            <a:r>
              <a:rPr lang="en-US" sz="1800" spc="35" dirty="0">
                <a:solidFill>
                  <a:srgbClr val="FFFFFF"/>
                </a:solidFill>
                <a:latin typeface="Verdana"/>
                <a:cs typeface="Verdana"/>
              </a:rPr>
              <a:t>o</a:t>
            </a:r>
            <a:r>
              <a:rPr lang="en-US" sz="1800" spc="-70" dirty="0">
                <a:solidFill>
                  <a:srgbClr val="FFFFFF"/>
                </a:solidFill>
                <a:latin typeface="Verdana"/>
                <a:cs typeface="Verdana"/>
              </a:rPr>
              <a:t> </a:t>
            </a:r>
            <a:r>
              <a:rPr lang="en-US" sz="1800" spc="-45" dirty="0">
                <a:solidFill>
                  <a:srgbClr val="FFFFFF"/>
                </a:solidFill>
                <a:latin typeface="Verdana"/>
                <a:cs typeface="Verdana"/>
              </a:rPr>
              <a:t>y</a:t>
            </a:r>
            <a:r>
              <a:rPr lang="en-US" sz="1800" spc="45" dirty="0">
                <a:solidFill>
                  <a:srgbClr val="FFFFFF"/>
                </a:solidFill>
                <a:latin typeface="Verdana"/>
                <a:cs typeface="Verdana"/>
              </a:rPr>
              <a:t>ou</a:t>
            </a:r>
            <a:r>
              <a:rPr lang="en-US" sz="1800" spc="-70" dirty="0">
                <a:solidFill>
                  <a:srgbClr val="FFFFFF"/>
                </a:solidFill>
                <a:latin typeface="Verdana"/>
                <a:cs typeface="Verdana"/>
              </a:rPr>
              <a:t> </a:t>
            </a:r>
            <a:r>
              <a:rPr lang="en-US" sz="1800" spc="50" dirty="0">
                <a:solidFill>
                  <a:srgbClr val="FFFFFF"/>
                </a:solidFill>
                <a:latin typeface="Verdana"/>
                <a:cs typeface="Verdana"/>
              </a:rPr>
              <a:t>h</a:t>
            </a:r>
            <a:r>
              <a:rPr lang="en-US" sz="1800" spc="-5" dirty="0">
                <a:solidFill>
                  <a:srgbClr val="FFFFFF"/>
                </a:solidFill>
                <a:latin typeface="Verdana"/>
                <a:cs typeface="Verdana"/>
              </a:rPr>
              <a:t>a</a:t>
            </a:r>
            <a:r>
              <a:rPr lang="en-US" sz="1800" spc="-45" dirty="0">
                <a:solidFill>
                  <a:srgbClr val="FFFFFF"/>
                </a:solidFill>
                <a:latin typeface="Verdana"/>
                <a:cs typeface="Verdana"/>
              </a:rPr>
              <a:t>v</a:t>
            </a:r>
            <a:r>
              <a:rPr lang="en-US" sz="1800" spc="25" dirty="0">
                <a:solidFill>
                  <a:srgbClr val="FFFFFF"/>
                </a:solidFill>
                <a:latin typeface="Verdana"/>
                <a:cs typeface="Verdana"/>
              </a:rPr>
              <a:t>e</a:t>
            </a:r>
            <a:r>
              <a:rPr lang="en-US" sz="1800" spc="-70" dirty="0">
                <a:solidFill>
                  <a:srgbClr val="FFFFFF"/>
                </a:solidFill>
                <a:latin typeface="Verdana"/>
                <a:cs typeface="Verdana"/>
              </a:rPr>
              <a:t> </a:t>
            </a:r>
            <a:r>
              <a:rPr lang="en-US" sz="1800" dirty="0">
                <a:solidFill>
                  <a:srgbClr val="FFFFFF"/>
                </a:solidFill>
                <a:latin typeface="Verdana"/>
                <a:cs typeface="Verdana"/>
              </a:rPr>
              <a:t>a</a:t>
            </a:r>
            <a:r>
              <a:rPr lang="en-US" sz="1800" spc="45" dirty="0">
                <a:solidFill>
                  <a:srgbClr val="FFFFFF"/>
                </a:solidFill>
                <a:latin typeface="Verdana"/>
                <a:cs typeface="Verdana"/>
              </a:rPr>
              <a:t>n</a:t>
            </a:r>
            <a:r>
              <a:rPr lang="en-US" sz="1800" spc="-30" dirty="0">
                <a:solidFill>
                  <a:srgbClr val="FFFFFF"/>
                </a:solidFill>
                <a:latin typeface="Verdana"/>
                <a:cs typeface="Verdana"/>
              </a:rPr>
              <a:t>y</a:t>
            </a:r>
            <a:r>
              <a:rPr lang="en-US" sz="1800" spc="-70" dirty="0">
                <a:solidFill>
                  <a:srgbClr val="FFFFFF"/>
                </a:solidFill>
                <a:latin typeface="Verdana"/>
                <a:cs typeface="Verdana"/>
              </a:rPr>
              <a:t> </a:t>
            </a:r>
            <a:r>
              <a:rPr lang="en-US" sz="1800" spc="60" dirty="0">
                <a:solidFill>
                  <a:srgbClr val="FFFFFF"/>
                </a:solidFill>
                <a:latin typeface="Verdana"/>
                <a:cs typeface="Verdana"/>
              </a:rPr>
              <a:t>q</a:t>
            </a:r>
            <a:r>
              <a:rPr lang="en-US" sz="1800" spc="40" dirty="0">
                <a:solidFill>
                  <a:srgbClr val="FFFFFF"/>
                </a:solidFill>
                <a:latin typeface="Verdana"/>
                <a:cs typeface="Verdana"/>
              </a:rPr>
              <a:t>u</a:t>
            </a:r>
            <a:r>
              <a:rPr lang="en-US" sz="1800" spc="30" dirty="0">
                <a:solidFill>
                  <a:srgbClr val="FFFFFF"/>
                </a:solidFill>
                <a:latin typeface="Verdana"/>
                <a:cs typeface="Verdana"/>
              </a:rPr>
              <a:t>e</a:t>
            </a:r>
            <a:r>
              <a:rPr lang="en-US" sz="1800" spc="-20" dirty="0">
                <a:solidFill>
                  <a:srgbClr val="FFFFFF"/>
                </a:solidFill>
                <a:latin typeface="Verdana"/>
                <a:cs typeface="Verdana"/>
              </a:rPr>
              <a:t>s</a:t>
            </a:r>
            <a:r>
              <a:rPr lang="en-US" sz="1800" spc="15" dirty="0">
                <a:solidFill>
                  <a:srgbClr val="FFFFFF"/>
                </a:solidFill>
                <a:latin typeface="Verdana"/>
                <a:cs typeface="Verdana"/>
              </a:rPr>
              <a:t>t</a:t>
            </a:r>
            <a:r>
              <a:rPr lang="en-US" sz="1800" spc="10" dirty="0">
                <a:solidFill>
                  <a:srgbClr val="FFFFFF"/>
                </a:solidFill>
                <a:latin typeface="Verdana"/>
                <a:cs typeface="Verdana"/>
              </a:rPr>
              <a:t>i</a:t>
            </a:r>
            <a:r>
              <a:rPr lang="en-US" sz="1800" spc="20" dirty="0">
                <a:solidFill>
                  <a:srgbClr val="FFFFFF"/>
                </a:solidFill>
                <a:latin typeface="Verdana"/>
                <a:cs typeface="Verdana"/>
              </a:rPr>
              <a:t>o</a:t>
            </a:r>
            <a:r>
              <a:rPr lang="en-US" sz="1800" spc="50" dirty="0">
                <a:solidFill>
                  <a:srgbClr val="FFFFFF"/>
                </a:solidFill>
                <a:latin typeface="Verdana"/>
                <a:cs typeface="Verdana"/>
              </a:rPr>
              <a:t>n</a:t>
            </a:r>
            <a:r>
              <a:rPr lang="en-US" sz="1800" spc="-35" dirty="0">
                <a:solidFill>
                  <a:srgbClr val="FFFFFF"/>
                </a:solidFill>
                <a:latin typeface="Verdana"/>
                <a:cs typeface="Verdana"/>
              </a:rPr>
              <a:t>s</a:t>
            </a:r>
            <a:r>
              <a:rPr lang="en-US" sz="1800" spc="25" dirty="0">
                <a:solidFill>
                  <a:srgbClr val="FFFFFF"/>
                </a:solidFill>
                <a:latin typeface="Verdana"/>
                <a:cs typeface="Verdana"/>
              </a:rPr>
              <a:t>? </a:t>
            </a:r>
          </a:p>
          <a:p>
            <a:pPr marL="12700" marR="5080">
              <a:lnSpc>
                <a:spcPct val="200000"/>
              </a:lnSpc>
              <a:spcBef>
                <a:spcPts val="70"/>
              </a:spcBef>
            </a:pPr>
            <a:r>
              <a:rPr lang="en-US" sz="1800" spc="25" dirty="0">
                <a:solidFill>
                  <a:srgbClr val="FFFFFF"/>
                </a:solidFill>
                <a:latin typeface="Verdana"/>
                <a:cs typeface="Verdana"/>
              </a:rPr>
              <a:t> 	</a:t>
            </a:r>
            <a:r>
              <a:rPr lang="en-US" sz="1800" spc="15" dirty="0">
                <a:solidFill>
                  <a:srgbClr val="FFFFFF"/>
                </a:solidFill>
                <a:latin typeface="Verdana"/>
                <a:cs typeface="Verdana"/>
              </a:rPr>
              <a:t>baib232005@myu.edu.pk</a:t>
            </a:r>
          </a:p>
          <a:p>
            <a:pPr marL="12700" marR="5080">
              <a:lnSpc>
                <a:spcPct val="105800"/>
              </a:lnSpc>
              <a:spcBef>
                <a:spcPts val="70"/>
              </a:spcBef>
            </a:pPr>
            <a:endParaRPr lang="en-US" sz="1800" dirty="0">
              <a:latin typeface="Verdana"/>
              <a:cs typeface="Verdana"/>
            </a:endParaRPr>
          </a:p>
          <a:p>
            <a:pPr marL="0" indent="0">
              <a:lnSpc>
                <a:spcPts val="2799"/>
              </a:lnSpc>
              <a:buNone/>
            </a:pPr>
            <a:r>
              <a:rPr lang="en-US" dirty="0">
                <a:solidFill>
                  <a:schemeClr val="bg1"/>
                </a:solidFill>
              </a:rPr>
              <a:t>	</a:t>
            </a:r>
          </a:p>
        </p:txBody>
      </p:sp>
      <p:pic>
        <p:nvPicPr>
          <p:cNvPr id="8" name="Picture Placeholder 64" descr="Robotic hand and human hand almost touching with their pointer fingers">
            <a:extLst>
              <a:ext uri="{FF2B5EF4-FFF2-40B4-BE49-F238E27FC236}">
                <a16:creationId xmlns:a16="http://schemas.microsoft.com/office/drawing/2014/main" id="{64E597D6-91FB-012A-9705-9E3751DA258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flipH="1">
            <a:off x="8440152" y="2039350"/>
            <a:ext cx="8229599" cy="4150895"/>
          </a:xfrm>
          <a:prstGeom prst="rect">
            <a:avLst/>
          </a:prstGeom>
        </p:spPr>
      </p:pic>
    </p:spTree>
    <p:extLst>
      <p:ext uri="{BB962C8B-B14F-4D97-AF65-F5344CB8AC3E}">
        <p14:creationId xmlns:p14="http://schemas.microsoft.com/office/powerpoint/2010/main" val="378756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99323" y="2587347"/>
            <a:ext cx="4887754" cy="3054906"/>
          </a:xfrm>
          <a:prstGeom prst="rect">
            <a:avLst/>
          </a:prstGeom>
        </p:spPr>
      </p:pic>
      <p:sp>
        <p:nvSpPr>
          <p:cNvPr id="6" name="Text 2"/>
          <p:cNvSpPr/>
          <p:nvPr/>
        </p:nvSpPr>
        <p:spPr>
          <a:xfrm>
            <a:off x="6324124" y="1853684"/>
            <a:ext cx="7468553" cy="1943100"/>
          </a:xfrm>
          <a:prstGeom prst="rect">
            <a:avLst/>
          </a:prstGeom>
          <a:noFill/>
          <a:ln/>
        </p:spPr>
        <p:txBody>
          <a:bodyPr wrap="square" rtlCol="0" anchor="t"/>
          <a:lstStyle/>
          <a:p>
            <a:pPr marL="0" indent="0">
              <a:lnSpc>
                <a:spcPts val="7650"/>
              </a:lnSpc>
              <a:buNone/>
            </a:pPr>
            <a:r>
              <a:rPr lang="en-US" sz="6120" dirty="0">
                <a:solidFill>
                  <a:srgbClr val="6EB9FC"/>
                </a:solidFill>
                <a:latin typeface="Lora" pitchFamily="34" charset="0"/>
                <a:ea typeface="Lora" pitchFamily="34" charset="-122"/>
                <a:cs typeface="Lora" pitchFamily="34" charset="-120"/>
              </a:rPr>
              <a:t>Breast Cancer Prediction Project</a:t>
            </a:r>
            <a:endParaRPr lang="en-US" sz="6120" dirty="0"/>
          </a:p>
        </p:txBody>
      </p:sp>
      <p:sp>
        <p:nvSpPr>
          <p:cNvPr id="7" name="Text 3"/>
          <p:cNvSpPr/>
          <p:nvPr/>
        </p:nvSpPr>
        <p:spPr>
          <a:xfrm>
            <a:off x="6324124" y="4155757"/>
            <a:ext cx="7468553" cy="1532096"/>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This project aims to develop an accurate machine learning model to predict breast cancer based on various patient data features. The goal is to assist healthcare professionals in early detection and diagnosis, ultimately improving patient outcomes.</a:t>
            </a:r>
            <a:endParaRPr lang="en-US" sz="1885" dirty="0"/>
          </a:p>
        </p:txBody>
      </p:sp>
      <p:sp>
        <p:nvSpPr>
          <p:cNvPr id="10" name="Text 5"/>
          <p:cNvSpPr/>
          <p:nvPr/>
        </p:nvSpPr>
        <p:spPr>
          <a:xfrm>
            <a:off x="9498635" y="6918955"/>
            <a:ext cx="1846302" cy="418862"/>
          </a:xfrm>
          <a:prstGeom prst="rect">
            <a:avLst/>
          </a:prstGeom>
          <a:noFill/>
          <a:ln/>
        </p:spPr>
        <p:txBody>
          <a:bodyPr wrap="none" rtlCol="0" anchor="t"/>
          <a:lstStyle/>
          <a:p>
            <a:pPr marL="0" indent="0" algn="l">
              <a:lnSpc>
                <a:spcPts val="3299"/>
              </a:lnSpc>
              <a:buNone/>
            </a:pPr>
            <a:r>
              <a:rPr lang="en-US" sz="2356" b="1" dirty="0">
                <a:solidFill>
                  <a:srgbClr val="FF0000"/>
                </a:solidFill>
                <a:latin typeface="Source Sans Pro" pitchFamily="34" charset="0"/>
                <a:ea typeface="Source Sans Pro" pitchFamily="34" charset="-122"/>
                <a:cs typeface="Source Sans Pro" pitchFamily="34" charset="-120"/>
              </a:rPr>
              <a:t>Presented by Taha Saddiqui</a:t>
            </a:r>
            <a:endParaRPr lang="en-US" sz="2356"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3204" y="2485430"/>
            <a:ext cx="4887873" cy="3258622"/>
          </a:xfrm>
          <a:prstGeom prst="rect">
            <a:avLst/>
          </a:prstGeom>
        </p:spPr>
      </p:pic>
      <p:sp>
        <p:nvSpPr>
          <p:cNvPr id="6" name="Text 2"/>
          <p:cNvSpPr/>
          <p:nvPr/>
        </p:nvSpPr>
        <p:spPr>
          <a:xfrm>
            <a:off x="837724" y="1860352"/>
            <a:ext cx="7075051" cy="704017"/>
          </a:xfrm>
          <a:prstGeom prst="rect">
            <a:avLst/>
          </a:prstGeom>
          <a:noFill/>
          <a:ln/>
        </p:spPr>
        <p:txBody>
          <a:bodyPr wrap="none" rtlCol="0" anchor="t"/>
          <a:lstStyle/>
          <a:p>
            <a:pPr marL="0" indent="0">
              <a:lnSpc>
                <a:spcPts val="5544"/>
              </a:lnSpc>
              <a:buNone/>
            </a:pPr>
            <a:r>
              <a:rPr lang="en-US" sz="4435" dirty="0">
                <a:solidFill>
                  <a:srgbClr val="6EB9FC"/>
                </a:solidFill>
                <a:latin typeface="Lora" pitchFamily="34" charset="0"/>
                <a:ea typeface="Lora" pitchFamily="34" charset="-122"/>
                <a:cs typeface="Lora" pitchFamily="34" charset="-120"/>
              </a:rPr>
              <a:t>Introduction and Objective</a:t>
            </a:r>
            <a:endParaRPr lang="en-US" sz="4435" dirty="0"/>
          </a:p>
        </p:txBody>
      </p:sp>
      <p:sp>
        <p:nvSpPr>
          <p:cNvPr id="7" name="Shape 3"/>
          <p:cNvSpPr/>
          <p:nvPr/>
        </p:nvSpPr>
        <p:spPr>
          <a:xfrm>
            <a:off x="837724" y="3192542"/>
            <a:ext cx="538520" cy="538520"/>
          </a:xfrm>
          <a:prstGeom prst="roundRect">
            <a:avLst>
              <a:gd name="adj" fmla="val 13335"/>
            </a:avLst>
          </a:prstGeom>
          <a:solidFill>
            <a:srgbClr val="363A4A"/>
          </a:solidFill>
          <a:ln/>
        </p:spPr>
      </p:sp>
      <p:sp>
        <p:nvSpPr>
          <p:cNvPr id="8" name="Text 4"/>
          <p:cNvSpPr/>
          <p:nvPr/>
        </p:nvSpPr>
        <p:spPr>
          <a:xfrm>
            <a:off x="1045369" y="3292793"/>
            <a:ext cx="123111" cy="337899"/>
          </a:xfrm>
          <a:prstGeom prst="rect">
            <a:avLst/>
          </a:prstGeom>
          <a:noFill/>
          <a:ln/>
        </p:spPr>
        <p:txBody>
          <a:bodyPr wrap="none" rtlCol="0" anchor="t"/>
          <a:lstStyle/>
          <a:p>
            <a:pPr marL="0" indent="0" algn="ctr">
              <a:lnSpc>
                <a:spcPts val="2661"/>
              </a:lnSpc>
              <a:buNone/>
            </a:pPr>
            <a:r>
              <a:rPr lang="en-US" sz="2661" dirty="0">
                <a:solidFill>
                  <a:srgbClr val="6EB9FC"/>
                </a:solidFill>
                <a:latin typeface="Lora" pitchFamily="34" charset="0"/>
                <a:ea typeface="Lora" pitchFamily="34" charset="-122"/>
                <a:cs typeface="Lora" pitchFamily="34" charset="-120"/>
              </a:rPr>
              <a:t>1</a:t>
            </a:r>
            <a:endParaRPr lang="en-US" sz="2661" dirty="0"/>
          </a:p>
        </p:txBody>
      </p:sp>
      <p:sp>
        <p:nvSpPr>
          <p:cNvPr id="9" name="Text 5"/>
          <p:cNvSpPr/>
          <p:nvPr/>
        </p:nvSpPr>
        <p:spPr>
          <a:xfrm>
            <a:off x="1615559" y="3192542"/>
            <a:ext cx="2816185" cy="351949"/>
          </a:xfrm>
          <a:prstGeom prst="rect">
            <a:avLst/>
          </a:prstGeom>
          <a:noFill/>
          <a:ln/>
        </p:spPr>
        <p:txBody>
          <a:bodyPr wrap="none" rtlCol="0" anchor="t"/>
          <a:lstStyle/>
          <a:p>
            <a:pPr marL="0" indent="0">
              <a:lnSpc>
                <a:spcPts val="2772"/>
              </a:lnSpc>
              <a:buNone/>
            </a:pPr>
            <a:r>
              <a:rPr lang="en-US" sz="2218" dirty="0">
                <a:solidFill>
                  <a:srgbClr val="6EB9FC"/>
                </a:solidFill>
                <a:latin typeface="Lora" pitchFamily="34" charset="0"/>
                <a:ea typeface="Lora" pitchFamily="34" charset="-122"/>
                <a:cs typeface="Lora" pitchFamily="34" charset="-120"/>
              </a:rPr>
              <a:t>Introduction</a:t>
            </a:r>
            <a:endParaRPr lang="en-US" sz="2218" dirty="0"/>
          </a:p>
        </p:txBody>
      </p:sp>
      <p:sp>
        <p:nvSpPr>
          <p:cNvPr id="10" name="Text 6"/>
          <p:cNvSpPr/>
          <p:nvPr/>
        </p:nvSpPr>
        <p:spPr>
          <a:xfrm>
            <a:off x="1615559" y="3688080"/>
            <a:ext cx="2836783" cy="2681168"/>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Breast cancer is a leading cause of cancer-related deaths among women worldwide. Early detection is crucial for effective treatment and improving survival rates.</a:t>
            </a:r>
            <a:endParaRPr lang="en-US" sz="1885" dirty="0"/>
          </a:p>
        </p:txBody>
      </p:sp>
      <p:sp>
        <p:nvSpPr>
          <p:cNvPr id="11" name="Shape 7"/>
          <p:cNvSpPr/>
          <p:nvPr/>
        </p:nvSpPr>
        <p:spPr>
          <a:xfrm>
            <a:off x="4691658" y="3192542"/>
            <a:ext cx="538520" cy="538520"/>
          </a:xfrm>
          <a:prstGeom prst="roundRect">
            <a:avLst>
              <a:gd name="adj" fmla="val 13335"/>
            </a:avLst>
          </a:prstGeom>
          <a:solidFill>
            <a:srgbClr val="363A4A"/>
          </a:solidFill>
          <a:ln/>
        </p:spPr>
      </p:sp>
      <p:sp>
        <p:nvSpPr>
          <p:cNvPr id="12" name="Text 8"/>
          <p:cNvSpPr/>
          <p:nvPr/>
        </p:nvSpPr>
        <p:spPr>
          <a:xfrm>
            <a:off x="4870132" y="3292793"/>
            <a:ext cx="181570" cy="337899"/>
          </a:xfrm>
          <a:prstGeom prst="rect">
            <a:avLst/>
          </a:prstGeom>
          <a:noFill/>
          <a:ln/>
        </p:spPr>
        <p:txBody>
          <a:bodyPr wrap="none" rtlCol="0" anchor="t"/>
          <a:lstStyle/>
          <a:p>
            <a:pPr marL="0" indent="0" algn="ctr">
              <a:lnSpc>
                <a:spcPts val="2661"/>
              </a:lnSpc>
              <a:buNone/>
            </a:pPr>
            <a:r>
              <a:rPr lang="en-US" sz="2661" dirty="0">
                <a:solidFill>
                  <a:srgbClr val="6EB9FC"/>
                </a:solidFill>
                <a:latin typeface="Lora" pitchFamily="34" charset="0"/>
                <a:ea typeface="Lora" pitchFamily="34" charset="-122"/>
                <a:cs typeface="Lora" pitchFamily="34" charset="-120"/>
              </a:rPr>
              <a:t>2</a:t>
            </a:r>
            <a:endParaRPr lang="en-US" sz="2661" dirty="0"/>
          </a:p>
        </p:txBody>
      </p:sp>
      <p:sp>
        <p:nvSpPr>
          <p:cNvPr id="13" name="Text 9"/>
          <p:cNvSpPr/>
          <p:nvPr/>
        </p:nvSpPr>
        <p:spPr>
          <a:xfrm>
            <a:off x="5469493" y="3192542"/>
            <a:ext cx="2816185" cy="351949"/>
          </a:xfrm>
          <a:prstGeom prst="rect">
            <a:avLst/>
          </a:prstGeom>
          <a:noFill/>
          <a:ln/>
        </p:spPr>
        <p:txBody>
          <a:bodyPr wrap="none" rtlCol="0" anchor="t"/>
          <a:lstStyle/>
          <a:p>
            <a:pPr marL="0" indent="0">
              <a:lnSpc>
                <a:spcPts val="2772"/>
              </a:lnSpc>
              <a:buNone/>
            </a:pPr>
            <a:r>
              <a:rPr lang="en-US" sz="2218" dirty="0">
                <a:solidFill>
                  <a:srgbClr val="6EB9FC"/>
                </a:solidFill>
                <a:latin typeface="Lora" pitchFamily="34" charset="0"/>
                <a:ea typeface="Lora" pitchFamily="34" charset="-122"/>
                <a:cs typeface="Lora" pitchFamily="34" charset="-120"/>
              </a:rPr>
              <a:t>Objective</a:t>
            </a:r>
            <a:endParaRPr lang="en-US" sz="2218" dirty="0"/>
          </a:p>
        </p:txBody>
      </p:sp>
      <p:sp>
        <p:nvSpPr>
          <p:cNvPr id="14" name="Text 10"/>
          <p:cNvSpPr/>
          <p:nvPr/>
        </p:nvSpPr>
        <p:spPr>
          <a:xfrm>
            <a:off x="5469493" y="3688080"/>
            <a:ext cx="2836783" cy="2681168"/>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To build a machine learning model that can accurately predict the presence of breast cancer based on patient data, enabling early intervention and better patient outcomes.</a:t>
            </a:r>
            <a:endParaRPr lang="en-US" sz="18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026957" y="926753"/>
            <a:ext cx="5632490" cy="704017"/>
          </a:xfrm>
          <a:prstGeom prst="rect">
            <a:avLst/>
          </a:prstGeom>
          <a:noFill/>
          <a:ln/>
        </p:spPr>
        <p:txBody>
          <a:bodyPr wrap="none" rtlCol="0" anchor="t"/>
          <a:lstStyle/>
          <a:p>
            <a:pPr marL="0" indent="0">
              <a:lnSpc>
                <a:spcPts val="5544"/>
              </a:lnSpc>
              <a:buNone/>
            </a:pPr>
            <a:r>
              <a:rPr lang="en-US" sz="4435" dirty="0">
                <a:solidFill>
                  <a:srgbClr val="6EB9FC"/>
                </a:solidFill>
                <a:latin typeface="Lora" pitchFamily="34" charset="0"/>
                <a:ea typeface="Lora" pitchFamily="34" charset="-122"/>
                <a:cs typeface="Lora" pitchFamily="34" charset="-120"/>
              </a:rPr>
              <a:t>Dataset Overview</a:t>
            </a:r>
            <a:endParaRPr lang="en-US" sz="4435" dirty="0"/>
          </a:p>
        </p:txBody>
      </p:sp>
      <p:sp>
        <p:nvSpPr>
          <p:cNvPr id="5" name="Text 3"/>
          <p:cNvSpPr/>
          <p:nvPr/>
        </p:nvSpPr>
        <p:spPr>
          <a:xfrm>
            <a:off x="6027017" y="2118694"/>
            <a:ext cx="2816185" cy="351949"/>
          </a:xfrm>
          <a:prstGeom prst="rect">
            <a:avLst/>
          </a:prstGeom>
          <a:noFill/>
          <a:ln/>
        </p:spPr>
        <p:txBody>
          <a:bodyPr wrap="none" rtlCol="0" anchor="t"/>
          <a:lstStyle/>
          <a:p>
            <a:pPr marL="457200" indent="-457200">
              <a:lnSpc>
                <a:spcPts val="2772"/>
              </a:lnSpc>
              <a:buFont typeface="+mj-lt"/>
              <a:buAutoNum type="arabicPeriod"/>
            </a:pPr>
            <a:r>
              <a:rPr lang="en-US" sz="2218" dirty="0">
                <a:solidFill>
                  <a:srgbClr val="6EB9FC"/>
                </a:solidFill>
                <a:latin typeface="Lora" pitchFamily="34" charset="0"/>
                <a:ea typeface="Lora" pitchFamily="34" charset="-122"/>
                <a:cs typeface="Lora" pitchFamily="34" charset="-120"/>
              </a:rPr>
              <a:t>Features</a:t>
            </a:r>
            <a:endParaRPr lang="en-US" sz="2218" dirty="0"/>
          </a:p>
        </p:txBody>
      </p:sp>
      <p:sp>
        <p:nvSpPr>
          <p:cNvPr id="6" name="Text 4"/>
          <p:cNvSpPr/>
          <p:nvPr/>
        </p:nvSpPr>
        <p:spPr>
          <a:xfrm>
            <a:off x="6027017" y="2709258"/>
            <a:ext cx="5486400" cy="1149072"/>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The dataset includes various patient information such as age, tumor size, and lymph node status.</a:t>
            </a:r>
            <a:endParaRPr lang="en-US" sz="1885" dirty="0"/>
          </a:p>
        </p:txBody>
      </p:sp>
      <p:sp>
        <p:nvSpPr>
          <p:cNvPr id="7" name="Text 5"/>
          <p:cNvSpPr/>
          <p:nvPr/>
        </p:nvSpPr>
        <p:spPr>
          <a:xfrm>
            <a:off x="6027017" y="4438831"/>
            <a:ext cx="2816185" cy="351949"/>
          </a:xfrm>
          <a:prstGeom prst="rect">
            <a:avLst/>
          </a:prstGeom>
          <a:noFill/>
          <a:ln/>
        </p:spPr>
        <p:txBody>
          <a:bodyPr wrap="none" rtlCol="0" anchor="t"/>
          <a:lstStyle/>
          <a:p>
            <a:pPr marL="457200" indent="-457200">
              <a:lnSpc>
                <a:spcPts val="2772"/>
              </a:lnSpc>
              <a:buFont typeface="+mj-lt"/>
              <a:buAutoNum type="arabicPeriod" startAt="2"/>
            </a:pPr>
            <a:r>
              <a:rPr lang="en-US" sz="2218" dirty="0">
                <a:solidFill>
                  <a:srgbClr val="6EB9FC"/>
                </a:solidFill>
                <a:latin typeface="Lora" pitchFamily="34" charset="0"/>
                <a:ea typeface="Lora" pitchFamily="34" charset="-122"/>
                <a:cs typeface="Lora" pitchFamily="34" charset="-120"/>
              </a:rPr>
              <a:t>Data Cleanliness</a:t>
            </a:r>
            <a:endParaRPr lang="en-US" sz="2218" dirty="0"/>
          </a:p>
        </p:txBody>
      </p:sp>
      <p:sp>
        <p:nvSpPr>
          <p:cNvPr id="8" name="Text 6"/>
          <p:cNvSpPr/>
          <p:nvPr/>
        </p:nvSpPr>
        <p:spPr>
          <a:xfrm>
            <a:off x="6027017" y="4912105"/>
            <a:ext cx="3928586" cy="1532096"/>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The dataset is well-curated, with no missing values or obvious outliers, ensuring reliable model training and evaluation.</a:t>
            </a:r>
            <a:endParaRPr lang="en-US" sz="1885" dirty="0"/>
          </a:p>
        </p:txBody>
      </p:sp>
      <p:sp>
        <p:nvSpPr>
          <p:cNvPr id="9" name="Text 7"/>
          <p:cNvSpPr/>
          <p:nvPr/>
        </p:nvSpPr>
        <p:spPr>
          <a:xfrm>
            <a:off x="10398740" y="4438831"/>
            <a:ext cx="2816185" cy="351949"/>
          </a:xfrm>
          <a:prstGeom prst="rect">
            <a:avLst/>
          </a:prstGeom>
          <a:noFill/>
          <a:ln/>
        </p:spPr>
        <p:txBody>
          <a:bodyPr wrap="none" rtlCol="0" anchor="t"/>
          <a:lstStyle/>
          <a:p>
            <a:pPr marL="457200" indent="-457200">
              <a:lnSpc>
                <a:spcPts val="2772"/>
              </a:lnSpc>
              <a:buFont typeface="+mj-lt"/>
              <a:buAutoNum type="arabicPeriod" startAt="3"/>
            </a:pPr>
            <a:r>
              <a:rPr lang="en-US" sz="2218" dirty="0">
                <a:solidFill>
                  <a:srgbClr val="6EB9FC"/>
                </a:solidFill>
                <a:latin typeface="Lora" pitchFamily="34" charset="0"/>
                <a:ea typeface="Lora" pitchFamily="34" charset="-122"/>
                <a:cs typeface="Lora" pitchFamily="34" charset="-120"/>
              </a:rPr>
              <a:t>Target Variable</a:t>
            </a:r>
            <a:endParaRPr lang="en-US" sz="2218" dirty="0"/>
          </a:p>
        </p:txBody>
      </p:sp>
      <p:sp>
        <p:nvSpPr>
          <p:cNvPr id="10" name="Text 8"/>
          <p:cNvSpPr/>
          <p:nvPr/>
        </p:nvSpPr>
        <p:spPr>
          <a:xfrm>
            <a:off x="10398740" y="4912105"/>
            <a:ext cx="3928586" cy="1149072"/>
          </a:xfrm>
          <a:prstGeom prst="rect">
            <a:avLst/>
          </a:prstGeom>
          <a:noFill/>
          <a:ln/>
        </p:spPr>
        <p:txBody>
          <a:bodyPr wrap="squar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The target variable is a binary classification, indicating the presence or absence of breast cancer.</a:t>
            </a:r>
            <a:endParaRPr lang="en-US" sz="1885" dirty="0"/>
          </a:p>
        </p:txBody>
      </p:sp>
      <p:pic>
        <p:nvPicPr>
          <p:cNvPr id="12" name="Image 0" descr="preencoded.png">
            <a:extLst>
              <a:ext uri="{FF2B5EF4-FFF2-40B4-BE49-F238E27FC236}">
                <a16:creationId xmlns:a16="http://schemas.microsoft.com/office/drawing/2014/main" id="{863CD53B-F003-5673-B3A0-A53319BAE06D}"/>
              </a:ext>
            </a:extLst>
          </p:cNvPr>
          <p:cNvPicPr>
            <a:picLocks noChangeAspect="1"/>
          </p:cNvPicPr>
          <p:nvPr/>
        </p:nvPicPr>
        <p:blipFill>
          <a:blip r:embed="rId3"/>
          <a:stretch>
            <a:fillRect/>
          </a:stretch>
        </p:blipFill>
        <p:spPr>
          <a:xfrm>
            <a:off x="-42148" y="0"/>
            <a:ext cx="5486400" cy="8229600"/>
          </a:xfrm>
          <a:prstGeom prst="rect">
            <a:avLst/>
          </a:prstGeom>
        </p:spPr>
      </p:pic>
      <p:pic>
        <p:nvPicPr>
          <p:cNvPr id="13" name="Image 1" descr="preencoded.png">
            <a:extLst>
              <a:ext uri="{FF2B5EF4-FFF2-40B4-BE49-F238E27FC236}">
                <a16:creationId xmlns:a16="http://schemas.microsoft.com/office/drawing/2014/main" id="{46DF8383-75A0-C6E1-3103-69B8705BE981}"/>
              </a:ext>
            </a:extLst>
          </p:cNvPr>
          <p:cNvPicPr>
            <a:picLocks noChangeAspect="1"/>
          </p:cNvPicPr>
          <p:nvPr/>
        </p:nvPicPr>
        <p:blipFill>
          <a:blip r:embed="rId4"/>
          <a:stretch>
            <a:fillRect/>
          </a:stretch>
        </p:blipFill>
        <p:spPr>
          <a:xfrm>
            <a:off x="282482" y="628928"/>
            <a:ext cx="4887873" cy="70301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0273" y="2308622"/>
            <a:ext cx="4925735" cy="3612237"/>
          </a:xfrm>
          <a:prstGeom prst="rect">
            <a:avLst/>
          </a:prstGeom>
        </p:spPr>
      </p:pic>
      <p:sp>
        <p:nvSpPr>
          <p:cNvPr id="6" name="Text 2"/>
          <p:cNvSpPr/>
          <p:nvPr/>
        </p:nvSpPr>
        <p:spPr>
          <a:xfrm>
            <a:off x="6271141" y="618292"/>
            <a:ext cx="7574518" cy="1318736"/>
          </a:xfrm>
          <a:prstGeom prst="rect">
            <a:avLst/>
          </a:prstGeom>
          <a:noFill/>
          <a:ln/>
        </p:spPr>
        <p:txBody>
          <a:bodyPr wrap="square" rtlCol="0" anchor="t"/>
          <a:lstStyle/>
          <a:p>
            <a:pPr marL="0" indent="0">
              <a:lnSpc>
                <a:spcPts val="5193"/>
              </a:lnSpc>
              <a:buNone/>
            </a:pPr>
            <a:r>
              <a:rPr lang="en-US" sz="4154" dirty="0">
                <a:solidFill>
                  <a:srgbClr val="6EB9FC"/>
                </a:solidFill>
                <a:latin typeface="Lora" pitchFamily="34" charset="0"/>
                <a:ea typeface="Lora" pitchFamily="34" charset="-122"/>
                <a:cs typeface="Lora" pitchFamily="34" charset="-120"/>
              </a:rPr>
              <a:t>Feature Engineering and Preprocessing</a:t>
            </a:r>
            <a:endParaRPr lang="en-US" sz="4154" dirty="0"/>
          </a:p>
        </p:txBody>
      </p:sp>
      <p:sp>
        <p:nvSpPr>
          <p:cNvPr id="7" name="Shape 3"/>
          <p:cNvSpPr/>
          <p:nvPr/>
        </p:nvSpPr>
        <p:spPr>
          <a:xfrm>
            <a:off x="6593443" y="2273260"/>
            <a:ext cx="27980" cy="5337929"/>
          </a:xfrm>
          <a:prstGeom prst="rect">
            <a:avLst/>
          </a:prstGeom>
          <a:solidFill>
            <a:srgbClr val="6EB9FC"/>
          </a:solidFill>
          <a:ln/>
        </p:spPr>
      </p:sp>
      <p:sp>
        <p:nvSpPr>
          <p:cNvPr id="8" name="Shape 4"/>
          <p:cNvSpPr/>
          <p:nvPr/>
        </p:nvSpPr>
        <p:spPr>
          <a:xfrm>
            <a:off x="6859607" y="2763619"/>
            <a:ext cx="784741" cy="27980"/>
          </a:xfrm>
          <a:prstGeom prst="rect">
            <a:avLst/>
          </a:prstGeom>
          <a:solidFill>
            <a:srgbClr val="6EB9FC"/>
          </a:solidFill>
          <a:ln/>
        </p:spPr>
      </p:sp>
      <p:sp>
        <p:nvSpPr>
          <p:cNvPr id="9" name="Shape 5"/>
          <p:cNvSpPr/>
          <p:nvPr/>
        </p:nvSpPr>
        <p:spPr>
          <a:xfrm>
            <a:off x="6355140" y="2525435"/>
            <a:ext cx="504468" cy="504468"/>
          </a:xfrm>
          <a:prstGeom prst="roundRect">
            <a:avLst>
              <a:gd name="adj" fmla="val 13334"/>
            </a:avLst>
          </a:prstGeom>
          <a:solidFill>
            <a:srgbClr val="363A4A"/>
          </a:solidFill>
          <a:ln/>
        </p:spPr>
      </p:sp>
      <p:sp>
        <p:nvSpPr>
          <p:cNvPr id="10" name="Text 6"/>
          <p:cNvSpPr/>
          <p:nvPr/>
        </p:nvSpPr>
        <p:spPr>
          <a:xfrm>
            <a:off x="6549688" y="2619375"/>
            <a:ext cx="115253" cy="316587"/>
          </a:xfrm>
          <a:prstGeom prst="rect">
            <a:avLst/>
          </a:prstGeom>
          <a:noFill/>
          <a:ln/>
        </p:spPr>
        <p:txBody>
          <a:bodyPr wrap="none" rtlCol="0" anchor="t"/>
          <a:lstStyle/>
          <a:p>
            <a:pPr marL="0" indent="0" algn="ctr">
              <a:lnSpc>
                <a:spcPts val="2493"/>
              </a:lnSpc>
              <a:buNone/>
            </a:pPr>
            <a:r>
              <a:rPr lang="en-US" sz="2493" dirty="0">
                <a:solidFill>
                  <a:srgbClr val="6EB9FC"/>
                </a:solidFill>
                <a:latin typeface="Lora" pitchFamily="34" charset="0"/>
                <a:ea typeface="Lora" pitchFamily="34" charset="-122"/>
                <a:cs typeface="Lora" pitchFamily="34" charset="-120"/>
              </a:rPr>
              <a:t>1</a:t>
            </a:r>
            <a:endParaRPr lang="en-US" sz="2493" dirty="0"/>
          </a:p>
        </p:txBody>
      </p:sp>
      <p:sp>
        <p:nvSpPr>
          <p:cNvPr id="11" name="Text 7"/>
          <p:cNvSpPr/>
          <p:nvPr/>
        </p:nvSpPr>
        <p:spPr>
          <a:xfrm>
            <a:off x="7840504" y="2497455"/>
            <a:ext cx="2637830" cy="329803"/>
          </a:xfrm>
          <a:prstGeom prst="rect">
            <a:avLst/>
          </a:prstGeom>
          <a:noFill/>
          <a:ln/>
        </p:spPr>
        <p:txBody>
          <a:bodyPr wrap="none" rtlCol="0" anchor="t"/>
          <a:lstStyle/>
          <a:p>
            <a:pPr marL="0" indent="0" algn="l">
              <a:lnSpc>
                <a:spcPts val="2596"/>
              </a:lnSpc>
              <a:buNone/>
            </a:pPr>
            <a:r>
              <a:rPr lang="en-US" sz="2077" dirty="0">
                <a:solidFill>
                  <a:srgbClr val="6EB9FC"/>
                </a:solidFill>
                <a:latin typeface="Lora" pitchFamily="34" charset="0"/>
                <a:ea typeface="Lora" pitchFamily="34" charset="-122"/>
                <a:cs typeface="Lora" pitchFamily="34" charset="-120"/>
              </a:rPr>
              <a:t>Feature Selection</a:t>
            </a:r>
            <a:endParaRPr lang="en-US" sz="2077" dirty="0"/>
          </a:p>
        </p:txBody>
      </p:sp>
      <p:sp>
        <p:nvSpPr>
          <p:cNvPr id="12" name="Text 8"/>
          <p:cNvSpPr/>
          <p:nvPr/>
        </p:nvSpPr>
        <p:spPr>
          <a:xfrm>
            <a:off x="7840504" y="2961680"/>
            <a:ext cx="6005155" cy="717233"/>
          </a:xfrm>
          <a:prstGeom prst="rect">
            <a:avLst/>
          </a:prstGeom>
          <a:noFill/>
          <a:ln/>
        </p:spPr>
        <p:txBody>
          <a:bodyPr wrap="square" rtlCol="0" anchor="t"/>
          <a:lstStyle/>
          <a:p>
            <a:pPr marL="0" indent="0" algn="l">
              <a:lnSpc>
                <a:spcPts val="2825"/>
              </a:lnSpc>
              <a:buNone/>
            </a:pPr>
            <a:r>
              <a:rPr lang="en-US" sz="1766" dirty="0">
                <a:solidFill>
                  <a:srgbClr val="D6E5EF"/>
                </a:solidFill>
                <a:latin typeface="Source Sans Pro" pitchFamily="34" charset="0"/>
                <a:ea typeface="Source Sans Pro" pitchFamily="34" charset="-122"/>
                <a:cs typeface="Source Sans Pro" pitchFamily="34" charset="-120"/>
              </a:rPr>
              <a:t>Identifying the most relevant features that contribute to the prediction of breast cancer.</a:t>
            </a:r>
            <a:endParaRPr lang="en-US" sz="1766" dirty="0"/>
          </a:p>
        </p:txBody>
      </p:sp>
      <p:sp>
        <p:nvSpPr>
          <p:cNvPr id="13" name="Shape 9"/>
          <p:cNvSpPr/>
          <p:nvPr/>
        </p:nvSpPr>
        <p:spPr>
          <a:xfrm>
            <a:off x="6859607" y="4617660"/>
            <a:ext cx="784741" cy="27980"/>
          </a:xfrm>
          <a:prstGeom prst="rect">
            <a:avLst/>
          </a:prstGeom>
          <a:solidFill>
            <a:srgbClr val="6EB9FC"/>
          </a:solidFill>
          <a:ln/>
        </p:spPr>
      </p:sp>
      <p:sp>
        <p:nvSpPr>
          <p:cNvPr id="14" name="Shape 10"/>
          <p:cNvSpPr/>
          <p:nvPr/>
        </p:nvSpPr>
        <p:spPr>
          <a:xfrm>
            <a:off x="6355140" y="4379476"/>
            <a:ext cx="504468" cy="504468"/>
          </a:xfrm>
          <a:prstGeom prst="roundRect">
            <a:avLst>
              <a:gd name="adj" fmla="val 13334"/>
            </a:avLst>
          </a:prstGeom>
          <a:solidFill>
            <a:srgbClr val="363A4A"/>
          </a:solidFill>
          <a:ln/>
        </p:spPr>
      </p:sp>
      <p:sp>
        <p:nvSpPr>
          <p:cNvPr id="15" name="Text 11"/>
          <p:cNvSpPr/>
          <p:nvPr/>
        </p:nvSpPr>
        <p:spPr>
          <a:xfrm>
            <a:off x="6522303" y="4473416"/>
            <a:ext cx="170021" cy="316587"/>
          </a:xfrm>
          <a:prstGeom prst="rect">
            <a:avLst/>
          </a:prstGeom>
          <a:noFill/>
          <a:ln/>
        </p:spPr>
        <p:txBody>
          <a:bodyPr wrap="none" rtlCol="0" anchor="t"/>
          <a:lstStyle/>
          <a:p>
            <a:pPr marL="0" indent="0" algn="ctr">
              <a:lnSpc>
                <a:spcPts val="2493"/>
              </a:lnSpc>
              <a:buNone/>
            </a:pPr>
            <a:r>
              <a:rPr lang="en-US" sz="2493" dirty="0">
                <a:solidFill>
                  <a:srgbClr val="6EB9FC"/>
                </a:solidFill>
                <a:latin typeface="Lora" pitchFamily="34" charset="0"/>
                <a:ea typeface="Lora" pitchFamily="34" charset="-122"/>
                <a:cs typeface="Lora" pitchFamily="34" charset="-120"/>
              </a:rPr>
              <a:t>2</a:t>
            </a:r>
            <a:endParaRPr lang="en-US" sz="2493" dirty="0"/>
          </a:p>
        </p:txBody>
      </p:sp>
      <p:sp>
        <p:nvSpPr>
          <p:cNvPr id="16" name="Text 12"/>
          <p:cNvSpPr/>
          <p:nvPr/>
        </p:nvSpPr>
        <p:spPr>
          <a:xfrm>
            <a:off x="7840504" y="4351496"/>
            <a:ext cx="2637830" cy="329803"/>
          </a:xfrm>
          <a:prstGeom prst="rect">
            <a:avLst/>
          </a:prstGeom>
          <a:noFill/>
          <a:ln/>
        </p:spPr>
        <p:txBody>
          <a:bodyPr wrap="none" rtlCol="0" anchor="t"/>
          <a:lstStyle/>
          <a:p>
            <a:pPr marL="0" indent="0" algn="l">
              <a:lnSpc>
                <a:spcPts val="2596"/>
              </a:lnSpc>
              <a:buNone/>
            </a:pPr>
            <a:r>
              <a:rPr lang="en-US" sz="2077" dirty="0">
                <a:solidFill>
                  <a:srgbClr val="6EB9FC"/>
                </a:solidFill>
                <a:latin typeface="Lora" pitchFamily="34" charset="0"/>
                <a:ea typeface="Lora" pitchFamily="34" charset="-122"/>
                <a:cs typeface="Lora" pitchFamily="34" charset="-120"/>
              </a:rPr>
              <a:t>Data Scaling</a:t>
            </a:r>
            <a:endParaRPr lang="en-US" sz="2077" dirty="0"/>
          </a:p>
        </p:txBody>
      </p:sp>
      <p:sp>
        <p:nvSpPr>
          <p:cNvPr id="17" name="Text 13"/>
          <p:cNvSpPr/>
          <p:nvPr/>
        </p:nvSpPr>
        <p:spPr>
          <a:xfrm>
            <a:off x="7840504" y="4815721"/>
            <a:ext cx="6005155" cy="717233"/>
          </a:xfrm>
          <a:prstGeom prst="rect">
            <a:avLst/>
          </a:prstGeom>
          <a:noFill/>
          <a:ln/>
        </p:spPr>
        <p:txBody>
          <a:bodyPr wrap="square" rtlCol="0" anchor="t"/>
          <a:lstStyle/>
          <a:p>
            <a:pPr marL="0" indent="0" algn="l">
              <a:lnSpc>
                <a:spcPts val="2825"/>
              </a:lnSpc>
              <a:buNone/>
            </a:pPr>
            <a:r>
              <a:rPr lang="en-US" sz="1766" dirty="0">
                <a:solidFill>
                  <a:srgbClr val="D6E5EF"/>
                </a:solidFill>
                <a:latin typeface="Source Sans Pro" pitchFamily="34" charset="0"/>
                <a:ea typeface="Source Sans Pro" pitchFamily="34" charset="-122"/>
                <a:cs typeface="Source Sans Pro" pitchFamily="34" charset="-120"/>
              </a:rPr>
              <a:t>Ensuring all features are on a similar scale to avoid biases in the model training process.</a:t>
            </a:r>
            <a:endParaRPr lang="en-US" sz="1766" dirty="0"/>
          </a:p>
        </p:txBody>
      </p:sp>
      <p:sp>
        <p:nvSpPr>
          <p:cNvPr id="18" name="Shape 14"/>
          <p:cNvSpPr/>
          <p:nvPr/>
        </p:nvSpPr>
        <p:spPr>
          <a:xfrm>
            <a:off x="6859607" y="6471702"/>
            <a:ext cx="784741" cy="27980"/>
          </a:xfrm>
          <a:prstGeom prst="rect">
            <a:avLst/>
          </a:prstGeom>
          <a:solidFill>
            <a:srgbClr val="6EB9FC"/>
          </a:solidFill>
          <a:ln/>
        </p:spPr>
      </p:sp>
      <p:sp>
        <p:nvSpPr>
          <p:cNvPr id="19" name="Shape 15"/>
          <p:cNvSpPr/>
          <p:nvPr/>
        </p:nvSpPr>
        <p:spPr>
          <a:xfrm>
            <a:off x="6355140" y="6233517"/>
            <a:ext cx="504468" cy="504468"/>
          </a:xfrm>
          <a:prstGeom prst="roundRect">
            <a:avLst>
              <a:gd name="adj" fmla="val 13334"/>
            </a:avLst>
          </a:prstGeom>
          <a:solidFill>
            <a:srgbClr val="363A4A"/>
          </a:solidFill>
          <a:ln/>
        </p:spPr>
      </p:sp>
      <p:sp>
        <p:nvSpPr>
          <p:cNvPr id="20" name="Text 16"/>
          <p:cNvSpPr/>
          <p:nvPr/>
        </p:nvSpPr>
        <p:spPr>
          <a:xfrm>
            <a:off x="6519208" y="6327458"/>
            <a:ext cx="176332" cy="316587"/>
          </a:xfrm>
          <a:prstGeom prst="rect">
            <a:avLst/>
          </a:prstGeom>
          <a:noFill/>
          <a:ln/>
        </p:spPr>
        <p:txBody>
          <a:bodyPr wrap="none" rtlCol="0" anchor="t"/>
          <a:lstStyle/>
          <a:p>
            <a:pPr marL="0" indent="0" algn="ctr">
              <a:lnSpc>
                <a:spcPts val="2493"/>
              </a:lnSpc>
              <a:buNone/>
            </a:pPr>
            <a:r>
              <a:rPr lang="en-US" sz="2493" dirty="0">
                <a:solidFill>
                  <a:srgbClr val="6EB9FC"/>
                </a:solidFill>
                <a:latin typeface="Lora" pitchFamily="34" charset="0"/>
                <a:ea typeface="Lora" pitchFamily="34" charset="-122"/>
                <a:cs typeface="Lora" pitchFamily="34" charset="-120"/>
              </a:rPr>
              <a:t>3</a:t>
            </a:r>
            <a:endParaRPr lang="en-US" sz="2493" dirty="0"/>
          </a:p>
        </p:txBody>
      </p:sp>
      <p:sp>
        <p:nvSpPr>
          <p:cNvPr id="21" name="Text 17"/>
          <p:cNvSpPr/>
          <p:nvPr/>
        </p:nvSpPr>
        <p:spPr>
          <a:xfrm>
            <a:off x="7840504" y="6205538"/>
            <a:ext cx="2637830" cy="329803"/>
          </a:xfrm>
          <a:prstGeom prst="rect">
            <a:avLst/>
          </a:prstGeom>
          <a:noFill/>
          <a:ln/>
        </p:spPr>
        <p:txBody>
          <a:bodyPr wrap="none" rtlCol="0" anchor="t"/>
          <a:lstStyle/>
          <a:p>
            <a:pPr marL="0" indent="0" algn="l">
              <a:lnSpc>
                <a:spcPts val="2596"/>
              </a:lnSpc>
              <a:buNone/>
            </a:pPr>
            <a:r>
              <a:rPr lang="en-US" sz="2077" dirty="0">
                <a:solidFill>
                  <a:srgbClr val="6EB9FC"/>
                </a:solidFill>
                <a:latin typeface="Lora" pitchFamily="34" charset="0"/>
                <a:ea typeface="Lora" pitchFamily="34" charset="-122"/>
                <a:cs typeface="Lora" pitchFamily="34" charset="-120"/>
              </a:rPr>
              <a:t>Train-Test Split</a:t>
            </a:r>
            <a:endParaRPr lang="en-US" sz="2077" dirty="0"/>
          </a:p>
        </p:txBody>
      </p:sp>
      <p:sp>
        <p:nvSpPr>
          <p:cNvPr id="22" name="Text 18"/>
          <p:cNvSpPr/>
          <p:nvPr/>
        </p:nvSpPr>
        <p:spPr>
          <a:xfrm>
            <a:off x="7840504" y="6669762"/>
            <a:ext cx="6005155" cy="717233"/>
          </a:xfrm>
          <a:prstGeom prst="rect">
            <a:avLst/>
          </a:prstGeom>
          <a:noFill/>
          <a:ln/>
        </p:spPr>
        <p:txBody>
          <a:bodyPr wrap="square" rtlCol="0" anchor="t"/>
          <a:lstStyle/>
          <a:p>
            <a:pPr marL="0" indent="0" algn="l">
              <a:lnSpc>
                <a:spcPts val="2825"/>
              </a:lnSpc>
              <a:buNone/>
            </a:pPr>
            <a:r>
              <a:rPr lang="en-US" sz="1766" dirty="0">
                <a:solidFill>
                  <a:srgbClr val="D6E5EF"/>
                </a:solidFill>
                <a:latin typeface="Source Sans Pro" pitchFamily="34" charset="0"/>
                <a:ea typeface="Source Sans Pro" pitchFamily="34" charset="-122"/>
                <a:cs typeface="Source Sans Pro" pitchFamily="34" charset="-120"/>
              </a:rPr>
              <a:t>Dividing the dataset into training and testing sets for model evaluation and performance assessment.</a:t>
            </a:r>
            <a:endParaRPr lang="en-US" sz="176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93251" y="2736652"/>
            <a:ext cx="4899779" cy="2756178"/>
          </a:xfrm>
          <a:prstGeom prst="rect">
            <a:avLst/>
          </a:prstGeom>
        </p:spPr>
      </p:pic>
      <p:sp>
        <p:nvSpPr>
          <p:cNvPr id="6" name="Text 2"/>
          <p:cNvSpPr/>
          <p:nvPr/>
        </p:nvSpPr>
        <p:spPr>
          <a:xfrm>
            <a:off x="6307455" y="645438"/>
            <a:ext cx="5629037" cy="689967"/>
          </a:xfrm>
          <a:prstGeom prst="rect">
            <a:avLst/>
          </a:prstGeom>
          <a:noFill/>
          <a:ln/>
        </p:spPr>
        <p:txBody>
          <a:bodyPr wrap="none" rtlCol="0" anchor="t"/>
          <a:lstStyle/>
          <a:p>
            <a:pPr marL="0" indent="0">
              <a:lnSpc>
                <a:spcPts val="5433"/>
              </a:lnSpc>
              <a:buNone/>
            </a:pPr>
            <a:r>
              <a:rPr lang="en-US" sz="4346" dirty="0">
                <a:solidFill>
                  <a:srgbClr val="6EB9FC"/>
                </a:solidFill>
                <a:latin typeface="Lora" pitchFamily="34" charset="0"/>
                <a:ea typeface="Lora" pitchFamily="34" charset="-122"/>
                <a:cs typeface="Lora" pitchFamily="34" charset="-120"/>
              </a:rPr>
              <a:t>Random Forest Model</a:t>
            </a:r>
            <a:endParaRPr lang="en-US" sz="4346" dirty="0"/>
          </a:p>
        </p:txBody>
      </p:sp>
      <p:sp>
        <p:nvSpPr>
          <p:cNvPr id="7" name="Shape 3"/>
          <p:cNvSpPr/>
          <p:nvPr/>
        </p:nvSpPr>
        <p:spPr>
          <a:xfrm>
            <a:off x="6307455" y="1687235"/>
            <a:ext cx="3633668" cy="3206472"/>
          </a:xfrm>
          <a:prstGeom prst="roundRect">
            <a:avLst>
              <a:gd name="adj" fmla="val 2195"/>
            </a:avLst>
          </a:prstGeom>
          <a:solidFill>
            <a:srgbClr val="363A4A"/>
          </a:solidFill>
          <a:ln/>
        </p:spPr>
      </p:sp>
      <p:sp>
        <p:nvSpPr>
          <p:cNvPr id="8" name="Text 4"/>
          <p:cNvSpPr/>
          <p:nvPr/>
        </p:nvSpPr>
        <p:spPr>
          <a:xfrm>
            <a:off x="6542008" y="1921788"/>
            <a:ext cx="2759988" cy="344924"/>
          </a:xfrm>
          <a:prstGeom prst="rect">
            <a:avLst/>
          </a:prstGeom>
          <a:noFill/>
          <a:ln/>
        </p:spPr>
        <p:txBody>
          <a:bodyPr wrap="none" rtlCol="0" anchor="t"/>
          <a:lstStyle/>
          <a:p>
            <a:pPr marL="0" indent="0">
              <a:lnSpc>
                <a:spcPts val="2717"/>
              </a:lnSpc>
              <a:buNone/>
            </a:pPr>
            <a:r>
              <a:rPr lang="en-US" sz="2173" dirty="0">
                <a:solidFill>
                  <a:srgbClr val="6EB9FC"/>
                </a:solidFill>
                <a:latin typeface="Lora" pitchFamily="34" charset="0"/>
                <a:ea typeface="Lora" pitchFamily="34" charset="-122"/>
                <a:cs typeface="Lora" pitchFamily="34" charset="-120"/>
              </a:rPr>
              <a:t>Model Overview</a:t>
            </a:r>
            <a:endParaRPr lang="en-US" sz="2173" dirty="0"/>
          </a:p>
        </p:txBody>
      </p:sp>
      <p:sp>
        <p:nvSpPr>
          <p:cNvPr id="9" name="Text 5"/>
          <p:cNvSpPr/>
          <p:nvPr/>
        </p:nvSpPr>
        <p:spPr>
          <a:xfrm>
            <a:off x="6542008" y="2407444"/>
            <a:ext cx="3164562" cy="2251710"/>
          </a:xfrm>
          <a:prstGeom prst="rect">
            <a:avLst/>
          </a:prstGeom>
          <a:noFill/>
          <a:ln/>
        </p:spPr>
        <p:txBody>
          <a:bodyPr wrap="square" rtlCol="0" anchor="t"/>
          <a:lstStyle/>
          <a:p>
            <a:pPr marL="0" indent="0">
              <a:lnSpc>
                <a:spcPts val="2956"/>
              </a:lnSpc>
              <a:buNone/>
            </a:pPr>
            <a:r>
              <a:rPr lang="en-US" sz="1847" dirty="0">
                <a:solidFill>
                  <a:srgbClr val="D6E5EF"/>
                </a:solidFill>
                <a:latin typeface="Source Sans Pro" pitchFamily="34" charset="0"/>
                <a:ea typeface="Source Sans Pro" pitchFamily="34" charset="-122"/>
                <a:cs typeface="Source Sans Pro" pitchFamily="34" charset="-120"/>
              </a:rPr>
              <a:t>The Random Forest model is an ensemble learning method that combines multiple decision trees to improve the accuracy and robustness of the predictions.</a:t>
            </a:r>
            <a:endParaRPr lang="en-US" sz="1847" dirty="0"/>
          </a:p>
        </p:txBody>
      </p:sp>
      <p:sp>
        <p:nvSpPr>
          <p:cNvPr id="10" name="Shape 6"/>
          <p:cNvSpPr/>
          <p:nvPr/>
        </p:nvSpPr>
        <p:spPr>
          <a:xfrm>
            <a:off x="10175677" y="1687235"/>
            <a:ext cx="3633668" cy="3206472"/>
          </a:xfrm>
          <a:prstGeom prst="roundRect">
            <a:avLst>
              <a:gd name="adj" fmla="val 2195"/>
            </a:avLst>
          </a:prstGeom>
          <a:solidFill>
            <a:srgbClr val="363A4A"/>
          </a:solidFill>
          <a:ln/>
        </p:spPr>
      </p:sp>
      <p:sp>
        <p:nvSpPr>
          <p:cNvPr id="11" name="Text 7"/>
          <p:cNvSpPr/>
          <p:nvPr/>
        </p:nvSpPr>
        <p:spPr>
          <a:xfrm>
            <a:off x="10410230" y="1921788"/>
            <a:ext cx="3102650" cy="344924"/>
          </a:xfrm>
          <a:prstGeom prst="rect">
            <a:avLst/>
          </a:prstGeom>
          <a:noFill/>
          <a:ln/>
        </p:spPr>
        <p:txBody>
          <a:bodyPr wrap="none" rtlCol="0" anchor="t"/>
          <a:lstStyle/>
          <a:p>
            <a:pPr marL="0" indent="0">
              <a:lnSpc>
                <a:spcPts val="2717"/>
              </a:lnSpc>
              <a:buNone/>
            </a:pPr>
            <a:r>
              <a:rPr lang="en-US" sz="2173" dirty="0">
                <a:solidFill>
                  <a:srgbClr val="6EB9FC"/>
                </a:solidFill>
                <a:latin typeface="Lora" pitchFamily="34" charset="0"/>
                <a:ea typeface="Lora" pitchFamily="34" charset="-122"/>
                <a:cs typeface="Lora" pitchFamily="34" charset="-120"/>
              </a:rPr>
              <a:t>Hyperparameter Tuning</a:t>
            </a:r>
            <a:endParaRPr lang="en-US" sz="2173" dirty="0"/>
          </a:p>
        </p:txBody>
      </p:sp>
      <p:sp>
        <p:nvSpPr>
          <p:cNvPr id="12" name="Text 8"/>
          <p:cNvSpPr/>
          <p:nvPr/>
        </p:nvSpPr>
        <p:spPr>
          <a:xfrm>
            <a:off x="10410230" y="2407444"/>
            <a:ext cx="3164562" cy="1876425"/>
          </a:xfrm>
          <a:prstGeom prst="rect">
            <a:avLst/>
          </a:prstGeom>
          <a:noFill/>
          <a:ln/>
        </p:spPr>
        <p:txBody>
          <a:bodyPr wrap="square" rtlCol="0" anchor="t"/>
          <a:lstStyle/>
          <a:p>
            <a:pPr marL="0" indent="0">
              <a:lnSpc>
                <a:spcPts val="2956"/>
              </a:lnSpc>
              <a:buNone/>
            </a:pPr>
            <a:r>
              <a:rPr lang="en-US" sz="1847" dirty="0">
                <a:solidFill>
                  <a:srgbClr val="D6E5EF"/>
                </a:solidFill>
                <a:latin typeface="Source Sans Pro" pitchFamily="34" charset="0"/>
                <a:ea typeface="Source Sans Pro" pitchFamily="34" charset="-122"/>
                <a:cs typeface="Source Sans Pro" pitchFamily="34" charset="-120"/>
              </a:rPr>
              <a:t>Optimizing the model's parameters, such as the number of trees and the maximum depth, to achieve the best performance.</a:t>
            </a:r>
            <a:endParaRPr lang="en-US" sz="1847" dirty="0"/>
          </a:p>
        </p:txBody>
      </p:sp>
      <p:sp>
        <p:nvSpPr>
          <p:cNvPr id="13" name="Shape 9"/>
          <p:cNvSpPr/>
          <p:nvPr/>
        </p:nvSpPr>
        <p:spPr>
          <a:xfrm>
            <a:off x="6307455" y="5128260"/>
            <a:ext cx="3633668" cy="2455902"/>
          </a:xfrm>
          <a:prstGeom prst="roundRect">
            <a:avLst>
              <a:gd name="adj" fmla="val 2866"/>
            </a:avLst>
          </a:prstGeom>
          <a:solidFill>
            <a:srgbClr val="363A4A"/>
          </a:solidFill>
          <a:ln/>
        </p:spPr>
      </p:sp>
      <p:sp>
        <p:nvSpPr>
          <p:cNvPr id="14" name="Text 10"/>
          <p:cNvSpPr/>
          <p:nvPr/>
        </p:nvSpPr>
        <p:spPr>
          <a:xfrm>
            <a:off x="6542008" y="5362813"/>
            <a:ext cx="2759988" cy="344924"/>
          </a:xfrm>
          <a:prstGeom prst="rect">
            <a:avLst/>
          </a:prstGeom>
          <a:noFill/>
          <a:ln/>
        </p:spPr>
        <p:txBody>
          <a:bodyPr wrap="none" rtlCol="0" anchor="t"/>
          <a:lstStyle/>
          <a:p>
            <a:pPr marL="0" indent="0">
              <a:lnSpc>
                <a:spcPts val="2717"/>
              </a:lnSpc>
              <a:buNone/>
            </a:pPr>
            <a:r>
              <a:rPr lang="en-US" sz="2173" dirty="0">
                <a:solidFill>
                  <a:srgbClr val="6EB9FC"/>
                </a:solidFill>
                <a:latin typeface="Lora" pitchFamily="34" charset="0"/>
                <a:ea typeface="Lora" pitchFamily="34" charset="-122"/>
                <a:cs typeface="Lora" pitchFamily="34" charset="-120"/>
              </a:rPr>
              <a:t>Feature Importance</a:t>
            </a:r>
            <a:endParaRPr lang="en-US" sz="2173" dirty="0"/>
          </a:p>
        </p:txBody>
      </p:sp>
      <p:sp>
        <p:nvSpPr>
          <p:cNvPr id="15" name="Text 11"/>
          <p:cNvSpPr/>
          <p:nvPr/>
        </p:nvSpPr>
        <p:spPr>
          <a:xfrm>
            <a:off x="6542008" y="5848469"/>
            <a:ext cx="3164562" cy="1501140"/>
          </a:xfrm>
          <a:prstGeom prst="rect">
            <a:avLst/>
          </a:prstGeom>
          <a:noFill/>
          <a:ln/>
        </p:spPr>
        <p:txBody>
          <a:bodyPr wrap="square" rtlCol="0" anchor="t"/>
          <a:lstStyle/>
          <a:p>
            <a:pPr marL="0" indent="0">
              <a:lnSpc>
                <a:spcPts val="2956"/>
              </a:lnSpc>
              <a:buNone/>
            </a:pPr>
            <a:r>
              <a:rPr lang="en-US" sz="1847" dirty="0">
                <a:solidFill>
                  <a:srgbClr val="D6E5EF"/>
                </a:solidFill>
                <a:latin typeface="Source Sans Pro" pitchFamily="34" charset="0"/>
                <a:ea typeface="Source Sans Pro" pitchFamily="34" charset="-122"/>
                <a:cs typeface="Source Sans Pro" pitchFamily="34" charset="-120"/>
              </a:rPr>
              <a:t>Identifying the most influential features that contribute to the model's decision-making process.</a:t>
            </a:r>
            <a:endParaRPr lang="en-US" sz="1847" dirty="0"/>
          </a:p>
        </p:txBody>
      </p:sp>
      <p:sp>
        <p:nvSpPr>
          <p:cNvPr id="16" name="Shape 12"/>
          <p:cNvSpPr/>
          <p:nvPr/>
        </p:nvSpPr>
        <p:spPr>
          <a:xfrm>
            <a:off x="10175677" y="5128260"/>
            <a:ext cx="3633668" cy="2455902"/>
          </a:xfrm>
          <a:prstGeom prst="roundRect">
            <a:avLst>
              <a:gd name="adj" fmla="val 2866"/>
            </a:avLst>
          </a:prstGeom>
          <a:solidFill>
            <a:srgbClr val="363A4A"/>
          </a:solidFill>
          <a:ln/>
        </p:spPr>
      </p:sp>
      <p:sp>
        <p:nvSpPr>
          <p:cNvPr id="17" name="Text 13"/>
          <p:cNvSpPr/>
          <p:nvPr/>
        </p:nvSpPr>
        <p:spPr>
          <a:xfrm>
            <a:off x="10410230" y="5362813"/>
            <a:ext cx="2759988" cy="344924"/>
          </a:xfrm>
          <a:prstGeom prst="rect">
            <a:avLst/>
          </a:prstGeom>
          <a:noFill/>
          <a:ln/>
        </p:spPr>
        <p:txBody>
          <a:bodyPr wrap="none" rtlCol="0" anchor="t"/>
          <a:lstStyle/>
          <a:p>
            <a:pPr marL="0" indent="0">
              <a:lnSpc>
                <a:spcPts val="2717"/>
              </a:lnSpc>
              <a:buNone/>
            </a:pPr>
            <a:r>
              <a:rPr lang="en-US" sz="2173" dirty="0">
                <a:solidFill>
                  <a:srgbClr val="6EB9FC"/>
                </a:solidFill>
                <a:latin typeface="Lora" pitchFamily="34" charset="0"/>
                <a:ea typeface="Lora" pitchFamily="34" charset="-122"/>
                <a:cs typeface="Lora" pitchFamily="34" charset="-120"/>
              </a:rPr>
              <a:t>Performance Metrics</a:t>
            </a:r>
            <a:endParaRPr lang="en-US" sz="2173" dirty="0"/>
          </a:p>
        </p:txBody>
      </p:sp>
      <p:sp>
        <p:nvSpPr>
          <p:cNvPr id="18" name="Text 14"/>
          <p:cNvSpPr/>
          <p:nvPr/>
        </p:nvSpPr>
        <p:spPr>
          <a:xfrm>
            <a:off x="10410230" y="5848469"/>
            <a:ext cx="3164562" cy="1125855"/>
          </a:xfrm>
          <a:prstGeom prst="rect">
            <a:avLst/>
          </a:prstGeom>
          <a:noFill/>
          <a:ln/>
        </p:spPr>
        <p:txBody>
          <a:bodyPr wrap="square" rtlCol="0" anchor="t"/>
          <a:lstStyle/>
          <a:p>
            <a:pPr marL="0" indent="0">
              <a:lnSpc>
                <a:spcPts val="2956"/>
              </a:lnSpc>
              <a:buNone/>
            </a:pPr>
            <a:r>
              <a:rPr lang="en-US" sz="1847" dirty="0">
                <a:solidFill>
                  <a:srgbClr val="D6E5EF"/>
                </a:solidFill>
                <a:latin typeface="Source Sans Pro" pitchFamily="34" charset="0"/>
                <a:ea typeface="Source Sans Pro" pitchFamily="34" charset="-122"/>
                <a:cs typeface="Source Sans Pro" pitchFamily="34" charset="-120"/>
              </a:rPr>
              <a:t>Evaluating the model's accuracy, precision, recall, and F1-score on the test set.</a:t>
            </a:r>
            <a:endParaRPr lang="en-US" sz="184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7647" y="2116931"/>
            <a:ext cx="5031105" cy="3995618"/>
          </a:xfrm>
          <a:prstGeom prst="rect">
            <a:avLst/>
          </a:prstGeom>
        </p:spPr>
      </p:pic>
      <p:sp>
        <p:nvSpPr>
          <p:cNvPr id="6" name="Text 2"/>
          <p:cNvSpPr/>
          <p:nvPr/>
        </p:nvSpPr>
        <p:spPr>
          <a:xfrm>
            <a:off x="6123623" y="915472"/>
            <a:ext cx="7511415" cy="535424"/>
          </a:xfrm>
          <a:prstGeom prst="rect">
            <a:avLst/>
          </a:prstGeom>
          <a:noFill/>
          <a:ln/>
        </p:spPr>
        <p:txBody>
          <a:bodyPr wrap="none" rtlCol="0" anchor="t"/>
          <a:lstStyle/>
          <a:p>
            <a:pPr marL="0" indent="0">
              <a:lnSpc>
                <a:spcPts val="4216"/>
              </a:lnSpc>
              <a:buNone/>
            </a:pPr>
            <a:r>
              <a:rPr lang="en-US" sz="3373" dirty="0">
                <a:solidFill>
                  <a:srgbClr val="6EB9FC"/>
                </a:solidFill>
                <a:latin typeface="Lora" pitchFamily="34" charset="0"/>
                <a:ea typeface="Lora" pitchFamily="34" charset="-122"/>
                <a:cs typeface="Lora" pitchFamily="34" charset="-120"/>
              </a:rPr>
              <a:t>Support Vector Machine (SVM) Model</a:t>
            </a:r>
            <a:endParaRPr lang="en-US" sz="3373" dirty="0"/>
          </a:p>
        </p:txBody>
      </p:sp>
      <p:pic>
        <p:nvPicPr>
          <p:cNvPr id="7" name="Image 2" descr="preencoded.png"/>
          <p:cNvPicPr>
            <a:picLocks noChangeAspect="1"/>
          </p:cNvPicPr>
          <p:nvPr/>
        </p:nvPicPr>
        <p:blipFill>
          <a:blip r:embed="rId5"/>
          <a:stretch>
            <a:fillRect/>
          </a:stretch>
        </p:blipFill>
        <p:spPr>
          <a:xfrm>
            <a:off x="6123623" y="1723906"/>
            <a:ext cx="455057" cy="455057"/>
          </a:xfrm>
          <a:prstGeom prst="rect">
            <a:avLst/>
          </a:prstGeom>
        </p:spPr>
      </p:pic>
      <p:sp>
        <p:nvSpPr>
          <p:cNvPr id="8" name="Text 3"/>
          <p:cNvSpPr/>
          <p:nvPr/>
        </p:nvSpPr>
        <p:spPr>
          <a:xfrm>
            <a:off x="6123623" y="2361009"/>
            <a:ext cx="2141815" cy="267653"/>
          </a:xfrm>
          <a:prstGeom prst="rect">
            <a:avLst/>
          </a:prstGeom>
          <a:noFill/>
          <a:ln/>
        </p:spPr>
        <p:txBody>
          <a:bodyPr wrap="none" rtlCol="0" anchor="t"/>
          <a:lstStyle/>
          <a:p>
            <a:pPr marL="0" indent="0" algn="l">
              <a:lnSpc>
                <a:spcPts val="2108"/>
              </a:lnSpc>
              <a:buNone/>
            </a:pPr>
            <a:r>
              <a:rPr lang="en-US" sz="1687" dirty="0">
                <a:solidFill>
                  <a:srgbClr val="6EB9FC"/>
                </a:solidFill>
                <a:latin typeface="Lora" pitchFamily="34" charset="0"/>
                <a:ea typeface="Lora" pitchFamily="34" charset="-122"/>
                <a:cs typeface="Lora" pitchFamily="34" charset="-120"/>
              </a:rPr>
              <a:t>Kernel Selection</a:t>
            </a:r>
            <a:endParaRPr lang="en-US" sz="1687" dirty="0"/>
          </a:p>
        </p:txBody>
      </p:sp>
      <p:sp>
        <p:nvSpPr>
          <p:cNvPr id="9" name="Text 4"/>
          <p:cNvSpPr/>
          <p:nvPr/>
        </p:nvSpPr>
        <p:spPr>
          <a:xfrm>
            <a:off x="6123623" y="2737842"/>
            <a:ext cx="7869555" cy="582454"/>
          </a:xfrm>
          <a:prstGeom prst="rect">
            <a:avLst/>
          </a:prstGeom>
          <a:noFill/>
          <a:ln/>
        </p:spPr>
        <p:txBody>
          <a:bodyPr wrap="square" rtlCol="0" anchor="t"/>
          <a:lstStyle/>
          <a:p>
            <a:pPr marL="0" indent="0" algn="l">
              <a:lnSpc>
                <a:spcPts val="2294"/>
              </a:lnSpc>
              <a:buNone/>
            </a:pPr>
            <a:r>
              <a:rPr lang="en-US" sz="1434" dirty="0">
                <a:solidFill>
                  <a:srgbClr val="D6E5EF"/>
                </a:solidFill>
                <a:latin typeface="Source Sans Pro" pitchFamily="34" charset="0"/>
                <a:ea typeface="Source Sans Pro" pitchFamily="34" charset="-122"/>
                <a:cs typeface="Source Sans Pro" pitchFamily="34" charset="-120"/>
              </a:rPr>
              <a:t>Choosing the appropriate kernel function (e.g., linear, polynomial, or radial basis function) to map the data into a higher-dimensional space.</a:t>
            </a:r>
            <a:endParaRPr lang="en-US" sz="1434" dirty="0"/>
          </a:p>
        </p:txBody>
      </p:sp>
      <p:pic>
        <p:nvPicPr>
          <p:cNvPr id="10" name="Image 3" descr="preencoded.png"/>
          <p:cNvPicPr>
            <a:picLocks noChangeAspect="1"/>
          </p:cNvPicPr>
          <p:nvPr/>
        </p:nvPicPr>
        <p:blipFill>
          <a:blip r:embed="rId6"/>
          <a:stretch>
            <a:fillRect/>
          </a:stretch>
        </p:blipFill>
        <p:spPr>
          <a:xfrm>
            <a:off x="6123623" y="3866436"/>
            <a:ext cx="455057" cy="455057"/>
          </a:xfrm>
          <a:prstGeom prst="rect">
            <a:avLst/>
          </a:prstGeom>
        </p:spPr>
      </p:pic>
      <p:sp>
        <p:nvSpPr>
          <p:cNvPr id="11" name="Text 5"/>
          <p:cNvSpPr/>
          <p:nvPr/>
        </p:nvSpPr>
        <p:spPr>
          <a:xfrm>
            <a:off x="6123623" y="4503539"/>
            <a:ext cx="2406729" cy="267653"/>
          </a:xfrm>
          <a:prstGeom prst="rect">
            <a:avLst/>
          </a:prstGeom>
          <a:noFill/>
          <a:ln/>
        </p:spPr>
        <p:txBody>
          <a:bodyPr wrap="none" rtlCol="0" anchor="t"/>
          <a:lstStyle/>
          <a:p>
            <a:pPr marL="0" indent="0" algn="l">
              <a:lnSpc>
                <a:spcPts val="2108"/>
              </a:lnSpc>
              <a:buNone/>
            </a:pPr>
            <a:r>
              <a:rPr lang="en-US" sz="1687" dirty="0">
                <a:solidFill>
                  <a:srgbClr val="6EB9FC"/>
                </a:solidFill>
                <a:latin typeface="Lora" pitchFamily="34" charset="0"/>
                <a:ea typeface="Lora" pitchFamily="34" charset="-122"/>
                <a:cs typeface="Lora" pitchFamily="34" charset="-120"/>
              </a:rPr>
              <a:t>Hyperparameter Tuning</a:t>
            </a:r>
            <a:endParaRPr lang="en-US" sz="1687" dirty="0"/>
          </a:p>
        </p:txBody>
      </p:sp>
      <p:sp>
        <p:nvSpPr>
          <p:cNvPr id="12" name="Text 6"/>
          <p:cNvSpPr/>
          <p:nvPr/>
        </p:nvSpPr>
        <p:spPr>
          <a:xfrm>
            <a:off x="6123623" y="4880372"/>
            <a:ext cx="7869555" cy="582454"/>
          </a:xfrm>
          <a:prstGeom prst="rect">
            <a:avLst/>
          </a:prstGeom>
          <a:noFill/>
          <a:ln/>
        </p:spPr>
        <p:txBody>
          <a:bodyPr wrap="square" rtlCol="0" anchor="t"/>
          <a:lstStyle/>
          <a:p>
            <a:pPr marL="0" indent="0" algn="l">
              <a:lnSpc>
                <a:spcPts val="2294"/>
              </a:lnSpc>
              <a:buNone/>
            </a:pPr>
            <a:r>
              <a:rPr lang="en-US" sz="1434" dirty="0">
                <a:solidFill>
                  <a:srgbClr val="D6E5EF"/>
                </a:solidFill>
                <a:latin typeface="Source Sans Pro" pitchFamily="34" charset="0"/>
                <a:ea typeface="Source Sans Pro" pitchFamily="34" charset="-122"/>
                <a:cs typeface="Source Sans Pro" pitchFamily="34" charset="-120"/>
              </a:rPr>
              <a:t>Optimizing the model's parameters, such as the regularization parameter and the gamma value, to achieve the best performance.</a:t>
            </a:r>
            <a:endParaRPr lang="en-US" sz="1434" dirty="0"/>
          </a:p>
        </p:txBody>
      </p:sp>
      <p:pic>
        <p:nvPicPr>
          <p:cNvPr id="13" name="Image 4" descr="preencoded.png"/>
          <p:cNvPicPr>
            <a:picLocks noChangeAspect="1"/>
          </p:cNvPicPr>
          <p:nvPr/>
        </p:nvPicPr>
        <p:blipFill>
          <a:blip r:embed="rId7"/>
          <a:stretch>
            <a:fillRect/>
          </a:stretch>
        </p:blipFill>
        <p:spPr>
          <a:xfrm>
            <a:off x="6123623" y="6008965"/>
            <a:ext cx="455057" cy="455057"/>
          </a:xfrm>
          <a:prstGeom prst="rect">
            <a:avLst/>
          </a:prstGeom>
        </p:spPr>
      </p:pic>
      <p:sp>
        <p:nvSpPr>
          <p:cNvPr id="14" name="Text 7"/>
          <p:cNvSpPr/>
          <p:nvPr/>
        </p:nvSpPr>
        <p:spPr>
          <a:xfrm>
            <a:off x="6123623" y="6646069"/>
            <a:ext cx="2383393" cy="267653"/>
          </a:xfrm>
          <a:prstGeom prst="rect">
            <a:avLst/>
          </a:prstGeom>
          <a:noFill/>
          <a:ln/>
        </p:spPr>
        <p:txBody>
          <a:bodyPr wrap="none" rtlCol="0" anchor="t"/>
          <a:lstStyle/>
          <a:p>
            <a:pPr marL="0" indent="0" algn="l">
              <a:lnSpc>
                <a:spcPts val="2108"/>
              </a:lnSpc>
              <a:buNone/>
            </a:pPr>
            <a:r>
              <a:rPr lang="en-US" sz="1687" dirty="0">
                <a:solidFill>
                  <a:srgbClr val="6EB9FC"/>
                </a:solidFill>
                <a:latin typeface="Lora" pitchFamily="34" charset="0"/>
                <a:ea typeface="Lora" pitchFamily="34" charset="-122"/>
                <a:cs typeface="Lora" pitchFamily="34" charset="-120"/>
              </a:rPr>
              <a:t>Performance Evaluation</a:t>
            </a:r>
            <a:endParaRPr lang="en-US" sz="1687" dirty="0"/>
          </a:p>
        </p:txBody>
      </p:sp>
      <p:sp>
        <p:nvSpPr>
          <p:cNvPr id="15" name="Text 8"/>
          <p:cNvSpPr/>
          <p:nvPr/>
        </p:nvSpPr>
        <p:spPr>
          <a:xfrm>
            <a:off x="6123623" y="7022902"/>
            <a:ext cx="7869555" cy="291227"/>
          </a:xfrm>
          <a:prstGeom prst="rect">
            <a:avLst/>
          </a:prstGeom>
          <a:noFill/>
          <a:ln/>
        </p:spPr>
        <p:txBody>
          <a:bodyPr wrap="none" rtlCol="0" anchor="t"/>
          <a:lstStyle/>
          <a:p>
            <a:pPr marL="0" indent="0" algn="l">
              <a:lnSpc>
                <a:spcPts val="2294"/>
              </a:lnSpc>
              <a:buNone/>
            </a:pPr>
            <a:r>
              <a:rPr lang="en-US" sz="1434" dirty="0">
                <a:solidFill>
                  <a:srgbClr val="D6E5EF"/>
                </a:solidFill>
                <a:latin typeface="Source Sans Pro" pitchFamily="34" charset="0"/>
                <a:ea typeface="Source Sans Pro" pitchFamily="34" charset="-122"/>
                <a:cs typeface="Source Sans Pro" pitchFamily="34" charset="-120"/>
              </a:rPr>
              <a:t>Assessing the model's accuracy, precision, recall, and F1-score on the test set.</a:t>
            </a:r>
            <a:endParaRPr lang="en-US" sz="143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3204" y="1670804"/>
            <a:ext cx="4887992" cy="4887992"/>
          </a:xfrm>
          <a:prstGeom prst="rect">
            <a:avLst/>
          </a:prstGeom>
        </p:spPr>
      </p:pic>
      <p:sp>
        <p:nvSpPr>
          <p:cNvPr id="6" name="Text 2"/>
          <p:cNvSpPr/>
          <p:nvPr/>
        </p:nvSpPr>
        <p:spPr>
          <a:xfrm>
            <a:off x="837724" y="710803"/>
            <a:ext cx="5632490" cy="704017"/>
          </a:xfrm>
          <a:prstGeom prst="rect">
            <a:avLst/>
          </a:prstGeom>
          <a:noFill/>
          <a:ln/>
        </p:spPr>
        <p:txBody>
          <a:bodyPr wrap="none" rtlCol="0" anchor="t"/>
          <a:lstStyle/>
          <a:p>
            <a:pPr marL="0" indent="0">
              <a:lnSpc>
                <a:spcPts val="5544"/>
              </a:lnSpc>
              <a:buNone/>
            </a:pPr>
            <a:r>
              <a:rPr lang="en-US" sz="4435" dirty="0">
                <a:solidFill>
                  <a:srgbClr val="6EB9FC"/>
                </a:solidFill>
                <a:latin typeface="Lora" pitchFamily="34" charset="0"/>
                <a:ea typeface="Lora" pitchFamily="34" charset="-122"/>
                <a:cs typeface="Lora" pitchFamily="34" charset="-120"/>
              </a:rPr>
              <a:t>Decision Tree Model</a:t>
            </a:r>
            <a:endParaRPr lang="en-US" sz="4435" dirty="0"/>
          </a:p>
        </p:txBody>
      </p:sp>
      <p:pic>
        <p:nvPicPr>
          <p:cNvPr id="7" name="Image 2" descr="preencoded.png"/>
          <p:cNvPicPr>
            <a:picLocks noChangeAspect="1"/>
          </p:cNvPicPr>
          <p:nvPr/>
        </p:nvPicPr>
        <p:blipFill>
          <a:blip r:embed="rId5"/>
          <a:stretch>
            <a:fillRect/>
          </a:stretch>
        </p:blipFill>
        <p:spPr>
          <a:xfrm>
            <a:off x="837724" y="1773793"/>
            <a:ext cx="1196816" cy="1915001"/>
          </a:xfrm>
          <a:prstGeom prst="rect">
            <a:avLst/>
          </a:prstGeom>
        </p:spPr>
      </p:pic>
      <p:sp>
        <p:nvSpPr>
          <p:cNvPr id="8" name="Text 3"/>
          <p:cNvSpPr/>
          <p:nvPr/>
        </p:nvSpPr>
        <p:spPr>
          <a:xfrm>
            <a:off x="2393513" y="2013109"/>
            <a:ext cx="2816185" cy="351949"/>
          </a:xfrm>
          <a:prstGeom prst="rect">
            <a:avLst/>
          </a:prstGeom>
          <a:noFill/>
          <a:ln/>
        </p:spPr>
        <p:txBody>
          <a:bodyPr wrap="none" rtlCol="0" anchor="t"/>
          <a:lstStyle/>
          <a:p>
            <a:pPr marL="0" indent="0" algn="l">
              <a:lnSpc>
                <a:spcPts val="2772"/>
              </a:lnSpc>
              <a:buNone/>
            </a:pPr>
            <a:r>
              <a:rPr lang="en-US" sz="2218" dirty="0">
                <a:solidFill>
                  <a:srgbClr val="6EB9FC"/>
                </a:solidFill>
                <a:latin typeface="Lora" pitchFamily="34" charset="0"/>
                <a:ea typeface="Lora" pitchFamily="34" charset="-122"/>
                <a:cs typeface="Lora" pitchFamily="34" charset="-120"/>
              </a:rPr>
              <a:t>Model Building</a:t>
            </a:r>
            <a:endParaRPr lang="en-US" sz="2218" dirty="0"/>
          </a:p>
        </p:txBody>
      </p:sp>
      <p:sp>
        <p:nvSpPr>
          <p:cNvPr id="9" name="Text 4"/>
          <p:cNvSpPr/>
          <p:nvPr/>
        </p:nvSpPr>
        <p:spPr>
          <a:xfrm>
            <a:off x="2393513" y="2508647"/>
            <a:ext cx="5912763" cy="766048"/>
          </a:xfrm>
          <a:prstGeom prst="rect">
            <a:avLst/>
          </a:prstGeom>
          <a:noFill/>
          <a:ln/>
        </p:spPr>
        <p:txBody>
          <a:bodyPr wrap="square" rtlCol="0" anchor="t"/>
          <a:lstStyle/>
          <a:p>
            <a:pPr marL="0" indent="0" algn="l">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Constructing a decision tree-based model to predict the presence or absence of breast cancer.</a:t>
            </a:r>
            <a:endParaRPr lang="en-US" sz="1885" dirty="0"/>
          </a:p>
        </p:txBody>
      </p:sp>
      <p:pic>
        <p:nvPicPr>
          <p:cNvPr id="10" name="Image 3" descr="preencoded.png"/>
          <p:cNvPicPr>
            <a:picLocks noChangeAspect="1"/>
          </p:cNvPicPr>
          <p:nvPr/>
        </p:nvPicPr>
        <p:blipFill>
          <a:blip r:embed="rId6"/>
          <a:stretch>
            <a:fillRect/>
          </a:stretch>
        </p:blipFill>
        <p:spPr>
          <a:xfrm>
            <a:off x="837724" y="3688794"/>
            <a:ext cx="1196816" cy="1915001"/>
          </a:xfrm>
          <a:prstGeom prst="rect">
            <a:avLst/>
          </a:prstGeom>
        </p:spPr>
      </p:pic>
      <p:sp>
        <p:nvSpPr>
          <p:cNvPr id="11" name="Text 5"/>
          <p:cNvSpPr/>
          <p:nvPr/>
        </p:nvSpPr>
        <p:spPr>
          <a:xfrm>
            <a:off x="2393513" y="3928110"/>
            <a:ext cx="2816185" cy="351949"/>
          </a:xfrm>
          <a:prstGeom prst="rect">
            <a:avLst/>
          </a:prstGeom>
          <a:noFill/>
          <a:ln/>
        </p:spPr>
        <p:txBody>
          <a:bodyPr wrap="none" rtlCol="0" anchor="t"/>
          <a:lstStyle/>
          <a:p>
            <a:pPr marL="0" indent="0" algn="l">
              <a:lnSpc>
                <a:spcPts val="2772"/>
              </a:lnSpc>
              <a:buNone/>
            </a:pPr>
            <a:r>
              <a:rPr lang="en-US" sz="2218" dirty="0">
                <a:solidFill>
                  <a:srgbClr val="6EB9FC"/>
                </a:solidFill>
                <a:latin typeface="Lora" pitchFamily="34" charset="0"/>
                <a:ea typeface="Lora" pitchFamily="34" charset="-122"/>
                <a:cs typeface="Lora" pitchFamily="34" charset="-120"/>
              </a:rPr>
              <a:t>Pruning</a:t>
            </a:r>
            <a:endParaRPr lang="en-US" sz="2218" dirty="0"/>
          </a:p>
        </p:txBody>
      </p:sp>
      <p:sp>
        <p:nvSpPr>
          <p:cNvPr id="12" name="Text 6"/>
          <p:cNvSpPr/>
          <p:nvPr/>
        </p:nvSpPr>
        <p:spPr>
          <a:xfrm>
            <a:off x="2393513" y="4423648"/>
            <a:ext cx="5912763" cy="766048"/>
          </a:xfrm>
          <a:prstGeom prst="rect">
            <a:avLst/>
          </a:prstGeom>
          <a:noFill/>
          <a:ln/>
        </p:spPr>
        <p:txBody>
          <a:bodyPr wrap="square" rtlCol="0" anchor="t"/>
          <a:lstStyle/>
          <a:p>
            <a:pPr marL="0" indent="0" algn="l">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Optimizing the decision tree's structure to avoid overfitting and improve generalization.</a:t>
            </a:r>
            <a:endParaRPr lang="en-US" sz="1885" dirty="0"/>
          </a:p>
        </p:txBody>
      </p:sp>
      <p:pic>
        <p:nvPicPr>
          <p:cNvPr id="13" name="Image 4" descr="preencoded.png"/>
          <p:cNvPicPr>
            <a:picLocks noChangeAspect="1"/>
          </p:cNvPicPr>
          <p:nvPr/>
        </p:nvPicPr>
        <p:blipFill>
          <a:blip r:embed="rId7"/>
          <a:stretch>
            <a:fillRect/>
          </a:stretch>
        </p:blipFill>
        <p:spPr>
          <a:xfrm>
            <a:off x="837724" y="5603796"/>
            <a:ext cx="1196816" cy="1915001"/>
          </a:xfrm>
          <a:prstGeom prst="rect">
            <a:avLst/>
          </a:prstGeom>
        </p:spPr>
      </p:pic>
      <p:sp>
        <p:nvSpPr>
          <p:cNvPr id="14" name="Text 7"/>
          <p:cNvSpPr/>
          <p:nvPr/>
        </p:nvSpPr>
        <p:spPr>
          <a:xfrm>
            <a:off x="2393513" y="5843111"/>
            <a:ext cx="3296603" cy="351949"/>
          </a:xfrm>
          <a:prstGeom prst="rect">
            <a:avLst/>
          </a:prstGeom>
          <a:noFill/>
          <a:ln/>
        </p:spPr>
        <p:txBody>
          <a:bodyPr wrap="none" rtlCol="0" anchor="t"/>
          <a:lstStyle/>
          <a:p>
            <a:pPr marL="0" indent="0" algn="l">
              <a:lnSpc>
                <a:spcPts val="2772"/>
              </a:lnSpc>
              <a:buNone/>
            </a:pPr>
            <a:r>
              <a:rPr lang="en-US" sz="2218" dirty="0">
                <a:solidFill>
                  <a:srgbClr val="6EB9FC"/>
                </a:solidFill>
                <a:latin typeface="Lora" pitchFamily="34" charset="0"/>
                <a:ea typeface="Lora" pitchFamily="34" charset="-122"/>
                <a:cs typeface="Lora" pitchFamily="34" charset="-120"/>
              </a:rPr>
              <a:t>Performance Assessment</a:t>
            </a:r>
            <a:endParaRPr lang="en-US" sz="2218" dirty="0"/>
          </a:p>
        </p:txBody>
      </p:sp>
      <p:sp>
        <p:nvSpPr>
          <p:cNvPr id="15" name="Text 8"/>
          <p:cNvSpPr/>
          <p:nvPr/>
        </p:nvSpPr>
        <p:spPr>
          <a:xfrm>
            <a:off x="2393513" y="6338649"/>
            <a:ext cx="5912763" cy="766048"/>
          </a:xfrm>
          <a:prstGeom prst="rect">
            <a:avLst/>
          </a:prstGeom>
          <a:noFill/>
          <a:ln/>
        </p:spPr>
        <p:txBody>
          <a:bodyPr wrap="square" rtlCol="0" anchor="t"/>
          <a:lstStyle/>
          <a:p>
            <a:pPr marL="0" indent="0" algn="l">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Evaluating the model's accuracy, precision, recall, and F1-score on the test set.</a:t>
            </a:r>
            <a:endParaRPr lang="en-US" sz="188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99204" y="2562820"/>
            <a:ext cx="4887873" cy="3103840"/>
          </a:xfrm>
          <a:prstGeom prst="rect">
            <a:avLst/>
          </a:prstGeom>
        </p:spPr>
      </p:pic>
      <p:sp>
        <p:nvSpPr>
          <p:cNvPr id="6" name="Text 2"/>
          <p:cNvSpPr/>
          <p:nvPr/>
        </p:nvSpPr>
        <p:spPr>
          <a:xfrm>
            <a:off x="6324124" y="2212419"/>
            <a:ext cx="5745480" cy="704017"/>
          </a:xfrm>
          <a:prstGeom prst="rect">
            <a:avLst/>
          </a:prstGeom>
          <a:noFill/>
          <a:ln/>
        </p:spPr>
        <p:txBody>
          <a:bodyPr wrap="none" rtlCol="0" anchor="t"/>
          <a:lstStyle/>
          <a:p>
            <a:pPr marL="0" indent="0">
              <a:lnSpc>
                <a:spcPts val="5544"/>
              </a:lnSpc>
              <a:buNone/>
            </a:pPr>
            <a:r>
              <a:rPr lang="en-US" sz="4435" dirty="0">
                <a:solidFill>
                  <a:srgbClr val="6EB9FC"/>
                </a:solidFill>
                <a:latin typeface="Lora" pitchFamily="34" charset="0"/>
                <a:ea typeface="Lora" pitchFamily="34" charset="-122"/>
                <a:cs typeface="Lora" pitchFamily="34" charset="-120"/>
              </a:rPr>
              <a:t>Accuracy Comparison</a:t>
            </a:r>
            <a:endParaRPr lang="en-US" sz="4435" dirty="0"/>
          </a:p>
        </p:txBody>
      </p:sp>
      <p:sp>
        <p:nvSpPr>
          <p:cNvPr id="7" name="Text 3"/>
          <p:cNvSpPr/>
          <p:nvPr/>
        </p:nvSpPr>
        <p:spPr>
          <a:xfrm>
            <a:off x="6563439" y="3426619"/>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Model</a:t>
            </a:r>
            <a:endParaRPr lang="en-US" sz="1885" dirty="0"/>
          </a:p>
        </p:txBody>
      </p:sp>
      <p:sp>
        <p:nvSpPr>
          <p:cNvPr id="8" name="Text 4"/>
          <p:cNvSpPr/>
          <p:nvPr/>
        </p:nvSpPr>
        <p:spPr>
          <a:xfrm>
            <a:off x="10301526" y="3426619"/>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Accuracy</a:t>
            </a:r>
            <a:endParaRPr lang="en-US" sz="1885" dirty="0"/>
          </a:p>
        </p:txBody>
      </p:sp>
      <p:sp>
        <p:nvSpPr>
          <p:cNvPr id="9" name="Shape 5"/>
          <p:cNvSpPr/>
          <p:nvPr/>
        </p:nvSpPr>
        <p:spPr>
          <a:xfrm>
            <a:off x="6324124" y="3960852"/>
            <a:ext cx="7468553" cy="685443"/>
          </a:xfrm>
          <a:prstGeom prst="rect">
            <a:avLst/>
          </a:prstGeom>
          <a:solidFill>
            <a:srgbClr val="363A4A"/>
          </a:solidFill>
          <a:ln/>
        </p:spPr>
      </p:sp>
      <p:sp>
        <p:nvSpPr>
          <p:cNvPr id="10" name="Text 6"/>
          <p:cNvSpPr/>
          <p:nvPr/>
        </p:nvSpPr>
        <p:spPr>
          <a:xfrm>
            <a:off x="6563439" y="4112062"/>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Random Forest</a:t>
            </a:r>
            <a:endParaRPr lang="en-US" sz="1885" dirty="0"/>
          </a:p>
        </p:txBody>
      </p:sp>
      <p:sp>
        <p:nvSpPr>
          <p:cNvPr id="11" name="Text 7"/>
          <p:cNvSpPr/>
          <p:nvPr/>
        </p:nvSpPr>
        <p:spPr>
          <a:xfrm>
            <a:off x="10301526" y="4112062"/>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94.74%</a:t>
            </a:r>
            <a:endParaRPr lang="en-US" sz="1885" dirty="0"/>
          </a:p>
        </p:txBody>
      </p:sp>
      <p:sp>
        <p:nvSpPr>
          <p:cNvPr id="12" name="Text 8"/>
          <p:cNvSpPr/>
          <p:nvPr/>
        </p:nvSpPr>
        <p:spPr>
          <a:xfrm>
            <a:off x="6563439" y="4797504"/>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Support Vector Machine (SVM)</a:t>
            </a:r>
            <a:endParaRPr lang="en-US" sz="1885" dirty="0"/>
          </a:p>
        </p:txBody>
      </p:sp>
      <p:sp>
        <p:nvSpPr>
          <p:cNvPr id="13" name="Text 9"/>
          <p:cNvSpPr/>
          <p:nvPr/>
        </p:nvSpPr>
        <p:spPr>
          <a:xfrm>
            <a:off x="10301526" y="4797504"/>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94.74%</a:t>
            </a:r>
            <a:endParaRPr lang="en-US" sz="1885" dirty="0"/>
          </a:p>
        </p:txBody>
      </p:sp>
      <p:sp>
        <p:nvSpPr>
          <p:cNvPr id="14" name="Shape 10"/>
          <p:cNvSpPr/>
          <p:nvPr/>
        </p:nvSpPr>
        <p:spPr>
          <a:xfrm>
            <a:off x="6324124" y="5331738"/>
            <a:ext cx="7468553" cy="685443"/>
          </a:xfrm>
          <a:prstGeom prst="rect">
            <a:avLst/>
          </a:prstGeom>
          <a:solidFill>
            <a:srgbClr val="363A4A"/>
          </a:solidFill>
          <a:ln/>
        </p:spPr>
      </p:sp>
      <p:sp>
        <p:nvSpPr>
          <p:cNvPr id="15" name="Text 11"/>
          <p:cNvSpPr/>
          <p:nvPr/>
        </p:nvSpPr>
        <p:spPr>
          <a:xfrm>
            <a:off x="6563439" y="5482947"/>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Decision Tree</a:t>
            </a:r>
            <a:endParaRPr lang="en-US" sz="1885" dirty="0"/>
          </a:p>
        </p:txBody>
      </p:sp>
      <p:sp>
        <p:nvSpPr>
          <p:cNvPr id="16" name="Text 12"/>
          <p:cNvSpPr/>
          <p:nvPr/>
        </p:nvSpPr>
        <p:spPr>
          <a:xfrm>
            <a:off x="10301526" y="5482947"/>
            <a:ext cx="3251835" cy="383024"/>
          </a:xfrm>
          <a:prstGeom prst="rect">
            <a:avLst/>
          </a:prstGeom>
          <a:noFill/>
          <a:ln/>
        </p:spPr>
        <p:txBody>
          <a:bodyPr wrap="none" rtlCol="0" anchor="t"/>
          <a:lstStyle/>
          <a:p>
            <a:pPr marL="0" indent="0">
              <a:lnSpc>
                <a:spcPts val="3016"/>
              </a:lnSpc>
              <a:buNone/>
            </a:pPr>
            <a:r>
              <a:rPr lang="en-US" sz="1885" dirty="0">
                <a:solidFill>
                  <a:srgbClr val="D6E5EF"/>
                </a:solidFill>
                <a:latin typeface="Source Sans Pro" pitchFamily="34" charset="0"/>
                <a:ea typeface="Source Sans Pro" pitchFamily="34" charset="-122"/>
                <a:cs typeface="Source Sans Pro" pitchFamily="34" charset="-120"/>
              </a:rPr>
              <a:t>90.35%</a:t>
            </a:r>
            <a:endParaRPr lang="en-US" sz="188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721</Words>
  <Application>Microsoft Office PowerPoint</Application>
  <PresentationFormat>Custom</PresentationFormat>
  <Paragraphs>92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Lora</vt:lpstr>
      <vt:lpstr>Source Sans Pro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Taha Saddiqui</cp:lastModifiedBy>
  <cp:revision>2</cp:revision>
  <dcterms:created xsi:type="dcterms:W3CDTF">2024-07-05T22:27:22Z</dcterms:created>
  <dcterms:modified xsi:type="dcterms:W3CDTF">2024-07-05T22:47:44Z</dcterms:modified>
</cp:coreProperties>
</file>