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9" autoAdjust="0"/>
  </p:normalViewPr>
  <p:slideViewPr>
    <p:cSldViewPr snapToGrid="0">
      <p:cViewPr varScale="1">
        <p:scale>
          <a:sx n="81" d="100"/>
          <a:sy n="81" d="100"/>
        </p:scale>
        <p:origin x="2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7" y="942932"/>
            <a:ext cx="10993549" cy="1946804"/>
          </a:xfrm>
        </p:spPr>
        <p:txBody>
          <a:bodyPr>
            <a:normAutofit fontScale="90000"/>
          </a:bodyPr>
          <a:lstStyle/>
          <a:p>
            <a:r>
              <a:rPr lang="en-US" dirty="0"/>
              <a:t>Name: Taha Shehzad</a:t>
            </a:r>
            <a:br>
              <a:rPr lang="en-US" dirty="0"/>
            </a:br>
            <a:r>
              <a:rPr lang="en-US" dirty="0"/>
              <a:t>class: aint-2a</a:t>
            </a:r>
            <a:br>
              <a:rPr lang="en-US" dirty="0"/>
            </a:br>
            <a:r>
              <a:rPr lang="en-US" dirty="0"/>
              <a:t>subject: communication skills</a:t>
            </a:r>
            <a:br>
              <a:rPr lang="en-US" dirty="0"/>
            </a:br>
            <a:r>
              <a:rPr lang="en-US" dirty="0"/>
              <a:t>assignment: library skills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3147821"/>
            <a:ext cx="10993546" cy="468233"/>
          </a:xfrm>
        </p:spPr>
        <p:txBody>
          <a:bodyPr>
            <a:normAutofit/>
          </a:bodyPr>
          <a:lstStyle/>
          <a:p>
            <a:r>
              <a:rPr lang="en-US" dirty="0"/>
              <a:t>Submitted to: </a:t>
            </a:r>
            <a:r>
              <a:rPr lang="en-US" dirty="0" err="1"/>
              <a:t>ms</a:t>
            </a:r>
            <a:r>
              <a:rPr lang="en-US" dirty="0"/>
              <a:t> </a:t>
            </a:r>
            <a:r>
              <a:rPr lang="en-US" dirty="0" err="1"/>
              <a:t>bushra</a:t>
            </a:r>
            <a:r>
              <a:rPr lang="en-US" dirty="0"/>
              <a:t> </a:t>
            </a:r>
            <a:r>
              <a:rPr lang="en-US" dirty="0" err="1"/>
              <a:t>sohail</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847605"/>
            <a:ext cx="11260667" cy="254472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806E-791C-7825-CE42-62712E4935CD}"/>
              </a:ext>
            </a:extLst>
          </p:cNvPr>
          <p:cNvSpPr>
            <a:spLocks noGrp="1"/>
          </p:cNvSpPr>
          <p:nvPr>
            <p:ph type="title"/>
          </p:nvPr>
        </p:nvSpPr>
        <p:spPr/>
        <p:txBody>
          <a:bodyPr/>
          <a:lstStyle/>
          <a:p>
            <a:r>
              <a:rPr lang="en-US" b="1" i="0" dirty="0">
                <a:solidFill>
                  <a:srgbClr val="374151"/>
                </a:solidFill>
                <a:effectLst/>
                <a:latin typeface="Söhne"/>
              </a:rPr>
              <a:t>Citation &amp; Plagiarism</a:t>
            </a:r>
            <a:endParaRPr lang="en-US" b="1" dirty="0"/>
          </a:p>
        </p:txBody>
      </p:sp>
      <p:sp>
        <p:nvSpPr>
          <p:cNvPr id="3" name="Content Placeholder 2">
            <a:extLst>
              <a:ext uri="{FF2B5EF4-FFF2-40B4-BE49-F238E27FC236}">
                <a16:creationId xmlns:a16="http://schemas.microsoft.com/office/drawing/2014/main" id="{68B15902-C8E2-0E66-2E8A-D9AB00C77032}"/>
              </a:ext>
            </a:extLst>
          </p:cNvPr>
          <p:cNvSpPr>
            <a:spLocks noGrp="1"/>
          </p:cNvSpPr>
          <p:nvPr>
            <p:ph idx="1"/>
          </p:nvPr>
        </p:nvSpPr>
        <p:spPr/>
        <p:txBody>
          <a:bodyPr>
            <a:normAutofit/>
          </a:bodyPr>
          <a:lstStyle/>
          <a:p>
            <a:r>
              <a:rPr lang="en-US" sz="2000" b="0" i="0" dirty="0">
                <a:solidFill>
                  <a:srgbClr val="374151"/>
                </a:solidFill>
                <a:effectLst/>
                <a:latin typeface="Söhne"/>
              </a:rPr>
              <a:t>Citation involves giving credit to sources used in academic work, while plagiarism is the unethical use of someone else's work without proper acknowledgment. Citation supports credibility by referencing sources, while plagiarism undermines integrity by using others' work without permission or credit. </a:t>
            </a:r>
          </a:p>
          <a:p>
            <a:r>
              <a:rPr lang="en-US" sz="2000" b="0" i="0" dirty="0">
                <a:solidFill>
                  <a:srgbClr val="374151"/>
                </a:solidFill>
                <a:effectLst/>
                <a:latin typeface="Söhne"/>
              </a:rPr>
              <a:t>Plagiarism is the wrongful act of using someone else's work, ideas, or words without proper attribution, presenting them as your own. It undermines academic integrity and ethical standards by failing to acknowledge the original creators. Proper citation and acknowledgment are crucial to avoid plagiarism and uphold honesty in research and writing. </a:t>
            </a:r>
            <a:r>
              <a:rPr lang="en-US" sz="2000" b="0" i="0" dirty="0" err="1">
                <a:solidFill>
                  <a:srgbClr val="374151"/>
                </a:solidFill>
                <a:effectLst/>
                <a:latin typeface="Söhne"/>
              </a:rPr>
              <a:t>ity</a:t>
            </a:r>
            <a:r>
              <a:rPr lang="en-US" sz="2000" b="0" i="0" dirty="0">
                <a:solidFill>
                  <a:srgbClr val="374151"/>
                </a:solidFill>
                <a:effectLst/>
                <a:latin typeface="Söhne"/>
              </a:rPr>
              <a:t> by using others' work without permission or credit.</a:t>
            </a:r>
            <a:endParaRPr lang="en-US" sz="2000" dirty="0"/>
          </a:p>
        </p:txBody>
      </p:sp>
    </p:spTree>
    <p:extLst>
      <p:ext uri="{BB962C8B-B14F-4D97-AF65-F5344CB8AC3E}">
        <p14:creationId xmlns:p14="http://schemas.microsoft.com/office/powerpoint/2010/main" val="20414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B10A-D147-1C10-41D2-3C971EC799AE}"/>
              </a:ext>
            </a:extLst>
          </p:cNvPr>
          <p:cNvSpPr>
            <a:spLocks noGrp="1"/>
          </p:cNvSpPr>
          <p:nvPr>
            <p:ph type="title"/>
          </p:nvPr>
        </p:nvSpPr>
        <p:spPr/>
        <p:txBody>
          <a:bodyPr/>
          <a:lstStyle/>
          <a:p>
            <a:r>
              <a:rPr lang="en-US" b="1" i="0" dirty="0">
                <a:solidFill>
                  <a:srgbClr val="374151"/>
                </a:solidFill>
                <a:effectLst/>
                <a:latin typeface="Söhne"/>
              </a:rPr>
              <a:t>Digital literacy &amp; Reference management </a:t>
            </a:r>
            <a:endParaRPr lang="en-US" b="1" dirty="0"/>
          </a:p>
        </p:txBody>
      </p:sp>
      <p:sp>
        <p:nvSpPr>
          <p:cNvPr id="3" name="Content Placeholder 2">
            <a:extLst>
              <a:ext uri="{FF2B5EF4-FFF2-40B4-BE49-F238E27FC236}">
                <a16:creationId xmlns:a16="http://schemas.microsoft.com/office/drawing/2014/main" id="{B79EEDCE-116B-1EF4-E097-895058A9C9F6}"/>
              </a:ext>
            </a:extLst>
          </p:cNvPr>
          <p:cNvSpPr>
            <a:spLocks noGrp="1"/>
          </p:cNvSpPr>
          <p:nvPr>
            <p:ph idx="1"/>
          </p:nvPr>
        </p:nvSpPr>
        <p:spPr/>
        <p:txBody>
          <a:bodyPr>
            <a:normAutofit/>
          </a:bodyPr>
          <a:lstStyle/>
          <a:p>
            <a:r>
              <a:rPr lang="en-US" sz="2400" b="0" i="0" dirty="0">
                <a:solidFill>
                  <a:srgbClr val="374151"/>
                </a:solidFill>
                <a:effectLst/>
                <a:latin typeface="Söhne"/>
              </a:rPr>
              <a:t>Digital literacy involves the ability to find, evaluate, understand, and create information using digital technologies. It includes skills in navigating the internet, assessing online information credibility, using digital tools effectively, and understanding digital privacy and security.</a:t>
            </a:r>
          </a:p>
          <a:p>
            <a:r>
              <a:rPr lang="en-US" sz="2400" b="0" i="0" dirty="0">
                <a:solidFill>
                  <a:srgbClr val="374151"/>
                </a:solidFill>
                <a:effectLst/>
                <a:latin typeface="Söhne"/>
              </a:rPr>
              <a:t>Reference management involves using tools or systems to organize and format citations and references in academic or research-related work, ensuring accuracy and consistency in acknowledging sources without the need for manual formatting.</a:t>
            </a:r>
            <a:endParaRPr lang="en-US" sz="2400" dirty="0"/>
          </a:p>
        </p:txBody>
      </p:sp>
    </p:spTree>
    <p:extLst>
      <p:ext uri="{BB962C8B-B14F-4D97-AF65-F5344CB8AC3E}">
        <p14:creationId xmlns:p14="http://schemas.microsoft.com/office/powerpoint/2010/main" val="54727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0B7F-8E35-11C1-DB91-456362271450}"/>
              </a:ext>
            </a:extLst>
          </p:cNvPr>
          <p:cNvSpPr>
            <a:spLocks noGrp="1"/>
          </p:cNvSpPr>
          <p:nvPr>
            <p:ph type="title"/>
          </p:nvPr>
        </p:nvSpPr>
        <p:spPr/>
        <p:txBody>
          <a:bodyPr/>
          <a:lstStyle/>
          <a:p>
            <a:pPr algn="ctr"/>
            <a:r>
              <a:rPr lang="en-US" dirty="0">
                <a:solidFill>
                  <a:srgbClr val="374151"/>
                </a:solidFill>
                <a:latin typeface="Söhne"/>
              </a:rPr>
              <a:t>What is </a:t>
            </a:r>
            <a:r>
              <a:rPr lang="en-US" sz="2800" b="0" i="0" dirty="0">
                <a:solidFill>
                  <a:srgbClr val="374151"/>
                </a:solidFill>
                <a:effectLst/>
                <a:latin typeface="Söhne"/>
              </a:rPr>
              <a:t>Library skills.</a:t>
            </a:r>
            <a:endParaRPr lang="en-US" dirty="0"/>
          </a:p>
        </p:txBody>
      </p:sp>
      <p:sp>
        <p:nvSpPr>
          <p:cNvPr id="3" name="Content Placeholder 2">
            <a:extLst>
              <a:ext uri="{FF2B5EF4-FFF2-40B4-BE49-F238E27FC236}">
                <a16:creationId xmlns:a16="http://schemas.microsoft.com/office/drawing/2014/main" id="{E2B0B593-52E0-0C0A-D842-CB96F90F7B08}"/>
              </a:ext>
            </a:extLst>
          </p:cNvPr>
          <p:cNvSpPr>
            <a:spLocks noGrp="1"/>
          </p:cNvSpPr>
          <p:nvPr>
            <p:ph idx="1"/>
          </p:nvPr>
        </p:nvSpPr>
        <p:spPr/>
        <p:txBody>
          <a:bodyPr>
            <a:normAutofit/>
          </a:bodyPr>
          <a:lstStyle/>
          <a:p>
            <a:pPr marL="0" indent="0" algn="ctr">
              <a:buNone/>
            </a:pPr>
            <a:r>
              <a:rPr lang="en-US" sz="2800" b="0" i="0" dirty="0">
                <a:solidFill>
                  <a:srgbClr val="374151"/>
                </a:solidFill>
                <a:effectLst/>
                <a:latin typeface="Söhne"/>
              </a:rPr>
              <a:t>Library skills refer to the competencies and abilities that enable individuals to effectively navigate, access, evaluate, and utilize information and resources available in libraries. They encompass various capabilities such as information retrieval, research proficiency, information literacy, digital literacy, organization and classification, reference services, communication skills, and adaptability to new technologies and knowledge.</a:t>
            </a:r>
            <a:endParaRPr lang="en-US" sz="2800" dirty="0"/>
          </a:p>
        </p:txBody>
      </p:sp>
    </p:spTree>
    <p:extLst>
      <p:ext uri="{BB962C8B-B14F-4D97-AF65-F5344CB8AC3E}">
        <p14:creationId xmlns:p14="http://schemas.microsoft.com/office/powerpoint/2010/main" val="150478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60F5-9979-A2D0-7DA7-1F54E89F97D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B4E1F7A4-73F9-9303-66FF-D94E9665D9E6}"/>
              </a:ext>
            </a:extLst>
          </p:cNvPr>
          <p:cNvSpPr>
            <a:spLocks noGrp="1"/>
          </p:cNvSpPr>
          <p:nvPr>
            <p:ph idx="1"/>
          </p:nvPr>
        </p:nvSpPr>
        <p:spPr/>
        <p:txBody>
          <a:bodyPr>
            <a:normAutofit/>
          </a:bodyPr>
          <a:lstStyle/>
          <a:p>
            <a:pPr marL="0" indent="0">
              <a:buNone/>
            </a:pPr>
            <a:r>
              <a:rPr lang="en-US" sz="2000" b="0" i="0" dirty="0">
                <a:solidFill>
                  <a:srgbClr val="374151"/>
                </a:solidFill>
                <a:effectLst/>
                <a:latin typeface="Söhne"/>
              </a:rPr>
              <a:t>Library skills encompass a broad spectrum of competencies and proficiencies essential for efficiently navigating, accessing, evaluating, and utilizing information within library settings. These skills enable individuals to effectively interact with various resources available in libraries, aiding in research, education, professional development, and personal </a:t>
            </a:r>
            <a:r>
              <a:rPr lang="en-US" sz="2000" b="0" i="0" dirty="0" err="1">
                <a:solidFill>
                  <a:srgbClr val="374151"/>
                </a:solidFill>
                <a:effectLst/>
                <a:latin typeface="Söhne"/>
              </a:rPr>
              <a:t>enrichment.</a:t>
            </a:r>
            <a:r>
              <a:rPr lang="en-US" sz="2000" b="0" i="0" u="sng" dirty="0" err="1">
                <a:solidFill>
                  <a:srgbClr val="374151"/>
                </a:solidFill>
                <a:effectLst/>
                <a:latin typeface="Söhne"/>
              </a:rPr>
              <a:t>Here's</a:t>
            </a:r>
            <a:r>
              <a:rPr lang="en-US" sz="2000" b="0" i="0" u="sng" dirty="0">
                <a:solidFill>
                  <a:srgbClr val="374151"/>
                </a:solidFill>
                <a:effectLst/>
                <a:latin typeface="Söhne"/>
              </a:rPr>
              <a:t> a more extensive exploration</a:t>
            </a:r>
            <a:r>
              <a:rPr lang="en-US" sz="2000" b="0" i="0" dirty="0">
                <a:solidFill>
                  <a:srgbClr val="374151"/>
                </a:solidFill>
                <a:effectLst/>
                <a:latin typeface="Söhne"/>
              </a:rPr>
              <a:t>:</a:t>
            </a:r>
          </a:p>
          <a:p>
            <a:r>
              <a:rPr lang="en-US" sz="2000" b="1" i="0" dirty="0">
                <a:effectLst/>
                <a:latin typeface="Söhne"/>
              </a:rPr>
              <a:t>Information Retrieval Skills:</a:t>
            </a:r>
            <a:r>
              <a:rPr lang="en-US" sz="2000" b="0" i="0" dirty="0">
                <a:solidFill>
                  <a:srgbClr val="374151"/>
                </a:solidFill>
                <a:effectLst/>
                <a:latin typeface="Söhne"/>
              </a:rPr>
              <a:t> Ability to effectively locate and access information using diverse library resources such as catalogs, databases, archives, and digital collections.</a:t>
            </a:r>
            <a:endParaRPr lang="en-US" sz="2000" dirty="0">
              <a:solidFill>
                <a:srgbClr val="374151"/>
              </a:solidFill>
              <a:latin typeface="Söhne"/>
            </a:endParaRPr>
          </a:p>
          <a:p>
            <a:r>
              <a:rPr lang="en-US" sz="2000" b="1" i="0" dirty="0">
                <a:effectLst/>
                <a:latin typeface="Söhne"/>
              </a:rPr>
              <a:t>Research Competency:</a:t>
            </a:r>
            <a:r>
              <a:rPr lang="en-US" sz="2000" b="0" i="0" dirty="0">
                <a:solidFill>
                  <a:srgbClr val="374151"/>
                </a:solidFill>
                <a:effectLst/>
                <a:latin typeface="Söhne"/>
              </a:rPr>
              <a:t> Understanding research methodologies, including formulating research questions, employing search strategies, and critically analyzing and synthesizing information.</a:t>
            </a:r>
            <a:endParaRPr lang="en-US" sz="2000" dirty="0"/>
          </a:p>
        </p:txBody>
      </p:sp>
    </p:spTree>
    <p:extLst>
      <p:ext uri="{BB962C8B-B14F-4D97-AF65-F5344CB8AC3E}">
        <p14:creationId xmlns:p14="http://schemas.microsoft.com/office/powerpoint/2010/main" val="52953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E9E94-33A4-7BB3-735E-AD5ABA15CCB4}"/>
              </a:ext>
            </a:extLst>
          </p:cNvPr>
          <p:cNvSpPr>
            <a:spLocks noGrp="1"/>
          </p:cNvSpPr>
          <p:nvPr>
            <p:ph idx="1"/>
          </p:nvPr>
        </p:nvSpPr>
        <p:spPr>
          <a:xfrm>
            <a:off x="581192" y="866899"/>
            <a:ext cx="11029615" cy="5108451"/>
          </a:xfrm>
        </p:spPr>
        <p:txBody>
          <a:bodyPr>
            <a:normAutofit/>
          </a:bodyPr>
          <a:lstStyle/>
          <a:p>
            <a:r>
              <a:rPr lang="en-US" sz="2800" b="1" i="0" dirty="0">
                <a:effectLst/>
                <a:latin typeface="Söhne"/>
              </a:rPr>
              <a:t>Information Literacy:</a:t>
            </a:r>
            <a:r>
              <a:rPr lang="en-US" sz="2800" b="0" i="0" dirty="0">
                <a:solidFill>
                  <a:srgbClr val="374151"/>
                </a:solidFill>
                <a:effectLst/>
                <a:latin typeface="Söhne"/>
              </a:rPr>
              <a:t> Developing the capacity to evaluate and select information critically, discerning credibility, relevance, and accuracy while considering ethical considerations in information usage.</a:t>
            </a:r>
          </a:p>
          <a:p>
            <a:r>
              <a:rPr lang="en-US" sz="2800" b="1" i="0" dirty="0">
                <a:effectLst/>
                <a:latin typeface="Söhne"/>
              </a:rPr>
              <a:t>Digital Literacy:</a:t>
            </a:r>
            <a:r>
              <a:rPr lang="en-US" sz="2800" b="0" i="0" dirty="0">
                <a:solidFill>
                  <a:srgbClr val="374151"/>
                </a:solidFill>
                <a:effectLst/>
                <a:latin typeface="Söhne"/>
              </a:rPr>
              <a:t> Proficiency in using digital tools and technologies to access, evaluate, manage, and communicate information effectively.</a:t>
            </a:r>
            <a:endParaRPr lang="en-US" sz="2800" dirty="0">
              <a:solidFill>
                <a:srgbClr val="374151"/>
              </a:solidFill>
              <a:latin typeface="Söhne"/>
            </a:endParaRPr>
          </a:p>
          <a:p>
            <a:r>
              <a:rPr lang="en-US" sz="2800" b="1" i="0" dirty="0">
                <a:effectLst/>
                <a:latin typeface="Söhne"/>
              </a:rPr>
              <a:t>Cataloging and Classification Knowledge:</a:t>
            </a:r>
            <a:r>
              <a:rPr lang="en-US" sz="2800" b="0" i="0" dirty="0">
                <a:solidFill>
                  <a:srgbClr val="374151"/>
                </a:solidFill>
                <a:effectLst/>
                <a:latin typeface="Söhne"/>
              </a:rPr>
              <a:t> Understanding library classification systems (e.g., Dewey Decimal, Library of Congress), enabling effective organization and retrieval of materials.</a:t>
            </a:r>
            <a:endParaRPr lang="en-US" sz="2800" dirty="0"/>
          </a:p>
        </p:txBody>
      </p:sp>
    </p:spTree>
    <p:extLst>
      <p:ext uri="{BB962C8B-B14F-4D97-AF65-F5344CB8AC3E}">
        <p14:creationId xmlns:p14="http://schemas.microsoft.com/office/powerpoint/2010/main" val="280921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B9F6F-2150-DEAC-9A0E-41960F69D164}"/>
              </a:ext>
            </a:extLst>
          </p:cNvPr>
          <p:cNvSpPr>
            <a:spLocks noGrp="1"/>
          </p:cNvSpPr>
          <p:nvPr>
            <p:ph idx="1"/>
          </p:nvPr>
        </p:nvSpPr>
        <p:spPr>
          <a:xfrm>
            <a:off x="581192" y="724395"/>
            <a:ext cx="11029615" cy="5250955"/>
          </a:xfrm>
        </p:spPr>
        <p:txBody>
          <a:bodyPr/>
          <a:lstStyle/>
          <a:p>
            <a:r>
              <a:rPr lang="en-US" sz="2400" b="1" i="0" dirty="0">
                <a:solidFill>
                  <a:srgbClr val="374151"/>
                </a:solidFill>
                <a:effectLst/>
                <a:latin typeface="Söhne"/>
              </a:rPr>
              <a:t>Reference and Advisory Skills:</a:t>
            </a:r>
            <a:r>
              <a:rPr lang="en-US" sz="2400" b="0" i="0" dirty="0">
                <a:solidFill>
                  <a:srgbClr val="374151"/>
                </a:solidFill>
                <a:effectLst/>
                <a:latin typeface="Söhne"/>
              </a:rPr>
              <a:t> Assisting patrons in finding information, recommending resources, and providing guidance on library services and resources.</a:t>
            </a:r>
          </a:p>
          <a:p>
            <a:r>
              <a:rPr lang="en-US" sz="2400" b="1" i="0" dirty="0">
                <a:solidFill>
                  <a:srgbClr val="374151"/>
                </a:solidFill>
                <a:effectLst/>
                <a:latin typeface="Söhne"/>
              </a:rPr>
              <a:t>Communication Proficiency:</a:t>
            </a:r>
            <a:r>
              <a:rPr lang="en-US" sz="2400" b="0" i="0" dirty="0">
                <a:solidFill>
                  <a:srgbClr val="374151"/>
                </a:solidFill>
                <a:effectLst/>
                <a:latin typeface="Söhne"/>
              </a:rPr>
              <a:t> Ability to effectively communicate information verbally, in writing, or through presentations, aiding in information dissemination and patron assistance.</a:t>
            </a:r>
          </a:p>
          <a:p>
            <a:r>
              <a:rPr lang="en-US" sz="2400" b="1" i="0" dirty="0">
                <a:solidFill>
                  <a:srgbClr val="374151"/>
                </a:solidFill>
                <a:effectLst/>
                <a:latin typeface="Söhne"/>
              </a:rPr>
              <a:t>Critical Thinking and Problem-Solving:</a:t>
            </a:r>
            <a:r>
              <a:rPr lang="en-US" sz="2400" b="0" i="0" dirty="0">
                <a:solidFill>
                  <a:srgbClr val="374151"/>
                </a:solidFill>
                <a:effectLst/>
                <a:latin typeface="Söhne"/>
              </a:rPr>
              <a:t> Applying analytical thinking to assess information needs, identify gaps, and develop effective strategies for information gathering and utilization.</a:t>
            </a:r>
          </a:p>
          <a:p>
            <a:r>
              <a:rPr lang="en-US" sz="2400" b="1" i="0" dirty="0">
                <a:solidFill>
                  <a:srgbClr val="374151"/>
                </a:solidFill>
                <a:effectLst/>
                <a:latin typeface="Söhne"/>
              </a:rPr>
              <a:t>Adaptability and Continuous Learning:</a:t>
            </a:r>
            <a:r>
              <a:rPr lang="en-US" sz="2400" b="0" i="0" dirty="0">
                <a:solidFill>
                  <a:srgbClr val="374151"/>
                </a:solidFill>
                <a:effectLst/>
                <a:latin typeface="Söhne"/>
              </a:rPr>
              <a:t> Being receptive to new technologies, evolving information resources, and methodologies, fostering a willingness to continually update and expand skills.</a:t>
            </a:r>
          </a:p>
          <a:p>
            <a:endParaRPr lang="en-US" dirty="0"/>
          </a:p>
        </p:txBody>
      </p:sp>
    </p:spTree>
    <p:extLst>
      <p:ext uri="{BB962C8B-B14F-4D97-AF65-F5344CB8AC3E}">
        <p14:creationId xmlns:p14="http://schemas.microsoft.com/office/powerpoint/2010/main" val="244278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16B5-8256-0317-8D25-FBCF5A43BB9A}"/>
              </a:ext>
            </a:extLst>
          </p:cNvPr>
          <p:cNvSpPr>
            <a:spLocks noGrp="1"/>
          </p:cNvSpPr>
          <p:nvPr>
            <p:ph idx="1"/>
          </p:nvPr>
        </p:nvSpPr>
        <p:spPr>
          <a:xfrm>
            <a:off x="581192" y="843148"/>
            <a:ext cx="11029615" cy="5132202"/>
          </a:xfrm>
        </p:spPr>
        <p:txBody>
          <a:bodyPr/>
          <a:lstStyle/>
          <a:p>
            <a:r>
              <a:rPr lang="en-US" sz="2800" b="1" i="0" dirty="0">
                <a:solidFill>
                  <a:srgbClr val="374151"/>
                </a:solidFill>
                <a:effectLst/>
                <a:latin typeface="Söhne"/>
              </a:rPr>
              <a:t>Collaboration and Teamwork:</a:t>
            </a:r>
            <a:r>
              <a:rPr lang="en-US" sz="2800" b="0" i="0" dirty="0">
                <a:solidFill>
                  <a:srgbClr val="374151"/>
                </a:solidFill>
                <a:effectLst/>
                <a:latin typeface="Söhne"/>
              </a:rPr>
              <a:t> Working effectively with colleagues and patrons, fostering a collaborative environment to facilitate the sharing and utilization of library resources.</a:t>
            </a:r>
          </a:p>
          <a:p>
            <a:r>
              <a:rPr lang="en-US" sz="2800" b="1" i="0" dirty="0">
                <a:solidFill>
                  <a:srgbClr val="374151"/>
                </a:solidFill>
                <a:effectLst/>
                <a:latin typeface="Söhne"/>
              </a:rPr>
              <a:t>Ethical Information Use:</a:t>
            </a:r>
            <a:r>
              <a:rPr lang="en-US" sz="2800" b="0" i="0" dirty="0">
                <a:solidFill>
                  <a:srgbClr val="374151"/>
                </a:solidFill>
                <a:effectLst/>
                <a:latin typeface="Söhne"/>
              </a:rPr>
              <a:t> Understanding and adhering to copyright laws, fair use principles, and ethical considerations related to information access, sharing, and usage.</a:t>
            </a:r>
          </a:p>
          <a:p>
            <a:r>
              <a:rPr lang="en-US" sz="2800" b="1" i="0" dirty="0">
                <a:solidFill>
                  <a:srgbClr val="374151"/>
                </a:solidFill>
                <a:effectLst/>
                <a:latin typeface="Söhne"/>
              </a:rPr>
              <a:t>Community Engagement:</a:t>
            </a:r>
            <a:r>
              <a:rPr lang="en-US" sz="2800" b="0" i="0" dirty="0">
                <a:solidFill>
                  <a:srgbClr val="374151"/>
                </a:solidFill>
                <a:effectLst/>
                <a:latin typeface="Söhne"/>
              </a:rPr>
              <a:t> Engaging with the community, promoting library services, and organizing programs that cater to diverse needs and interests.</a:t>
            </a:r>
          </a:p>
          <a:p>
            <a:endParaRPr lang="en-US" dirty="0"/>
          </a:p>
        </p:txBody>
      </p:sp>
    </p:spTree>
    <p:extLst>
      <p:ext uri="{BB962C8B-B14F-4D97-AF65-F5344CB8AC3E}">
        <p14:creationId xmlns:p14="http://schemas.microsoft.com/office/powerpoint/2010/main" val="342904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7A1F-F27C-17E9-4D49-3361576B8784}"/>
              </a:ext>
            </a:extLst>
          </p:cNvPr>
          <p:cNvSpPr>
            <a:spLocks noGrp="1"/>
          </p:cNvSpPr>
          <p:nvPr>
            <p:ph type="title"/>
          </p:nvPr>
        </p:nvSpPr>
        <p:spPr/>
        <p:txBody>
          <a:bodyPr/>
          <a:lstStyle/>
          <a:p>
            <a:r>
              <a:rPr lang="en-US" sz="2800" b="1" i="0" dirty="0">
                <a:solidFill>
                  <a:srgbClr val="374151"/>
                </a:solidFill>
                <a:effectLst/>
                <a:latin typeface="Söhne"/>
              </a:rPr>
              <a:t>Information literacy</a:t>
            </a:r>
            <a:endParaRPr lang="en-US" b="1" dirty="0"/>
          </a:p>
        </p:txBody>
      </p:sp>
      <p:sp>
        <p:nvSpPr>
          <p:cNvPr id="3" name="Content Placeholder 2">
            <a:extLst>
              <a:ext uri="{FF2B5EF4-FFF2-40B4-BE49-F238E27FC236}">
                <a16:creationId xmlns:a16="http://schemas.microsoft.com/office/drawing/2014/main" id="{FE289541-4445-37B9-707B-87A03EC43F33}"/>
              </a:ext>
            </a:extLst>
          </p:cNvPr>
          <p:cNvSpPr>
            <a:spLocks noGrp="1"/>
          </p:cNvSpPr>
          <p:nvPr>
            <p:ph idx="1"/>
          </p:nvPr>
        </p:nvSpPr>
        <p:spPr/>
        <p:txBody>
          <a:bodyPr>
            <a:normAutofit/>
          </a:bodyPr>
          <a:lstStyle/>
          <a:p>
            <a:r>
              <a:rPr lang="en-US" sz="2400" b="0" i="0" dirty="0">
                <a:solidFill>
                  <a:srgbClr val="374151"/>
                </a:solidFill>
                <a:effectLst/>
                <a:latin typeface="Söhne"/>
              </a:rPr>
              <a:t>Information literacy, the ability to find, evaluate, and use information effectively, applies across diverse areas. It's essential in education for research and learning, in the workplace for informed decision-making, in healthcare for understanding treatments, in media for discerning reliable sources, in digital citizenship for responsible online behavior, in civic engagement for informed participation, in everyday life for critical thinking, in libraries for assisting patrons, in entrepreneurship for innovation, and in fostering inclusion and diversity in society.</a:t>
            </a:r>
            <a:endParaRPr lang="en-US" sz="2400" dirty="0"/>
          </a:p>
        </p:txBody>
      </p:sp>
    </p:spTree>
    <p:extLst>
      <p:ext uri="{BB962C8B-B14F-4D97-AF65-F5344CB8AC3E}">
        <p14:creationId xmlns:p14="http://schemas.microsoft.com/office/powerpoint/2010/main" val="336006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2294-1988-CCB5-6C42-7E111EC287BD}"/>
              </a:ext>
            </a:extLst>
          </p:cNvPr>
          <p:cNvSpPr>
            <a:spLocks noGrp="1"/>
          </p:cNvSpPr>
          <p:nvPr>
            <p:ph type="title"/>
          </p:nvPr>
        </p:nvSpPr>
        <p:spPr/>
        <p:txBody>
          <a:bodyPr/>
          <a:lstStyle/>
          <a:p>
            <a:r>
              <a:rPr lang="en-US" dirty="0"/>
              <a:t>Type of library resource</a:t>
            </a:r>
          </a:p>
        </p:txBody>
      </p:sp>
      <p:sp>
        <p:nvSpPr>
          <p:cNvPr id="3" name="Content Placeholder 2">
            <a:extLst>
              <a:ext uri="{FF2B5EF4-FFF2-40B4-BE49-F238E27FC236}">
                <a16:creationId xmlns:a16="http://schemas.microsoft.com/office/drawing/2014/main" id="{4421020D-2B3C-542F-20B9-2A93B745DEEB}"/>
              </a:ext>
            </a:extLst>
          </p:cNvPr>
          <p:cNvSpPr>
            <a:spLocks noGrp="1"/>
          </p:cNvSpPr>
          <p:nvPr>
            <p:ph idx="1"/>
          </p:nvPr>
        </p:nvSpPr>
        <p:spPr/>
        <p:txBody>
          <a:bodyPr/>
          <a:lstStyle/>
          <a:p>
            <a:pPr algn="l"/>
            <a:r>
              <a:rPr lang="en-US" b="0" i="0" dirty="0">
                <a:solidFill>
                  <a:srgbClr val="374151"/>
                </a:solidFill>
                <a:effectLst/>
                <a:latin typeface="Söhne"/>
              </a:rPr>
              <a:t>Libraries offer a wide array of resources to cater to diverse information needs. Here are various types of library resources:</a:t>
            </a:r>
          </a:p>
          <a:p>
            <a:pPr algn="l">
              <a:buFont typeface="+mj-lt"/>
              <a:buAutoNum type="arabicPeriod"/>
            </a:pPr>
            <a:r>
              <a:rPr lang="en-US" b="1" i="0" dirty="0">
                <a:solidFill>
                  <a:srgbClr val="374151"/>
                </a:solidFill>
                <a:effectLst/>
                <a:latin typeface="Söhne"/>
              </a:rPr>
              <a:t>Print Materials:</a:t>
            </a:r>
            <a:r>
              <a:rPr lang="en-US" b="0" i="0" dirty="0">
                <a:solidFill>
                  <a:srgbClr val="374151"/>
                </a:solidFill>
                <a:effectLst/>
                <a:latin typeface="Söhne"/>
              </a:rPr>
              <a:t> Books, magazines, journals, newspapers, pamphlets, and other printed materials covering various subjects and genres.</a:t>
            </a:r>
          </a:p>
          <a:p>
            <a:pPr algn="l">
              <a:buFont typeface="+mj-lt"/>
              <a:buAutoNum type="arabicPeriod"/>
            </a:pPr>
            <a:r>
              <a:rPr lang="en-US" b="1" i="0" dirty="0">
                <a:solidFill>
                  <a:srgbClr val="374151"/>
                </a:solidFill>
                <a:effectLst/>
                <a:latin typeface="Söhne"/>
              </a:rPr>
              <a:t>Digital Materials:</a:t>
            </a:r>
            <a:r>
              <a:rPr lang="en-US" b="0" i="0" dirty="0">
                <a:solidFill>
                  <a:srgbClr val="374151"/>
                </a:solidFill>
                <a:effectLst/>
                <a:latin typeface="Söhne"/>
              </a:rPr>
              <a:t> E-books, online databases, digital archives, audiobooks, digital magazines, and newspapers accessible through computers, tablets, or smartphones.</a:t>
            </a:r>
          </a:p>
          <a:p>
            <a:pPr algn="l">
              <a:buFont typeface="+mj-lt"/>
              <a:buAutoNum type="arabicPeriod"/>
            </a:pPr>
            <a:r>
              <a:rPr lang="en-US" b="1" i="0" dirty="0">
                <a:solidFill>
                  <a:srgbClr val="374151"/>
                </a:solidFill>
                <a:effectLst/>
                <a:latin typeface="Söhne"/>
              </a:rPr>
              <a:t>Reference Materials:</a:t>
            </a:r>
            <a:r>
              <a:rPr lang="en-US" b="0" i="0" dirty="0">
                <a:solidFill>
                  <a:srgbClr val="374151"/>
                </a:solidFill>
                <a:effectLst/>
                <a:latin typeface="Söhne"/>
              </a:rPr>
              <a:t> Encyclopedias, dictionaries, atlases, almanacs, and directories providing quick and concise information on various topics.</a:t>
            </a:r>
          </a:p>
          <a:p>
            <a:pPr algn="l">
              <a:buFont typeface="+mj-lt"/>
              <a:buAutoNum type="arabicPeriod"/>
            </a:pPr>
            <a:r>
              <a:rPr lang="en-US" b="1" i="0" dirty="0">
                <a:solidFill>
                  <a:srgbClr val="374151"/>
                </a:solidFill>
                <a:effectLst/>
                <a:latin typeface="Söhne"/>
              </a:rPr>
              <a:t>Audiovisual Materials:</a:t>
            </a:r>
            <a:r>
              <a:rPr lang="en-US" b="0" i="0" dirty="0">
                <a:solidFill>
                  <a:srgbClr val="374151"/>
                </a:solidFill>
                <a:effectLst/>
                <a:latin typeface="Söhne"/>
              </a:rPr>
              <a:t> CDs, DVDs, streaming services, and multimedia resources including educational videos, documentaries, music, and films.</a:t>
            </a:r>
          </a:p>
          <a:p>
            <a:endParaRPr lang="en-US" dirty="0"/>
          </a:p>
        </p:txBody>
      </p:sp>
    </p:spTree>
    <p:extLst>
      <p:ext uri="{BB962C8B-B14F-4D97-AF65-F5344CB8AC3E}">
        <p14:creationId xmlns:p14="http://schemas.microsoft.com/office/powerpoint/2010/main" val="274035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B5AD-3F70-AFBC-A8B4-DFEA9F7A19BA}"/>
              </a:ext>
            </a:extLst>
          </p:cNvPr>
          <p:cNvSpPr>
            <a:spLocks noGrp="1"/>
          </p:cNvSpPr>
          <p:nvPr>
            <p:ph type="title"/>
          </p:nvPr>
        </p:nvSpPr>
        <p:spPr/>
        <p:txBody>
          <a:bodyPr/>
          <a:lstStyle/>
          <a:p>
            <a:r>
              <a:rPr lang="en-US" b="1" i="0" dirty="0">
                <a:solidFill>
                  <a:srgbClr val="374151"/>
                </a:solidFill>
                <a:effectLst/>
                <a:latin typeface="Söhne"/>
              </a:rPr>
              <a:t>library catalog</a:t>
            </a:r>
            <a:endParaRPr lang="en-US" b="1" dirty="0"/>
          </a:p>
        </p:txBody>
      </p:sp>
      <p:sp>
        <p:nvSpPr>
          <p:cNvPr id="3" name="Content Placeholder 2">
            <a:extLst>
              <a:ext uri="{FF2B5EF4-FFF2-40B4-BE49-F238E27FC236}">
                <a16:creationId xmlns:a16="http://schemas.microsoft.com/office/drawing/2014/main" id="{2AF0653A-12A6-6636-A9C0-3933B6CBE05D}"/>
              </a:ext>
            </a:extLst>
          </p:cNvPr>
          <p:cNvSpPr>
            <a:spLocks noGrp="1"/>
          </p:cNvSpPr>
          <p:nvPr>
            <p:ph idx="1"/>
          </p:nvPr>
        </p:nvSpPr>
        <p:spPr/>
        <p:txBody>
          <a:bodyPr/>
          <a:lstStyle/>
          <a:p>
            <a:pPr algn="l"/>
            <a:r>
              <a:rPr lang="en-US" b="0" i="0" dirty="0">
                <a:solidFill>
                  <a:srgbClr val="374151"/>
                </a:solidFill>
                <a:effectLst/>
                <a:latin typeface="Söhne"/>
              </a:rPr>
              <a:t>A library catalog serves as a central database or system that organizes and provides access to the library's collection of resources. Here's how you might use a library catalog:</a:t>
            </a:r>
          </a:p>
          <a:p>
            <a:pPr algn="l">
              <a:buFont typeface="+mj-lt"/>
              <a:buAutoNum type="arabicPeriod"/>
            </a:pPr>
            <a:r>
              <a:rPr lang="en-US" b="1" i="0" dirty="0">
                <a:solidFill>
                  <a:srgbClr val="374151"/>
                </a:solidFill>
                <a:effectLst/>
                <a:latin typeface="Söhne"/>
              </a:rPr>
              <a:t>Search:</a:t>
            </a:r>
            <a:r>
              <a:rPr lang="en-US" b="0" i="0" dirty="0">
                <a:solidFill>
                  <a:srgbClr val="374151"/>
                </a:solidFill>
                <a:effectLst/>
                <a:latin typeface="Söhne"/>
              </a:rPr>
              <a:t> Start by entering keywords, titles, authors, or subjects related to the information you're seeking into the catalog's search bar. Use filters or advanced search options to refine your search.</a:t>
            </a:r>
          </a:p>
          <a:p>
            <a:pPr algn="l">
              <a:buFont typeface="+mj-lt"/>
              <a:buAutoNum type="arabicPeriod"/>
            </a:pPr>
            <a:r>
              <a:rPr lang="en-US" b="1" i="0" dirty="0">
                <a:solidFill>
                  <a:srgbClr val="374151"/>
                </a:solidFill>
                <a:effectLst/>
                <a:latin typeface="Söhne"/>
              </a:rPr>
              <a:t>Results Review:</a:t>
            </a:r>
            <a:r>
              <a:rPr lang="en-US" b="0" i="0" dirty="0">
                <a:solidFill>
                  <a:srgbClr val="374151"/>
                </a:solidFill>
                <a:effectLst/>
                <a:latin typeface="Söhne"/>
              </a:rPr>
              <a:t> Browse through the search results. Each entry typically includes information such as the title, author, publication date, subject tags, and availability status.</a:t>
            </a:r>
          </a:p>
          <a:p>
            <a:pPr algn="l">
              <a:buFont typeface="+mj-lt"/>
              <a:buAutoNum type="arabicPeriod"/>
            </a:pPr>
            <a:r>
              <a:rPr lang="en-US" b="1" i="0" dirty="0">
                <a:solidFill>
                  <a:srgbClr val="374151"/>
                </a:solidFill>
                <a:effectLst/>
                <a:latin typeface="Söhne"/>
              </a:rPr>
              <a:t>Item Availability:</a:t>
            </a:r>
            <a:r>
              <a:rPr lang="en-US" b="0" i="0" dirty="0">
                <a:solidFill>
                  <a:srgbClr val="374151"/>
                </a:solidFill>
                <a:effectLst/>
                <a:latin typeface="Söhne"/>
              </a:rPr>
              <a:t> Check the availability of the resource. The catalog usually indicates whether the item is available, checked out, in the library's collection, or if it's an electronic resource.</a:t>
            </a:r>
          </a:p>
          <a:p>
            <a:pPr algn="l">
              <a:buFont typeface="+mj-lt"/>
              <a:buAutoNum type="arabicPeriod"/>
            </a:pPr>
            <a:r>
              <a:rPr lang="en-US" b="1" i="0" dirty="0">
                <a:solidFill>
                  <a:srgbClr val="374151"/>
                </a:solidFill>
                <a:effectLst/>
                <a:latin typeface="Söhne"/>
              </a:rPr>
              <a:t>Location and Call Number:</a:t>
            </a:r>
            <a:r>
              <a:rPr lang="en-US" b="0" i="0" dirty="0">
                <a:solidFill>
                  <a:srgbClr val="374151"/>
                </a:solidFill>
                <a:effectLst/>
                <a:latin typeface="Söhne"/>
              </a:rPr>
              <a:t> Note the location and call number if the item is physical. This information helps you locate the item within the library's shelves.</a:t>
            </a:r>
          </a:p>
          <a:p>
            <a:endParaRPr lang="en-US" dirty="0"/>
          </a:p>
        </p:txBody>
      </p:sp>
    </p:spTree>
    <p:extLst>
      <p:ext uri="{BB962C8B-B14F-4D97-AF65-F5344CB8AC3E}">
        <p14:creationId xmlns:p14="http://schemas.microsoft.com/office/powerpoint/2010/main" val="40899641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{2033E9DE-D00F-4439-8F27-CFB3F8663F13}tf33552983_win32</Template>
  <TotalTime>30</TotalTime>
  <Words>1040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Franklin Gothic Book</vt:lpstr>
      <vt:lpstr>Franklin Gothic Demi</vt:lpstr>
      <vt:lpstr>Söhne</vt:lpstr>
      <vt:lpstr>Wingdings 2</vt:lpstr>
      <vt:lpstr>DividendVTI</vt:lpstr>
      <vt:lpstr>Name: Taha Shehzad class: aint-2a subject: communication skills assignment: library skills</vt:lpstr>
      <vt:lpstr>What is Library skills.</vt:lpstr>
      <vt:lpstr>Continue…..</vt:lpstr>
      <vt:lpstr>PowerPoint Presentation</vt:lpstr>
      <vt:lpstr>PowerPoint Presentation</vt:lpstr>
      <vt:lpstr>PowerPoint Presentation</vt:lpstr>
      <vt:lpstr>Information literacy</vt:lpstr>
      <vt:lpstr>Type of library resource</vt:lpstr>
      <vt:lpstr>library catalog</vt:lpstr>
      <vt:lpstr>Citation &amp; Plagiarism</vt:lpstr>
      <vt:lpstr>Digital literacy &amp; Reference management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Taha Shehzad class: aint-2a subject: communication skills assignment: library skills</dc:title>
  <dc:creator>Taha Shehzad</dc:creator>
  <cp:lastModifiedBy>Taha Shehzad</cp:lastModifiedBy>
  <cp:revision>2</cp:revision>
  <dcterms:created xsi:type="dcterms:W3CDTF">2023-11-29T08:24:03Z</dcterms:created>
  <dcterms:modified xsi:type="dcterms:W3CDTF">2023-11-29T09:17:52Z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