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1728360"/>
            <a:ext cx="10972080" cy="114480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3134880"/>
            <a:ext cx="10972080" cy="289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youtube.com/watch?v=KIrdIHKvtYw" TargetMode="External"/><Relationship Id="rId2" Type="http://schemas.openxmlformats.org/officeDocument/2006/relationships/hyperlink" Target="https://www.youtube.com/watch?v=KIrdIHKvtYw" TargetMode="External"/><Relationship Id="rId3" Type="http://schemas.openxmlformats.org/officeDocument/2006/relationships/hyperlink" Target="https://www.youtube.com/watch?v=xvlt8riLx6c" TargetMode="External"/><Relationship Id="rId4" Type="http://schemas.openxmlformats.org/officeDocument/2006/relationships/hyperlink" Target="https://www.youtube.com/watch?v=xvlt8riLx6c" TargetMode="External"/><Relationship Id="rId5" Type="http://schemas.openxmlformats.org/officeDocument/2006/relationships/hyperlink" Target="https://www.youtube.com/watch?v=ZVaGIZ3CNqg" TargetMode="External"/><Relationship Id="rId6" Type="http://schemas.openxmlformats.org/officeDocument/2006/relationships/hyperlink" Target="https://www.youtube.com/watch?v=ZVaGIZ3CNqg" TargetMode="External"/><Relationship Id="rId7" Type="http://schemas.openxmlformats.org/officeDocument/2006/relationships/hyperlink" Target="https://www.youtube.com/watch?v=ZVaGIZ3CNqg" TargetMode="External"/><Relationship Id="rId8"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0400" y="2733840"/>
            <a:ext cx="8143200" cy="1371960"/>
          </a:xfrm>
          <a:prstGeom prst="rect">
            <a:avLst/>
          </a:prstGeom>
          <a:noFill/>
          <a:ln>
            <a:noFill/>
          </a:ln>
        </p:spPr>
        <p:style>
          <a:lnRef idx="0"/>
          <a:fillRef idx="0"/>
          <a:effectRef idx="0"/>
          <a:fontRef idx="minor"/>
        </p:style>
        <p:txBody>
          <a:bodyPr lIns="90000" rIns="90000" tIns="45000" bIns="45000" anchor="b">
            <a:noAutofit/>
          </a:bodyPr>
          <a:p>
            <a:pPr algn="r">
              <a:lnSpc>
                <a:spcPct val="90000"/>
              </a:lnSpc>
            </a:pPr>
            <a:r>
              <a:rPr b="0" lang="en-US" sz="5400" spc="-1" strike="noStrike">
                <a:solidFill>
                  <a:srgbClr val="ffffff"/>
                </a:solidFill>
                <a:latin typeface="Trebuchet MS"/>
                <a:ea typeface="DejaVu Sans"/>
              </a:rPr>
              <a:t>Natural Language Processing (NLP)</a:t>
            </a:r>
            <a:endParaRPr b="0" lang="en-US" sz="5400" spc="-1" strike="noStrike">
              <a:latin typeface="Arial"/>
            </a:endParaRPr>
          </a:p>
        </p:txBody>
      </p:sp>
      <p:sp>
        <p:nvSpPr>
          <p:cNvPr id="77" name="CustomShape 2"/>
          <p:cNvSpPr/>
          <p:nvPr/>
        </p:nvSpPr>
        <p:spPr>
          <a:xfrm>
            <a:off x="680400" y="4394160"/>
            <a:ext cx="8143200" cy="1116720"/>
          </a:xfrm>
          <a:prstGeom prst="rect">
            <a:avLst/>
          </a:prstGeom>
          <a:noFill/>
          <a:ln>
            <a:noFill/>
          </a:ln>
        </p:spPr>
        <p:style>
          <a:lnRef idx="0"/>
          <a:fillRef idx="0"/>
          <a:effectRef idx="0"/>
          <a:fontRef idx="minor"/>
        </p:style>
        <p:txBody>
          <a:bodyPr lIns="90000" rIns="90000" tIns="45000" bIns="45000">
            <a:noAutofit/>
          </a:bodyPr>
          <a:p>
            <a:pPr algn="r">
              <a:lnSpc>
                <a:spcPct val="90000"/>
              </a:lnSpc>
              <a:spcBef>
                <a:spcPts val="1001"/>
              </a:spcBef>
              <a:tabLst>
                <a:tab algn="l" pos="0"/>
              </a:tabLst>
            </a:pPr>
            <a:r>
              <a:rPr b="0" lang="en-US" sz="2000" spc="-1" strike="noStrike">
                <a:solidFill>
                  <a:srgbClr val="ffffff"/>
                </a:solidFill>
                <a:latin typeface="Trebuchet MS"/>
                <a:ea typeface="DejaVu Sans"/>
              </a:rPr>
              <a:t>Lecture 1: Introduction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680400" y="753120"/>
            <a:ext cx="9612720" cy="1080000"/>
          </a:xfrm>
          <a:prstGeom prst="rect">
            <a:avLst/>
          </a:prstGeom>
          <a:noFill/>
          <a:ln>
            <a:noFill/>
          </a:ln>
        </p:spPr>
        <p:style>
          <a:lnRef idx="0"/>
          <a:fillRef idx="0"/>
          <a:effectRef idx="0"/>
          <a:fontRef idx="minor"/>
        </p:style>
      </p:sp>
      <p:sp>
        <p:nvSpPr>
          <p:cNvPr id="9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0" lang="en-US" sz="2400" spc="-1" strike="noStrike">
                <a:solidFill>
                  <a:srgbClr val="ffffff"/>
                </a:solidFill>
                <a:latin typeface="Trebuchet MS"/>
                <a:ea typeface="DejaVu Sans"/>
              </a:rPr>
              <a:t>The structure of languages evolve and diversify over time to serve specific communicative and social functions.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Synchronic:</a:t>
            </a:r>
            <a:r>
              <a:rPr b="0" lang="en-US" sz="2400" spc="-1" strike="noStrike">
                <a:solidFill>
                  <a:srgbClr val="ffffff"/>
                </a:solidFill>
                <a:latin typeface="Trebuchet MS"/>
                <a:ea typeface="DejaVu Sans"/>
              </a:rPr>
              <a:t> Study of the state of a language at any given point in history</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Diachronic:</a:t>
            </a:r>
            <a:r>
              <a:rPr b="0" lang="en-US" sz="2400" spc="-1" strike="noStrike">
                <a:solidFill>
                  <a:srgbClr val="ffffff"/>
                </a:solidFill>
                <a:latin typeface="Trebuchet MS"/>
                <a:ea typeface="DejaVu Sans"/>
              </a:rPr>
              <a:t> Comparison between the states of language over decades or centuries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42">
                                  <p:stCondLst>
                                    <p:cond delay="0"/>
                                  </p:stCondLst>
                                  <p:childTnLst>
                                    <p:set>
                                      <p:cBhvr>
                                        <p:cTn id="100" dur="1" fill="hold">
                                          <p:stCondLst>
                                            <p:cond delay="0"/>
                                          </p:stCondLst>
                                        </p:cTn>
                                        <p:tgtEl>
                                          <p:spTgt spid="95">
                                            <p:txEl>
                                              <p:pRg st="0" end="0"/>
                                            </p:txEl>
                                          </p:spTgt>
                                        </p:tgtEl>
                                        <p:attrNameLst>
                                          <p:attrName>style.visibility</p:attrName>
                                        </p:attrNameLst>
                                      </p:cBhvr>
                                      <p:to>
                                        <p:strVal val="visible"/>
                                      </p:to>
                                    </p:set>
                                    <p:animEffect filter="fade" transition="in">
                                      <p:cBhvr additive="repl">
                                        <p:cTn id="101" dur="1000"/>
                                        <p:tgtEl>
                                          <p:spTgt spid="95">
                                            <p:txEl>
                                              <p:pRg st="0" end="0"/>
                                            </p:txEl>
                                          </p:spTgt>
                                        </p:tgtEl>
                                      </p:cBhvr>
                                    </p:animEffect>
                                    <p:anim calcmode="lin" valueType="num">
                                      <p:cBhvr additive="repl">
                                        <p:cTn id="102" dur="1000" fill="hold"/>
                                        <p:tgtEl>
                                          <p:spTgt spid="95">
                                            <p:txEl>
                                              <p:pRg st="0" end="0"/>
                                            </p:txEl>
                                          </p:spTgt>
                                        </p:tgtEl>
                                        <p:attrNameLst>
                                          <p:attrName>ppt_x</p:attrName>
                                        </p:attrNameLst>
                                      </p:cBhvr>
                                      <p:tavLst>
                                        <p:tav tm="0">
                                          <p:val>
                                            <p:strVal val="#ppt_x"/>
                                          </p:val>
                                        </p:tav>
                                        <p:tav tm="100000">
                                          <p:val>
                                            <p:strVal val="#ppt_x"/>
                                          </p:val>
                                        </p:tav>
                                      </p:tavLst>
                                    </p:anim>
                                    <p:anim calcmode="lin" valueType="num">
                                      <p:cBhvr additive="repl">
                                        <p:cTn id="103" dur="1000" fill="hold"/>
                                        <p:tgtEl>
                                          <p:spTgt spid="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42">
                                  <p:stCondLst>
                                    <p:cond delay="0"/>
                                  </p:stCondLst>
                                  <p:childTnLst>
                                    <p:set>
                                      <p:cBhvr>
                                        <p:cTn id="107" dur="1" fill="hold">
                                          <p:stCondLst>
                                            <p:cond delay="0"/>
                                          </p:stCondLst>
                                        </p:cTn>
                                        <p:tgtEl>
                                          <p:spTgt spid="95">
                                            <p:txEl>
                                              <p:pRg st="2" end="2"/>
                                            </p:txEl>
                                          </p:spTgt>
                                        </p:tgtEl>
                                        <p:attrNameLst>
                                          <p:attrName>style.visibility</p:attrName>
                                        </p:attrNameLst>
                                      </p:cBhvr>
                                      <p:to>
                                        <p:strVal val="visible"/>
                                      </p:to>
                                    </p:set>
                                    <p:animEffect filter="fade" transition="in">
                                      <p:cBhvr additive="repl">
                                        <p:cTn id="108" dur="1000"/>
                                        <p:tgtEl>
                                          <p:spTgt spid="95">
                                            <p:txEl>
                                              <p:pRg st="2" end="2"/>
                                            </p:txEl>
                                          </p:spTgt>
                                        </p:tgtEl>
                                      </p:cBhvr>
                                    </p:animEffect>
                                    <p:anim calcmode="lin" valueType="num">
                                      <p:cBhvr additive="repl">
                                        <p:cTn id="109" dur="1000" fill="hold"/>
                                        <p:tgtEl>
                                          <p:spTgt spid="95">
                                            <p:txEl>
                                              <p:pRg st="2" end="2"/>
                                            </p:txEl>
                                          </p:spTgt>
                                        </p:tgtEl>
                                        <p:attrNameLst>
                                          <p:attrName>ppt_x</p:attrName>
                                        </p:attrNameLst>
                                      </p:cBhvr>
                                      <p:tavLst>
                                        <p:tav tm="0">
                                          <p:val>
                                            <p:strVal val="#ppt_x"/>
                                          </p:val>
                                        </p:tav>
                                        <p:tav tm="100000">
                                          <p:val>
                                            <p:strVal val="#ppt_x"/>
                                          </p:val>
                                        </p:tav>
                                      </p:tavLst>
                                    </p:anim>
                                    <p:anim calcmode="lin" valueType="num">
                                      <p:cBhvr additive="repl">
                                        <p:cTn id="110" dur="1000" fill="hold"/>
                                        <p:tgtEl>
                                          <p:spTgt spid="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42">
                                  <p:stCondLst>
                                    <p:cond delay="0"/>
                                  </p:stCondLst>
                                  <p:childTnLst>
                                    <p:set>
                                      <p:cBhvr>
                                        <p:cTn id="114" dur="1" fill="hold">
                                          <p:stCondLst>
                                            <p:cond delay="0"/>
                                          </p:stCondLst>
                                        </p:cTn>
                                        <p:tgtEl>
                                          <p:spTgt spid="95">
                                            <p:txEl>
                                              <p:pRg st="4" end="4"/>
                                            </p:txEl>
                                          </p:spTgt>
                                        </p:tgtEl>
                                        <p:attrNameLst>
                                          <p:attrName>style.visibility</p:attrName>
                                        </p:attrNameLst>
                                      </p:cBhvr>
                                      <p:to>
                                        <p:strVal val="visible"/>
                                      </p:to>
                                    </p:set>
                                    <p:animEffect filter="fade" transition="in">
                                      <p:cBhvr additive="repl">
                                        <p:cTn id="115" dur="1000"/>
                                        <p:tgtEl>
                                          <p:spTgt spid="95">
                                            <p:txEl>
                                              <p:pRg st="4" end="4"/>
                                            </p:txEl>
                                          </p:spTgt>
                                        </p:tgtEl>
                                      </p:cBhvr>
                                    </p:animEffect>
                                    <p:anim calcmode="lin" valueType="num">
                                      <p:cBhvr additive="repl">
                                        <p:cTn id="116" dur="1000" fill="hold"/>
                                        <p:tgtEl>
                                          <p:spTgt spid="95">
                                            <p:txEl>
                                              <p:pRg st="4" end="4"/>
                                            </p:txEl>
                                          </p:spTgt>
                                        </p:tgtEl>
                                        <p:attrNameLst>
                                          <p:attrName>ppt_x</p:attrName>
                                        </p:attrNameLst>
                                      </p:cBhvr>
                                      <p:tavLst>
                                        <p:tav tm="0">
                                          <p:val>
                                            <p:strVal val="#ppt_x"/>
                                          </p:val>
                                        </p:tav>
                                        <p:tav tm="100000">
                                          <p:val>
                                            <p:strVal val="#ppt_x"/>
                                          </p:val>
                                        </p:tav>
                                      </p:tavLst>
                                    </p:anim>
                                    <p:anim calcmode="lin" valueType="num">
                                      <p:cBhvr additive="repl">
                                        <p:cTn id="117" dur="1000" fill="hold"/>
                                        <p:tgtEl>
                                          <p:spTgt spid="9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Class Ethics</a:t>
            </a:r>
            <a:endParaRPr b="0" lang="en-US" sz="3600" spc="-1" strike="noStrike">
              <a:latin typeface="Arial"/>
            </a:endParaRPr>
          </a:p>
        </p:txBody>
      </p:sp>
      <p:sp>
        <p:nvSpPr>
          <p:cNvPr id="9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400" spc="-1" strike="noStrike">
                <a:solidFill>
                  <a:srgbClr val="ffffff"/>
                </a:solidFill>
                <a:latin typeface="Trebuchet MS"/>
                <a:ea typeface="DejaVu Sans"/>
              </a:rPr>
              <a:t>Attendance:</a:t>
            </a:r>
            <a:r>
              <a:rPr b="1" lang="en-US" sz="2400" spc="-1" strike="noStrike">
                <a:solidFill>
                  <a:srgbClr val="ffffff"/>
                </a:solidFill>
                <a:latin typeface="Trebuchet MS"/>
                <a:ea typeface="DejaVu Sans"/>
              </a:rPr>
              <a:t>	</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The university requires at least 80% attendance. Be in time and watch your attendance to avoid end semester hassles.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1" lang="en-US" sz="2400" spc="-1" strike="noStrike">
                <a:solidFill>
                  <a:srgbClr val="ffffff"/>
                </a:solidFill>
                <a:latin typeface="Trebuchet MS"/>
                <a:ea typeface="DejaVu Sans"/>
              </a:rPr>
              <a:t>Late Submission of Assignments: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Assignments after deadline will get 10% penalty after deadline for first 3 days and will not be marked after that. Assignments will have at least a week’s time.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80400" y="753120"/>
            <a:ext cx="9612720" cy="1080000"/>
          </a:xfrm>
          <a:prstGeom prst="rect">
            <a:avLst/>
          </a:prstGeom>
          <a:noFill/>
          <a:ln>
            <a:noFill/>
          </a:ln>
        </p:spPr>
        <p:style>
          <a:lnRef idx="0"/>
          <a:fillRef idx="0"/>
          <a:effectRef idx="0"/>
          <a:fontRef idx="minor"/>
        </p:style>
      </p:sp>
      <p:sp>
        <p:nvSpPr>
          <p:cNvPr id="9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56000"/>
          </a:bodyPr>
          <a:p>
            <a:pPr>
              <a:lnSpc>
                <a:spcPct val="90000"/>
              </a:lnSpc>
              <a:spcBef>
                <a:spcPts val="1001"/>
              </a:spcBef>
              <a:tabLst>
                <a:tab algn="l" pos="0"/>
              </a:tabLst>
            </a:pPr>
            <a:r>
              <a:rPr b="1" lang="en-US" sz="2400" spc="-1" strike="noStrike">
                <a:solidFill>
                  <a:srgbClr val="ffffff"/>
                </a:solidFill>
                <a:latin typeface="Trebuchet MS"/>
                <a:ea typeface="DejaVu Sans"/>
              </a:rPr>
              <a:t>Quizzes: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Schedule for quizzes is provided in the plan and will be followed accordingly. No retake for quizzes however, 4/5 will be considered.</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1" lang="en-US" sz="2400" spc="-1" strike="sngStrike">
                <a:solidFill>
                  <a:srgbClr val="ffffff"/>
                </a:solidFill>
                <a:latin typeface="Trebuchet MS"/>
                <a:ea typeface="DejaVu Sans"/>
              </a:rPr>
              <a:t>Project:</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sngStrike">
                <a:solidFill>
                  <a:srgbClr val="ffffff"/>
                </a:solidFill>
                <a:latin typeface="Trebuchet MS"/>
                <a:ea typeface="DejaVu Sans"/>
              </a:rPr>
              <a:t>The course project would have groups of two students each. The ideas for projects would be discussed later in the course.</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a:p>
            <a:pPr>
              <a:lnSpc>
                <a:spcPct val="90000"/>
              </a:lnSpc>
              <a:spcBef>
                <a:spcPts val="1001"/>
              </a:spcBef>
              <a:tabLst>
                <a:tab algn="l" pos="0"/>
              </a:tabLst>
            </a:pPr>
            <a:r>
              <a:rPr b="1" lang="en-US" sz="2400" spc="-1" strike="noStrike">
                <a:solidFill>
                  <a:srgbClr val="ffffff"/>
                </a:solidFill>
                <a:latin typeface="Trebuchet MS"/>
                <a:ea typeface="DejaVu Sans"/>
              </a:rPr>
              <a:t>Opportunists: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Keep track of your efforts and rewards. Please do not bother for favors to stay afloat.  </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600" spc="-1" strike="noStrike">
                <a:solidFill>
                  <a:srgbClr val="ffffff"/>
                </a:solidFill>
                <a:latin typeface="Trebuchet MS"/>
                <a:ea typeface="DejaVu Sans"/>
              </a:rPr>
              <a:t>CS458 Natural Language Processing</a:t>
            </a:r>
            <a:endParaRPr b="0" lang="en-US" sz="3600" spc="-1" strike="noStrike">
              <a:latin typeface="Arial"/>
            </a:endParaRPr>
          </a:p>
        </p:txBody>
      </p:sp>
      <p:sp>
        <p:nvSpPr>
          <p:cNvPr id="10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r>
              <a:rPr b="1" lang="en-US" sz="2400" spc="-1" strike="noStrike">
                <a:solidFill>
                  <a:srgbClr val="ffffff"/>
                </a:solidFill>
                <a:latin typeface="Trebuchet MS"/>
                <a:ea typeface="DejaVu Sans"/>
              </a:rPr>
              <a:t>Pre-Requisites: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Prior knowledge of a Programming Language, ideally or Python</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Basic understanding of Mathematics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0" lang="en-US" sz="2400" spc="-1" strike="noStrike">
                <a:solidFill>
                  <a:srgbClr val="ffffff"/>
                </a:solidFill>
                <a:latin typeface="Trebuchet MS"/>
                <a:ea typeface="DejaVu Sans"/>
              </a:rPr>
              <a:t>Understanding of Algorithms and Data Structures</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Course Description</a:t>
            </a:r>
            <a:endParaRPr b="0" lang="en-US" sz="3600" spc="-1" strike="noStrike">
              <a:latin typeface="Arial"/>
            </a:endParaRPr>
          </a:p>
        </p:txBody>
      </p:sp>
      <p:sp>
        <p:nvSpPr>
          <p:cNvPr id="10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84000"/>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Natural language processing (NLP) addresses the fundamental questions at the intersection of human languages and computer science.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 devises techniques that would help understand the basic language structure and processing it for various needs.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This empowers users to get insights into observed human phenomena.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 is an interdisciplinary course that helps to learn computers do useful things with human languages by mining high quality information from text and converting it to actionable knowledge.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80400" y="753120"/>
            <a:ext cx="9612720" cy="1080000"/>
          </a:xfrm>
          <a:prstGeom prst="rect">
            <a:avLst/>
          </a:prstGeom>
          <a:noFill/>
          <a:ln>
            <a:noFill/>
          </a:ln>
        </p:spPr>
        <p:style>
          <a:lnRef idx="0"/>
          <a:fillRef idx="0"/>
          <a:effectRef idx="0"/>
          <a:fontRef idx="minor"/>
        </p:style>
      </p:sp>
      <p:sp>
        <p:nvSpPr>
          <p:cNvPr id="10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 may facilitate human life in different areas including business intelligence, information acquisition, social behavior analysis and decision making etc.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course introduces computational methods that can help linguistics explain language phenomena, inducing automatic discovery of different word senses and phrase structures.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course discusses statistical and probabilistic methods that have revolutionized NLP in the past decade.</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Course Objectives</a:t>
            </a:r>
            <a:endParaRPr b="0" lang="en-US" sz="3600" spc="-1" strike="noStrike">
              <a:latin typeface="Arial"/>
            </a:endParaRPr>
          </a:p>
        </p:txBody>
      </p:sp>
      <p:sp>
        <p:nvSpPr>
          <p:cNvPr id="10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0" lang="en-US" sz="2400" spc="-1" strike="noStrike">
                <a:solidFill>
                  <a:srgbClr val="ffffff"/>
                </a:solidFill>
                <a:latin typeface="Trebuchet MS"/>
                <a:ea typeface="DejaVu Sans"/>
              </a:rPr>
              <a:t>The students should achieve the following objectives from studying this course;</a:t>
            </a:r>
            <a:endParaRPr b="0" lang="en-US" sz="2400" spc="-1" strike="noStrike">
              <a:latin typeface="Arial"/>
            </a:endParaRPr>
          </a:p>
          <a:p>
            <a:pPr lvl="1" marL="685800" indent="-227520">
              <a:lnSpc>
                <a:spcPct val="90000"/>
              </a:lnSpc>
              <a:spcBef>
                <a:spcPts val="499"/>
              </a:spcBef>
              <a:buClr>
                <a:srgbClr val="ffffff"/>
              </a:buClr>
              <a:buFont typeface="Arial"/>
              <a:buChar char="•"/>
              <a:tabLst>
                <a:tab algn="l" pos="0"/>
              </a:tabLst>
            </a:pPr>
            <a:r>
              <a:rPr b="0" lang="en-US" sz="2000" spc="-1" strike="noStrike">
                <a:solidFill>
                  <a:srgbClr val="ffffff"/>
                </a:solidFill>
                <a:latin typeface="Trebuchet MS"/>
                <a:ea typeface="DejaVu Sans"/>
              </a:rPr>
              <a:t>Build models that would process a natural language and learn about its structure</a:t>
            </a:r>
            <a:endParaRPr b="0" lang="en-US" sz="2000" spc="-1" strike="noStrike">
              <a:latin typeface="Arial"/>
            </a:endParaRPr>
          </a:p>
          <a:p>
            <a:pPr lvl="1" marL="685800" indent="-227520">
              <a:lnSpc>
                <a:spcPct val="90000"/>
              </a:lnSpc>
              <a:spcBef>
                <a:spcPts val="499"/>
              </a:spcBef>
              <a:buClr>
                <a:srgbClr val="ffffff"/>
              </a:buClr>
              <a:buFont typeface="Arial"/>
              <a:buChar char="•"/>
              <a:tabLst>
                <a:tab algn="l" pos="0"/>
              </a:tabLst>
            </a:pPr>
            <a:r>
              <a:rPr b="0" lang="en-US" sz="2000" spc="-1" strike="noStrike">
                <a:solidFill>
                  <a:srgbClr val="ffffff"/>
                </a:solidFill>
                <a:latin typeface="Trebuchet MS"/>
                <a:ea typeface="DejaVu Sans"/>
              </a:rPr>
              <a:t>Perform lexical, syntactic and semantic analysis on textual data</a:t>
            </a:r>
            <a:endParaRPr b="0" lang="en-US" sz="2000" spc="-1" strike="noStrike">
              <a:latin typeface="Arial"/>
            </a:endParaRPr>
          </a:p>
          <a:p>
            <a:pPr lvl="1" marL="685800" indent="-227520">
              <a:lnSpc>
                <a:spcPct val="90000"/>
              </a:lnSpc>
              <a:spcBef>
                <a:spcPts val="499"/>
              </a:spcBef>
              <a:buClr>
                <a:srgbClr val="ffffff"/>
              </a:buClr>
              <a:buFont typeface="Arial"/>
              <a:buChar char="•"/>
              <a:tabLst>
                <a:tab algn="l" pos="0"/>
              </a:tabLst>
            </a:pPr>
            <a:r>
              <a:rPr b="0" lang="en-US" sz="2000" spc="-1" strike="noStrike">
                <a:solidFill>
                  <a:srgbClr val="ffffff"/>
                </a:solidFill>
                <a:latin typeface="Trebuchet MS"/>
                <a:ea typeface="DejaVu Sans"/>
              </a:rPr>
              <a:t>Apply machine learning techniques on textual data</a:t>
            </a:r>
            <a:endParaRPr b="0" lang="en-US" sz="2000" spc="-1" strike="noStrike">
              <a:latin typeface="Arial"/>
            </a:endParaRPr>
          </a:p>
          <a:p>
            <a:pPr lvl="1" marL="685800" indent="-227520">
              <a:lnSpc>
                <a:spcPct val="90000"/>
              </a:lnSpc>
              <a:spcBef>
                <a:spcPts val="499"/>
              </a:spcBef>
              <a:buClr>
                <a:srgbClr val="ffffff"/>
              </a:buClr>
              <a:buFont typeface="Arial"/>
              <a:buChar char="•"/>
              <a:tabLst>
                <a:tab algn="l" pos="0"/>
              </a:tabLst>
            </a:pPr>
            <a:r>
              <a:rPr b="0" lang="en-US" sz="2000" spc="-1" strike="noStrike">
                <a:solidFill>
                  <a:srgbClr val="ffffff"/>
                </a:solidFill>
                <a:latin typeface="Trebuchet MS"/>
                <a:ea typeface="DejaVu Sans"/>
              </a:rPr>
              <a:t>Build models that would identify and extract useful information for text</a:t>
            </a:r>
            <a:endParaRPr b="0" lang="en-US" sz="2000" spc="-1" strike="noStrike">
              <a:latin typeface="Arial"/>
            </a:endParaRPr>
          </a:p>
          <a:p>
            <a:pPr lvl="1" marL="685800" indent="-227520">
              <a:lnSpc>
                <a:spcPct val="90000"/>
              </a:lnSpc>
              <a:spcBef>
                <a:spcPts val="499"/>
              </a:spcBef>
              <a:buClr>
                <a:srgbClr val="ffffff"/>
              </a:buClr>
              <a:buFont typeface="Arial"/>
              <a:buChar char="•"/>
              <a:tabLst>
                <a:tab algn="l" pos="0"/>
              </a:tabLst>
            </a:pPr>
            <a:r>
              <a:rPr b="0" lang="en-US" sz="2000" spc="-1" strike="noStrike">
                <a:solidFill>
                  <a:srgbClr val="ffffff"/>
                </a:solidFill>
                <a:latin typeface="Trebuchet MS"/>
                <a:ea typeface="DejaVu Sans"/>
              </a:rPr>
              <a:t>Build sentiment analysis models</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Textbooks</a:t>
            </a:r>
            <a:endParaRPr b="0" lang="en-US" sz="3600" spc="-1" strike="noStrike">
              <a:latin typeface="Arial"/>
            </a:endParaRPr>
          </a:p>
        </p:txBody>
      </p:sp>
      <p:sp>
        <p:nvSpPr>
          <p:cNvPr id="10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Speech and Language Processing</a:t>
            </a:r>
            <a:r>
              <a:rPr b="0" lang="en-US" sz="2400" spc="-1" strike="noStrike">
                <a:solidFill>
                  <a:srgbClr val="ffffff"/>
                </a:solidFill>
                <a:latin typeface="Trebuchet MS"/>
                <a:ea typeface="DejaVu Sans"/>
              </a:rPr>
              <a:t>, by Daniel Jurafsky and James H. Martin, 3</a:t>
            </a:r>
            <a:r>
              <a:rPr b="0" lang="en-US" sz="2400" spc="-1" strike="noStrike" baseline="30000">
                <a:solidFill>
                  <a:srgbClr val="ffffff"/>
                </a:solidFill>
                <a:latin typeface="Trebuchet MS"/>
                <a:ea typeface="DejaVu Sans"/>
              </a:rPr>
              <a:t>rd</a:t>
            </a:r>
            <a:r>
              <a:rPr b="0" lang="en-US" sz="2400" spc="-1" strike="noStrike">
                <a:solidFill>
                  <a:srgbClr val="ffffff"/>
                </a:solidFill>
                <a:latin typeface="Trebuchet MS"/>
                <a:ea typeface="DejaVu Sans"/>
              </a:rPr>
              <a:t> Edition 2019</a:t>
            </a:r>
            <a:endParaRPr b="0" lang="en-US" sz="2400" spc="-1" strike="noStrike">
              <a:latin typeface="Arial"/>
            </a:endParaRPr>
          </a:p>
          <a:p>
            <a:pPr marL="228600" indent="-227520">
              <a:lnSpc>
                <a:spcPct val="90000"/>
              </a:lnSpc>
              <a:spcBef>
                <a:spcPts val="1001"/>
              </a:spcBef>
              <a:buClr>
                <a:srgbClr val="ffffff"/>
              </a:buClr>
              <a:buFont typeface="Arial"/>
              <a:buChar char="•"/>
            </a:pPr>
            <a:r>
              <a:rPr b="1" lang="en-US" sz="2400" spc="-1" strike="noStrike">
                <a:solidFill>
                  <a:srgbClr val="ffffff"/>
                </a:solidFill>
                <a:latin typeface="Trebuchet MS"/>
                <a:ea typeface="DejaVu Sans"/>
              </a:rPr>
              <a:t>Speech and Language Processing</a:t>
            </a:r>
            <a:r>
              <a:rPr b="0" lang="en-US" sz="2400" spc="-1" strike="noStrike">
                <a:solidFill>
                  <a:srgbClr val="ffffff"/>
                </a:solidFill>
                <a:latin typeface="Trebuchet MS"/>
                <a:ea typeface="DejaVu Sans"/>
              </a:rPr>
              <a:t>, by Daniel Jurafsky and James H. Martin, 2</a:t>
            </a:r>
            <a:r>
              <a:rPr b="0" lang="en-US" sz="2400" spc="-1" strike="noStrike" baseline="30000">
                <a:solidFill>
                  <a:srgbClr val="ffffff"/>
                </a:solidFill>
                <a:latin typeface="Trebuchet MS"/>
                <a:ea typeface="DejaVu Sans"/>
              </a:rPr>
              <a:t>nd</a:t>
            </a:r>
            <a:r>
              <a:rPr b="0" lang="en-US" sz="2400" spc="-1" strike="noStrike">
                <a:solidFill>
                  <a:srgbClr val="ffffff"/>
                </a:solidFill>
                <a:latin typeface="Trebuchet MS"/>
                <a:ea typeface="DejaVu Sans"/>
              </a:rPr>
              <a:t> Edition 2009.</a:t>
            </a:r>
            <a:endParaRPr b="0" lang="en-US" sz="2400" spc="-1" strike="noStrike">
              <a:latin typeface="Arial"/>
            </a:endParaRPr>
          </a:p>
          <a:p>
            <a:pPr>
              <a:lnSpc>
                <a:spcPct val="90000"/>
              </a:lnSpc>
              <a:spcBef>
                <a:spcPts val="1001"/>
              </a:spcBef>
              <a:tabLst>
                <a:tab algn="l" pos="0"/>
              </a:tabLst>
            </a:pPr>
            <a:r>
              <a:rPr b="0" lang="en-US" sz="2400" spc="-1" strike="noStrike">
                <a:solidFill>
                  <a:srgbClr val="ffffff"/>
                </a:solidFill>
                <a:latin typeface="Trebuchet MS"/>
                <a:ea typeface="DejaVu Sans"/>
              </a:rPr>
              <a:t> </a:t>
            </a:r>
            <a:endParaRPr b="0" lang="en-US" sz="2400" spc="-1" strike="noStrike">
              <a:latin typeface="Arial"/>
            </a:endParaRPr>
          </a:p>
          <a:p>
            <a:pPr>
              <a:lnSpc>
                <a:spcPct val="90000"/>
              </a:lnSpc>
              <a:spcBef>
                <a:spcPts val="1001"/>
              </a:spcBef>
              <a:tabLst>
                <a:tab algn="l" pos="0"/>
              </a:tabLst>
            </a:pPr>
            <a:r>
              <a:rPr b="1" lang="en-US" sz="2400" spc="-1" strike="noStrike">
                <a:solidFill>
                  <a:srgbClr val="ffffff"/>
                </a:solidFill>
                <a:latin typeface="Trebuchet MS"/>
                <a:ea typeface="DejaVu Sans"/>
              </a:rPr>
              <a:t>Reference Book(s):</a:t>
            </a:r>
            <a:endParaRPr b="0" lang="en-US" sz="2400" spc="-1" strike="noStrike">
              <a:latin typeface="Arial"/>
            </a:endParaRPr>
          </a:p>
          <a:p>
            <a:pPr marL="228600" indent="-227520">
              <a:lnSpc>
                <a:spcPct val="90000"/>
              </a:lnSpc>
              <a:spcBef>
                <a:spcPts val="1001"/>
              </a:spcBef>
              <a:buClr>
                <a:srgbClr val="ffffff"/>
              </a:buClr>
              <a:buFont typeface="Arial"/>
              <a:buChar char="•"/>
              <a:tabLst>
                <a:tab algn="l" pos="0"/>
              </a:tabLst>
            </a:pPr>
            <a:r>
              <a:rPr b="1" lang="en-US" sz="2400" spc="-1" strike="noStrike">
                <a:solidFill>
                  <a:srgbClr val="ffffff"/>
                </a:solidFill>
                <a:latin typeface="Trebuchet MS"/>
                <a:ea typeface="DejaVu Sans"/>
              </a:rPr>
              <a:t>Natural Language Processing with Java.</a:t>
            </a:r>
            <a:r>
              <a:rPr b="0" lang="en-US" sz="2400" spc="-1" strike="noStrike">
                <a:solidFill>
                  <a:srgbClr val="ffffff"/>
                </a:solidFill>
                <a:latin typeface="Trebuchet MS"/>
                <a:ea typeface="DejaVu Sans"/>
              </a:rPr>
              <a:t> Richard M. Reese, AshishSingh Bhatia, Packt publishing limited, 2015.</a:t>
            </a:r>
            <a:endParaRPr b="0" lang="en-US" sz="2400" spc="-1" strike="noStrike">
              <a:latin typeface="Arial"/>
            </a:endParaRPr>
          </a:p>
          <a:p>
            <a:pPr>
              <a:lnSpc>
                <a:spcPct val="90000"/>
              </a:lnSpc>
              <a:spcBef>
                <a:spcPts val="10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Assessments</a:t>
            </a:r>
            <a:endParaRPr b="0" lang="en-US" sz="3600" spc="-1" strike="noStrike">
              <a:latin typeface="Arial"/>
            </a:endParaRPr>
          </a:p>
        </p:txBody>
      </p:sp>
      <p:graphicFrame>
        <p:nvGraphicFramePr>
          <p:cNvPr id="111" name="Table 2"/>
          <p:cNvGraphicFramePr/>
          <p:nvPr/>
        </p:nvGraphicFramePr>
        <p:xfrm>
          <a:off x="680400" y="2318040"/>
          <a:ext cx="9613080" cy="3592440"/>
        </p:xfrm>
        <a:graphic>
          <a:graphicData uri="http://schemas.openxmlformats.org/drawingml/2006/table">
            <a:tbl>
              <a:tblPr/>
              <a:tblGrid>
                <a:gridCol w="3204360"/>
                <a:gridCol w="3204360"/>
                <a:gridCol w="3204720"/>
              </a:tblGrid>
              <a:tr h="598680">
                <a:tc>
                  <a:txBody>
                    <a:bodyPr lIns="68400" rIns="68400">
                      <a:noAutofit/>
                    </a:bodyPr>
                    <a:p>
                      <a:pPr>
                        <a:lnSpc>
                          <a:spcPct val="115000"/>
                        </a:lnSpc>
                      </a:pPr>
                      <a:r>
                        <a:rPr b="1" lang="en-US" sz="2800" spc="-1" strike="noStrike">
                          <a:solidFill>
                            <a:srgbClr val="ffffff"/>
                          </a:solidFill>
                          <a:latin typeface="Trebuchet MS"/>
                        </a:rPr>
                        <a:t>Assessment</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lIns="68400" rIns="68400">
                      <a:noAutofit/>
                    </a:bodyPr>
                    <a:p>
                      <a:pPr>
                        <a:lnSpc>
                          <a:spcPct val="115000"/>
                        </a:lnSpc>
                      </a:pPr>
                      <a:r>
                        <a:rPr b="1" lang="en-US" sz="2800" spc="-1" strike="noStrike">
                          <a:solidFill>
                            <a:srgbClr val="ffffff"/>
                          </a:solidFill>
                          <a:latin typeface="Trebuchet MS"/>
                        </a:rPr>
                        <a:t>Quantity</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lIns="68400" rIns="68400">
                      <a:noAutofit/>
                    </a:bodyPr>
                    <a:p>
                      <a:pPr>
                        <a:lnSpc>
                          <a:spcPct val="115000"/>
                        </a:lnSpc>
                      </a:pPr>
                      <a:r>
                        <a:rPr b="1" lang="en-US" sz="2800" spc="-1" strike="noStrike">
                          <a:solidFill>
                            <a:srgbClr val="ffffff"/>
                          </a:solidFill>
                          <a:latin typeface="Trebuchet MS"/>
                        </a:rPr>
                        <a:t>Marks</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r>
              <a:tr h="598680">
                <a:tc>
                  <a:txBody>
                    <a:bodyPr lIns="68400" rIns="68400">
                      <a:noAutofit/>
                    </a:bodyPr>
                    <a:p>
                      <a:pPr>
                        <a:lnSpc>
                          <a:spcPct val="115000"/>
                        </a:lnSpc>
                      </a:pPr>
                      <a:r>
                        <a:rPr b="1" lang="en-US" sz="2800" spc="-1" strike="noStrike">
                          <a:solidFill>
                            <a:srgbClr val="ffffff"/>
                          </a:solidFill>
                          <a:latin typeface="Trebuchet MS"/>
                        </a:rPr>
                        <a:t>Quizzes</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8400" rIns="68400">
                      <a:noAutofit/>
                    </a:bodyPr>
                    <a:p>
                      <a:pPr>
                        <a:lnSpc>
                          <a:spcPct val="115000"/>
                        </a:lnSpc>
                      </a:pPr>
                      <a:r>
                        <a:rPr b="0" lang="en-US" sz="2800" spc="-1" strike="noStrike">
                          <a:solidFill>
                            <a:srgbClr val="000000"/>
                          </a:solidFill>
                          <a:latin typeface="Trebuchet MS"/>
                        </a:rPr>
                        <a:t>4/5</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lIns="68400" rIns="68400">
                      <a:noAutofit/>
                    </a:bodyPr>
                    <a:p>
                      <a:pPr>
                        <a:lnSpc>
                          <a:spcPct val="115000"/>
                        </a:lnSpc>
                      </a:pPr>
                      <a:r>
                        <a:rPr b="0" lang="en-US" sz="2800" spc="-1" strike="noStrike">
                          <a:solidFill>
                            <a:srgbClr val="000000"/>
                          </a:solidFill>
                          <a:latin typeface="Trebuchet MS"/>
                        </a:rPr>
                        <a:t>10</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598680">
                <a:tc>
                  <a:txBody>
                    <a:bodyPr lIns="68400" rIns="68400">
                      <a:noAutofit/>
                    </a:bodyPr>
                    <a:p>
                      <a:pPr>
                        <a:lnSpc>
                          <a:spcPct val="115000"/>
                        </a:lnSpc>
                      </a:pPr>
                      <a:r>
                        <a:rPr b="1" lang="en-US" sz="2800" spc="-1" strike="noStrike">
                          <a:solidFill>
                            <a:srgbClr val="ffffff"/>
                          </a:solidFill>
                          <a:latin typeface="Trebuchet MS"/>
                        </a:rPr>
                        <a:t>Assignments</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8400" rIns="68400">
                      <a:noAutofit/>
                    </a:bodyPr>
                    <a:p>
                      <a:pPr>
                        <a:lnSpc>
                          <a:spcPct val="115000"/>
                        </a:lnSpc>
                      </a:pPr>
                      <a:r>
                        <a:rPr b="0" lang="en-US" sz="2800" spc="-1" strike="noStrike">
                          <a:solidFill>
                            <a:srgbClr val="000000"/>
                          </a:solidFill>
                          <a:latin typeface="Trebuchet MS"/>
                        </a:rPr>
                        <a:t>4</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lIns="68400" rIns="68400">
                      <a:noAutofit/>
                    </a:bodyPr>
                    <a:p>
                      <a:pPr>
                        <a:lnSpc>
                          <a:spcPct val="115000"/>
                        </a:lnSpc>
                      </a:pPr>
                      <a:r>
                        <a:rPr b="0" lang="en-US" sz="2800" spc="-1" strike="noStrike">
                          <a:solidFill>
                            <a:srgbClr val="000000"/>
                          </a:solidFill>
                          <a:latin typeface="Trebuchet MS"/>
                        </a:rPr>
                        <a:t>15</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598680">
                <a:tc>
                  <a:txBody>
                    <a:bodyPr lIns="68400" rIns="68400">
                      <a:noAutofit/>
                    </a:bodyPr>
                    <a:p>
                      <a:pPr>
                        <a:lnSpc>
                          <a:spcPct val="115000"/>
                        </a:lnSpc>
                      </a:pPr>
                      <a:r>
                        <a:rPr b="1" lang="en-US" sz="2800" spc="-1" strike="noStrike">
                          <a:solidFill>
                            <a:srgbClr val="ffffff"/>
                          </a:solidFill>
                          <a:latin typeface="Trebuchet MS"/>
                        </a:rPr>
                        <a:t>1</a:t>
                      </a:r>
                      <a:r>
                        <a:rPr b="1" lang="en-US" sz="2800" spc="-1" strike="noStrike" baseline="30000">
                          <a:solidFill>
                            <a:srgbClr val="ffffff"/>
                          </a:solidFill>
                          <a:latin typeface="Trebuchet MS"/>
                        </a:rPr>
                        <a:t>st</a:t>
                      </a:r>
                      <a:r>
                        <a:rPr b="1" lang="en-US" sz="2800" spc="-1" strike="noStrike">
                          <a:solidFill>
                            <a:srgbClr val="ffffff"/>
                          </a:solidFill>
                          <a:latin typeface="Trebuchet MS"/>
                        </a:rPr>
                        <a:t> Sessional</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8400" rIns="68400">
                      <a:noAutofit/>
                    </a:bodyPr>
                    <a:p>
                      <a:pPr>
                        <a:lnSpc>
                          <a:spcPct val="115000"/>
                        </a:lnSpc>
                      </a:pPr>
                      <a:r>
                        <a:rPr b="0" lang="en-US" sz="2800" spc="-1" strike="noStrike">
                          <a:solidFill>
                            <a:srgbClr val="000000"/>
                          </a:solidFill>
                          <a:latin typeface="Trebuchet MS"/>
                        </a:rPr>
                        <a:t>1</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lIns="68400" rIns="68400">
                      <a:noAutofit/>
                    </a:bodyPr>
                    <a:p>
                      <a:pPr>
                        <a:lnSpc>
                          <a:spcPct val="115000"/>
                        </a:lnSpc>
                      </a:pPr>
                      <a:r>
                        <a:rPr b="0" lang="en-US" sz="2800" spc="-1" strike="noStrike">
                          <a:solidFill>
                            <a:srgbClr val="000000"/>
                          </a:solidFill>
                          <a:latin typeface="Trebuchet MS"/>
                        </a:rPr>
                        <a:t>10</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598680">
                <a:tc>
                  <a:txBody>
                    <a:bodyPr lIns="68400" rIns="68400">
                      <a:noAutofit/>
                    </a:bodyPr>
                    <a:p>
                      <a:pPr>
                        <a:lnSpc>
                          <a:spcPct val="115000"/>
                        </a:lnSpc>
                      </a:pPr>
                      <a:r>
                        <a:rPr b="1" lang="en-US" sz="2800" spc="-1" strike="noStrike">
                          <a:solidFill>
                            <a:srgbClr val="ffffff"/>
                          </a:solidFill>
                          <a:latin typeface="Trebuchet MS"/>
                        </a:rPr>
                        <a:t>2</a:t>
                      </a:r>
                      <a:r>
                        <a:rPr b="1" lang="en-US" sz="2800" spc="-1" strike="noStrike" baseline="30000">
                          <a:solidFill>
                            <a:srgbClr val="ffffff"/>
                          </a:solidFill>
                          <a:latin typeface="Trebuchet MS"/>
                        </a:rPr>
                        <a:t>nd</a:t>
                      </a:r>
                      <a:r>
                        <a:rPr b="1" lang="en-US" sz="2800" spc="-1" strike="noStrike">
                          <a:solidFill>
                            <a:srgbClr val="ffffff"/>
                          </a:solidFill>
                          <a:latin typeface="Trebuchet MS"/>
                        </a:rPr>
                        <a:t> Sessional</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8400" rIns="68400">
                      <a:noAutofit/>
                    </a:bodyPr>
                    <a:p>
                      <a:pPr>
                        <a:lnSpc>
                          <a:spcPct val="115000"/>
                        </a:lnSpc>
                      </a:pPr>
                      <a:r>
                        <a:rPr b="0" lang="en-US" sz="2800" spc="-1" strike="noStrike">
                          <a:solidFill>
                            <a:srgbClr val="000000"/>
                          </a:solidFill>
                          <a:latin typeface="Trebuchet MS"/>
                        </a:rPr>
                        <a:t>1</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c>
                  <a:txBody>
                    <a:bodyPr lIns="68400" rIns="68400">
                      <a:noAutofit/>
                    </a:bodyPr>
                    <a:p>
                      <a:pPr>
                        <a:lnSpc>
                          <a:spcPct val="115000"/>
                        </a:lnSpc>
                      </a:pPr>
                      <a:r>
                        <a:rPr b="0" lang="en-US" sz="2800" spc="-1" strike="noStrike">
                          <a:solidFill>
                            <a:srgbClr val="000000"/>
                          </a:solidFill>
                          <a:latin typeface="Trebuchet MS"/>
                        </a:rPr>
                        <a:t>15</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599400">
                <a:tc>
                  <a:txBody>
                    <a:bodyPr lIns="68400" rIns="68400">
                      <a:noAutofit/>
                    </a:bodyPr>
                    <a:p>
                      <a:pPr>
                        <a:lnSpc>
                          <a:spcPct val="115000"/>
                        </a:lnSpc>
                      </a:pPr>
                      <a:r>
                        <a:rPr b="1" lang="en-US" sz="2800" spc="-1" strike="noStrike">
                          <a:solidFill>
                            <a:srgbClr val="ffffff"/>
                          </a:solidFill>
                          <a:latin typeface="Trebuchet MS"/>
                        </a:rPr>
                        <a:t>Final Exam</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8400" rIns="68400">
                      <a:noAutofit/>
                    </a:bodyPr>
                    <a:p>
                      <a:pPr>
                        <a:lnSpc>
                          <a:spcPct val="115000"/>
                        </a:lnSpc>
                      </a:pPr>
                      <a:r>
                        <a:rPr b="0" lang="en-US" sz="2800" spc="-1" strike="noStrike">
                          <a:solidFill>
                            <a:srgbClr val="000000"/>
                          </a:solidFill>
                          <a:latin typeface="Trebuchet MS"/>
                        </a:rPr>
                        <a:t>1</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c>
                  <a:txBody>
                    <a:bodyPr lIns="68400" rIns="68400">
                      <a:noAutofit/>
                    </a:bodyPr>
                    <a:p>
                      <a:pPr>
                        <a:lnSpc>
                          <a:spcPct val="115000"/>
                        </a:lnSpc>
                      </a:pPr>
                      <a:r>
                        <a:rPr b="0" lang="en-US" sz="2800" spc="-1" strike="noStrike">
                          <a:solidFill>
                            <a:srgbClr val="000000"/>
                          </a:solidFill>
                          <a:latin typeface="Trebuchet MS"/>
                        </a:rPr>
                        <a:t>50</a:t>
                      </a:r>
                      <a:endParaRPr b="0" lang="en-US" sz="28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680400" y="-32688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Tentative Plan</a:t>
            </a:r>
            <a:endParaRPr b="0" lang="en-US" sz="3600" spc="-1" strike="noStrike">
              <a:latin typeface="Arial"/>
            </a:endParaRPr>
          </a:p>
        </p:txBody>
      </p:sp>
      <p:graphicFrame>
        <p:nvGraphicFramePr>
          <p:cNvPr id="113" name="Table 2"/>
          <p:cNvGraphicFramePr/>
          <p:nvPr/>
        </p:nvGraphicFramePr>
        <p:xfrm>
          <a:off x="782640" y="612720"/>
          <a:ext cx="10691640" cy="6743880"/>
        </p:xfrm>
        <a:graphic>
          <a:graphicData uri="http://schemas.openxmlformats.org/drawingml/2006/table">
            <a:tbl>
              <a:tblPr/>
              <a:tblGrid>
                <a:gridCol w="2307960"/>
                <a:gridCol w="8384040"/>
              </a:tblGrid>
              <a:tr h="396720">
                <a:tc>
                  <a:txBody>
                    <a:bodyPr lIns="63720" rIns="63720">
                      <a:noAutofit/>
                    </a:bodyPr>
                    <a:p>
                      <a:pPr>
                        <a:lnSpc>
                          <a:spcPct val="115000"/>
                        </a:lnSpc>
                      </a:pPr>
                      <a:r>
                        <a:rPr b="1" lang="en-US" sz="1800" spc="-1" strike="noStrike">
                          <a:solidFill>
                            <a:srgbClr val="ffffff"/>
                          </a:solidFill>
                          <a:latin typeface="Trebuchet MS"/>
                        </a:rPr>
                        <a:t>Week</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c>
                  <a:txBody>
                    <a:bodyPr lIns="63720" rIns="63720">
                      <a:noAutofit/>
                    </a:bodyPr>
                    <a:p>
                      <a:pPr>
                        <a:lnSpc>
                          <a:spcPct val="115000"/>
                        </a:lnSpc>
                      </a:pPr>
                      <a:r>
                        <a:rPr b="1" lang="en-US" sz="1800" spc="-1" strike="noStrike">
                          <a:solidFill>
                            <a:srgbClr val="ffffff"/>
                          </a:solidFill>
                          <a:latin typeface="Trebuchet MS"/>
                        </a:rPr>
                        <a:t>Topic</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38160">
                      <a:solidFill>
                        <a:srgbClr val="ffffff"/>
                      </a:solidFill>
                    </a:lnB>
                    <a:solidFill>
                      <a:srgbClr val="f09415"/>
                    </a:solidFill>
                  </a:tcPr>
                </a:tc>
              </a:tr>
              <a:tr h="396720">
                <a:tc>
                  <a:txBody>
                    <a:bodyPr lIns="63720" rIns="63720">
                      <a:noAutofit/>
                    </a:bodyPr>
                    <a:p>
                      <a:pPr>
                        <a:lnSpc>
                          <a:spcPct val="115000"/>
                        </a:lnSpc>
                      </a:pPr>
                      <a:r>
                        <a:rPr b="1" lang="en-US" sz="1800" spc="-1" strike="noStrike">
                          <a:solidFill>
                            <a:srgbClr val="ffffff"/>
                          </a:solidFill>
                          <a:latin typeface="Trebuchet MS"/>
                        </a:rPr>
                        <a:t>Week 1</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Introduction to the Course</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2</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Regular Expressions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3</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Text Normalization and Edit distance</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4</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Word Associations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5</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Language Models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6</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Text Representation</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7</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Document Classification and Evaluation</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8</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Context Free Grammar &amp; PCFG</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9</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Document Clustering and Evaluation</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10</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Parts-of-speech Tagging and Markov Models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11</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Topic Modeling</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12</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Sentiment Analysis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13</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Information Extraction</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14</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Search Engines</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r h="396720">
                <a:tc>
                  <a:txBody>
                    <a:bodyPr lIns="63720" rIns="63720">
                      <a:noAutofit/>
                    </a:bodyPr>
                    <a:p>
                      <a:pPr>
                        <a:lnSpc>
                          <a:spcPct val="115000"/>
                        </a:lnSpc>
                      </a:pPr>
                      <a:r>
                        <a:rPr b="1" lang="en-US" sz="1800" spc="-1" strike="noStrike">
                          <a:solidFill>
                            <a:srgbClr val="ffffff"/>
                          </a:solidFill>
                          <a:latin typeface="Trebuchet MS"/>
                        </a:rPr>
                        <a:t>Week 15</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Advance Topics in NLP</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9dccc"/>
                    </a:solidFill>
                  </a:tcPr>
                </a:tc>
              </a:tr>
              <a:tr h="396720">
                <a:tc>
                  <a:txBody>
                    <a:bodyPr lIns="63720" rIns="63720">
                      <a:noAutofit/>
                    </a:bodyPr>
                    <a:p>
                      <a:pPr>
                        <a:lnSpc>
                          <a:spcPct val="115000"/>
                        </a:lnSpc>
                      </a:pPr>
                      <a:r>
                        <a:rPr b="1" lang="en-US" sz="1800" spc="-1" strike="noStrike">
                          <a:solidFill>
                            <a:srgbClr val="ffffff"/>
                          </a:solidFill>
                          <a:latin typeface="Trebuchet MS"/>
                        </a:rPr>
                        <a:t>Week 16</a:t>
                      </a:r>
                      <a:endParaRPr b="0" lang="en-US" sz="18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09415"/>
                    </a:solidFill>
                  </a:tcPr>
                </a:tc>
                <a:tc>
                  <a:txBody>
                    <a:bodyPr lIns="63720" rIns="63720">
                      <a:noAutofit/>
                    </a:bodyPr>
                    <a:p>
                      <a:pPr algn="just">
                        <a:lnSpc>
                          <a:spcPct val="115000"/>
                        </a:lnSpc>
                      </a:pPr>
                      <a:r>
                        <a:rPr b="0" lang="en-US" sz="1200" spc="-1" strike="noStrike">
                          <a:solidFill>
                            <a:srgbClr val="000000"/>
                          </a:solidFill>
                          <a:latin typeface="Trebuchet MS"/>
                        </a:rPr>
                        <a:t> </a:t>
                      </a:r>
                      <a:endParaRPr b="0" lang="en-US" sz="1200" spc="-1" strike="noStrike">
                        <a:latin typeface="Arial"/>
                      </a:endParaRPr>
                    </a:p>
                  </a:txBody>
                  <a:tcPr marL="63720" marR="63720">
                    <a:lnL w="12240">
                      <a:solidFill>
                        <a:srgbClr val="ffffff"/>
                      </a:solidFill>
                    </a:lnL>
                    <a:lnR w="12240">
                      <a:solidFill>
                        <a:srgbClr val="ffffff"/>
                      </a:solidFill>
                    </a:lnR>
                    <a:lnT w="12240">
                      <a:solidFill>
                        <a:srgbClr val="ffffff"/>
                      </a:solidFill>
                    </a:lnT>
                    <a:lnB w="12240">
                      <a:solidFill>
                        <a:srgbClr val="ffffff"/>
                      </a:solidFill>
                    </a:lnB>
                    <a:solidFill>
                      <a:srgbClr val="fceee7"/>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Language</a:t>
            </a:r>
            <a:endParaRPr b="0" lang="en-US" sz="3600" spc="-1" strike="noStrike">
              <a:latin typeface="Arial"/>
            </a:endParaRPr>
          </a:p>
        </p:txBody>
      </p:sp>
      <p:sp>
        <p:nvSpPr>
          <p:cNvPr id="7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66000"/>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Language is the development, acquisition, maintenance and use of complex systems of communication.</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prehistoric languages could only communicate the observations i.e., having physical existence in time and space</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Over a period of time, the delicacy of languages allowed to have abstract concepts and theories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Just like anything else, language can also be used or abused, How?</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filter="fade" transition="in">
                                      <p:cBhvr additive="repl">
                                        <p:cTn id="7" dur="1000"/>
                                        <p:tgtEl>
                                          <p:spTgt spid="79">
                                            <p:txEl>
                                              <p:pRg st="0" end="0"/>
                                            </p:txEl>
                                          </p:spTgt>
                                        </p:tgtEl>
                                      </p:cBhvr>
                                    </p:animEffect>
                                    <p:anim calcmode="lin" valueType="num">
                                      <p:cBhvr additive="repl">
                                        <p:cTn id="8" dur="1000" fill="hold"/>
                                        <p:tgtEl>
                                          <p:spTgt spid="79">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79">
                                            <p:txEl>
                                              <p:pRg st="2" end="2"/>
                                            </p:txEl>
                                          </p:spTgt>
                                        </p:tgtEl>
                                        <p:attrNameLst>
                                          <p:attrName>style.visibility</p:attrName>
                                        </p:attrNameLst>
                                      </p:cBhvr>
                                      <p:to>
                                        <p:strVal val="visible"/>
                                      </p:to>
                                    </p:set>
                                    <p:animEffect filter="fade" transition="in">
                                      <p:cBhvr additive="repl">
                                        <p:cTn id="14" dur="1000"/>
                                        <p:tgtEl>
                                          <p:spTgt spid="79">
                                            <p:txEl>
                                              <p:pRg st="2" end="2"/>
                                            </p:txEl>
                                          </p:spTgt>
                                        </p:tgtEl>
                                      </p:cBhvr>
                                    </p:animEffect>
                                    <p:anim calcmode="lin" valueType="num">
                                      <p:cBhvr additive="repl">
                                        <p:cTn id="15" dur="1000" fill="hold"/>
                                        <p:tgtEl>
                                          <p:spTgt spid="79">
                                            <p:txEl>
                                              <p:pRg st="2" end="2"/>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79">
                                            <p:txEl>
                                              <p:pRg st="4" end="4"/>
                                            </p:txEl>
                                          </p:spTgt>
                                        </p:tgtEl>
                                        <p:attrNameLst>
                                          <p:attrName>style.visibility</p:attrName>
                                        </p:attrNameLst>
                                      </p:cBhvr>
                                      <p:to>
                                        <p:strVal val="visible"/>
                                      </p:to>
                                    </p:set>
                                    <p:animEffect filter="fade" transition="in">
                                      <p:cBhvr additive="repl">
                                        <p:cTn id="21" dur="1000"/>
                                        <p:tgtEl>
                                          <p:spTgt spid="79">
                                            <p:txEl>
                                              <p:pRg st="4" end="4"/>
                                            </p:txEl>
                                          </p:spTgt>
                                        </p:tgtEl>
                                      </p:cBhvr>
                                    </p:animEffect>
                                    <p:anim calcmode="lin" valueType="num">
                                      <p:cBhvr additive="repl">
                                        <p:cTn id="22" dur="1000" fill="hold"/>
                                        <p:tgtEl>
                                          <p:spTgt spid="79">
                                            <p:txEl>
                                              <p:pRg st="4" end="4"/>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7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42">
                                  <p:stCondLst>
                                    <p:cond delay="0"/>
                                  </p:stCondLst>
                                  <p:childTnLst>
                                    <p:set>
                                      <p:cBhvr>
                                        <p:cTn id="27" dur="1" fill="hold">
                                          <p:stCondLst>
                                            <p:cond delay="0"/>
                                          </p:stCondLst>
                                        </p:cTn>
                                        <p:tgtEl>
                                          <p:spTgt spid="79">
                                            <p:txEl>
                                              <p:pRg st="6" end="6"/>
                                            </p:txEl>
                                          </p:spTgt>
                                        </p:tgtEl>
                                        <p:attrNameLst>
                                          <p:attrName>style.visibility</p:attrName>
                                        </p:attrNameLst>
                                      </p:cBhvr>
                                      <p:to>
                                        <p:strVal val="visible"/>
                                      </p:to>
                                    </p:set>
                                    <p:animEffect filter="fade" transition="in">
                                      <p:cBhvr additive="repl">
                                        <p:cTn id="28" dur="1000"/>
                                        <p:tgtEl>
                                          <p:spTgt spid="79">
                                            <p:txEl>
                                              <p:pRg st="6" end="6"/>
                                            </p:txEl>
                                          </p:spTgt>
                                        </p:tgtEl>
                                      </p:cBhvr>
                                    </p:animEffect>
                                    <p:anim calcmode="lin" valueType="num">
                                      <p:cBhvr additive="repl">
                                        <p:cTn id="29" dur="1000" fill="hold"/>
                                        <p:tgtEl>
                                          <p:spTgt spid="79">
                                            <p:txEl>
                                              <p:pRg st="6" end="6"/>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7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YouTube Videos of Today’s Lecture in Urdu</a:t>
            </a:r>
            <a:endParaRPr b="0" lang="en-US" sz="3600" spc="-1" strike="noStrike">
              <a:latin typeface="Arial"/>
            </a:endParaRPr>
          </a:p>
        </p:txBody>
      </p:sp>
      <p:sp>
        <p:nvSpPr>
          <p:cNvPr id="11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1"/>
              </a:rPr>
              <a:t>https://</a:t>
            </a:r>
            <a:r>
              <a:rPr b="0" lang="en-US" sz="2400" spc="-1" strike="noStrike" u="sng">
                <a:solidFill>
                  <a:srgbClr val="ffae3e"/>
                </a:solidFill>
                <a:uFillTx/>
                <a:latin typeface="Trebuchet MS"/>
                <a:ea typeface="DejaVu Sans"/>
                <a:hlinkClick r:id="rId2"/>
              </a:rPr>
              <a:t>www.youtube.com/watch?v=KIrdIHKvtYw</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3"/>
              </a:rPr>
              <a:t>https://</a:t>
            </a:r>
            <a:r>
              <a:rPr b="0" lang="en-US" sz="2400" spc="-1" strike="noStrike" u="sng">
                <a:solidFill>
                  <a:srgbClr val="ffae3e"/>
                </a:solidFill>
                <a:uFillTx/>
                <a:latin typeface="Trebuchet MS"/>
                <a:ea typeface="DejaVu Sans"/>
                <a:hlinkClick r:id="rId4"/>
              </a:rPr>
              <a:t>www.youtube.com/watch?v=xvlt8riLx6c</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u="sng">
                <a:solidFill>
                  <a:srgbClr val="ffae3e"/>
                </a:solidFill>
                <a:uFillTx/>
                <a:latin typeface="Trebuchet MS"/>
                <a:ea typeface="DejaVu Sans"/>
                <a:hlinkClick r:id="rId5"/>
              </a:rPr>
              <a:t>https</a:t>
            </a:r>
            <a:r>
              <a:rPr b="0" lang="en-US" sz="2400" spc="-1" strike="noStrike" u="sng">
                <a:solidFill>
                  <a:srgbClr val="ffae3e"/>
                </a:solidFill>
                <a:uFillTx/>
                <a:latin typeface="Trebuchet MS"/>
                <a:ea typeface="DejaVu Sans"/>
                <a:hlinkClick r:id="rId6"/>
              </a:rPr>
              <a:t>://</a:t>
            </a:r>
            <a:r>
              <a:rPr b="0" lang="en-US" sz="2400" spc="-1" strike="noStrike" u="sng">
                <a:solidFill>
                  <a:srgbClr val="ffae3e"/>
                </a:solidFill>
                <a:uFillTx/>
                <a:latin typeface="Trebuchet MS"/>
                <a:ea typeface="DejaVu Sans"/>
                <a:hlinkClick r:id="rId7"/>
              </a:rPr>
              <a:t>www.youtube.com/watch?v=ZVaGIZ3CNqg</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Discussion!</a:t>
            </a:r>
            <a:endParaRPr b="0" lang="en-US" sz="3600" spc="-1" strike="noStrike">
              <a:latin typeface="Arial"/>
            </a:endParaRPr>
          </a:p>
        </p:txBody>
      </p:sp>
      <p:sp>
        <p:nvSpPr>
          <p:cNvPr id="117" name="CustomShape 2"/>
          <p:cNvSpPr/>
          <p:nvPr/>
        </p:nvSpPr>
        <p:spPr>
          <a:xfrm>
            <a:off x="680400" y="2336760"/>
            <a:ext cx="9612720" cy="35982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Natural (Human) Language</a:t>
            </a:r>
            <a:endParaRPr b="0" lang="en-US" sz="3600" spc="-1" strike="noStrike">
              <a:latin typeface="Arial"/>
            </a:endParaRPr>
          </a:p>
        </p:txBody>
      </p:sp>
      <p:sp>
        <p:nvSpPr>
          <p:cNvPr id="8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method for human communication, either spoken or written. It consist of the use of words in a structured and conventional way.</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It’s a system of communication that is used by a particular community. </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childTnLst>
                  <p:par>
                    <p:cTn id="33" fill="hold">
                      <p:stCondLst>
                        <p:cond delay="indefinite"/>
                      </p:stCondLst>
                      <p:childTnLst>
                        <p:par>
                          <p:cTn id="34" fill="hold">
                            <p:stCondLst>
                              <p:cond delay="0"/>
                            </p:stCondLst>
                            <p:childTnLst>
                              <p:par>
                                <p:cTn id="35" nodeType="clickEffect" fill="hold" presetClass="entr" presetID="42">
                                  <p:stCondLst>
                                    <p:cond delay="0"/>
                                  </p:stCondLst>
                                  <p:childTnLst>
                                    <p:set>
                                      <p:cBhvr>
                                        <p:cTn id="36" dur="1" fill="hold">
                                          <p:stCondLst>
                                            <p:cond delay="0"/>
                                          </p:stCondLst>
                                        </p:cTn>
                                        <p:tgtEl>
                                          <p:spTgt spid="81">
                                            <p:txEl>
                                              <p:pRg st="0" end="0"/>
                                            </p:txEl>
                                          </p:spTgt>
                                        </p:tgtEl>
                                        <p:attrNameLst>
                                          <p:attrName>style.visibility</p:attrName>
                                        </p:attrNameLst>
                                      </p:cBhvr>
                                      <p:to>
                                        <p:strVal val="visible"/>
                                      </p:to>
                                    </p:set>
                                    <p:animEffect filter="fade" transition="in">
                                      <p:cBhvr additive="repl">
                                        <p:cTn id="37" dur="1000"/>
                                        <p:tgtEl>
                                          <p:spTgt spid="81">
                                            <p:txEl>
                                              <p:pRg st="0" end="0"/>
                                            </p:txEl>
                                          </p:spTgt>
                                        </p:tgtEl>
                                      </p:cBhvr>
                                    </p:animEffect>
                                    <p:anim calcmode="lin" valueType="num">
                                      <p:cBhvr additive="repl">
                                        <p:cTn id="38" dur="10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repl">
                                        <p:cTn id="39" dur="1000" fill="hold"/>
                                        <p:tgtEl>
                                          <p:spTgt spid="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42">
                                  <p:stCondLst>
                                    <p:cond delay="0"/>
                                  </p:stCondLst>
                                  <p:childTnLst>
                                    <p:set>
                                      <p:cBhvr>
                                        <p:cTn id="43" dur="1" fill="hold">
                                          <p:stCondLst>
                                            <p:cond delay="0"/>
                                          </p:stCondLst>
                                        </p:cTn>
                                        <p:tgtEl>
                                          <p:spTgt spid="81">
                                            <p:txEl>
                                              <p:pRg st="2" end="2"/>
                                            </p:txEl>
                                          </p:spTgt>
                                        </p:tgtEl>
                                        <p:attrNameLst>
                                          <p:attrName>style.visibility</p:attrName>
                                        </p:attrNameLst>
                                      </p:cBhvr>
                                      <p:to>
                                        <p:strVal val="visible"/>
                                      </p:to>
                                    </p:set>
                                    <p:animEffect filter="fade" transition="in">
                                      <p:cBhvr additive="repl">
                                        <p:cTn id="44" dur="1000"/>
                                        <p:tgtEl>
                                          <p:spTgt spid="81">
                                            <p:txEl>
                                              <p:pRg st="2" end="2"/>
                                            </p:txEl>
                                          </p:spTgt>
                                        </p:tgtEl>
                                      </p:cBhvr>
                                    </p:animEffect>
                                    <p:anim calcmode="lin" valueType="num">
                                      <p:cBhvr additive="repl">
                                        <p:cTn id="45" dur="1000" fill="hold"/>
                                        <p:tgtEl>
                                          <p:spTgt spid="81">
                                            <p:txEl>
                                              <p:pRg st="2" end="2"/>
                                            </p:txEl>
                                          </p:spTgt>
                                        </p:tgtEl>
                                        <p:attrNameLst>
                                          <p:attrName>ppt_x</p:attrName>
                                        </p:attrNameLst>
                                      </p:cBhvr>
                                      <p:tavLst>
                                        <p:tav tm="0">
                                          <p:val>
                                            <p:strVal val="#ppt_x"/>
                                          </p:val>
                                        </p:tav>
                                        <p:tav tm="100000">
                                          <p:val>
                                            <p:strVal val="#ppt_x"/>
                                          </p:val>
                                        </p:tav>
                                      </p:tavLst>
                                    </p:anim>
                                    <p:anim calcmode="lin" valueType="num">
                                      <p:cBhvr additive="repl">
                                        <p:cTn id="46" dur="1000" fill="hold"/>
                                        <p:tgtEl>
                                          <p:spTgt spid="8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80400" y="753120"/>
            <a:ext cx="9612720" cy="1080000"/>
          </a:xfrm>
          <a:prstGeom prst="rect">
            <a:avLst/>
          </a:prstGeom>
          <a:noFill/>
          <a:ln>
            <a:noFill/>
          </a:ln>
        </p:spPr>
        <p:style>
          <a:lnRef idx="0"/>
          <a:fillRef idx="0"/>
          <a:effectRef idx="0"/>
          <a:fontRef idx="minor"/>
        </p:style>
      </p:sp>
      <p:sp>
        <p:nvSpPr>
          <p:cNvPr id="8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There are around 5000 to 7000 languages in the world (depending on the arbitrary distinction between languages and their dialects.</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tabLst>
                <a:tab algn="l" pos="0"/>
              </a:tabLst>
            </a:pPr>
            <a:r>
              <a:rPr b="0" lang="en-US" sz="2000" spc="-1" strike="noStrike">
                <a:solidFill>
                  <a:srgbClr val="ffffff"/>
                </a:solidFill>
                <a:latin typeface="Trebuchet MS"/>
                <a:ea typeface="DejaVu Sans"/>
              </a:rPr>
              <a:t>Apart from spoken languages, there are sign languages, whistling, braille etc.</a:t>
            </a:r>
            <a:endParaRPr b="0" lang="en-US" sz="2000" spc="-1" strike="noStrike">
              <a:latin typeface="Arial"/>
            </a:endParaRPr>
          </a:p>
          <a:p>
            <a:pPr>
              <a:lnSpc>
                <a:spcPct val="9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42">
                                  <p:stCondLst>
                                    <p:cond delay="0"/>
                                  </p:stCondLst>
                                  <p:childTnLst>
                                    <p:set>
                                      <p:cBhvr>
                                        <p:cTn id="52" dur="1" fill="hold">
                                          <p:stCondLst>
                                            <p:cond delay="0"/>
                                          </p:stCondLst>
                                        </p:cTn>
                                        <p:tgtEl>
                                          <p:spTgt spid="83">
                                            <p:txEl>
                                              <p:pRg st="0" end="0"/>
                                            </p:txEl>
                                          </p:spTgt>
                                        </p:tgtEl>
                                        <p:attrNameLst>
                                          <p:attrName>style.visibility</p:attrName>
                                        </p:attrNameLst>
                                      </p:cBhvr>
                                      <p:to>
                                        <p:strVal val="visible"/>
                                      </p:to>
                                    </p:set>
                                    <p:animEffect filter="fade" transition="in">
                                      <p:cBhvr additive="repl">
                                        <p:cTn id="53" dur="1000"/>
                                        <p:tgtEl>
                                          <p:spTgt spid="83">
                                            <p:txEl>
                                              <p:pRg st="0" end="0"/>
                                            </p:txEl>
                                          </p:spTgt>
                                        </p:tgtEl>
                                      </p:cBhvr>
                                    </p:animEffect>
                                    <p:anim calcmode="lin" valueType="num">
                                      <p:cBhvr additive="repl">
                                        <p:cTn id="54" dur="1000" fill="hold"/>
                                        <p:tgtEl>
                                          <p:spTgt spid="83">
                                            <p:txEl>
                                              <p:pRg st="0" end="0"/>
                                            </p:txEl>
                                          </p:spTgt>
                                        </p:tgtEl>
                                        <p:attrNameLst>
                                          <p:attrName>ppt_x</p:attrName>
                                        </p:attrNameLst>
                                      </p:cBhvr>
                                      <p:tavLst>
                                        <p:tav tm="0">
                                          <p:val>
                                            <p:strVal val="#ppt_x"/>
                                          </p:val>
                                        </p:tav>
                                        <p:tav tm="100000">
                                          <p:val>
                                            <p:strVal val="#ppt_x"/>
                                          </p:val>
                                        </p:tav>
                                      </p:tavLst>
                                    </p:anim>
                                    <p:anim calcmode="lin" valueType="num">
                                      <p:cBhvr additive="repl">
                                        <p:cTn id="55" dur="1000" fill="hold"/>
                                        <p:tgtEl>
                                          <p:spTgt spid="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42">
                                  <p:stCondLst>
                                    <p:cond delay="0"/>
                                  </p:stCondLst>
                                  <p:childTnLst>
                                    <p:set>
                                      <p:cBhvr>
                                        <p:cTn id="59" dur="1" fill="hold">
                                          <p:stCondLst>
                                            <p:cond delay="0"/>
                                          </p:stCondLst>
                                        </p:cTn>
                                        <p:tgtEl>
                                          <p:spTgt spid="83">
                                            <p:txEl>
                                              <p:pRg st="2" end="2"/>
                                            </p:txEl>
                                          </p:spTgt>
                                        </p:tgtEl>
                                        <p:attrNameLst>
                                          <p:attrName>style.visibility</p:attrName>
                                        </p:attrNameLst>
                                      </p:cBhvr>
                                      <p:to>
                                        <p:strVal val="visible"/>
                                      </p:to>
                                    </p:set>
                                    <p:animEffect filter="fade" transition="in">
                                      <p:cBhvr additive="repl">
                                        <p:cTn id="60" dur="1000"/>
                                        <p:tgtEl>
                                          <p:spTgt spid="83">
                                            <p:txEl>
                                              <p:pRg st="2" end="2"/>
                                            </p:txEl>
                                          </p:spTgt>
                                        </p:tgtEl>
                                      </p:cBhvr>
                                    </p:animEffect>
                                    <p:anim calcmode="lin" valueType="num">
                                      <p:cBhvr additive="repl">
                                        <p:cTn id="61" dur="1000" fill="hold"/>
                                        <p:tgtEl>
                                          <p:spTgt spid="83">
                                            <p:txEl>
                                              <p:pRg st="2" end="2"/>
                                            </p:txEl>
                                          </p:spTgt>
                                        </p:tgtEl>
                                        <p:attrNameLst>
                                          <p:attrName>ppt_x</p:attrName>
                                        </p:attrNameLst>
                                      </p:cBhvr>
                                      <p:tavLst>
                                        <p:tav tm="0">
                                          <p:val>
                                            <p:strVal val="#ppt_x"/>
                                          </p:val>
                                        </p:tav>
                                        <p:tav tm="100000">
                                          <p:val>
                                            <p:strVal val="#ppt_x"/>
                                          </p:val>
                                        </p:tav>
                                      </p:tavLst>
                                    </p:anim>
                                    <p:anim calcmode="lin" valueType="num">
                                      <p:cBhvr additive="repl">
                                        <p:cTn id="62" dur="1000" fill="hold"/>
                                        <p:tgtEl>
                                          <p:spTgt spid="8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Psychology and Language</a:t>
            </a:r>
            <a:endParaRPr b="0" lang="en-US" sz="3600" spc="-1" strike="noStrike">
              <a:latin typeface="Arial"/>
            </a:endParaRPr>
          </a:p>
        </p:txBody>
      </p:sp>
      <p:sp>
        <p:nvSpPr>
          <p:cNvPr id="85"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Natural language is processed differently as it passes through different parts of the human brain.</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Humans acquire language through social interactions in early childhood and generally speak fluently by 3 years.</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42">
                                  <p:stCondLst>
                                    <p:cond delay="0"/>
                                  </p:stCondLst>
                                  <p:childTnLst>
                                    <p:set>
                                      <p:cBhvr>
                                        <p:cTn id="68" dur="1" fill="hold">
                                          <p:stCondLst>
                                            <p:cond delay="0"/>
                                          </p:stCondLst>
                                        </p:cTn>
                                        <p:tgtEl>
                                          <p:spTgt spid="85">
                                            <p:txEl>
                                              <p:pRg st="0" end="0"/>
                                            </p:txEl>
                                          </p:spTgt>
                                        </p:tgtEl>
                                        <p:attrNameLst>
                                          <p:attrName>style.visibility</p:attrName>
                                        </p:attrNameLst>
                                      </p:cBhvr>
                                      <p:to>
                                        <p:strVal val="visible"/>
                                      </p:to>
                                    </p:set>
                                    <p:animEffect filter="fade" transition="in">
                                      <p:cBhvr additive="repl">
                                        <p:cTn id="69" dur="1000"/>
                                        <p:tgtEl>
                                          <p:spTgt spid="85">
                                            <p:txEl>
                                              <p:pRg st="0" end="0"/>
                                            </p:txEl>
                                          </p:spTgt>
                                        </p:tgtEl>
                                      </p:cBhvr>
                                    </p:animEffect>
                                    <p:anim calcmode="lin" valueType="num">
                                      <p:cBhvr additive="repl">
                                        <p:cTn id="70" dur="10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repl">
                                        <p:cTn id="71" dur="1000" fill="hold"/>
                                        <p:tgtEl>
                                          <p:spTgt spid="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42">
                                  <p:stCondLst>
                                    <p:cond delay="0"/>
                                  </p:stCondLst>
                                  <p:childTnLst>
                                    <p:set>
                                      <p:cBhvr>
                                        <p:cTn id="75" dur="1" fill="hold">
                                          <p:stCondLst>
                                            <p:cond delay="0"/>
                                          </p:stCondLst>
                                        </p:cTn>
                                        <p:tgtEl>
                                          <p:spTgt spid="85">
                                            <p:txEl>
                                              <p:pRg st="2" end="2"/>
                                            </p:txEl>
                                          </p:spTgt>
                                        </p:tgtEl>
                                        <p:attrNameLst>
                                          <p:attrName>style.visibility</p:attrName>
                                        </p:attrNameLst>
                                      </p:cBhvr>
                                      <p:to>
                                        <p:strVal val="visible"/>
                                      </p:to>
                                    </p:set>
                                    <p:animEffect filter="fade" transition="in">
                                      <p:cBhvr additive="repl">
                                        <p:cTn id="76" dur="1000"/>
                                        <p:tgtEl>
                                          <p:spTgt spid="85">
                                            <p:txEl>
                                              <p:pRg st="2" end="2"/>
                                            </p:txEl>
                                          </p:spTgt>
                                        </p:tgtEl>
                                      </p:cBhvr>
                                    </p:animEffect>
                                    <p:anim calcmode="lin" valueType="num">
                                      <p:cBhvr additive="repl">
                                        <p:cTn id="77" dur="10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repl">
                                        <p:cTn id="78" dur="1000" fill="hold"/>
                                        <p:tgtEl>
                                          <p:spTgt spid="8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Sociology and Language</a:t>
            </a:r>
            <a:endParaRPr b="0" lang="en-US" sz="3600" spc="-1" strike="noStrike">
              <a:latin typeface="Arial"/>
            </a:endParaRPr>
          </a:p>
        </p:txBody>
      </p:sp>
      <p:sp>
        <p:nvSpPr>
          <p:cNvPr id="87"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use of language is deeply entrenched in human culture. Therefore, in addition to its strictly communicative uses, language also has many social and cultural uses such as signifying group identity, social stratification as well social grooming and entertainment.</a:t>
            </a:r>
            <a:endParaRPr b="0" lang="en-US" sz="2400" spc="-1" strike="noStrike">
              <a:latin typeface="Arial"/>
            </a:endParaRPr>
          </a:p>
          <a:p>
            <a:pPr>
              <a:lnSpc>
                <a:spcPct val="90000"/>
              </a:lnSpc>
              <a:spcBef>
                <a:spcPts val="1001"/>
              </a:spcBef>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Diversity of Natural Languages</a:t>
            </a:r>
            <a:endParaRPr b="0" lang="en-US" sz="3600" spc="-1" strike="noStrike">
              <a:latin typeface="Arial"/>
            </a:endParaRPr>
          </a:p>
        </p:txBody>
      </p:sp>
      <p:sp>
        <p:nvSpPr>
          <p:cNvPr id="89"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complex structure of natural languages afford a much wider range of expressions then any known system.</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It empowers humans to acquire the ability of understanding a theory of others minds and a shared intentionality.</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42">
                                  <p:stCondLst>
                                    <p:cond delay="0"/>
                                  </p:stCondLst>
                                  <p:childTnLst>
                                    <p:set>
                                      <p:cBhvr>
                                        <p:cTn id="84" dur="1" fill="hold">
                                          <p:stCondLst>
                                            <p:cond delay="0"/>
                                          </p:stCondLst>
                                        </p:cTn>
                                        <p:tgtEl>
                                          <p:spTgt spid="89">
                                            <p:txEl>
                                              <p:pRg st="0" end="0"/>
                                            </p:txEl>
                                          </p:spTgt>
                                        </p:tgtEl>
                                        <p:attrNameLst>
                                          <p:attrName>style.visibility</p:attrName>
                                        </p:attrNameLst>
                                      </p:cBhvr>
                                      <p:to>
                                        <p:strVal val="visible"/>
                                      </p:to>
                                    </p:set>
                                    <p:animEffect filter="fade" transition="in">
                                      <p:cBhvr additive="repl">
                                        <p:cTn id="85" dur="1000"/>
                                        <p:tgtEl>
                                          <p:spTgt spid="89">
                                            <p:txEl>
                                              <p:pRg st="0" end="0"/>
                                            </p:txEl>
                                          </p:spTgt>
                                        </p:tgtEl>
                                      </p:cBhvr>
                                    </p:animEffect>
                                    <p:anim calcmode="lin" valueType="num">
                                      <p:cBhvr additive="repl">
                                        <p:cTn id="86" dur="1000" fill="hold"/>
                                        <p:tgtEl>
                                          <p:spTgt spid="89">
                                            <p:txEl>
                                              <p:pRg st="0" end="0"/>
                                            </p:txEl>
                                          </p:spTgt>
                                        </p:tgtEl>
                                        <p:attrNameLst>
                                          <p:attrName>ppt_x</p:attrName>
                                        </p:attrNameLst>
                                      </p:cBhvr>
                                      <p:tavLst>
                                        <p:tav tm="0">
                                          <p:val>
                                            <p:strVal val="#ppt_x"/>
                                          </p:val>
                                        </p:tav>
                                        <p:tav tm="100000">
                                          <p:val>
                                            <p:strVal val="#ppt_x"/>
                                          </p:val>
                                        </p:tav>
                                      </p:tavLst>
                                    </p:anim>
                                    <p:anim calcmode="lin" valueType="num">
                                      <p:cBhvr additive="repl">
                                        <p:cTn id="87" dur="1000" fill="hold"/>
                                        <p:tgtEl>
                                          <p:spTgt spid="8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89">
                                            <p:txEl>
                                              <p:pRg st="2" end="2"/>
                                            </p:txEl>
                                          </p:spTgt>
                                        </p:tgtEl>
                                        <p:attrNameLst>
                                          <p:attrName>style.visibility</p:attrName>
                                        </p:attrNameLst>
                                      </p:cBhvr>
                                      <p:to>
                                        <p:strVal val="visible"/>
                                      </p:to>
                                    </p:set>
                                    <p:animEffect filter="fade" transition="in">
                                      <p:cBhvr additive="repl">
                                        <p:cTn id="92" dur="1000"/>
                                        <p:tgtEl>
                                          <p:spTgt spid="89">
                                            <p:txEl>
                                              <p:pRg st="2" end="2"/>
                                            </p:txEl>
                                          </p:spTgt>
                                        </p:tgtEl>
                                      </p:cBhvr>
                                    </p:animEffect>
                                    <p:anim calcmode="lin" valueType="num">
                                      <p:cBhvr additive="repl">
                                        <p:cTn id="93" dur="1000" fill="hold"/>
                                        <p:tgtEl>
                                          <p:spTgt spid="89">
                                            <p:txEl>
                                              <p:pRg st="2" end="2"/>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8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Language Family</a:t>
            </a:r>
            <a:endParaRPr b="0" lang="en-US" sz="3600" spc="-1" strike="noStrike">
              <a:latin typeface="Arial"/>
            </a:endParaRPr>
          </a:p>
        </p:txBody>
      </p:sp>
      <p:sp>
        <p:nvSpPr>
          <p:cNvPr id="91"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rmAutofit fontScale="91000"/>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 existing languages evolve and new languages are introduced.</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New languages usually are influenced by the dominant existing languages.</a:t>
            </a:r>
            <a:endParaRPr b="0" lang="en-US" sz="2400" spc="-1" strike="noStrike">
              <a:latin typeface="Arial"/>
            </a:endParaRPr>
          </a:p>
          <a:p>
            <a:pPr>
              <a:lnSpc>
                <a:spcPct val="90000"/>
              </a:lnSpc>
              <a:spcBef>
                <a:spcPts val="1001"/>
              </a:spcBef>
            </a:pP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A group of languages that descend from a common ancestor is known as a language family.</a:t>
            </a:r>
            <a:endParaRPr b="0" lang="en-US" sz="2400" spc="-1" strike="noStrike">
              <a:latin typeface="Arial"/>
            </a:endParaRPr>
          </a:p>
          <a:p>
            <a:pPr>
              <a:lnSpc>
                <a:spcPct val="90000"/>
              </a:lnSpc>
              <a:spcBef>
                <a:spcPts val="1001"/>
              </a:spcBef>
            </a:pPr>
            <a:endParaRPr b="0" lang="en-US" sz="2400" spc="-1" strike="noStrike">
              <a:latin typeface="Arial"/>
            </a:endParaRPr>
          </a:p>
          <a:p>
            <a:pPr>
              <a:lnSpc>
                <a:spcPct val="90000"/>
              </a:lnSpc>
              <a:spcBef>
                <a:spcPts val="1001"/>
              </a:spcBef>
              <a:tabLst>
                <a:tab algn="l" pos="0"/>
              </a:tabLst>
            </a:pPr>
            <a:r>
              <a:rPr b="0" lang="en-US" sz="2000" spc="-1" strike="noStrike">
                <a:solidFill>
                  <a:srgbClr val="ffffff"/>
                </a:solidFill>
                <a:latin typeface="Trebuchet MS"/>
                <a:ea typeface="DejaVu Sans"/>
              </a:rPr>
              <a:t>Culturally rich languages like Persian and Arabic can be observed to have footprints in many languages.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80400" y="753120"/>
            <a:ext cx="9612720" cy="10800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600" spc="-1" strike="noStrike">
                <a:solidFill>
                  <a:srgbClr val="ffffff"/>
                </a:solidFill>
                <a:latin typeface="Trebuchet MS"/>
                <a:ea typeface="DejaVu Sans"/>
              </a:rPr>
              <a:t>Linguistics</a:t>
            </a:r>
            <a:endParaRPr b="0" lang="en-US" sz="3600" spc="-1" strike="noStrike">
              <a:latin typeface="Arial"/>
            </a:endParaRPr>
          </a:p>
        </p:txBody>
      </p:sp>
      <p:sp>
        <p:nvSpPr>
          <p:cNvPr id="93" name="CustomShape 2"/>
          <p:cNvSpPr/>
          <p:nvPr/>
        </p:nvSpPr>
        <p:spPr>
          <a:xfrm>
            <a:off x="680400" y="2336760"/>
            <a:ext cx="9612720" cy="3598200"/>
          </a:xfrm>
          <a:prstGeom prst="rect">
            <a:avLst/>
          </a:prstGeom>
          <a:noFill/>
          <a:ln>
            <a:noFill/>
          </a:ln>
        </p:spPr>
        <p:style>
          <a:lnRef idx="0"/>
          <a:fillRef idx="0"/>
          <a:effectRef idx="0"/>
          <a:fontRef idx="minor"/>
        </p:style>
        <p:txBody>
          <a:bodyPr lIns="90000" rIns="90000" tIns="45000" bIns="45000">
            <a:noAutofit/>
          </a:bodyPr>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Scientific or systematic study of language. Its science in the sense that it scientifically studies the rules, systems and principles of human language. </a:t>
            </a:r>
            <a:endParaRPr b="0" lang="en-US" sz="2400" spc="-1" strike="noStrike">
              <a:latin typeface="Arial"/>
            </a:endParaRPr>
          </a:p>
          <a:p>
            <a:pPr marL="228600" indent="-227520">
              <a:lnSpc>
                <a:spcPct val="90000"/>
              </a:lnSpc>
              <a:spcBef>
                <a:spcPts val="1001"/>
              </a:spcBef>
              <a:buClr>
                <a:srgbClr val="ffffff"/>
              </a:buClr>
              <a:buFont typeface="Arial"/>
              <a:buChar char="•"/>
            </a:pPr>
            <a:r>
              <a:rPr b="0" lang="en-US" sz="2400" spc="-1" strike="noStrike">
                <a:solidFill>
                  <a:srgbClr val="ffffff"/>
                </a:solidFill>
                <a:latin typeface="Trebuchet MS"/>
                <a:ea typeface="DejaVu Sans"/>
              </a:rPr>
              <a:t>There are two objectives of linguistics or the scientific study of language, that are;</a:t>
            </a:r>
            <a:endParaRPr b="0" lang="en-US" sz="24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To establish a theory of language and describe language in the light of that theory.</a:t>
            </a:r>
            <a:endParaRPr b="0" lang="en-US" sz="2000" spc="-1" strike="noStrike">
              <a:latin typeface="Arial"/>
            </a:endParaRPr>
          </a:p>
          <a:p>
            <a:pPr lvl="1" marL="685800" indent="-227520">
              <a:lnSpc>
                <a:spcPct val="90000"/>
              </a:lnSpc>
              <a:spcBef>
                <a:spcPts val="499"/>
              </a:spcBef>
              <a:buClr>
                <a:srgbClr val="ffffff"/>
              </a:buClr>
              <a:buFont typeface="Arial"/>
              <a:buChar char="•"/>
            </a:pPr>
            <a:r>
              <a:rPr b="0" lang="en-US" sz="2000" spc="-1" strike="noStrike">
                <a:solidFill>
                  <a:srgbClr val="ffffff"/>
                </a:solidFill>
                <a:latin typeface="Trebuchet MS"/>
                <a:ea typeface="DejaVu Sans"/>
              </a:rPr>
              <a:t>Examining all forms of language and seeking scientific understanding of the ways in which it is organized serve different needs and perform functions.</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Berlin</Template>
  <TotalTime>1291</TotalTime>
  <Application>LibreOffice/6.4.7.2$Linux_X86_64 LibreOffice_project/40$Build-2</Application>
  <Words>929</Words>
  <Paragraphs>145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2019-01-20T17:48:30Z</dcterms:created>
  <dc:creator>Windows User</dc:creator>
  <dc:description/>
  <dc:language>en-US</dc:language>
  <cp:lastModifiedBy/>
  <dcterms:modified xsi:type="dcterms:W3CDTF">2022-02-13T22:49:11Z</dcterms:modified>
  <cp:revision>78</cp:revision>
  <dc:subject/>
  <dc:title>Natural Language Processing (NLP)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21</vt:i4>
  </property>
</Properties>
</file>