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3" r:id="rId5"/>
    <p:sldId id="260" r:id="rId6"/>
    <p:sldId id="274" r:id="rId7"/>
    <p:sldId id="261" r:id="rId8"/>
    <p:sldId id="281" r:id="rId9"/>
    <p:sldId id="263" r:id="rId10"/>
    <p:sldId id="264" r:id="rId11"/>
    <p:sldId id="265" r:id="rId12"/>
    <p:sldId id="2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3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8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50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22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1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47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66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6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7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6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2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3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3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65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12: </a:t>
            </a:r>
            <a:r>
              <a:rPr lang="en-US" dirty="0" smtClean="0"/>
              <a:t>Text Representation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the problem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very high number of documents, the </a:t>
            </a:r>
            <a:r>
              <a:rPr lang="en-US" dirty="0" err="1"/>
              <a:t>BoW</a:t>
            </a:r>
            <a:r>
              <a:rPr lang="en-US" dirty="0"/>
              <a:t> model performs well as it still holds the sense maintain in a document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the position-related information is lost</a:t>
            </a:r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it depends on the nature of the data and/or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 (VSM)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77942"/>
            <a:ext cx="8250840" cy="3803918"/>
          </a:xfrm>
        </p:spPr>
        <p:txBody>
          <a:bodyPr>
            <a:normAutofit/>
          </a:bodyPr>
          <a:lstStyle/>
          <a:p>
            <a:r>
              <a:rPr lang="en-US" dirty="0" smtClean="0"/>
              <a:t>An algebraic model for representing text as other types of objects</a:t>
            </a:r>
          </a:p>
          <a:p>
            <a:endParaRPr lang="en-US" dirty="0" smtClean="0"/>
          </a:p>
          <a:p>
            <a:r>
              <a:rPr lang="en-US" dirty="0" smtClean="0"/>
              <a:t>Its like a matrix with documents as objects and words as features</a:t>
            </a:r>
          </a:p>
          <a:p>
            <a:endParaRPr lang="en-US" dirty="0" smtClean="0"/>
          </a:p>
          <a:p>
            <a:r>
              <a:rPr lang="en-US" dirty="0" smtClean="0"/>
              <a:t>Each document (in rows) is represented as a vector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83" y="2951050"/>
            <a:ext cx="2575775" cy="19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words (in columns) represent features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case of N features the problem is treated as an N-dimensional space (N is usually very high for text)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It’s </a:t>
            </a:r>
            <a:r>
              <a:rPr lang="en-US" dirty="0">
                <a:solidFill>
                  <a:srgbClr val="FFFF00"/>
                </a:solidFill>
              </a:rPr>
              <a:t>a huge sparse matrix having most entries as zeros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91197"/>
            <a:ext cx="10160000" cy="4016420"/>
          </a:xfrm>
        </p:spPr>
        <p:txBody>
          <a:bodyPr>
            <a:normAutofit/>
          </a:bodyPr>
          <a:lstStyle/>
          <a:p>
            <a:r>
              <a:rPr lang="en-US" dirty="0" smtClean="0"/>
              <a:t>A cell hold a value for the word in column to the corresponding document in row</a:t>
            </a:r>
          </a:p>
          <a:p>
            <a:endParaRPr lang="en-US" dirty="0" smtClean="0"/>
          </a:p>
          <a:p>
            <a:r>
              <a:rPr lang="en-US" dirty="0" smtClean="0"/>
              <a:t>Different schemes can be used to calculate the values in the cells</a:t>
            </a:r>
          </a:p>
          <a:p>
            <a:endParaRPr lang="en-US" dirty="0" smtClean="0"/>
          </a:p>
          <a:p>
            <a:r>
              <a:rPr lang="en-US" dirty="0" smtClean="0"/>
              <a:t>A dictionary / vocabulary is used to represent all unique tokens (Global Dictionary)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Filling up the matrix, makes it available for applying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18849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Representation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word may either exist or does not exist in a document</a:t>
            </a:r>
          </a:p>
          <a:p>
            <a:r>
              <a:rPr lang="en-US" dirty="0"/>
              <a:t>Frequency is ignored</a:t>
            </a:r>
          </a:p>
          <a:p>
            <a:r>
              <a:rPr lang="en-US" dirty="0"/>
              <a:t>Each feature as a value from {0, 1}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43" y="3938252"/>
            <a:ext cx="6466147" cy="23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Frequency (Count) Based Representation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in a cell is the count of the word in column </a:t>
            </a:r>
            <a:r>
              <a:rPr lang="en-US" dirty="0" smtClean="0"/>
              <a:t>for </a:t>
            </a:r>
            <a:r>
              <a:rPr lang="en-US" dirty="0"/>
              <a:t>the document in row</a:t>
            </a:r>
          </a:p>
          <a:p>
            <a:r>
              <a:rPr lang="en-US" dirty="0"/>
              <a:t>It associates more weight to a word occurring multiple times i.e., making frequency count</a:t>
            </a:r>
          </a:p>
          <a:p>
            <a:r>
              <a:rPr lang="en-US" dirty="0"/>
              <a:t>All the words occurring in a document have different weights associated to them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23" y="4394916"/>
            <a:ext cx="6069091" cy="23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vs Frequency Represenation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Frequency offers more information</a:t>
            </a:r>
          </a:p>
          <a:p>
            <a:r>
              <a:rPr lang="en-US" dirty="0" smtClean="0"/>
              <a:t>Frequency provides higher contrast among documents</a:t>
            </a:r>
          </a:p>
          <a:p>
            <a:r>
              <a:rPr lang="en-US" dirty="0" smtClean="0"/>
              <a:t>Leads to more compact solution in the same solution space</a:t>
            </a:r>
          </a:p>
          <a:p>
            <a:r>
              <a:rPr lang="en-US" dirty="0" smtClean="0"/>
              <a:t>Values have high range (more evaluations incurring extra computations)</a:t>
            </a:r>
          </a:p>
          <a:p>
            <a:endParaRPr lang="en-US" dirty="0" smtClean="0"/>
          </a:p>
          <a:p>
            <a:r>
              <a:rPr lang="en-US" dirty="0" smtClean="0"/>
              <a:t>Binary is simple light-weight (fewer evaluations)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1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Caped Frequency Representation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can be irrelevant above a certain threshold</a:t>
            </a:r>
          </a:p>
          <a:p>
            <a:r>
              <a:rPr lang="en-US" dirty="0" smtClean="0"/>
              <a:t>A 3-valued approach can simplify the solution</a:t>
            </a:r>
          </a:p>
          <a:p>
            <a:r>
              <a:rPr lang="en-US" dirty="0" smtClean="0"/>
              <a:t>In general it can be an N-valued approach Where the upper limit be set to any rational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16" y="3937000"/>
            <a:ext cx="5458356" cy="20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Lower-Bound Representation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a minimum threshold and zero all entries below that threshold</a:t>
            </a:r>
          </a:p>
          <a:p>
            <a:r>
              <a:rPr lang="en-US" dirty="0" smtClean="0"/>
              <a:t>It’s the least frequency a word need to have to be considered for analysis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 combination of the capped and lower-bound approach can also be used, depending upon the nature of data, model and application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 Term Frequency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97020"/>
            <a:ext cx="6880180" cy="4065143"/>
          </a:xfrm>
        </p:spPr>
        <p:txBody>
          <a:bodyPr/>
          <a:lstStyle/>
          <a:p>
            <a:r>
              <a:rPr lang="en-US" dirty="0" smtClean="0"/>
              <a:t>Log dampens the high frequency</a:t>
            </a:r>
          </a:p>
          <a:p>
            <a:r>
              <a:rPr lang="en-US" dirty="0" smtClean="0"/>
              <a:t>At very high frequency, the difference hardly matters</a:t>
            </a:r>
          </a:p>
          <a:p>
            <a:r>
              <a:rPr lang="en-US" dirty="0" smtClean="0"/>
              <a:t>1 is added to separate </a:t>
            </a:r>
            <a:r>
              <a:rPr lang="en-US" dirty="0" err="1" smtClean="0"/>
              <a:t>tf</a:t>
            </a:r>
            <a:r>
              <a:rPr lang="en-US" dirty="0" smtClean="0"/>
              <a:t>=1 from </a:t>
            </a:r>
            <a:r>
              <a:rPr lang="en-US" dirty="0" err="1" smtClean="0"/>
              <a:t>tf</a:t>
            </a:r>
            <a:r>
              <a:rPr lang="en-US" dirty="0" smtClean="0"/>
              <a:t>=0 because log</a:t>
            </a:r>
            <a:r>
              <a:rPr lang="en-US" baseline="-25000" dirty="0" smtClean="0"/>
              <a:t>10</a:t>
            </a:r>
            <a:r>
              <a:rPr lang="en-US" dirty="0" smtClean="0"/>
              <a:t>(1) = 0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It assumes that frequency matters but not after a certain value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297" y="4132568"/>
            <a:ext cx="3910884" cy="7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0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Textual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mine text, it has to be presented in a way that can be consumed by data mining techniques (Machine Learning)</a:t>
            </a:r>
          </a:p>
          <a:p>
            <a:r>
              <a:rPr lang="en-US" dirty="0" smtClean="0"/>
              <a:t>Predictive data mining techniques require highly structured data</a:t>
            </a:r>
          </a:p>
          <a:p>
            <a:r>
              <a:rPr lang="en-US" dirty="0" smtClean="0"/>
              <a:t>Text is far from being structured but can be prepared for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Weighted Term Frequency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semi-structured documents, weights can be assigned to words based on their frequency in a specific section</a:t>
            </a:r>
          </a:p>
          <a:p>
            <a:endParaRPr lang="en-US" smtClean="0"/>
          </a:p>
          <a:p>
            <a:r>
              <a:rPr lang="en-US" smtClean="0"/>
              <a:t>For example, in research papers the count of a word in title, abstract or other parts of the paper conveys different sense of a word.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to read some text from a text file</a:t>
            </a:r>
          </a:p>
          <a:p>
            <a:r>
              <a:rPr lang="en-US" dirty="0" smtClean="0"/>
              <a:t>Segment on sentences</a:t>
            </a:r>
          </a:p>
          <a:p>
            <a:r>
              <a:rPr lang="en-US" dirty="0" smtClean="0"/>
              <a:t>Represent the data in VSM format </a:t>
            </a:r>
          </a:p>
          <a:p>
            <a:r>
              <a:rPr lang="en-US" dirty="0" smtClean="0"/>
              <a:t>Allow user to choose among different representation schemes studied i.e., binary, frequency, log-</a:t>
            </a:r>
            <a:r>
              <a:rPr lang="en-US" dirty="0" err="1" smtClean="0"/>
              <a:t>freq</a:t>
            </a:r>
            <a:r>
              <a:rPr lang="en-US" dirty="0" smtClean="0"/>
              <a:t>, caped-</a:t>
            </a:r>
            <a:r>
              <a:rPr lang="en-US" dirty="0" err="1" smtClean="0"/>
              <a:t>freq</a:t>
            </a:r>
            <a:r>
              <a:rPr lang="en-US" dirty="0" smtClean="0"/>
              <a:t>, lower-bound etc.</a:t>
            </a:r>
          </a:p>
          <a:p>
            <a:endParaRPr lang="en-US" dirty="0"/>
          </a:p>
          <a:p>
            <a:r>
              <a:rPr lang="en-US" dirty="0" smtClean="0"/>
              <a:t>Submit your code and demo in a </a:t>
            </a:r>
            <a:r>
              <a:rPr lang="en-US" smtClean="0"/>
              <a:t>single word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case of web mining, regularly crawling new content on websites is also a part of data preparation</a:t>
            </a:r>
          </a:p>
          <a:p>
            <a:endParaRPr lang="en-US" dirty="0" smtClean="0"/>
          </a:p>
          <a:p>
            <a:r>
              <a:rPr lang="en-US" dirty="0" smtClean="0"/>
              <a:t>All real-time applications are directly linked to a continuous data source</a:t>
            </a:r>
          </a:p>
          <a:p>
            <a:endParaRPr lang="en-US" dirty="0" smtClean="0"/>
          </a:p>
          <a:p>
            <a:r>
              <a:rPr lang="en-US" dirty="0" smtClean="0"/>
              <a:t>Social media analytics also perform real-time or near real-time analysis</a:t>
            </a:r>
          </a:p>
        </p:txBody>
      </p:sp>
    </p:spTree>
    <p:extLst>
      <p:ext uri="{BB962C8B-B14F-4D97-AF65-F5344CB8AC3E}">
        <p14:creationId xmlns:p14="http://schemas.microsoft.com/office/powerpoint/2010/main" val="32012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logging application may look for new data after every time interval e.g., emails at a mail server</a:t>
            </a:r>
          </a:p>
          <a:p>
            <a:endParaRPr lang="en-US" dirty="0" smtClean="0"/>
          </a:p>
          <a:p>
            <a:r>
              <a:rPr lang="en-US" dirty="0" smtClean="0"/>
              <a:t>Resources </a:t>
            </a:r>
            <a:r>
              <a:rPr lang="en-US" dirty="0"/>
              <a:t>against certain queries in a search engine</a:t>
            </a:r>
          </a:p>
          <a:p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comments are added to the content in blogs and </a:t>
            </a:r>
            <a:r>
              <a:rPr lang="en-US" dirty="0" smtClean="0"/>
              <a:t>forums</a:t>
            </a:r>
          </a:p>
          <a:p>
            <a:endParaRPr lang="en-US" dirty="0"/>
          </a:p>
          <a:p>
            <a:r>
              <a:rPr lang="en-US" dirty="0" smtClean="0"/>
              <a:t>Dynamic pages are continuously modified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documents may be large e.g., professional articles, journals, magazines, novels, chapters… (touching on background details)</a:t>
            </a:r>
          </a:p>
          <a:p>
            <a:endParaRPr lang="en-US" dirty="0" smtClean="0"/>
          </a:p>
          <a:p>
            <a:r>
              <a:rPr lang="en-US" dirty="0" smtClean="0"/>
              <a:t>They may be short e.g., Tweets, product reviews, social media comments, chat messages… (missing context)</a:t>
            </a:r>
          </a:p>
          <a:p>
            <a:endParaRPr lang="en-US" dirty="0" smtClean="0"/>
          </a:p>
          <a:p>
            <a:r>
              <a:rPr lang="en-US" dirty="0" smtClean="0"/>
              <a:t>It may have time-stamp, user location / IP address, source, likes… (with meta-data)</a:t>
            </a:r>
          </a:p>
        </p:txBody>
      </p:sp>
    </p:spTree>
    <p:extLst>
      <p:ext uri="{BB962C8B-B14F-4D97-AF65-F5344CB8AC3E}">
        <p14:creationId xmlns:p14="http://schemas.microsoft.com/office/powerpoint/2010/main" val="34310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documents can be of help depending on language, subject, subjectivity…</a:t>
            </a:r>
          </a:p>
          <a:p>
            <a:endParaRPr lang="en-US" dirty="0" smtClean="0"/>
          </a:p>
          <a:p>
            <a:r>
              <a:rPr lang="en-US" dirty="0" smtClean="0"/>
              <a:t>Reuters </a:t>
            </a:r>
            <a:r>
              <a:rPr lang="en-US" dirty="0"/>
              <a:t>news stories are widely used for analysis, however, there are more variety of datasets available according to the nature of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Segmentation</a:t>
            </a:r>
          </a:p>
          <a:p>
            <a:r>
              <a:rPr lang="en-US" dirty="0" smtClean="0"/>
              <a:t>Tokenization</a:t>
            </a:r>
          </a:p>
          <a:p>
            <a:r>
              <a:rPr lang="en-US" dirty="0" smtClean="0"/>
              <a:t>Filtering unknown symbols / characters</a:t>
            </a:r>
          </a:p>
          <a:p>
            <a:r>
              <a:rPr lang="en-US" dirty="0" smtClean="0"/>
              <a:t>POS tagging (POS based filtering)</a:t>
            </a:r>
          </a:p>
          <a:p>
            <a:r>
              <a:rPr lang="en-US" dirty="0" smtClean="0"/>
              <a:t>Lemmatization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Case folding</a:t>
            </a:r>
          </a:p>
          <a:p>
            <a:r>
              <a:rPr lang="en-US" dirty="0" smtClean="0"/>
              <a:t>Correcting spelling mistakes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37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 structured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Unstructured </a:t>
            </a:r>
          </a:p>
          <a:p>
            <a:pPr lvl="1"/>
            <a:r>
              <a:rPr lang="en-US" dirty="0" smtClean="0"/>
              <a:t>Text, PDF, Word</a:t>
            </a:r>
          </a:p>
          <a:p>
            <a:endParaRPr lang="en-US" smtClean="0"/>
          </a:p>
          <a:p>
            <a:r>
              <a:rPr lang="en-US" smtClean="0"/>
              <a:t>Highly </a:t>
            </a:r>
            <a:r>
              <a:rPr lang="en-US" dirty="0" smtClean="0"/>
              <a:t>unstructured</a:t>
            </a:r>
          </a:p>
          <a:p>
            <a:pPr lvl="1"/>
            <a:r>
              <a:rPr lang="en-US" dirty="0" smtClean="0"/>
              <a:t>Images, Videos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(</a:t>
            </a:r>
            <a:r>
              <a:rPr lang="en-US" dirty="0" err="1" smtClean="0"/>
              <a:t>BoW</a:t>
            </a:r>
            <a:r>
              <a:rPr lang="en-US" dirty="0" smtClean="0"/>
              <a:t>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ignore the order of words in a document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Why!</a:t>
            </a:r>
          </a:p>
        </p:txBody>
      </p:sp>
      <p:pic>
        <p:nvPicPr>
          <p:cNvPr id="1026" name="Picture 2" descr="Image result for text to bag of wor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436" y="2987899"/>
            <a:ext cx="5371886" cy="302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8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850</Words>
  <Application>Microsoft Office PowerPoint</Application>
  <PresentationFormat>Custom</PresentationFormat>
  <Paragraphs>124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Berlin</vt:lpstr>
      <vt:lpstr>Natural Language Processing (NLP)</vt:lpstr>
      <vt:lpstr>Preparing Textual Data</vt:lpstr>
      <vt:lpstr>Data Collection</vt:lpstr>
      <vt:lpstr>PowerPoint Presentation</vt:lpstr>
      <vt:lpstr>Nature of Data</vt:lpstr>
      <vt:lpstr>PowerPoint Presentation</vt:lpstr>
      <vt:lpstr>Preprocessing</vt:lpstr>
      <vt:lpstr>Unstructured Data</vt:lpstr>
      <vt:lpstr>Bag of Words (BoW) Model</vt:lpstr>
      <vt:lpstr>BoW</vt:lpstr>
      <vt:lpstr>Vector Space Model (VSM)</vt:lpstr>
      <vt:lpstr>PowerPoint Presentation</vt:lpstr>
      <vt:lpstr>PowerPoint Presentation</vt:lpstr>
      <vt:lpstr>Binary Representation</vt:lpstr>
      <vt:lpstr>Frequency (Count) Based Representation</vt:lpstr>
      <vt:lpstr>Binary vs Frequency Represenation</vt:lpstr>
      <vt:lpstr>Caped Frequency Representation</vt:lpstr>
      <vt:lpstr>Lower-Bound Representation</vt:lpstr>
      <vt:lpstr>Log Term Frequency</vt:lpstr>
      <vt:lpstr>Weighted Term Frequency</vt:lpstr>
      <vt:lpstr>Assignment #2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Dr. Taimoor</cp:lastModifiedBy>
  <cp:revision>22</cp:revision>
  <dcterms:created xsi:type="dcterms:W3CDTF">2019-02-12T07:31:23Z</dcterms:created>
  <dcterms:modified xsi:type="dcterms:W3CDTF">2020-02-10T17:09:28Z</dcterms:modified>
</cp:coreProperties>
</file>