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8" r:id="rId3"/>
    <p:sldId id="259" r:id="rId4"/>
    <p:sldId id="279" r:id="rId5"/>
    <p:sldId id="260" r:id="rId6"/>
    <p:sldId id="281" r:id="rId7"/>
    <p:sldId id="282" r:id="rId8"/>
    <p:sldId id="280" r:id="rId9"/>
    <p:sldId id="284" r:id="rId10"/>
    <p:sldId id="262" r:id="rId11"/>
    <p:sldId id="264" r:id="rId12"/>
    <p:sldId id="285" r:id="rId13"/>
    <p:sldId id="286" r:id="rId14"/>
    <p:sldId id="287" r:id="rId15"/>
    <p:sldId id="290" r:id="rId16"/>
    <p:sldId id="288" r:id="rId17"/>
    <p:sldId id="2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3/23/2019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22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3/23/2019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05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3/23/2019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603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3/23/2019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72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720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3/23/2019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37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3/23/2019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177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3/23/2019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506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3/23/2019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433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3/23/2019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7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3/23/2019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63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3/23/2019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94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3/23/2019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42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3/23/2019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45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3/23/2019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09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3/23/2019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35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3/23/2019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8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3/23/2019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77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3/23/2019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229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data.csv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Natural Language Processing (NLP)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13: </a:t>
            </a:r>
            <a:r>
              <a:rPr lang="en-US" dirty="0" smtClean="0"/>
              <a:t>Representation Schemes</a:t>
            </a:r>
          </a:p>
          <a:p>
            <a:r>
              <a:rPr lang="en-US" dirty="0" smtClean="0"/>
              <a:t>Dr. Muhammad </a:t>
            </a:r>
            <a:r>
              <a:rPr lang="en-US" dirty="0" err="1" smtClean="0"/>
              <a:t>Taimoor</a:t>
            </a:r>
            <a:r>
              <a:rPr lang="en-US" dirty="0" smtClean="0"/>
              <a:t> Khan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3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Term frequency – inverse document frequency scheme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𝐼𝐷𝐹</m:t>
                      </m:r>
                    </m:oMath>
                  </m:oMathPara>
                </a14:m>
                <a:endParaRPr lang="en-US" dirty="0" smtClean="0">
                  <a:solidFill>
                    <a:srgbClr val="FFFF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smtClean="0"/>
                  <a:t>TF pushes frequent words higher</a:t>
                </a:r>
              </a:p>
              <a:p>
                <a:r>
                  <a:rPr lang="en-US" dirty="0" smtClean="0"/>
                  <a:t>IDF pushes them down</a:t>
                </a:r>
              </a:p>
              <a:p>
                <a:endParaRPr lang="en-US" dirty="0"/>
              </a:p>
              <a:p>
                <a:r>
                  <a:rPr lang="en-US" dirty="0" smtClean="0"/>
                  <a:t>In the process of the these two competing forces, words that are frequent in selected document reach highest scores (significant words)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FF00"/>
                    </a:solidFill>
                  </a:rPr>
                  <a:t>TF-IDF is the most popularly used representation scheme for textual data</a:t>
                </a:r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8" t="-3384" b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63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Training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 training dataset for prediction model requires an additional column for labels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test document is evaluated for its similarity to the documents of each label</a:t>
            </a:r>
          </a:p>
          <a:p>
            <a:endParaRPr lang="en-US" dirty="0"/>
          </a:p>
          <a:p>
            <a:r>
              <a:rPr lang="en-US" dirty="0" smtClean="0">
                <a:hlinkClick r:id="rId2" action="ppaction://hlinkfile"/>
              </a:rPr>
              <a:t>Dataset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9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or Forecasting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778" y="2139682"/>
            <a:ext cx="5489262" cy="4470400"/>
          </a:xfrm>
        </p:spPr>
        <p:txBody>
          <a:bodyPr>
            <a:normAutofit/>
          </a:bodyPr>
          <a:lstStyle/>
          <a:p>
            <a:r>
              <a:rPr lang="en-US" dirty="0" smtClean="0"/>
              <a:t>Learning from samples of past experience and projecting on new examples</a:t>
            </a:r>
          </a:p>
          <a:p>
            <a:r>
              <a:rPr lang="en-US" dirty="0" smtClean="0"/>
              <a:t>The future has to be similar to the past</a:t>
            </a:r>
          </a:p>
          <a:p>
            <a:r>
              <a:rPr lang="en-US" dirty="0" smtClean="0"/>
              <a:t>Inductive learning approach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>
                <a:solidFill>
                  <a:srgbClr val="FFFF00"/>
                </a:solidFill>
              </a:rPr>
              <a:t>Dominant approach in machine learning </a:t>
            </a:r>
            <a:endParaRPr lang="en-US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569" y="2495282"/>
            <a:ext cx="58864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7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Inductive learning vs Deductive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Inductive learning</a:t>
            </a:r>
          </a:p>
          <a:p>
            <a:pPr marL="0" indent="0">
              <a:buNone/>
            </a:pPr>
            <a:r>
              <a:rPr lang="en-US" dirty="0"/>
              <a:t>Specific examples     </a:t>
            </a:r>
            <a:r>
              <a:rPr lang="en-US" dirty="0">
                <a:sym typeface="Wingdings" panose="05000000000000000000" pitchFamily="2" charset="2"/>
              </a:rPr>
              <a:t>       Generalized rules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Deductive learning</a:t>
            </a:r>
          </a:p>
          <a:p>
            <a:pPr marL="0" indent="0">
              <a:buNone/>
            </a:pPr>
            <a:r>
              <a:rPr lang="en-US" dirty="0" smtClean="0"/>
              <a:t>Generalized rules     </a:t>
            </a:r>
            <a:r>
              <a:rPr lang="en-US" dirty="0" smtClean="0">
                <a:sym typeface="Wingdings" panose="05000000000000000000" pitchFamily="2" charset="2"/>
              </a:rPr>
              <a:t>         Specific examples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93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Look-up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2253802"/>
            <a:ext cx="4317285" cy="3918397"/>
          </a:xfrm>
        </p:spPr>
        <p:txBody>
          <a:bodyPr>
            <a:normAutofit/>
          </a:bodyPr>
          <a:lstStyle/>
          <a:p>
            <a:r>
              <a:rPr lang="en-US" dirty="0"/>
              <a:t>Earlier </a:t>
            </a:r>
            <a:r>
              <a:rPr lang="en-US" dirty="0" smtClean="0"/>
              <a:t>approach</a:t>
            </a:r>
          </a:p>
          <a:p>
            <a:r>
              <a:rPr lang="en-US" dirty="0" smtClean="0"/>
              <a:t> </a:t>
            </a:r>
            <a:r>
              <a:rPr lang="en-US" dirty="0"/>
              <a:t>Lookup table (closed world / limited possibilities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Only </a:t>
            </a:r>
            <a:r>
              <a:rPr lang="en-US" dirty="0"/>
              <a:t>works for an already known </a:t>
            </a:r>
            <a:r>
              <a:rPr lang="en-US" dirty="0" smtClean="0"/>
              <a:t>case</a:t>
            </a:r>
          </a:p>
          <a:p>
            <a:r>
              <a:rPr lang="en-US" dirty="0" smtClean="0"/>
              <a:t>Cannot </a:t>
            </a:r>
            <a:r>
              <a:rPr lang="en-US" dirty="0"/>
              <a:t>handle new similar but not same data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037" y="2371501"/>
            <a:ext cx="6021678" cy="4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3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7073363" cy="3599316"/>
          </a:xfrm>
        </p:spPr>
        <p:txBody>
          <a:bodyPr/>
          <a:lstStyle/>
          <a:p>
            <a:r>
              <a:rPr lang="en-US" dirty="0" smtClean="0"/>
              <a:t>Learn popular patterns in training data</a:t>
            </a:r>
          </a:p>
          <a:p>
            <a:r>
              <a:rPr lang="en-US" dirty="0" smtClean="0"/>
              <a:t>Use these patterns to distinguish among the given labels</a:t>
            </a:r>
          </a:p>
          <a:p>
            <a:endParaRPr lang="en-US" dirty="0"/>
          </a:p>
          <a:p>
            <a:r>
              <a:rPr lang="en-US" dirty="0" smtClean="0"/>
              <a:t>Evaluate on the test set</a:t>
            </a:r>
          </a:p>
          <a:p>
            <a:r>
              <a:rPr lang="en-US" dirty="0" smtClean="0"/>
              <a:t>See how good the model can distinguish among the labels for an unknown instance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684" y="2413358"/>
            <a:ext cx="4240732" cy="342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60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16955"/>
            <a:ext cx="9790203" cy="4470400"/>
          </a:xfrm>
        </p:spPr>
        <p:txBody>
          <a:bodyPr>
            <a:normAutofit/>
          </a:bodyPr>
          <a:lstStyle/>
          <a:p>
            <a:r>
              <a:rPr lang="en-US" dirty="0" smtClean="0"/>
              <a:t>do </a:t>
            </a:r>
            <a:r>
              <a:rPr lang="en-US" dirty="0"/>
              <a:t>not learn from basic </a:t>
            </a:r>
            <a:r>
              <a:rPr lang="en-US" dirty="0" smtClean="0"/>
              <a:t>principles</a:t>
            </a:r>
            <a:endParaRPr lang="en-US" dirty="0"/>
          </a:p>
          <a:p>
            <a:r>
              <a:rPr lang="en-US" dirty="0" smtClean="0"/>
              <a:t>May learn wrongly </a:t>
            </a:r>
          </a:p>
          <a:p>
            <a:r>
              <a:rPr lang="en-US" dirty="0" smtClean="0"/>
              <a:t>Lack the ability to reason and reach new conclusions for new situations</a:t>
            </a:r>
          </a:p>
          <a:p>
            <a:r>
              <a:rPr lang="en-US" dirty="0" smtClean="0"/>
              <a:t>Can learn generalized patterns for enough diversity</a:t>
            </a:r>
          </a:p>
          <a:p>
            <a:r>
              <a:rPr lang="en-US" dirty="0" smtClean="0"/>
              <a:t>Has produced reliable solutions for most prediction problems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A classical prediction problem for text is called text categorization (now called text classification)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10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Categorization (Classification)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536" y="2197794"/>
            <a:ext cx="8103673" cy="4470400"/>
          </a:xfrm>
        </p:spPr>
        <p:txBody>
          <a:bodyPr>
            <a:normAutofit/>
          </a:bodyPr>
          <a:lstStyle/>
          <a:p>
            <a:r>
              <a:rPr lang="en-US" dirty="0" smtClean="0"/>
              <a:t>Assigning a new unseen document to one of the predefined fixed categories</a:t>
            </a:r>
          </a:p>
          <a:p>
            <a:r>
              <a:rPr lang="en-US" dirty="0" smtClean="0"/>
              <a:t>Categories (Labels) – Can be anything in given nature of application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Rare words that are distinctive and can better discriminate have high predictive quality and ensure higher accuracy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4338" name="Picture 2" descr="Image result for binary class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756" y="2823268"/>
            <a:ext cx="283845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515" y="4432994"/>
            <a:ext cx="26849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Classical categorization: Binary Classification (2 labels)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Representation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</a:t>
            </a:r>
          </a:p>
          <a:p>
            <a:r>
              <a:rPr lang="en-US" dirty="0" smtClean="0"/>
              <a:t>Frequency</a:t>
            </a:r>
          </a:p>
          <a:p>
            <a:r>
              <a:rPr lang="en-US" dirty="0" smtClean="0"/>
              <a:t>Caped-Frequency</a:t>
            </a:r>
          </a:p>
          <a:p>
            <a:r>
              <a:rPr lang="en-US" dirty="0" smtClean="0"/>
              <a:t>Lower bound</a:t>
            </a:r>
          </a:p>
          <a:p>
            <a:r>
              <a:rPr lang="en-US" dirty="0" smtClean="0"/>
              <a:t>Log-Frequency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TF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373" y="2336873"/>
            <a:ext cx="7997782" cy="4261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17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BM25 Scheme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Count term frequency</a:t>
                </a:r>
              </a:p>
              <a:p>
                <a:r>
                  <a:rPr lang="en-US" dirty="0" smtClean="0"/>
                  <a:t>Convert to BM25 using formula,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Its value will never exceed k+1</a:t>
                </a:r>
              </a:p>
              <a:p>
                <a:endParaRPr lang="en-US" dirty="0"/>
              </a:p>
              <a:p>
                <a:r>
                  <a:rPr lang="en-US" dirty="0" smtClean="0"/>
                  <a:t>Advantage of BM25 is that the upper limit can be controlled as desired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32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BM25 Transformation of 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839" y="2336873"/>
            <a:ext cx="9225965" cy="436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001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Considering Frequency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777324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All of the studied schemes prefer frequency</a:t>
            </a:r>
          </a:p>
          <a:p>
            <a:pPr lvl="1"/>
            <a:endParaRPr lang="en-US" dirty="0"/>
          </a:p>
          <a:p>
            <a:r>
              <a:rPr lang="en-US" dirty="0" smtClean="0"/>
              <a:t>But its not only the significant words that have more information</a:t>
            </a:r>
          </a:p>
          <a:p>
            <a:r>
              <a:rPr lang="en-US" dirty="0" smtClean="0"/>
              <a:t>The most frequent words are usually found to be the stop words that have somehow escaped pre-processing</a:t>
            </a:r>
          </a:p>
          <a:p>
            <a:endParaRPr lang="en-US" dirty="0"/>
          </a:p>
          <a:p>
            <a:r>
              <a:rPr lang="en-US" dirty="0" smtClean="0"/>
              <a:t>Even if not that, they still do not provide enough information as they are somewhat uniformly distributed across most documents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That is, features NOT BEING GOOD DISCRIMINATORS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Significant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7011988" cy="35993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ML / DM we desire features which are good at discriminating among the target labels</a:t>
            </a:r>
          </a:p>
          <a:p>
            <a:r>
              <a:rPr lang="en-US" dirty="0" smtClean="0"/>
              <a:t>In text we can call  them significant words</a:t>
            </a:r>
          </a:p>
          <a:p>
            <a:pPr lvl="1"/>
            <a:r>
              <a:rPr lang="en-US" dirty="0" smtClean="0"/>
              <a:t>Words that dominantly represent a label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High frequency words: Too frequent -&gt; not good features</a:t>
            </a:r>
          </a:p>
          <a:p>
            <a:r>
              <a:rPr lang="en-US" dirty="0" smtClean="0"/>
              <a:t>Low frequency words: Too infrequent -&gt; not good features (usually represent noise)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So what should we look for!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919" y="2175792"/>
            <a:ext cx="40195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2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 (Term Frequency)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Term Frequency (TF):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𝑑𝑜𝑐</m:t>
                          </m:r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𝑑𝑜𝑐</m:t>
                          </m:r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𝑠𝑖𝑧𝑒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 denominator is to normalize for variable size documents</a:t>
                </a:r>
              </a:p>
              <a:p>
                <a:endParaRPr lang="en-US" dirty="0"/>
              </a:p>
              <a:p>
                <a:r>
                  <a:rPr lang="en-US" dirty="0" smtClean="0"/>
                  <a:t>High frequency is decided with respect to a document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530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IDF (Inverse Document Frequency)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9613861" cy="428286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Inverse document frequency verifies the presence of a term across all the documents in the corpus</a:t>
                </a:r>
              </a:p>
              <a:p>
                <a:r>
                  <a:rPr lang="en-US" dirty="0" smtClean="0"/>
                  <a:t>Therefore, verifying if the term is frequent in a document, is it frequent across most of the other documents as well. If so, then its not very helpful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𝐼𝐷𝐹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M: Total documents in the corpus</a:t>
                </a:r>
              </a:p>
              <a:p>
                <a:pPr marL="0" indent="0">
                  <a:buNone/>
                </a:pPr>
                <a:r>
                  <a:rPr lang="en-US" dirty="0" smtClean="0"/>
                  <a:t>k: Documents containing term w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FF00"/>
                    </a:solidFill>
                  </a:rPr>
                  <a:t>Penalizing popular terms!</a:t>
                </a:r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9613861" cy="4282868"/>
              </a:xfrm>
              <a:blipFill rotWithShape="0">
                <a:blip r:embed="rId2"/>
                <a:stretch>
                  <a:fillRect l="-824" t="-2560" r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429" y="4645085"/>
            <a:ext cx="5209571" cy="2212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47735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533</Words>
  <Application>Microsoft Office PowerPoint</Application>
  <PresentationFormat>Widescreen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Trebuchet MS</vt:lpstr>
      <vt:lpstr>Wingdings</vt:lpstr>
      <vt:lpstr>Berlin</vt:lpstr>
      <vt:lpstr>Natural Language Processing (NLP)</vt:lpstr>
      <vt:lpstr>Text Representation Schemes</vt:lpstr>
      <vt:lpstr>Comparison of TF Transformation</vt:lpstr>
      <vt:lpstr>BM25 Scheme</vt:lpstr>
      <vt:lpstr>BM25 Transformation of TF</vt:lpstr>
      <vt:lpstr>Issues with Considering Frequency only</vt:lpstr>
      <vt:lpstr>Significant Words</vt:lpstr>
      <vt:lpstr>TF (Term Frequency)</vt:lpstr>
      <vt:lpstr>IDF (Inverse Document Frequency)</vt:lpstr>
      <vt:lpstr>TF-IDF</vt:lpstr>
      <vt:lpstr>Building Training Data</vt:lpstr>
      <vt:lpstr>Prediction or Forecasting</vt:lpstr>
      <vt:lpstr>Inductive learning vs Deductive learning</vt:lpstr>
      <vt:lpstr>Look-up Table</vt:lpstr>
      <vt:lpstr>Machine Learning</vt:lpstr>
      <vt:lpstr>Issues with Machine Learning</vt:lpstr>
      <vt:lpstr>Text Categorization (Classification)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(NLP)</dc:title>
  <dc:creator>taimoorkhan003@outlook.com</dc:creator>
  <cp:lastModifiedBy>Taimoor</cp:lastModifiedBy>
  <cp:revision>33</cp:revision>
  <dcterms:created xsi:type="dcterms:W3CDTF">2019-02-12T07:46:25Z</dcterms:created>
  <dcterms:modified xsi:type="dcterms:W3CDTF">2019-03-23T11:47:31Z</dcterms:modified>
</cp:coreProperties>
</file>