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_rels/presentation.xml.rels" ContentType="application/vnd.openxmlformats-package.relationships+xml"/>
  <Override PartName="/ppt/media/image1.jpeg" ContentType="image/jpeg"/>
  <Override PartName="/ppt/media/image2.jpeg" ContentType="image/jpeg"/>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8.xml" ContentType="application/vnd.openxmlformats-officedocument.presentationml.slide+xml"/>
  <Override PartName="/ppt/slides/slide3.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_rels/slide10.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13.xml.rels" ContentType="application/vnd.openxmlformats-package.relationships+xml"/>
  <Override PartName="/ppt/slides/_rels/slide16.xml.rels" ContentType="application/vnd.openxmlformats-package.relationships+xml"/>
  <Override PartName="/ppt/slides/_rels/slide12.xml.rels" ContentType="application/vnd.openxmlformats-package.relationships+xml"/>
  <Override PartName="/ppt/slides/_rels/slide15.xml.rels" ContentType="application/vnd.openxmlformats-package.relationships+xml"/>
  <Override PartName="/ppt/slides/_rels/slide9.xml.rels" ContentType="application/vnd.openxmlformats-package.relationships+xml"/>
  <Override PartName="/ppt/slides/_rels/slide11.xml.rels" ContentType="application/vnd.openxmlformats-package.relationships+xml"/>
  <Override PartName="/ppt/slides/_rels/slide14.xml.rels" ContentType="application/vnd.openxmlformats-package.relationships+xml"/>
  <Override PartName="/ppt/slides/_rels/slide8.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_rels/slide1.xml.rels" ContentType="application/vnd.openxmlformats-package.relationships+xml"/>
  <Override PartName="/ppt/slides/_rels/slide4.xml.rels" ContentType="application/vnd.openxmlformats-package.relationships+xml"/>
  <Override PartName="/ppt/slides/_rels/slide2.xml.rels" ContentType="application/vnd.openxmlformats-package.relationships+xml"/>
  <Override PartName="/ppt/slides/slide16.xml" ContentType="application/vnd.openxmlformats-officedocument.presentationml.slide+xml"/>
  <Override PartName="/ppt/slides/slide1.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24"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25"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27"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2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29"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30"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32"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33"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34"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35"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36"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37"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41"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43"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45"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46"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50"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51"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52"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3"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54"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5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56"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58"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5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60"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62"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63"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65"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66"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67"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68"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70"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71"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72"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73"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74"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75"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5"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7"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8"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2"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3"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14"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6"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1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8"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20"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2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22"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jpe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609480" y="1728360"/>
            <a:ext cx="10972080" cy="1144800"/>
          </a:xfrm>
          <a:prstGeom prst="rect">
            <a:avLst/>
          </a:prstGeom>
        </p:spPr>
        <p:txBody>
          <a:bodyPr lIns="0" rIns="0" tIns="0" bIns="0" anchor="ctr">
            <a:noAutofit/>
          </a:bodyPr>
          <a:p>
            <a:r>
              <a:rPr b="0" lang="en-US" sz="1800" spc="-1" strike="noStrike">
                <a:latin typeface="Arial"/>
              </a:rPr>
              <a:t>Click to edit the title text format</a:t>
            </a:r>
            <a:endParaRPr b="0" lang="en-US" sz="1800" spc="-1" strike="noStrike">
              <a:latin typeface="Arial"/>
            </a:endParaRPr>
          </a:p>
        </p:txBody>
      </p:sp>
      <p:sp>
        <p:nvSpPr>
          <p:cNvPr id="1" name="PlaceHolder 2"/>
          <p:cNvSpPr>
            <a:spLocks noGrp="1"/>
          </p:cNvSpPr>
          <p:nvPr>
            <p:ph type="body"/>
          </p:nvPr>
        </p:nvSpPr>
        <p:spPr>
          <a:xfrm>
            <a:off x="609480" y="3134880"/>
            <a:ext cx="10972080" cy="2897280"/>
          </a:xfrm>
          <a:prstGeom prst="rect">
            <a:avLst/>
          </a:prstGeom>
        </p:spPr>
        <p:txBody>
          <a:bodyPr lIns="0" rIns="0" tIns="0" bIns="0">
            <a:normAutofit/>
          </a:bodyPr>
          <a:p>
            <a:pPr marL="432000" indent="-324000">
              <a:spcBef>
                <a:spcPts val="1417"/>
              </a:spcBef>
              <a:buClr>
                <a:srgbClr val="ffffff"/>
              </a:buClr>
              <a:buSzPct val="45000"/>
              <a:buFont typeface="Wingdings" charset="2"/>
              <a:buChar char=""/>
            </a:pPr>
            <a:r>
              <a:rPr b="0" lang="en-US" sz="1800" spc="-1" strike="noStrike">
                <a:latin typeface="Arial"/>
              </a:rPr>
              <a:t>Click to edit the outline text format</a:t>
            </a:r>
            <a:endParaRPr b="0" lang="en-US" sz="1800" spc="-1" strike="noStrike">
              <a:latin typeface="Arial"/>
            </a:endParaRPr>
          </a:p>
          <a:p>
            <a:pPr lvl="1" marL="864000" indent="-324000">
              <a:spcBef>
                <a:spcPts val="1134"/>
              </a:spcBef>
              <a:buClr>
                <a:srgbClr val="ffffff"/>
              </a:buClr>
              <a:buSzPct val="75000"/>
              <a:buFont typeface="Symbol" charset="2"/>
              <a:buChar char=""/>
            </a:pPr>
            <a:r>
              <a:rPr b="0" lang="en-US" sz="1800" spc="-1" strike="noStrike">
                <a:latin typeface="Arial"/>
              </a:rPr>
              <a:t>Second Outline Level</a:t>
            </a:r>
            <a:endParaRPr b="0" lang="en-US" sz="1800" spc="-1" strike="noStrike">
              <a:latin typeface="Arial"/>
            </a:endParaRPr>
          </a:p>
          <a:p>
            <a:pPr lvl="2" marL="1296000" indent="-288000">
              <a:spcBef>
                <a:spcPts val="850"/>
              </a:spcBef>
              <a:buClr>
                <a:srgbClr val="ffffff"/>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spcBef>
                <a:spcPts val="567"/>
              </a:spcBef>
              <a:buClr>
                <a:srgbClr val="ffffff"/>
              </a:buClr>
              <a:buSzPct val="75000"/>
              <a:buFont typeface="Symbol" charset="2"/>
              <a:buChar char=""/>
            </a:pPr>
            <a:r>
              <a:rPr b="0" lang="en-US" sz="1800" spc="-1" strike="noStrike">
                <a:latin typeface="Arial"/>
              </a:rPr>
              <a:t>Fourth Outline Level</a:t>
            </a:r>
            <a:endParaRPr b="0" lang="en-US" sz="1800" spc="-1" strike="noStrike">
              <a:latin typeface="Arial"/>
            </a:endParaRPr>
          </a:p>
          <a:p>
            <a:pPr lvl="4" marL="2160000" indent="-216000">
              <a:spcBef>
                <a:spcPts val="283"/>
              </a:spcBef>
              <a:buClr>
                <a:srgbClr val="ffffff"/>
              </a:buClr>
              <a:buSzPct val="45000"/>
              <a:buFont typeface="Wingdings" charset="2"/>
              <a:buChar char=""/>
            </a:pPr>
            <a:r>
              <a:rPr b="0" lang="en-US" sz="1800" spc="-1" strike="noStrike">
                <a:latin typeface="Arial"/>
              </a:rPr>
              <a:t>Fifth Outline Level</a:t>
            </a:r>
            <a:endParaRPr b="0" lang="en-US" sz="1800" spc="-1" strike="noStrike">
              <a:latin typeface="Arial"/>
            </a:endParaRPr>
          </a:p>
          <a:p>
            <a:pPr lvl="5" marL="2592000" indent="-216000">
              <a:spcBef>
                <a:spcPts val="283"/>
              </a:spcBef>
              <a:buClr>
                <a:srgbClr val="ffffff"/>
              </a:buClr>
              <a:buSzPct val="45000"/>
              <a:buFont typeface="Wingdings" charset="2"/>
              <a:buChar char=""/>
            </a:pPr>
            <a:r>
              <a:rPr b="0" lang="en-US" sz="1800" spc="-1" strike="noStrike">
                <a:latin typeface="Arial"/>
              </a:rPr>
              <a:t>Sixth Outline Level</a:t>
            </a:r>
            <a:endParaRPr b="0" lang="en-US" sz="1800" spc="-1" strike="noStrike">
              <a:latin typeface="Arial"/>
            </a:endParaRPr>
          </a:p>
          <a:p>
            <a:pPr lvl="6" marL="3024000" indent="-216000">
              <a:spcBef>
                <a:spcPts val="283"/>
              </a:spcBef>
              <a:buClr>
                <a:srgbClr val="ffffff"/>
              </a:buClr>
              <a:buSzPct val="45000"/>
              <a:buFont typeface="Wingdings" charset="2"/>
              <a:buChar char=""/>
            </a:pPr>
            <a:r>
              <a:rPr b="0" lang="en-US" sz="1800" spc="-1" strike="noStrike">
                <a:latin typeface="Arial"/>
              </a:rPr>
              <a:t>Seventh Outline Level</a:t>
            </a:r>
            <a:endParaRPr b="0" lang="en-US"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39"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ffffff"/>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ffffff"/>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ffffff"/>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ffffff"/>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ffffff"/>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ffffff"/>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ffffff"/>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hyperlink" Target="https://www.youtube.com/watch?v=3CGTwBwg_9A" TargetMode="External"/><Relationship Id="rId2" Type="http://schemas.openxmlformats.org/officeDocument/2006/relationships/hyperlink" Target="https://www.youtube.com/watch?v=3CGTwBwg_9A" TargetMode="External"/><Relationship Id="rId3" Type="http://schemas.openxmlformats.org/officeDocument/2006/relationships/hyperlink" Target="https://www.youtube.com/watch?v=1Bf1R5gclpI" TargetMode="External"/><Relationship Id="rId4" Type="http://schemas.openxmlformats.org/officeDocument/2006/relationships/hyperlink" Target="https://www.youtube.com/watch?v=1Bf1R5gclpI" TargetMode="External"/><Relationship Id="rId5" Type="http://schemas.openxmlformats.org/officeDocument/2006/relationships/hyperlink" Target="https://www.youtube.com/watch?v=3cFZZb-wvMc" TargetMode="External"/><Relationship Id="rId6" Type="http://schemas.openxmlformats.org/officeDocument/2006/relationships/hyperlink" Target="https://www.youtube.com/watch?v=3cFZZb-wvMc" TargetMode="External"/><Relationship Id="rId7" Type="http://schemas.openxmlformats.org/officeDocument/2006/relationships/hyperlink" Target="https://www.youtube.com/watch?v=JfXlStN8ZtU" TargetMode="External"/><Relationship Id="rId8" Type="http://schemas.openxmlformats.org/officeDocument/2006/relationships/hyperlink" Target="https://www.youtube.com/watch?v=JfXlStN8ZtU" TargetMode="External"/><Relationship Id="rId9" Type="http://schemas.openxmlformats.org/officeDocument/2006/relationships/hyperlink" Target="https://www.youtube.com/watch?v=063bNY4pCrc" TargetMode="External"/><Relationship Id="rId10" Type="http://schemas.openxmlformats.org/officeDocument/2006/relationships/hyperlink" Target="https://www.youtube.com/watch?v=063bNY4pCrc" TargetMode="External"/><Relationship Id="rId11" Type="http://schemas.openxmlformats.org/officeDocument/2006/relationships/hyperlink" Target="https://www.youtube.com/watch?v=O2IQrsSLEb0" TargetMode="External"/><Relationship Id="rId12" Type="http://schemas.openxmlformats.org/officeDocument/2006/relationships/hyperlink" Target="https://www.youtube.com/watch?v=O2IQrsSLEb0" TargetMode="External"/><Relationship Id="rId13" Type="http://schemas.openxmlformats.org/officeDocument/2006/relationships/hyperlink" Target="https://www.youtube.com/watch?v=fudGTarEiC4" TargetMode="External"/><Relationship Id="rId14" Type="http://schemas.openxmlformats.org/officeDocument/2006/relationships/hyperlink" Target="https://www.youtube.com/watch?v=fudGTarEiC4" TargetMode="External"/><Relationship Id="rId15"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 name="CustomShape 1"/>
          <p:cNvSpPr/>
          <p:nvPr/>
        </p:nvSpPr>
        <p:spPr>
          <a:xfrm>
            <a:off x="680400" y="2733840"/>
            <a:ext cx="8143200" cy="1371960"/>
          </a:xfrm>
          <a:prstGeom prst="rect">
            <a:avLst/>
          </a:prstGeom>
          <a:noFill/>
          <a:ln>
            <a:noFill/>
          </a:ln>
        </p:spPr>
        <p:style>
          <a:lnRef idx="0"/>
          <a:fillRef idx="0"/>
          <a:effectRef idx="0"/>
          <a:fontRef idx="minor"/>
        </p:style>
        <p:txBody>
          <a:bodyPr lIns="90000" rIns="90000" tIns="45000" bIns="45000" anchor="b">
            <a:noAutofit/>
          </a:bodyPr>
          <a:p>
            <a:pPr algn="r">
              <a:lnSpc>
                <a:spcPct val="90000"/>
              </a:lnSpc>
            </a:pPr>
            <a:r>
              <a:rPr b="0" lang="en-US" sz="5400" spc="-1" strike="noStrike">
                <a:solidFill>
                  <a:srgbClr val="ffffff"/>
                </a:solidFill>
                <a:latin typeface="Trebuchet MS"/>
                <a:ea typeface="DejaVu Sans"/>
              </a:rPr>
              <a:t>Natural Language Processing (NLP)</a:t>
            </a:r>
            <a:endParaRPr b="0" lang="en-US" sz="5400" spc="-1" strike="noStrike">
              <a:latin typeface="Arial"/>
            </a:endParaRPr>
          </a:p>
        </p:txBody>
      </p:sp>
      <p:sp>
        <p:nvSpPr>
          <p:cNvPr id="77" name="CustomShape 2"/>
          <p:cNvSpPr/>
          <p:nvPr/>
        </p:nvSpPr>
        <p:spPr>
          <a:xfrm>
            <a:off x="680400" y="4394160"/>
            <a:ext cx="8143200" cy="1116720"/>
          </a:xfrm>
          <a:prstGeom prst="rect">
            <a:avLst/>
          </a:prstGeom>
          <a:noFill/>
          <a:ln>
            <a:noFill/>
          </a:ln>
        </p:spPr>
        <p:style>
          <a:lnRef idx="0"/>
          <a:fillRef idx="0"/>
          <a:effectRef idx="0"/>
          <a:fontRef idx="minor"/>
        </p:style>
        <p:txBody>
          <a:bodyPr lIns="90000" rIns="90000" tIns="45000" bIns="45000">
            <a:noAutofit/>
          </a:bodyPr>
          <a:p>
            <a:pPr algn="r">
              <a:lnSpc>
                <a:spcPct val="90000"/>
              </a:lnSpc>
              <a:spcBef>
                <a:spcPts val="1001"/>
              </a:spcBef>
              <a:tabLst>
                <a:tab algn="l" pos="0"/>
              </a:tabLst>
            </a:pPr>
            <a:r>
              <a:rPr b="0" lang="en-US" sz="2000" spc="-1" strike="noStrike">
                <a:solidFill>
                  <a:srgbClr val="ffffff"/>
                </a:solidFill>
                <a:latin typeface="Trebuchet MS"/>
                <a:ea typeface="DejaVu Sans"/>
              </a:rPr>
              <a:t>Lecture 2: Linguistics</a:t>
            </a:r>
            <a:endParaRPr b="0" lang="en-US" sz="2000" spc="-1" strike="noStrike">
              <a:latin typeface="Arial"/>
            </a:endParaRPr>
          </a:p>
          <a:p>
            <a:pPr algn="r">
              <a:lnSpc>
                <a:spcPct val="90000"/>
              </a:lnSpc>
              <a:spcBef>
                <a:spcPts val="1001"/>
              </a:spcBef>
              <a:tabLst>
                <a:tab algn="l" pos="0"/>
              </a:tabLst>
            </a:pPr>
            <a:r>
              <a:rPr b="0" lang="en-US" sz="2000" spc="-1" strike="noStrike">
                <a:solidFill>
                  <a:srgbClr val="ffffff"/>
                </a:solidFill>
                <a:latin typeface="Trebuchet MS"/>
                <a:ea typeface="DejaVu Sans"/>
              </a:rPr>
              <a:t>Dr. M. Taimoor Khan</a:t>
            </a:r>
            <a:endParaRPr b="0" lang="en-US" sz="20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CustomShape 1"/>
          <p:cNvSpPr/>
          <p:nvPr/>
        </p:nvSpPr>
        <p:spPr>
          <a:xfrm>
            <a:off x="680400" y="753120"/>
            <a:ext cx="9612720" cy="1080000"/>
          </a:xfrm>
          <a:prstGeom prst="rect">
            <a:avLst/>
          </a:prstGeom>
          <a:noFill/>
          <a:ln>
            <a:noFill/>
          </a:ln>
        </p:spPr>
        <p:style>
          <a:lnRef idx="0"/>
          <a:fillRef idx="0"/>
          <a:effectRef idx="0"/>
          <a:fontRef idx="minor"/>
        </p:style>
      </p:sp>
      <p:sp>
        <p:nvSpPr>
          <p:cNvPr id="95" name="CustomShape 2"/>
          <p:cNvSpPr/>
          <p:nvPr/>
        </p:nvSpPr>
        <p:spPr>
          <a:xfrm>
            <a:off x="680400" y="2336760"/>
            <a:ext cx="9612720" cy="3598200"/>
          </a:xfrm>
          <a:prstGeom prst="rect">
            <a:avLst/>
          </a:prstGeom>
          <a:noFill/>
          <a:ln>
            <a:noFill/>
          </a:ln>
        </p:spPr>
        <p:style>
          <a:lnRef idx="0"/>
          <a:fillRef idx="0"/>
          <a:effectRef idx="0"/>
          <a:fontRef idx="minor"/>
        </p:style>
        <p:txBody>
          <a:bodyPr lIns="90000" rIns="90000" tIns="45000" bIns="45000">
            <a:normAutofit fontScale="97000"/>
          </a:bodyPr>
          <a:p>
            <a:pPr>
              <a:lnSpc>
                <a:spcPct val="90000"/>
              </a:lnSpc>
              <a:spcBef>
                <a:spcPts val="1001"/>
              </a:spcBef>
              <a:tabLst>
                <a:tab algn="l" pos="0"/>
              </a:tabLst>
            </a:pPr>
            <a:r>
              <a:rPr b="1" lang="en-US" sz="2400" spc="-1" strike="noStrike">
                <a:solidFill>
                  <a:srgbClr val="ffffff"/>
                </a:solidFill>
                <a:latin typeface="Trebuchet MS"/>
                <a:ea typeface="DejaVu Sans"/>
              </a:rPr>
              <a:t>4. Displacement:</a:t>
            </a:r>
            <a:endParaRPr b="0" lang="en-US" sz="2400" spc="-1" strike="noStrike">
              <a:latin typeface="Arial"/>
            </a:endParaRPr>
          </a:p>
          <a:p>
            <a:pPr>
              <a:lnSpc>
                <a:spcPct val="90000"/>
              </a:lnSpc>
              <a:spcBef>
                <a:spcPts val="1001"/>
              </a:spcBef>
              <a:tabLst>
                <a:tab algn="l" pos="0"/>
              </a:tabLst>
            </a:pPr>
            <a:r>
              <a:rPr b="0" lang="en-US" sz="2400" spc="-1" strike="noStrike">
                <a:solidFill>
                  <a:srgbClr val="ffffff"/>
                </a:solidFill>
                <a:latin typeface="Trebuchet MS"/>
                <a:ea typeface="DejaVu Sans"/>
              </a:rPr>
              <a:t>	</a:t>
            </a:r>
            <a:r>
              <a:rPr b="0" lang="en-US" sz="2400" spc="-1" strike="noStrike">
                <a:solidFill>
                  <a:srgbClr val="ffffff"/>
                </a:solidFill>
                <a:latin typeface="Trebuchet MS"/>
                <a:ea typeface="DejaVu Sans"/>
              </a:rPr>
              <a:t>Enable users to symbolize objects, events and concepts which are not present in time and space at the moment of communication. Unlike animals, human languages are stimuli free. What we talk about need not to be triggered by any external stimulus in the world or any internal state. It allow humans to handle generalization and abstraction.</a:t>
            </a:r>
            <a:endParaRPr b="0" lang="en-US" sz="2400" spc="-1" strike="noStrike">
              <a:latin typeface="Arial"/>
            </a:endParaRPr>
          </a:p>
          <a:p>
            <a:pPr>
              <a:lnSpc>
                <a:spcPct val="90000"/>
              </a:lnSpc>
              <a:spcBef>
                <a:spcPts val="1001"/>
              </a:spcBef>
              <a:tabLst>
                <a:tab algn="l" pos="0"/>
              </a:tabLst>
            </a:pPr>
            <a:endParaRPr b="0" lang="en-US" sz="2400" spc="-1" strike="noStrike">
              <a:latin typeface="Arial"/>
            </a:endParaRPr>
          </a:p>
          <a:p>
            <a:pPr>
              <a:lnSpc>
                <a:spcPct val="90000"/>
              </a:lnSpc>
              <a:spcBef>
                <a:spcPts val="1001"/>
              </a:spcBef>
              <a:tabLst>
                <a:tab algn="l" pos="0"/>
              </a:tabLst>
            </a:pPr>
            <a:r>
              <a:rPr b="0" lang="en-US" sz="2400" spc="-1" strike="noStrike">
                <a:solidFill>
                  <a:srgbClr val="ffffff"/>
                </a:solidFill>
                <a:latin typeface="Trebuchet MS"/>
                <a:ea typeface="DejaVu Sans"/>
              </a:rPr>
              <a:t>Languages empower us to discuss things that don’t exist, are seen, observed or felt (abstract concepts).</a:t>
            </a:r>
            <a:endParaRPr b="0" lang="en-US" sz="2400" spc="-1" strike="noStrike">
              <a:latin typeface="Arial"/>
            </a:endParaRPr>
          </a:p>
          <a:p>
            <a:pPr>
              <a:lnSpc>
                <a:spcPct val="90000"/>
              </a:lnSpc>
              <a:spcBef>
                <a:spcPts val="1001"/>
              </a:spcBef>
              <a:tabLst>
                <a:tab algn="l" pos="0"/>
              </a:tabLst>
            </a:pP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CustomShape 1"/>
          <p:cNvSpPr/>
          <p:nvPr/>
        </p:nvSpPr>
        <p:spPr>
          <a:xfrm>
            <a:off x="680400" y="753120"/>
            <a:ext cx="9612720" cy="1080000"/>
          </a:xfrm>
          <a:prstGeom prst="rect">
            <a:avLst/>
          </a:prstGeom>
          <a:noFill/>
          <a:ln>
            <a:noFill/>
          </a:ln>
        </p:spPr>
        <p:style>
          <a:lnRef idx="0"/>
          <a:fillRef idx="0"/>
          <a:effectRef idx="0"/>
          <a:fontRef idx="minor"/>
        </p:style>
      </p:sp>
      <p:sp>
        <p:nvSpPr>
          <p:cNvPr id="97" name="CustomShape 2"/>
          <p:cNvSpPr/>
          <p:nvPr/>
        </p:nvSpPr>
        <p:spPr>
          <a:xfrm>
            <a:off x="680400" y="2336760"/>
            <a:ext cx="9612720" cy="3598200"/>
          </a:xfrm>
          <a:prstGeom prst="rect">
            <a:avLst/>
          </a:prstGeom>
          <a:noFill/>
          <a:ln>
            <a:noFill/>
          </a:ln>
        </p:spPr>
        <p:style>
          <a:lnRef idx="0"/>
          <a:fillRef idx="0"/>
          <a:effectRef idx="0"/>
          <a:fontRef idx="minor"/>
        </p:style>
        <p:txBody>
          <a:bodyPr lIns="90000" rIns="90000" tIns="45000" bIns="45000">
            <a:noAutofit/>
          </a:bodyPr>
          <a:p>
            <a:pPr>
              <a:lnSpc>
                <a:spcPct val="90000"/>
              </a:lnSpc>
              <a:spcBef>
                <a:spcPts val="1001"/>
              </a:spcBef>
              <a:tabLst>
                <a:tab algn="l" pos="0"/>
              </a:tabLst>
            </a:pPr>
            <a:r>
              <a:rPr b="1" lang="en-US" sz="2400" spc="-1" strike="noStrike">
                <a:solidFill>
                  <a:srgbClr val="ffffff"/>
                </a:solidFill>
                <a:latin typeface="Trebuchet MS"/>
                <a:ea typeface="DejaVu Sans"/>
              </a:rPr>
              <a:t>5. Cultural transformation:</a:t>
            </a:r>
            <a:endParaRPr b="0" lang="en-US" sz="2400" spc="-1" strike="noStrike">
              <a:latin typeface="Arial"/>
            </a:endParaRPr>
          </a:p>
          <a:p>
            <a:pPr>
              <a:lnSpc>
                <a:spcPct val="90000"/>
              </a:lnSpc>
              <a:spcBef>
                <a:spcPts val="1001"/>
              </a:spcBef>
              <a:tabLst>
                <a:tab algn="l" pos="0"/>
              </a:tabLst>
            </a:pPr>
            <a:r>
              <a:rPr b="0" lang="en-US" sz="2400" spc="-1" strike="noStrike">
                <a:solidFill>
                  <a:srgbClr val="ffffff"/>
                </a:solidFill>
                <a:latin typeface="Trebuchet MS"/>
                <a:ea typeface="DejaVu Sans"/>
              </a:rPr>
              <a:t>	</a:t>
            </a:r>
            <a:r>
              <a:rPr b="0" lang="en-US" sz="2400" spc="-1" strike="noStrike">
                <a:solidFill>
                  <a:srgbClr val="ffffff"/>
                </a:solidFill>
                <a:latin typeface="Trebuchet MS"/>
                <a:ea typeface="DejaVu Sans"/>
              </a:rPr>
              <a:t>As animals are genetically transmitted, languages are culturally transmitted. It is passed from one generation to the next by teaching and learning rather than by instincts.</a:t>
            </a:r>
            <a:endParaRPr b="0" lang="en-US" sz="2400" spc="-1" strike="noStrike">
              <a:latin typeface="Arial"/>
            </a:endParaRPr>
          </a:p>
          <a:p>
            <a:pPr>
              <a:lnSpc>
                <a:spcPct val="90000"/>
              </a:lnSpc>
              <a:spcBef>
                <a:spcPts val="1001"/>
              </a:spcBef>
              <a:tabLst>
                <a:tab algn="l" pos="0"/>
              </a:tabLst>
            </a:pPr>
            <a:endParaRPr b="0" lang="en-US" sz="2400" spc="-1" strike="noStrike">
              <a:latin typeface="Arial"/>
            </a:endParaRPr>
          </a:p>
          <a:p>
            <a:pPr>
              <a:lnSpc>
                <a:spcPct val="90000"/>
              </a:lnSpc>
              <a:spcBef>
                <a:spcPts val="1001"/>
              </a:spcBef>
              <a:tabLst>
                <a:tab algn="l" pos="0"/>
              </a:tabLst>
            </a:pPr>
            <a:r>
              <a:rPr b="0" lang="en-US" sz="2000" spc="-1" strike="noStrike">
                <a:solidFill>
                  <a:srgbClr val="ffffff"/>
                </a:solidFill>
                <a:latin typeface="Trebuchet MS"/>
                <a:ea typeface="DejaVu Sans"/>
              </a:rPr>
              <a:t>“</a:t>
            </a:r>
            <a:r>
              <a:rPr b="0" lang="en-US" sz="2000" spc="-1" strike="noStrike">
                <a:solidFill>
                  <a:srgbClr val="ffffff"/>
                </a:solidFill>
                <a:latin typeface="Trebuchet MS"/>
                <a:ea typeface="DejaVu Sans"/>
              </a:rPr>
              <a:t>No matter how eloquent a dog barks, he cannot tell you that his parents were poor but honest” Bertrand Russel</a:t>
            </a:r>
            <a:endParaRPr b="0" lang="en-US" sz="20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CustomShape 1"/>
          <p:cNvSpPr/>
          <p:nvPr/>
        </p:nvSpPr>
        <p:spPr>
          <a:xfrm>
            <a:off x="680400" y="753120"/>
            <a:ext cx="9612720" cy="108000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US" sz="3600" spc="-1" strike="noStrike">
                <a:solidFill>
                  <a:srgbClr val="ffffff"/>
                </a:solidFill>
                <a:latin typeface="Trebuchet MS"/>
                <a:ea typeface="DejaVu Sans"/>
              </a:rPr>
              <a:t>Functions of Language</a:t>
            </a:r>
            <a:endParaRPr b="0" lang="en-US" sz="3600" spc="-1" strike="noStrike">
              <a:latin typeface="Arial"/>
            </a:endParaRPr>
          </a:p>
        </p:txBody>
      </p:sp>
      <p:sp>
        <p:nvSpPr>
          <p:cNvPr id="99" name="CustomShape 2"/>
          <p:cNvSpPr/>
          <p:nvPr/>
        </p:nvSpPr>
        <p:spPr>
          <a:xfrm>
            <a:off x="680400" y="2336760"/>
            <a:ext cx="9612720" cy="3598200"/>
          </a:xfrm>
          <a:prstGeom prst="rect">
            <a:avLst/>
          </a:prstGeom>
          <a:noFill/>
          <a:ln>
            <a:noFill/>
          </a:ln>
        </p:spPr>
        <p:style>
          <a:lnRef idx="0"/>
          <a:fillRef idx="0"/>
          <a:effectRef idx="0"/>
          <a:fontRef idx="minor"/>
        </p:style>
        <p:txBody>
          <a:bodyPr lIns="90000" rIns="90000" tIns="45000" bIns="45000">
            <a:noAutofit/>
          </a:bodyPr>
          <a:p>
            <a:pPr marL="228600" indent="-227520">
              <a:lnSpc>
                <a:spcPct val="90000"/>
              </a:lnSpc>
              <a:spcBef>
                <a:spcPts val="1001"/>
              </a:spcBef>
              <a:buClr>
                <a:srgbClr val="ffffff"/>
              </a:buClr>
              <a:buFont typeface="Arial"/>
              <a:buChar char="•"/>
            </a:pPr>
            <a:r>
              <a:rPr b="0" lang="en-US" sz="2400" spc="-1" strike="noStrike">
                <a:solidFill>
                  <a:srgbClr val="ffffff"/>
                </a:solidFill>
                <a:latin typeface="Trebuchet MS"/>
                <a:ea typeface="DejaVu Sans"/>
              </a:rPr>
              <a:t>Informative: </a:t>
            </a:r>
            <a:endParaRPr b="0" lang="en-US" sz="2400" spc="-1" strike="noStrike">
              <a:latin typeface="Arial"/>
            </a:endParaRPr>
          </a:p>
          <a:p>
            <a:pPr marL="457200">
              <a:lnSpc>
                <a:spcPct val="90000"/>
              </a:lnSpc>
              <a:spcBef>
                <a:spcPts val="499"/>
              </a:spcBef>
              <a:tabLst>
                <a:tab algn="l" pos="0"/>
              </a:tabLst>
            </a:pPr>
            <a:r>
              <a:rPr b="0" lang="en-US" sz="2000" spc="-1" strike="noStrike">
                <a:solidFill>
                  <a:srgbClr val="ffffff"/>
                </a:solidFill>
                <a:latin typeface="Trebuchet MS"/>
                <a:ea typeface="DejaVu Sans"/>
              </a:rPr>
              <a:t>Convey messages (can be true or false)</a:t>
            </a:r>
            <a:endParaRPr b="0" lang="en-US" sz="2000" spc="-1" strike="noStrike">
              <a:latin typeface="Arial"/>
            </a:endParaRPr>
          </a:p>
          <a:p>
            <a:pPr marL="457200">
              <a:lnSpc>
                <a:spcPct val="90000"/>
              </a:lnSpc>
              <a:spcBef>
                <a:spcPts val="1001"/>
              </a:spcBef>
              <a:tabLst>
                <a:tab algn="l" pos="0"/>
              </a:tabLst>
            </a:pPr>
            <a:endParaRPr b="0" lang="en-US" sz="2000" spc="-1" strike="noStrike">
              <a:latin typeface="Arial"/>
            </a:endParaRPr>
          </a:p>
          <a:p>
            <a:pPr marL="228600" indent="-227520">
              <a:lnSpc>
                <a:spcPct val="90000"/>
              </a:lnSpc>
              <a:spcBef>
                <a:spcPts val="1001"/>
              </a:spcBef>
              <a:buClr>
                <a:srgbClr val="ffffff"/>
              </a:buClr>
              <a:buFont typeface="Arial"/>
              <a:buChar char="•"/>
              <a:tabLst>
                <a:tab algn="l" pos="0"/>
              </a:tabLst>
            </a:pPr>
            <a:r>
              <a:rPr b="0" lang="en-US" sz="2400" spc="-1" strike="noStrike">
                <a:solidFill>
                  <a:srgbClr val="ffffff"/>
                </a:solidFill>
                <a:latin typeface="Trebuchet MS"/>
                <a:ea typeface="DejaVu Sans"/>
              </a:rPr>
              <a:t>Interpersonal: </a:t>
            </a:r>
            <a:endParaRPr b="0" lang="en-US" sz="2400" spc="-1" strike="noStrike">
              <a:latin typeface="Arial"/>
            </a:endParaRPr>
          </a:p>
          <a:p>
            <a:pPr marL="457200">
              <a:lnSpc>
                <a:spcPct val="90000"/>
              </a:lnSpc>
              <a:spcBef>
                <a:spcPts val="499"/>
              </a:spcBef>
              <a:tabLst>
                <a:tab algn="l" pos="0"/>
              </a:tabLst>
            </a:pPr>
            <a:r>
              <a:rPr b="0" lang="en-US" sz="2000" spc="-1" strike="noStrike">
                <a:solidFill>
                  <a:srgbClr val="ffffff"/>
                </a:solidFill>
                <a:latin typeface="Trebuchet MS"/>
                <a:ea typeface="DejaVu Sans"/>
              </a:rPr>
              <a:t>Referring to one another to socially communicate</a:t>
            </a:r>
            <a:endParaRPr b="0" lang="en-US" sz="2000" spc="-1" strike="noStrike">
              <a:latin typeface="Arial"/>
            </a:endParaRPr>
          </a:p>
          <a:p>
            <a:pPr marL="457200">
              <a:lnSpc>
                <a:spcPct val="90000"/>
              </a:lnSpc>
              <a:spcBef>
                <a:spcPts val="1001"/>
              </a:spcBef>
              <a:tabLst>
                <a:tab algn="l" pos="0"/>
              </a:tabLst>
            </a:pPr>
            <a:endParaRPr b="0" lang="en-US" sz="2000" spc="-1" strike="noStrike">
              <a:latin typeface="Arial"/>
            </a:endParaRPr>
          </a:p>
          <a:p>
            <a:pPr marL="228600" indent="-227520">
              <a:lnSpc>
                <a:spcPct val="90000"/>
              </a:lnSpc>
              <a:spcBef>
                <a:spcPts val="1001"/>
              </a:spcBef>
              <a:buClr>
                <a:srgbClr val="ffffff"/>
              </a:buClr>
              <a:buFont typeface="Arial"/>
              <a:buChar char="•"/>
              <a:tabLst>
                <a:tab algn="l" pos="0"/>
              </a:tabLst>
            </a:pPr>
            <a:r>
              <a:rPr b="0" lang="en-US" sz="2400" spc="-1" strike="noStrike">
                <a:solidFill>
                  <a:srgbClr val="ffffff"/>
                </a:solidFill>
                <a:latin typeface="Trebuchet MS"/>
                <a:ea typeface="DejaVu Sans"/>
              </a:rPr>
              <a:t>Performative: </a:t>
            </a:r>
            <a:endParaRPr b="0" lang="en-US" sz="2400" spc="-1" strike="noStrike">
              <a:latin typeface="Arial"/>
            </a:endParaRPr>
          </a:p>
          <a:p>
            <a:pPr marL="457200">
              <a:lnSpc>
                <a:spcPct val="90000"/>
              </a:lnSpc>
              <a:spcBef>
                <a:spcPts val="499"/>
              </a:spcBef>
              <a:tabLst>
                <a:tab algn="l" pos="0"/>
              </a:tabLst>
            </a:pPr>
            <a:r>
              <a:rPr b="0" lang="en-US" sz="2000" spc="-1" strike="noStrike">
                <a:solidFill>
                  <a:srgbClr val="ffffff"/>
                </a:solidFill>
                <a:latin typeface="Trebuchet MS"/>
                <a:ea typeface="DejaVu Sans"/>
              </a:rPr>
              <a:t>pragmatic (speech to act)</a:t>
            </a:r>
            <a:endParaRPr b="0" lang="en-US" sz="2000" spc="-1" strike="noStrike">
              <a:latin typeface="Arial"/>
            </a:endParaRPr>
          </a:p>
          <a:p>
            <a:pPr marL="457200">
              <a:lnSpc>
                <a:spcPct val="90000"/>
              </a:lnSpc>
              <a:spcBef>
                <a:spcPts val="1001"/>
              </a:spcBef>
              <a:tabLst>
                <a:tab algn="l" pos="0"/>
              </a:tabLst>
            </a:pPr>
            <a:endParaRPr b="0" lang="en-US" sz="20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CustomShape 1"/>
          <p:cNvSpPr/>
          <p:nvPr/>
        </p:nvSpPr>
        <p:spPr>
          <a:xfrm>
            <a:off x="680400" y="753120"/>
            <a:ext cx="9612720" cy="1080000"/>
          </a:xfrm>
          <a:prstGeom prst="rect">
            <a:avLst/>
          </a:prstGeom>
          <a:noFill/>
          <a:ln>
            <a:noFill/>
          </a:ln>
        </p:spPr>
        <p:style>
          <a:lnRef idx="0"/>
          <a:fillRef idx="0"/>
          <a:effectRef idx="0"/>
          <a:fontRef idx="minor"/>
        </p:style>
      </p:sp>
      <p:sp>
        <p:nvSpPr>
          <p:cNvPr id="101" name="CustomShape 2"/>
          <p:cNvSpPr/>
          <p:nvPr/>
        </p:nvSpPr>
        <p:spPr>
          <a:xfrm>
            <a:off x="680400" y="2336760"/>
            <a:ext cx="9612720" cy="3598200"/>
          </a:xfrm>
          <a:prstGeom prst="rect">
            <a:avLst/>
          </a:prstGeom>
          <a:noFill/>
          <a:ln>
            <a:noFill/>
          </a:ln>
        </p:spPr>
        <p:style>
          <a:lnRef idx="0"/>
          <a:fillRef idx="0"/>
          <a:effectRef idx="0"/>
          <a:fontRef idx="minor"/>
        </p:style>
        <p:txBody>
          <a:bodyPr lIns="90000" rIns="90000" tIns="45000" bIns="45000">
            <a:normAutofit fontScale="77000"/>
          </a:bodyPr>
          <a:p>
            <a:pPr marL="228600" indent="-227520">
              <a:lnSpc>
                <a:spcPct val="90000"/>
              </a:lnSpc>
              <a:spcBef>
                <a:spcPts val="1001"/>
              </a:spcBef>
              <a:buClr>
                <a:srgbClr val="ffffff"/>
              </a:buClr>
              <a:buFont typeface="Arial"/>
              <a:buChar char="•"/>
            </a:pPr>
            <a:r>
              <a:rPr b="1" lang="en-US" sz="2400" spc="-1" strike="noStrike">
                <a:solidFill>
                  <a:srgbClr val="ffffff"/>
                </a:solidFill>
                <a:latin typeface="Trebuchet MS"/>
                <a:ea typeface="DejaVu Sans"/>
              </a:rPr>
              <a:t>Emotive:</a:t>
            </a:r>
            <a:r>
              <a:rPr b="0" lang="en-US" sz="2400" spc="-1" strike="noStrike">
                <a:solidFill>
                  <a:srgbClr val="ffffff"/>
                </a:solidFill>
                <a:latin typeface="Trebuchet MS"/>
                <a:ea typeface="DejaVu Sans"/>
              </a:rPr>
              <a:t> </a:t>
            </a:r>
            <a:endParaRPr b="0" lang="en-US" sz="2400" spc="-1" strike="noStrike">
              <a:latin typeface="Arial"/>
            </a:endParaRPr>
          </a:p>
          <a:p>
            <a:pPr marL="457200">
              <a:lnSpc>
                <a:spcPct val="90000"/>
              </a:lnSpc>
              <a:spcBef>
                <a:spcPts val="499"/>
              </a:spcBef>
              <a:tabLst>
                <a:tab algn="l" pos="0"/>
              </a:tabLst>
            </a:pPr>
            <a:r>
              <a:rPr b="0" lang="en-US" sz="2000" spc="-1" strike="noStrike">
                <a:solidFill>
                  <a:srgbClr val="ffffff"/>
                </a:solidFill>
                <a:latin typeface="Trebuchet MS"/>
                <a:ea typeface="DejaVu Sans"/>
              </a:rPr>
              <a:t>Change emotional state of audience</a:t>
            </a:r>
            <a:endParaRPr b="0" lang="en-US" sz="2000" spc="-1" strike="noStrike">
              <a:latin typeface="Arial"/>
            </a:endParaRPr>
          </a:p>
          <a:p>
            <a:pPr marL="457200">
              <a:lnSpc>
                <a:spcPct val="90000"/>
              </a:lnSpc>
              <a:spcBef>
                <a:spcPts val="1001"/>
              </a:spcBef>
              <a:tabLst>
                <a:tab algn="l" pos="0"/>
              </a:tabLst>
            </a:pPr>
            <a:endParaRPr b="0" lang="en-US" sz="2000" spc="-1" strike="noStrike">
              <a:latin typeface="Arial"/>
            </a:endParaRPr>
          </a:p>
          <a:p>
            <a:pPr marL="228600" indent="-227520">
              <a:lnSpc>
                <a:spcPct val="90000"/>
              </a:lnSpc>
              <a:spcBef>
                <a:spcPts val="1001"/>
              </a:spcBef>
              <a:buClr>
                <a:srgbClr val="ffffff"/>
              </a:buClr>
              <a:buFont typeface="Arial"/>
              <a:buChar char="•"/>
              <a:tabLst>
                <a:tab algn="l" pos="0"/>
              </a:tabLst>
            </a:pPr>
            <a:r>
              <a:rPr b="1" lang="en-US" sz="2400" spc="-1" strike="noStrike">
                <a:solidFill>
                  <a:srgbClr val="ffffff"/>
                </a:solidFill>
                <a:latin typeface="Trebuchet MS"/>
                <a:ea typeface="DejaVu Sans"/>
              </a:rPr>
              <a:t>Phatic communions: </a:t>
            </a:r>
            <a:endParaRPr b="0" lang="en-US" sz="2400" spc="-1" strike="noStrike">
              <a:latin typeface="Arial"/>
            </a:endParaRPr>
          </a:p>
          <a:p>
            <a:pPr marL="457200">
              <a:lnSpc>
                <a:spcPct val="90000"/>
              </a:lnSpc>
              <a:spcBef>
                <a:spcPts val="499"/>
              </a:spcBef>
              <a:tabLst>
                <a:tab algn="l" pos="0"/>
              </a:tabLst>
            </a:pPr>
            <a:r>
              <a:rPr b="0" lang="en-US" sz="2000" spc="-1" strike="noStrike">
                <a:solidFill>
                  <a:srgbClr val="ffffff"/>
                </a:solidFill>
                <a:latin typeface="Trebuchet MS"/>
                <a:ea typeface="DejaVu Sans"/>
              </a:rPr>
              <a:t>Social interactions (non-factual discussions)</a:t>
            </a:r>
            <a:endParaRPr b="0" lang="en-US" sz="2000" spc="-1" strike="noStrike">
              <a:latin typeface="Arial"/>
            </a:endParaRPr>
          </a:p>
          <a:p>
            <a:pPr marL="457200">
              <a:lnSpc>
                <a:spcPct val="90000"/>
              </a:lnSpc>
              <a:spcBef>
                <a:spcPts val="1001"/>
              </a:spcBef>
              <a:tabLst>
                <a:tab algn="l" pos="0"/>
              </a:tabLst>
            </a:pPr>
            <a:endParaRPr b="0" lang="en-US" sz="2000" spc="-1" strike="noStrike">
              <a:latin typeface="Arial"/>
            </a:endParaRPr>
          </a:p>
          <a:p>
            <a:pPr marL="228600" indent="-227520">
              <a:lnSpc>
                <a:spcPct val="90000"/>
              </a:lnSpc>
              <a:spcBef>
                <a:spcPts val="1001"/>
              </a:spcBef>
              <a:buClr>
                <a:srgbClr val="ffffff"/>
              </a:buClr>
              <a:buFont typeface="Arial"/>
              <a:buChar char="•"/>
              <a:tabLst>
                <a:tab algn="l" pos="0"/>
              </a:tabLst>
            </a:pPr>
            <a:r>
              <a:rPr b="1" lang="en-US" sz="2400" spc="-1" strike="noStrike">
                <a:solidFill>
                  <a:srgbClr val="ffffff"/>
                </a:solidFill>
                <a:latin typeface="Trebuchet MS"/>
                <a:ea typeface="DejaVu Sans"/>
              </a:rPr>
              <a:t>Recreational: </a:t>
            </a:r>
            <a:endParaRPr b="0" lang="en-US" sz="2400" spc="-1" strike="noStrike">
              <a:latin typeface="Arial"/>
            </a:endParaRPr>
          </a:p>
          <a:p>
            <a:pPr marL="457200">
              <a:lnSpc>
                <a:spcPct val="90000"/>
              </a:lnSpc>
              <a:spcBef>
                <a:spcPts val="499"/>
              </a:spcBef>
              <a:tabLst>
                <a:tab algn="l" pos="0"/>
              </a:tabLst>
            </a:pPr>
            <a:r>
              <a:rPr b="0" lang="en-US" sz="2000" spc="-1" strike="noStrike">
                <a:solidFill>
                  <a:srgbClr val="ffffff"/>
                </a:solidFill>
                <a:latin typeface="Trebuchet MS"/>
                <a:ea typeface="DejaVu Sans"/>
              </a:rPr>
              <a:t>Poetry, Novels </a:t>
            </a:r>
            <a:endParaRPr b="0" lang="en-US" sz="2000" spc="-1" strike="noStrike">
              <a:latin typeface="Arial"/>
            </a:endParaRPr>
          </a:p>
          <a:p>
            <a:pPr marL="457200">
              <a:lnSpc>
                <a:spcPct val="90000"/>
              </a:lnSpc>
              <a:spcBef>
                <a:spcPts val="1001"/>
              </a:spcBef>
              <a:tabLst>
                <a:tab algn="l" pos="0"/>
              </a:tabLst>
            </a:pPr>
            <a:endParaRPr b="0" lang="en-US" sz="2000" spc="-1" strike="noStrike">
              <a:latin typeface="Arial"/>
            </a:endParaRPr>
          </a:p>
          <a:p>
            <a:pPr marL="228600" indent="-227520">
              <a:lnSpc>
                <a:spcPct val="90000"/>
              </a:lnSpc>
              <a:spcBef>
                <a:spcPts val="1001"/>
              </a:spcBef>
              <a:buClr>
                <a:srgbClr val="ffffff"/>
              </a:buClr>
              <a:buFont typeface="Arial"/>
              <a:buChar char="•"/>
              <a:tabLst>
                <a:tab algn="l" pos="0"/>
              </a:tabLst>
            </a:pPr>
            <a:r>
              <a:rPr b="1" lang="en-US" sz="2400" spc="-1" strike="noStrike">
                <a:solidFill>
                  <a:srgbClr val="ffffff"/>
                </a:solidFill>
                <a:latin typeface="Trebuchet MS"/>
                <a:ea typeface="DejaVu Sans"/>
              </a:rPr>
              <a:t>Metalingual: </a:t>
            </a:r>
            <a:endParaRPr b="0" lang="en-US" sz="2400" spc="-1" strike="noStrike">
              <a:latin typeface="Arial"/>
            </a:endParaRPr>
          </a:p>
          <a:p>
            <a:pPr marL="457200">
              <a:lnSpc>
                <a:spcPct val="90000"/>
              </a:lnSpc>
              <a:spcBef>
                <a:spcPts val="499"/>
              </a:spcBef>
              <a:tabLst>
                <a:tab algn="l" pos="0"/>
              </a:tabLst>
            </a:pPr>
            <a:r>
              <a:rPr b="0" lang="en-US" sz="2000" spc="-1" strike="noStrike">
                <a:solidFill>
                  <a:srgbClr val="ffffff"/>
                </a:solidFill>
                <a:latin typeface="Trebuchet MS"/>
                <a:ea typeface="DejaVu Sans"/>
              </a:rPr>
              <a:t>Language may talk about themselves</a:t>
            </a:r>
            <a:endParaRPr b="0" lang="en-US" sz="2000" spc="-1" strike="noStrike">
              <a:latin typeface="Arial"/>
            </a:endParaRPr>
          </a:p>
          <a:p>
            <a:pPr marL="457200">
              <a:lnSpc>
                <a:spcPct val="90000"/>
              </a:lnSpc>
              <a:spcBef>
                <a:spcPts val="1001"/>
              </a:spcBef>
              <a:tabLst>
                <a:tab algn="l" pos="0"/>
              </a:tabLst>
            </a:pPr>
            <a:endParaRPr b="0" lang="en-US" sz="20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CustomShape 1"/>
          <p:cNvSpPr/>
          <p:nvPr/>
        </p:nvSpPr>
        <p:spPr>
          <a:xfrm>
            <a:off x="680400" y="753120"/>
            <a:ext cx="9612720" cy="108000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US" sz="3600" spc="-1" strike="noStrike">
                <a:solidFill>
                  <a:srgbClr val="ffffff"/>
                </a:solidFill>
                <a:latin typeface="Trebuchet MS"/>
                <a:ea typeface="DejaVu Sans"/>
              </a:rPr>
              <a:t>Natural Language Processing</a:t>
            </a:r>
            <a:endParaRPr b="0" lang="en-US" sz="3600" spc="-1" strike="noStrike">
              <a:latin typeface="Arial"/>
            </a:endParaRPr>
          </a:p>
        </p:txBody>
      </p:sp>
      <p:sp>
        <p:nvSpPr>
          <p:cNvPr id="103" name="CustomShape 2"/>
          <p:cNvSpPr/>
          <p:nvPr/>
        </p:nvSpPr>
        <p:spPr>
          <a:xfrm>
            <a:off x="680400" y="2336760"/>
            <a:ext cx="9612720" cy="3598200"/>
          </a:xfrm>
          <a:prstGeom prst="rect">
            <a:avLst/>
          </a:prstGeom>
          <a:noFill/>
          <a:ln>
            <a:noFill/>
          </a:ln>
        </p:spPr>
        <p:style>
          <a:lnRef idx="0"/>
          <a:fillRef idx="0"/>
          <a:effectRef idx="0"/>
          <a:fontRef idx="minor"/>
        </p:style>
        <p:txBody>
          <a:bodyPr lIns="90000" rIns="90000" tIns="45000" bIns="45000">
            <a:noAutofit/>
          </a:bodyPr>
          <a:p>
            <a:pPr marL="228600" indent="-227520">
              <a:lnSpc>
                <a:spcPct val="90000"/>
              </a:lnSpc>
              <a:spcBef>
                <a:spcPts val="1001"/>
              </a:spcBef>
              <a:buClr>
                <a:srgbClr val="ffffff"/>
              </a:buClr>
              <a:buFont typeface="Arial"/>
              <a:buChar char="•"/>
            </a:pPr>
            <a:r>
              <a:rPr b="0" lang="en-US" sz="2400" spc="-1" strike="noStrike">
                <a:solidFill>
                  <a:srgbClr val="ffffff"/>
                </a:solidFill>
                <a:latin typeface="Trebuchet MS"/>
                <a:ea typeface="DejaVu Sans"/>
              </a:rPr>
              <a:t>The application of computational techniques to the analysis and synthesis of natural language and speech.</a:t>
            </a:r>
            <a:endParaRPr b="0" lang="en-US" sz="2400" spc="-1" strike="noStrike">
              <a:latin typeface="Arial"/>
            </a:endParaRPr>
          </a:p>
          <a:p>
            <a:pPr>
              <a:lnSpc>
                <a:spcPct val="90000"/>
              </a:lnSpc>
              <a:spcBef>
                <a:spcPts val="1001"/>
              </a:spcBef>
            </a:pPr>
            <a:endParaRPr b="0" lang="en-US" sz="2400" spc="-1" strike="noStrike">
              <a:latin typeface="Arial"/>
            </a:endParaRPr>
          </a:p>
          <a:p>
            <a:pPr marL="228600" indent="-227520">
              <a:lnSpc>
                <a:spcPct val="90000"/>
              </a:lnSpc>
              <a:spcBef>
                <a:spcPts val="1001"/>
              </a:spcBef>
              <a:buClr>
                <a:srgbClr val="ffffff"/>
              </a:buClr>
              <a:buFont typeface="Arial"/>
              <a:buChar char="•"/>
            </a:pPr>
            <a:r>
              <a:rPr b="0" lang="en-US" sz="2400" spc="-1" strike="noStrike">
                <a:solidFill>
                  <a:srgbClr val="ffffff"/>
                </a:solidFill>
                <a:latin typeface="Trebuchet MS"/>
                <a:ea typeface="DejaVu Sans"/>
              </a:rPr>
              <a:t>Natural language processing is a subfield of computer science, information engineering, and artificial intelligence concerned with the interactions between computers and human languages, in particular how to program computers to process and analyze large amounts of natural language data.</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 name="CustomShape 1"/>
          <p:cNvSpPr/>
          <p:nvPr/>
        </p:nvSpPr>
        <p:spPr>
          <a:xfrm>
            <a:off x="680400" y="753120"/>
            <a:ext cx="9612720" cy="108000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US" sz="3600" spc="-1" strike="noStrike">
                <a:solidFill>
                  <a:srgbClr val="ffffff"/>
                </a:solidFill>
                <a:latin typeface="Trebuchet MS"/>
                <a:ea typeface="DejaVu Sans"/>
              </a:rPr>
              <a:t>NLP tasks</a:t>
            </a:r>
            <a:endParaRPr b="0" lang="en-US" sz="3600" spc="-1" strike="noStrike">
              <a:latin typeface="Arial"/>
            </a:endParaRPr>
          </a:p>
        </p:txBody>
      </p:sp>
      <p:sp>
        <p:nvSpPr>
          <p:cNvPr id="105" name="CustomShape 2"/>
          <p:cNvSpPr/>
          <p:nvPr/>
        </p:nvSpPr>
        <p:spPr>
          <a:xfrm>
            <a:off x="680400" y="2336760"/>
            <a:ext cx="9612720" cy="3598200"/>
          </a:xfrm>
          <a:prstGeom prst="rect">
            <a:avLst/>
          </a:prstGeom>
          <a:noFill/>
          <a:ln>
            <a:noFill/>
          </a:ln>
        </p:spPr>
        <p:style>
          <a:lnRef idx="0"/>
          <a:fillRef idx="0"/>
          <a:effectRef idx="0"/>
          <a:fontRef idx="minor"/>
        </p:style>
        <p:txBody>
          <a:bodyPr lIns="90000" rIns="90000" tIns="45000" bIns="45000">
            <a:noAutofit/>
          </a:bodyPr>
          <a:p>
            <a:pPr marL="228600" indent="-227520">
              <a:lnSpc>
                <a:spcPct val="90000"/>
              </a:lnSpc>
              <a:spcBef>
                <a:spcPts val="1001"/>
              </a:spcBef>
              <a:buClr>
                <a:srgbClr val="ffffff"/>
              </a:buClr>
              <a:buFont typeface="Arial"/>
              <a:buChar char="•"/>
            </a:pPr>
            <a:r>
              <a:rPr b="0" lang="en-US" sz="2400" spc="-1" strike="noStrike">
                <a:solidFill>
                  <a:srgbClr val="ffffff"/>
                </a:solidFill>
                <a:latin typeface="Trebuchet MS"/>
                <a:ea typeface="DejaVu Sans"/>
              </a:rPr>
              <a:t>Syntax</a:t>
            </a:r>
            <a:endParaRPr b="0" lang="en-US" sz="2400" spc="-1" strike="noStrike">
              <a:latin typeface="Arial"/>
            </a:endParaRPr>
          </a:p>
          <a:p>
            <a:pPr lvl="1" marL="685800" indent="-227520">
              <a:lnSpc>
                <a:spcPct val="90000"/>
              </a:lnSpc>
              <a:spcBef>
                <a:spcPts val="499"/>
              </a:spcBef>
              <a:buClr>
                <a:srgbClr val="ffffff"/>
              </a:buClr>
              <a:buFont typeface="Arial"/>
              <a:buChar char="•"/>
            </a:pPr>
            <a:r>
              <a:rPr b="0" lang="en-US" sz="2000" spc="-1" strike="noStrike">
                <a:solidFill>
                  <a:srgbClr val="ffffff"/>
                </a:solidFill>
                <a:latin typeface="Trebuchet MS"/>
                <a:ea typeface="DejaVu Sans"/>
              </a:rPr>
              <a:t>Grammar induction</a:t>
            </a:r>
            <a:endParaRPr b="0" lang="en-US" sz="2000" spc="-1" strike="noStrike">
              <a:latin typeface="Arial"/>
            </a:endParaRPr>
          </a:p>
          <a:p>
            <a:pPr lvl="1" marL="685800" indent="-227520">
              <a:lnSpc>
                <a:spcPct val="90000"/>
              </a:lnSpc>
              <a:spcBef>
                <a:spcPts val="499"/>
              </a:spcBef>
              <a:buClr>
                <a:srgbClr val="ffffff"/>
              </a:buClr>
              <a:buFont typeface="Arial"/>
              <a:buChar char="•"/>
            </a:pPr>
            <a:r>
              <a:rPr b="0" lang="en-US" sz="2000" spc="-1" strike="noStrike">
                <a:solidFill>
                  <a:srgbClr val="ffffff"/>
                </a:solidFill>
                <a:latin typeface="Trebuchet MS"/>
                <a:ea typeface="DejaVu Sans"/>
              </a:rPr>
              <a:t>Lemmatization</a:t>
            </a:r>
            <a:endParaRPr b="0" lang="en-US" sz="2000" spc="-1" strike="noStrike">
              <a:latin typeface="Arial"/>
            </a:endParaRPr>
          </a:p>
          <a:p>
            <a:pPr lvl="1" marL="685800" indent="-227520">
              <a:lnSpc>
                <a:spcPct val="90000"/>
              </a:lnSpc>
              <a:spcBef>
                <a:spcPts val="499"/>
              </a:spcBef>
              <a:buClr>
                <a:srgbClr val="ffffff"/>
              </a:buClr>
              <a:buFont typeface="Arial"/>
              <a:buChar char="•"/>
            </a:pPr>
            <a:r>
              <a:rPr b="0" lang="en-US" sz="2000" spc="-1" strike="noStrike">
                <a:solidFill>
                  <a:srgbClr val="ffffff"/>
                </a:solidFill>
                <a:latin typeface="Trebuchet MS"/>
                <a:ea typeface="DejaVu Sans"/>
              </a:rPr>
              <a:t>Morphological segmentation</a:t>
            </a:r>
            <a:endParaRPr b="0" lang="en-US" sz="2000" spc="-1" strike="noStrike">
              <a:latin typeface="Arial"/>
            </a:endParaRPr>
          </a:p>
          <a:p>
            <a:pPr lvl="1" marL="685800" indent="-227520">
              <a:lnSpc>
                <a:spcPct val="90000"/>
              </a:lnSpc>
              <a:spcBef>
                <a:spcPts val="499"/>
              </a:spcBef>
              <a:buClr>
                <a:srgbClr val="ffffff"/>
              </a:buClr>
              <a:buFont typeface="Arial"/>
              <a:buChar char="•"/>
            </a:pPr>
            <a:r>
              <a:rPr b="0" lang="en-US" sz="2000" spc="-1" strike="noStrike">
                <a:solidFill>
                  <a:srgbClr val="ffffff"/>
                </a:solidFill>
                <a:latin typeface="Trebuchet MS"/>
                <a:ea typeface="DejaVu Sans"/>
              </a:rPr>
              <a:t>Parts-of-speech tagging</a:t>
            </a:r>
            <a:endParaRPr b="0" lang="en-US" sz="2000" spc="-1" strike="noStrike">
              <a:latin typeface="Arial"/>
            </a:endParaRPr>
          </a:p>
          <a:p>
            <a:pPr lvl="1" marL="685800" indent="-227520">
              <a:lnSpc>
                <a:spcPct val="90000"/>
              </a:lnSpc>
              <a:spcBef>
                <a:spcPts val="499"/>
              </a:spcBef>
              <a:buClr>
                <a:srgbClr val="ffffff"/>
              </a:buClr>
              <a:buFont typeface="Arial"/>
              <a:buChar char="•"/>
            </a:pPr>
            <a:r>
              <a:rPr b="0" lang="en-US" sz="2000" spc="-1" strike="noStrike">
                <a:solidFill>
                  <a:srgbClr val="ffffff"/>
                </a:solidFill>
                <a:latin typeface="Trebuchet MS"/>
                <a:ea typeface="DejaVu Sans"/>
              </a:rPr>
              <a:t>Parsing</a:t>
            </a:r>
            <a:endParaRPr b="0" lang="en-US" sz="2000" spc="-1" strike="noStrike">
              <a:latin typeface="Arial"/>
            </a:endParaRPr>
          </a:p>
          <a:p>
            <a:pPr lvl="1" marL="685800" indent="-227520">
              <a:lnSpc>
                <a:spcPct val="90000"/>
              </a:lnSpc>
              <a:spcBef>
                <a:spcPts val="499"/>
              </a:spcBef>
              <a:buClr>
                <a:srgbClr val="ffffff"/>
              </a:buClr>
              <a:buFont typeface="Arial"/>
              <a:buChar char="•"/>
            </a:pPr>
            <a:r>
              <a:rPr b="0" lang="en-US" sz="2000" spc="-1" strike="noStrike">
                <a:solidFill>
                  <a:srgbClr val="ffffff"/>
                </a:solidFill>
                <a:latin typeface="Trebuchet MS"/>
                <a:ea typeface="DejaVu Sans"/>
              </a:rPr>
              <a:t>Sentence breaking (boundaries)</a:t>
            </a:r>
            <a:endParaRPr b="0" lang="en-US" sz="2000" spc="-1" strike="noStrike">
              <a:latin typeface="Arial"/>
            </a:endParaRPr>
          </a:p>
          <a:p>
            <a:pPr lvl="1" marL="685800" indent="-227520">
              <a:lnSpc>
                <a:spcPct val="90000"/>
              </a:lnSpc>
              <a:spcBef>
                <a:spcPts val="499"/>
              </a:spcBef>
              <a:buClr>
                <a:srgbClr val="ffffff"/>
              </a:buClr>
              <a:buFont typeface="Arial"/>
              <a:buChar char="•"/>
            </a:pPr>
            <a:r>
              <a:rPr b="0" lang="en-US" sz="2000" spc="-1" strike="noStrike">
                <a:solidFill>
                  <a:srgbClr val="ffffff"/>
                </a:solidFill>
                <a:latin typeface="Trebuchet MS"/>
                <a:ea typeface="DejaVu Sans"/>
              </a:rPr>
              <a:t>Stemming</a:t>
            </a:r>
            <a:endParaRPr b="0" lang="en-US" sz="2000" spc="-1" strike="noStrike">
              <a:latin typeface="Arial"/>
            </a:endParaRPr>
          </a:p>
          <a:p>
            <a:pPr lvl="1" marL="685800" indent="-227520">
              <a:lnSpc>
                <a:spcPct val="90000"/>
              </a:lnSpc>
              <a:spcBef>
                <a:spcPts val="499"/>
              </a:spcBef>
              <a:buClr>
                <a:srgbClr val="ffffff"/>
              </a:buClr>
              <a:buFont typeface="Arial"/>
              <a:buChar char="•"/>
            </a:pPr>
            <a:r>
              <a:rPr b="0" lang="en-US" sz="2000" spc="-1" strike="noStrike">
                <a:solidFill>
                  <a:srgbClr val="ffffff"/>
                </a:solidFill>
                <a:latin typeface="Trebuchet MS"/>
                <a:ea typeface="DejaVu Sans"/>
              </a:rPr>
              <a:t>Word segmentation</a:t>
            </a:r>
            <a:endParaRPr b="0" lang="en-US" sz="2000" spc="-1" strike="noStrike">
              <a:latin typeface="Arial"/>
            </a:endParaRPr>
          </a:p>
          <a:p>
            <a:pPr lvl="1" marL="685800" indent="-227520">
              <a:lnSpc>
                <a:spcPct val="90000"/>
              </a:lnSpc>
              <a:spcBef>
                <a:spcPts val="499"/>
              </a:spcBef>
              <a:buClr>
                <a:srgbClr val="ffffff"/>
              </a:buClr>
              <a:buFont typeface="Arial"/>
              <a:buChar char="•"/>
            </a:pPr>
            <a:r>
              <a:rPr b="0" lang="en-US" sz="2000" spc="-1" strike="noStrike">
                <a:solidFill>
                  <a:srgbClr val="ffffff"/>
                </a:solidFill>
                <a:latin typeface="Trebuchet MS"/>
                <a:ea typeface="DejaVu Sans"/>
              </a:rPr>
              <a:t>Terminology extraction</a:t>
            </a:r>
            <a:endParaRPr b="0" lang="en-US" sz="200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 name="CustomShape 1"/>
          <p:cNvSpPr/>
          <p:nvPr/>
        </p:nvSpPr>
        <p:spPr>
          <a:xfrm>
            <a:off x="680400" y="753120"/>
            <a:ext cx="9612720" cy="1080000"/>
          </a:xfrm>
          <a:prstGeom prst="rect">
            <a:avLst/>
          </a:prstGeom>
          <a:noFill/>
          <a:ln>
            <a:noFill/>
          </a:ln>
        </p:spPr>
        <p:style>
          <a:lnRef idx="0"/>
          <a:fillRef idx="0"/>
          <a:effectRef idx="0"/>
          <a:fontRef idx="minor"/>
        </p:style>
      </p:sp>
      <p:sp>
        <p:nvSpPr>
          <p:cNvPr id="107" name="CustomShape 2"/>
          <p:cNvSpPr/>
          <p:nvPr/>
        </p:nvSpPr>
        <p:spPr>
          <a:xfrm>
            <a:off x="680400" y="2336760"/>
            <a:ext cx="9612720" cy="3598200"/>
          </a:xfrm>
          <a:prstGeom prst="rect">
            <a:avLst/>
          </a:prstGeom>
          <a:noFill/>
          <a:ln>
            <a:noFill/>
          </a:ln>
        </p:spPr>
        <p:style>
          <a:lnRef idx="0"/>
          <a:fillRef idx="0"/>
          <a:effectRef idx="0"/>
          <a:fontRef idx="minor"/>
        </p:style>
        <p:txBody>
          <a:bodyPr lIns="90000" rIns="90000" tIns="45000" bIns="45000">
            <a:normAutofit fontScale="73000"/>
          </a:bodyPr>
          <a:p>
            <a:pPr marL="228600" indent="-227520">
              <a:lnSpc>
                <a:spcPct val="90000"/>
              </a:lnSpc>
              <a:spcBef>
                <a:spcPts val="1001"/>
              </a:spcBef>
              <a:buClr>
                <a:srgbClr val="ffffff"/>
              </a:buClr>
              <a:buFont typeface="Arial"/>
              <a:buChar char="•"/>
            </a:pPr>
            <a:r>
              <a:rPr b="0" lang="en-US" sz="2400" spc="-1" strike="noStrike">
                <a:solidFill>
                  <a:srgbClr val="ffffff"/>
                </a:solidFill>
                <a:latin typeface="Trebuchet MS"/>
                <a:ea typeface="DejaVu Sans"/>
              </a:rPr>
              <a:t>Lexical / Semantics</a:t>
            </a:r>
            <a:endParaRPr b="0" lang="en-US" sz="2400" spc="-1" strike="noStrike">
              <a:latin typeface="Arial"/>
            </a:endParaRPr>
          </a:p>
          <a:p>
            <a:pPr lvl="1" marL="685800" indent="-227520">
              <a:lnSpc>
                <a:spcPct val="90000"/>
              </a:lnSpc>
              <a:spcBef>
                <a:spcPts val="499"/>
              </a:spcBef>
              <a:buClr>
                <a:srgbClr val="ffffff"/>
              </a:buClr>
              <a:buFont typeface="Arial"/>
              <a:buChar char="•"/>
            </a:pPr>
            <a:r>
              <a:rPr b="0" lang="en-US" sz="2000" spc="-1" strike="noStrike">
                <a:solidFill>
                  <a:srgbClr val="ffffff"/>
                </a:solidFill>
                <a:latin typeface="Trebuchet MS"/>
                <a:ea typeface="DejaVu Sans"/>
              </a:rPr>
              <a:t>Lexical semantics</a:t>
            </a:r>
            <a:endParaRPr b="0" lang="en-US" sz="2000" spc="-1" strike="noStrike">
              <a:latin typeface="Arial"/>
            </a:endParaRPr>
          </a:p>
          <a:p>
            <a:pPr lvl="1" marL="685800" indent="-227520">
              <a:lnSpc>
                <a:spcPct val="90000"/>
              </a:lnSpc>
              <a:spcBef>
                <a:spcPts val="499"/>
              </a:spcBef>
              <a:buClr>
                <a:srgbClr val="ffffff"/>
              </a:buClr>
              <a:buFont typeface="Arial"/>
              <a:buChar char="•"/>
            </a:pPr>
            <a:r>
              <a:rPr b="0" lang="en-US" sz="2000" spc="-1" strike="noStrike">
                <a:solidFill>
                  <a:srgbClr val="ffffff"/>
                </a:solidFill>
                <a:latin typeface="Trebuchet MS"/>
                <a:ea typeface="DejaVu Sans"/>
              </a:rPr>
              <a:t>Machine translation</a:t>
            </a:r>
            <a:endParaRPr b="0" lang="en-US" sz="2000" spc="-1" strike="noStrike">
              <a:latin typeface="Arial"/>
            </a:endParaRPr>
          </a:p>
          <a:p>
            <a:pPr lvl="1" marL="685800" indent="-227520">
              <a:lnSpc>
                <a:spcPct val="90000"/>
              </a:lnSpc>
              <a:spcBef>
                <a:spcPts val="499"/>
              </a:spcBef>
              <a:buClr>
                <a:srgbClr val="ffffff"/>
              </a:buClr>
              <a:buFont typeface="Arial"/>
              <a:buChar char="•"/>
            </a:pPr>
            <a:r>
              <a:rPr b="0" lang="en-US" sz="2000" spc="-1" strike="noStrike">
                <a:solidFill>
                  <a:srgbClr val="ffffff"/>
                </a:solidFill>
                <a:latin typeface="Trebuchet MS"/>
                <a:ea typeface="DejaVu Sans"/>
              </a:rPr>
              <a:t>Named entity recognition (NER)</a:t>
            </a:r>
            <a:endParaRPr b="0" lang="en-US" sz="2000" spc="-1" strike="noStrike">
              <a:latin typeface="Arial"/>
            </a:endParaRPr>
          </a:p>
          <a:p>
            <a:pPr lvl="1" marL="685800" indent="-227520">
              <a:lnSpc>
                <a:spcPct val="90000"/>
              </a:lnSpc>
              <a:spcBef>
                <a:spcPts val="499"/>
              </a:spcBef>
              <a:buClr>
                <a:srgbClr val="ffffff"/>
              </a:buClr>
              <a:buFont typeface="Arial"/>
              <a:buChar char="•"/>
            </a:pPr>
            <a:r>
              <a:rPr b="0" lang="en-US" sz="2000" spc="-1" strike="noStrike">
                <a:solidFill>
                  <a:srgbClr val="ffffff"/>
                </a:solidFill>
                <a:latin typeface="Trebuchet MS"/>
                <a:ea typeface="DejaVu Sans"/>
              </a:rPr>
              <a:t>Natural language generation</a:t>
            </a:r>
            <a:endParaRPr b="0" lang="en-US" sz="2000" spc="-1" strike="noStrike">
              <a:latin typeface="Arial"/>
            </a:endParaRPr>
          </a:p>
          <a:p>
            <a:pPr lvl="1" marL="685800" indent="-227520">
              <a:lnSpc>
                <a:spcPct val="90000"/>
              </a:lnSpc>
              <a:spcBef>
                <a:spcPts val="499"/>
              </a:spcBef>
              <a:buClr>
                <a:srgbClr val="ffffff"/>
              </a:buClr>
              <a:buFont typeface="Arial"/>
              <a:buChar char="•"/>
            </a:pPr>
            <a:r>
              <a:rPr b="0" lang="en-US" sz="2000" spc="-1" strike="noStrike">
                <a:solidFill>
                  <a:srgbClr val="ffffff"/>
                </a:solidFill>
                <a:latin typeface="Trebuchet MS"/>
                <a:ea typeface="DejaVu Sans"/>
              </a:rPr>
              <a:t>Natural language understanding</a:t>
            </a:r>
            <a:endParaRPr b="0" lang="en-US" sz="2000" spc="-1" strike="noStrike">
              <a:latin typeface="Arial"/>
            </a:endParaRPr>
          </a:p>
          <a:p>
            <a:pPr lvl="1" marL="685800" indent="-227520">
              <a:lnSpc>
                <a:spcPct val="90000"/>
              </a:lnSpc>
              <a:spcBef>
                <a:spcPts val="499"/>
              </a:spcBef>
              <a:buClr>
                <a:srgbClr val="ffffff"/>
              </a:buClr>
              <a:buFont typeface="Arial"/>
              <a:buChar char="•"/>
            </a:pPr>
            <a:r>
              <a:rPr b="0" lang="en-US" sz="2000" spc="-1" strike="noStrike">
                <a:solidFill>
                  <a:srgbClr val="ffffff"/>
                </a:solidFill>
                <a:latin typeface="Trebuchet MS"/>
                <a:ea typeface="DejaVu Sans"/>
              </a:rPr>
              <a:t>Optical character recognition</a:t>
            </a:r>
            <a:endParaRPr b="0" lang="en-US" sz="2000" spc="-1" strike="noStrike">
              <a:latin typeface="Arial"/>
            </a:endParaRPr>
          </a:p>
          <a:p>
            <a:pPr lvl="1" marL="685800" indent="-227520">
              <a:lnSpc>
                <a:spcPct val="90000"/>
              </a:lnSpc>
              <a:spcBef>
                <a:spcPts val="499"/>
              </a:spcBef>
              <a:buClr>
                <a:srgbClr val="ffffff"/>
              </a:buClr>
              <a:buFont typeface="Arial"/>
              <a:buChar char="•"/>
            </a:pPr>
            <a:r>
              <a:rPr b="0" lang="en-US" sz="2000" spc="-1" strike="noStrike">
                <a:solidFill>
                  <a:srgbClr val="ffffff"/>
                </a:solidFill>
                <a:latin typeface="Trebuchet MS"/>
                <a:ea typeface="DejaVu Sans"/>
              </a:rPr>
              <a:t>Question answering</a:t>
            </a:r>
            <a:endParaRPr b="0" lang="en-US" sz="2000" spc="-1" strike="noStrike">
              <a:latin typeface="Arial"/>
            </a:endParaRPr>
          </a:p>
          <a:p>
            <a:pPr lvl="1" marL="685800" indent="-227520">
              <a:lnSpc>
                <a:spcPct val="90000"/>
              </a:lnSpc>
              <a:spcBef>
                <a:spcPts val="499"/>
              </a:spcBef>
              <a:buClr>
                <a:srgbClr val="ffffff"/>
              </a:buClr>
              <a:buFont typeface="Arial"/>
              <a:buChar char="•"/>
            </a:pPr>
            <a:r>
              <a:rPr b="0" lang="en-US" sz="2000" spc="-1" strike="noStrike">
                <a:solidFill>
                  <a:srgbClr val="ffffff"/>
                </a:solidFill>
                <a:latin typeface="Trebuchet MS"/>
                <a:ea typeface="DejaVu Sans"/>
              </a:rPr>
              <a:t>Recognizing textual entailment</a:t>
            </a:r>
            <a:endParaRPr b="0" lang="en-US" sz="2000" spc="-1" strike="noStrike">
              <a:latin typeface="Arial"/>
            </a:endParaRPr>
          </a:p>
          <a:p>
            <a:pPr lvl="1" marL="685800" indent="-227520">
              <a:lnSpc>
                <a:spcPct val="90000"/>
              </a:lnSpc>
              <a:spcBef>
                <a:spcPts val="499"/>
              </a:spcBef>
              <a:buClr>
                <a:srgbClr val="ffffff"/>
              </a:buClr>
              <a:buFont typeface="Arial"/>
              <a:buChar char="•"/>
            </a:pPr>
            <a:r>
              <a:rPr b="0" lang="en-US" sz="2000" spc="-1" strike="noStrike">
                <a:solidFill>
                  <a:srgbClr val="ffffff"/>
                </a:solidFill>
                <a:latin typeface="Trebuchet MS"/>
                <a:ea typeface="DejaVu Sans"/>
              </a:rPr>
              <a:t>Relationship extraction</a:t>
            </a:r>
            <a:endParaRPr b="0" lang="en-US" sz="2000" spc="-1" strike="noStrike">
              <a:latin typeface="Arial"/>
            </a:endParaRPr>
          </a:p>
          <a:p>
            <a:pPr lvl="1" marL="685800" indent="-227520">
              <a:lnSpc>
                <a:spcPct val="90000"/>
              </a:lnSpc>
              <a:spcBef>
                <a:spcPts val="499"/>
              </a:spcBef>
              <a:buClr>
                <a:srgbClr val="ffffff"/>
              </a:buClr>
              <a:buFont typeface="Arial"/>
              <a:buChar char="•"/>
            </a:pPr>
            <a:r>
              <a:rPr b="0" lang="en-US" sz="2000" spc="-1" strike="noStrike">
                <a:solidFill>
                  <a:srgbClr val="ffffff"/>
                </a:solidFill>
                <a:latin typeface="Trebuchet MS"/>
                <a:ea typeface="DejaVu Sans"/>
              </a:rPr>
              <a:t>Sentiment analysis</a:t>
            </a:r>
            <a:endParaRPr b="0" lang="en-US" sz="2000" spc="-1" strike="noStrike">
              <a:latin typeface="Arial"/>
            </a:endParaRPr>
          </a:p>
          <a:p>
            <a:pPr lvl="1" marL="685800" indent="-227520">
              <a:lnSpc>
                <a:spcPct val="90000"/>
              </a:lnSpc>
              <a:spcBef>
                <a:spcPts val="499"/>
              </a:spcBef>
              <a:buClr>
                <a:srgbClr val="ffffff"/>
              </a:buClr>
              <a:buFont typeface="Arial"/>
              <a:buChar char="•"/>
            </a:pPr>
            <a:r>
              <a:rPr b="0" lang="en-US" sz="2000" spc="-1" strike="noStrike">
                <a:solidFill>
                  <a:srgbClr val="ffffff"/>
                </a:solidFill>
                <a:latin typeface="Trebuchet MS"/>
                <a:ea typeface="DejaVu Sans"/>
              </a:rPr>
              <a:t>Topic segmentation and recognition</a:t>
            </a:r>
            <a:endParaRPr b="0" lang="en-US" sz="2000" spc="-1" strike="noStrike">
              <a:latin typeface="Arial"/>
            </a:endParaRPr>
          </a:p>
          <a:p>
            <a:pPr lvl="1" marL="685800" indent="-227520">
              <a:lnSpc>
                <a:spcPct val="90000"/>
              </a:lnSpc>
              <a:spcBef>
                <a:spcPts val="499"/>
              </a:spcBef>
              <a:buClr>
                <a:srgbClr val="ffffff"/>
              </a:buClr>
              <a:buFont typeface="Arial"/>
              <a:buChar char="•"/>
            </a:pPr>
            <a:r>
              <a:rPr b="0" lang="en-US" sz="2000" spc="-1" strike="noStrike">
                <a:solidFill>
                  <a:srgbClr val="ffffff"/>
                </a:solidFill>
                <a:latin typeface="Trebuchet MS"/>
                <a:ea typeface="DejaVu Sans"/>
              </a:rPr>
              <a:t>Word sense disambiguation</a:t>
            </a:r>
            <a:endParaRPr b="0" lang="en-US" sz="2000" spc="-1" strike="noStrike">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 name="CustomShape 1"/>
          <p:cNvSpPr/>
          <p:nvPr/>
        </p:nvSpPr>
        <p:spPr>
          <a:xfrm>
            <a:off x="680400" y="753120"/>
            <a:ext cx="9612720" cy="1080000"/>
          </a:xfrm>
          <a:prstGeom prst="rect">
            <a:avLst/>
          </a:prstGeom>
          <a:noFill/>
          <a:ln>
            <a:noFill/>
          </a:ln>
        </p:spPr>
        <p:style>
          <a:lnRef idx="0"/>
          <a:fillRef idx="0"/>
          <a:effectRef idx="0"/>
          <a:fontRef idx="minor"/>
        </p:style>
      </p:sp>
      <p:sp>
        <p:nvSpPr>
          <p:cNvPr id="109" name="CustomShape 2"/>
          <p:cNvSpPr/>
          <p:nvPr/>
        </p:nvSpPr>
        <p:spPr>
          <a:xfrm>
            <a:off x="680400" y="2336760"/>
            <a:ext cx="9612720" cy="3598200"/>
          </a:xfrm>
          <a:prstGeom prst="rect">
            <a:avLst/>
          </a:prstGeom>
          <a:noFill/>
          <a:ln>
            <a:noFill/>
          </a:ln>
        </p:spPr>
        <p:style>
          <a:lnRef idx="0"/>
          <a:fillRef idx="0"/>
          <a:effectRef idx="0"/>
          <a:fontRef idx="minor"/>
        </p:style>
        <p:txBody>
          <a:bodyPr lIns="90000" rIns="90000" tIns="45000" bIns="45000">
            <a:noAutofit/>
          </a:bodyPr>
          <a:p>
            <a:pPr marL="228600" indent="-227520">
              <a:lnSpc>
                <a:spcPct val="90000"/>
              </a:lnSpc>
              <a:spcBef>
                <a:spcPts val="1001"/>
              </a:spcBef>
              <a:buClr>
                <a:srgbClr val="ffffff"/>
              </a:buClr>
              <a:buFont typeface="Arial"/>
              <a:buChar char="•"/>
            </a:pPr>
            <a:r>
              <a:rPr b="0" lang="en-US" sz="2400" spc="-1" strike="noStrike">
                <a:solidFill>
                  <a:srgbClr val="ffffff"/>
                </a:solidFill>
                <a:latin typeface="Trebuchet MS"/>
                <a:ea typeface="DejaVu Sans"/>
              </a:rPr>
              <a:t>Discourse</a:t>
            </a:r>
            <a:endParaRPr b="0" lang="en-US" sz="2400" spc="-1" strike="noStrike">
              <a:latin typeface="Arial"/>
            </a:endParaRPr>
          </a:p>
          <a:p>
            <a:pPr lvl="1" marL="685800" indent="-227520">
              <a:lnSpc>
                <a:spcPct val="90000"/>
              </a:lnSpc>
              <a:spcBef>
                <a:spcPts val="499"/>
              </a:spcBef>
              <a:buClr>
                <a:srgbClr val="ffffff"/>
              </a:buClr>
              <a:buFont typeface="Arial"/>
              <a:buChar char="•"/>
            </a:pPr>
            <a:r>
              <a:rPr b="0" lang="en-US" sz="2000" spc="-1" strike="noStrike">
                <a:solidFill>
                  <a:srgbClr val="ffffff"/>
                </a:solidFill>
                <a:latin typeface="Trebuchet MS"/>
                <a:ea typeface="DejaVu Sans"/>
              </a:rPr>
              <a:t>Automatic summarization</a:t>
            </a:r>
            <a:endParaRPr b="0" lang="en-US" sz="2000" spc="-1" strike="noStrike">
              <a:latin typeface="Arial"/>
            </a:endParaRPr>
          </a:p>
          <a:p>
            <a:pPr lvl="1" marL="685800" indent="-227520">
              <a:lnSpc>
                <a:spcPct val="90000"/>
              </a:lnSpc>
              <a:spcBef>
                <a:spcPts val="499"/>
              </a:spcBef>
              <a:buClr>
                <a:srgbClr val="ffffff"/>
              </a:buClr>
              <a:buFont typeface="Arial"/>
              <a:buChar char="•"/>
            </a:pPr>
            <a:r>
              <a:rPr b="0" lang="en-US" sz="2000" spc="-1" strike="noStrike">
                <a:solidFill>
                  <a:srgbClr val="ffffff"/>
                </a:solidFill>
                <a:latin typeface="Trebuchet MS"/>
                <a:ea typeface="DejaVu Sans"/>
              </a:rPr>
              <a:t>Co-reference resolution</a:t>
            </a:r>
            <a:endParaRPr b="0" lang="en-US" sz="2000" spc="-1" strike="noStrike">
              <a:latin typeface="Arial"/>
            </a:endParaRPr>
          </a:p>
          <a:p>
            <a:pPr lvl="1" marL="685800" indent="-227520">
              <a:lnSpc>
                <a:spcPct val="90000"/>
              </a:lnSpc>
              <a:spcBef>
                <a:spcPts val="499"/>
              </a:spcBef>
              <a:buClr>
                <a:srgbClr val="ffffff"/>
              </a:buClr>
              <a:buFont typeface="Arial"/>
              <a:buChar char="•"/>
            </a:pPr>
            <a:r>
              <a:rPr b="0" lang="en-US" sz="2000" spc="-1" strike="noStrike">
                <a:solidFill>
                  <a:srgbClr val="ffffff"/>
                </a:solidFill>
                <a:latin typeface="Trebuchet MS"/>
                <a:ea typeface="DejaVu Sans"/>
              </a:rPr>
              <a:t>Discourse analysis</a:t>
            </a:r>
            <a:endParaRPr b="0" lang="en-US" sz="2000" spc="-1" strike="noStrike">
              <a:latin typeface="Arial"/>
            </a:endParaRPr>
          </a:p>
          <a:p>
            <a:pPr>
              <a:lnSpc>
                <a:spcPct val="100000"/>
              </a:lnSpc>
            </a:pPr>
            <a:endParaRPr b="0" lang="en-US" sz="2000" spc="-1" strike="noStrike">
              <a:latin typeface="Arial"/>
            </a:endParaRPr>
          </a:p>
          <a:p>
            <a:pPr>
              <a:lnSpc>
                <a:spcPct val="100000"/>
              </a:lnSpc>
            </a:pPr>
            <a:endParaRPr b="0" lang="en-US" sz="2000" spc="-1" strike="noStrike">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 name="CustomShape 1"/>
          <p:cNvSpPr/>
          <p:nvPr/>
        </p:nvSpPr>
        <p:spPr>
          <a:xfrm>
            <a:off x="680400" y="753120"/>
            <a:ext cx="9612720" cy="108000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US" sz="3600" spc="-1" strike="noStrike">
                <a:solidFill>
                  <a:srgbClr val="ffffff"/>
                </a:solidFill>
                <a:latin typeface="Trebuchet MS"/>
                <a:ea typeface="DejaVu Sans"/>
              </a:rPr>
              <a:t>YouTube Videos related to this topic</a:t>
            </a:r>
            <a:endParaRPr b="0" lang="en-US" sz="3600" spc="-1" strike="noStrike">
              <a:latin typeface="Arial"/>
            </a:endParaRPr>
          </a:p>
        </p:txBody>
      </p:sp>
      <p:sp>
        <p:nvSpPr>
          <p:cNvPr id="111" name="CustomShape 2"/>
          <p:cNvSpPr/>
          <p:nvPr/>
        </p:nvSpPr>
        <p:spPr>
          <a:xfrm>
            <a:off x="680400" y="2336760"/>
            <a:ext cx="9612720" cy="3598200"/>
          </a:xfrm>
          <a:prstGeom prst="rect">
            <a:avLst/>
          </a:prstGeom>
          <a:noFill/>
          <a:ln>
            <a:noFill/>
          </a:ln>
        </p:spPr>
        <p:style>
          <a:lnRef idx="0"/>
          <a:fillRef idx="0"/>
          <a:effectRef idx="0"/>
          <a:fontRef idx="minor"/>
        </p:style>
        <p:txBody>
          <a:bodyPr lIns="90000" rIns="90000" tIns="45000" bIns="45000">
            <a:noAutofit/>
          </a:bodyPr>
          <a:p>
            <a:pPr marL="228600" indent="-227520">
              <a:lnSpc>
                <a:spcPct val="90000"/>
              </a:lnSpc>
              <a:spcBef>
                <a:spcPts val="1001"/>
              </a:spcBef>
              <a:buClr>
                <a:srgbClr val="ffffff"/>
              </a:buClr>
              <a:buFont typeface="Arial"/>
              <a:buChar char="•"/>
            </a:pPr>
            <a:r>
              <a:rPr b="0" lang="en-US" sz="2400" spc="-1" strike="noStrike" u="sng">
                <a:solidFill>
                  <a:srgbClr val="ffae3e"/>
                </a:solidFill>
                <a:uFillTx/>
                <a:latin typeface="Trebuchet MS"/>
                <a:ea typeface="DejaVu Sans"/>
                <a:hlinkClick r:id="rId1"/>
              </a:rPr>
              <a:t>https://</a:t>
            </a:r>
            <a:r>
              <a:rPr b="0" lang="en-US" sz="2400" spc="-1" strike="noStrike" u="sng">
                <a:solidFill>
                  <a:srgbClr val="ffae3e"/>
                </a:solidFill>
                <a:uFillTx/>
                <a:latin typeface="Trebuchet MS"/>
                <a:ea typeface="DejaVu Sans"/>
                <a:hlinkClick r:id="rId2"/>
              </a:rPr>
              <a:t>www.youtube.com/watch?v=3CGTwBwg_9A</a:t>
            </a:r>
            <a:endParaRPr b="0" lang="en-US" sz="2400" spc="-1" strike="noStrike">
              <a:latin typeface="Arial"/>
            </a:endParaRPr>
          </a:p>
          <a:p>
            <a:pPr marL="228600" indent="-227520">
              <a:lnSpc>
                <a:spcPct val="90000"/>
              </a:lnSpc>
              <a:spcBef>
                <a:spcPts val="1001"/>
              </a:spcBef>
              <a:buClr>
                <a:srgbClr val="ffffff"/>
              </a:buClr>
              <a:buFont typeface="Arial"/>
              <a:buChar char="•"/>
            </a:pPr>
            <a:r>
              <a:rPr b="0" lang="en-US" sz="2400" spc="-1" strike="noStrike" u="sng">
                <a:solidFill>
                  <a:srgbClr val="ffae3e"/>
                </a:solidFill>
                <a:uFillTx/>
                <a:latin typeface="Trebuchet MS"/>
                <a:ea typeface="DejaVu Sans"/>
                <a:hlinkClick r:id="rId3"/>
              </a:rPr>
              <a:t>https://</a:t>
            </a:r>
            <a:r>
              <a:rPr b="0" lang="en-US" sz="2400" spc="-1" strike="noStrike" u="sng">
                <a:solidFill>
                  <a:srgbClr val="ffae3e"/>
                </a:solidFill>
                <a:uFillTx/>
                <a:latin typeface="Trebuchet MS"/>
                <a:ea typeface="DejaVu Sans"/>
                <a:hlinkClick r:id="rId4"/>
              </a:rPr>
              <a:t>www.youtube.com/watch?v=1Bf1R5gclpI</a:t>
            </a:r>
            <a:endParaRPr b="0" lang="en-US" sz="2400" spc="-1" strike="noStrike">
              <a:latin typeface="Arial"/>
            </a:endParaRPr>
          </a:p>
          <a:p>
            <a:pPr marL="228600" indent="-227520">
              <a:lnSpc>
                <a:spcPct val="90000"/>
              </a:lnSpc>
              <a:spcBef>
                <a:spcPts val="1001"/>
              </a:spcBef>
              <a:buClr>
                <a:srgbClr val="ffffff"/>
              </a:buClr>
              <a:buFont typeface="Arial"/>
              <a:buChar char="•"/>
            </a:pPr>
            <a:r>
              <a:rPr b="0" lang="en-US" sz="2400" spc="-1" strike="noStrike" u="sng">
                <a:solidFill>
                  <a:srgbClr val="ffae3e"/>
                </a:solidFill>
                <a:uFillTx/>
                <a:latin typeface="Trebuchet MS"/>
                <a:ea typeface="DejaVu Sans"/>
                <a:hlinkClick r:id="rId5"/>
              </a:rPr>
              <a:t>https://</a:t>
            </a:r>
            <a:r>
              <a:rPr b="0" lang="en-US" sz="2400" spc="-1" strike="noStrike" u="sng">
                <a:solidFill>
                  <a:srgbClr val="ffae3e"/>
                </a:solidFill>
                <a:uFillTx/>
                <a:latin typeface="Trebuchet MS"/>
                <a:ea typeface="DejaVu Sans"/>
                <a:hlinkClick r:id="rId6"/>
              </a:rPr>
              <a:t>www.youtube.com/watch?v=3cFZZb-wvMc</a:t>
            </a:r>
            <a:endParaRPr b="0" lang="en-US" sz="2400" spc="-1" strike="noStrike">
              <a:latin typeface="Arial"/>
            </a:endParaRPr>
          </a:p>
          <a:p>
            <a:pPr marL="228600" indent="-227520">
              <a:lnSpc>
                <a:spcPct val="90000"/>
              </a:lnSpc>
              <a:spcBef>
                <a:spcPts val="1001"/>
              </a:spcBef>
              <a:buClr>
                <a:srgbClr val="ffffff"/>
              </a:buClr>
              <a:buFont typeface="Arial"/>
              <a:buChar char="•"/>
            </a:pPr>
            <a:r>
              <a:rPr b="0" lang="en-US" sz="2400" spc="-1" strike="noStrike" u="sng">
                <a:solidFill>
                  <a:srgbClr val="ffae3e"/>
                </a:solidFill>
                <a:uFillTx/>
                <a:latin typeface="Trebuchet MS"/>
                <a:ea typeface="DejaVu Sans"/>
                <a:hlinkClick r:id="rId7"/>
              </a:rPr>
              <a:t>https://</a:t>
            </a:r>
            <a:r>
              <a:rPr b="0" lang="en-US" sz="2400" spc="-1" strike="noStrike" u="sng">
                <a:solidFill>
                  <a:srgbClr val="ffae3e"/>
                </a:solidFill>
                <a:uFillTx/>
                <a:latin typeface="Trebuchet MS"/>
                <a:ea typeface="DejaVu Sans"/>
                <a:hlinkClick r:id="rId8"/>
              </a:rPr>
              <a:t>www.youtube.com/watch?v=JfXlStN8ZtU</a:t>
            </a:r>
            <a:endParaRPr b="0" lang="en-US" sz="2400" spc="-1" strike="noStrike">
              <a:latin typeface="Arial"/>
            </a:endParaRPr>
          </a:p>
          <a:p>
            <a:pPr marL="228600" indent="-227520">
              <a:lnSpc>
                <a:spcPct val="90000"/>
              </a:lnSpc>
              <a:spcBef>
                <a:spcPts val="1001"/>
              </a:spcBef>
              <a:buClr>
                <a:srgbClr val="ffffff"/>
              </a:buClr>
              <a:buFont typeface="Arial"/>
              <a:buChar char="•"/>
            </a:pPr>
            <a:r>
              <a:rPr b="0" lang="en-US" sz="2400" spc="-1" strike="noStrike" u="sng">
                <a:solidFill>
                  <a:srgbClr val="ffae3e"/>
                </a:solidFill>
                <a:uFillTx/>
                <a:latin typeface="Trebuchet MS"/>
                <a:ea typeface="DejaVu Sans"/>
                <a:hlinkClick r:id="rId9"/>
              </a:rPr>
              <a:t>https://</a:t>
            </a:r>
            <a:r>
              <a:rPr b="0" lang="en-US" sz="2400" spc="-1" strike="noStrike" u="sng">
                <a:solidFill>
                  <a:srgbClr val="ffae3e"/>
                </a:solidFill>
                <a:uFillTx/>
                <a:latin typeface="Trebuchet MS"/>
                <a:ea typeface="DejaVu Sans"/>
                <a:hlinkClick r:id="rId10"/>
              </a:rPr>
              <a:t>www.youtube.com/watch?v=063bNY4pCrc</a:t>
            </a:r>
            <a:endParaRPr b="0" lang="en-US" sz="2400" spc="-1" strike="noStrike">
              <a:latin typeface="Arial"/>
            </a:endParaRPr>
          </a:p>
          <a:p>
            <a:pPr marL="228600" indent="-227520">
              <a:lnSpc>
                <a:spcPct val="90000"/>
              </a:lnSpc>
              <a:spcBef>
                <a:spcPts val="1001"/>
              </a:spcBef>
              <a:buClr>
                <a:srgbClr val="ffffff"/>
              </a:buClr>
              <a:buFont typeface="Arial"/>
              <a:buChar char="•"/>
            </a:pPr>
            <a:r>
              <a:rPr b="0" lang="en-US" sz="2400" spc="-1" strike="noStrike" u="sng">
                <a:solidFill>
                  <a:srgbClr val="ffae3e"/>
                </a:solidFill>
                <a:uFillTx/>
                <a:latin typeface="Trebuchet MS"/>
                <a:ea typeface="DejaVu Sans"/>
                <a:hlinkClick r:id="rId11"/>
              </a:rPr>
              <a:t>https://</a:t>
            </a:r>
            <a:r>
              <a:rPr b="0" lang="en-US" sz="2400" spc="-1" strike="noStrike" u="sng">
                <a:solidFill>
                  <a:srgbClr val="ffae3e"/>
                </a:solidFill>
                <a:uFillTx/>
                <a:latin typeface="Trebuchet MS"/>
                <a:ea typeface="DejaVu Sans"/>
                <a:hlinkClick r:id="rId12"/>
              </a:rPr>
              <a:t>www.youtube.com/watch?v=O2IQrsSLEb0</a:t>
            </a:r>
            <a:endParaRPr b="0" lang="en-US" sz="2400" spc="-1" strike="noStrike">
              <a:latin typeface="Arial"/>
            </a:endParaRPr>
          </a:p>
          <a:p>
            <a:pPr marL="228600" indent="-227520">
              <a:lnSpc>
                <a:spcPct val="90000"/>
              </a:lnSpc>
              <a:spcBef>
                <a:spcPts val="1001"/>
              </a:spcBef>
              <a:buClr>
                <a:srgbClr val="ffffff"/>
              </a:buClr>
              <a:buFont typeface="Arial"/>
              <a:buChar char="•"/>
            </a:pPr>
            <a:r>
              <a:rPr b="0" lang="en-US" sz="2400" spc="-1" strike="noStrike" u="sng">
                <a:solidFill>
                  <a:srgbClr val="ffae3e"/>
                </a:solidFill>
                <a:uFillTx/>
                <a:latin typeface="Trebuchet MS"/>
                <a:ea typeface="DejaVu Sans"/>
                <a:hlinkClick r:id="rId13"/>
              </a:rPr>
              <a:t>https://</a:t>
            </a:r>
            <a:r>
              <a:rPr b="0" lang="en-US" sz="2400" spc="-1" strike="noStrike" u="sng">
                <a:solidFill>
                  <a:srgbClr val="ffae3e"/>
                </a:solidFill>
                <a:uFillTx/>
                <a:latin typeface="Trebuchet MS"/>
                <a:ea typeface="DejaVu Sans"/>
                <a:hlinkClick r:id="rId14"/>
              </a:rPr>
              <a:t>www.youtube.com/watch?v=fudGTarEiC4</a:t>
            </a:r>
            <a:endParaRPr b="0" lang="en-US" sz="2400" spc="-1" strike="noStrike">
              <a:latin typeface="Arial"/>
            </a:endParaRPr>
          </a:p>
          <a:p>
            <a:pPr>
              <a:lnSpc>
                <a:spcPct val="90000"/>
              </a:lnSpc>
              <a:spcBef>
                <a:spcPts val="1001"/>
              </a:spcBef>
            </a:pP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 name="CustomShape 1"/>
          <p:cNvSpPr/>
          <p:nvPr/>
        </p:nvSpPr>
        <p:spPr>
          <a:xfrm>
            <a:off x="680400" y="753120"/>
            <a:ext cx="9612720" cy="108000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US" sz="3600" spc="-1" strike="noStrike">
                <a:solidFill>
                  <a:srgbClr val="ffffff"/>
                </a:solidFill>
                <a:latin typeface="Trebuchet MS"/>
                <a:ea typeface="DejaVu Sans"/>
              </a:rPr>
              <a:t>(Computational) Linguistics</a:t>
            </a:r>
            <a:endParaRPr b="0" lang="en-US" sz="3600" spc="-1" strike="noStrike">
              <a:latin typeface="Arial"/>
            </a:endParaRPr>
          </a:p>
        </p:txBody>
      </p:sp>
      <p:sp>
        <p:nvSpPr>
          <p:cNvPr id="79" name="CustomShape 2"/>
          <p:cNvSpPr/>
          <p:nvPr/>
        </p:nvSpPr>
        <p:spPr>
          <a:xfrm>
            <a:off x="680400" y="2336760"/>
            <a:ext cx="9612720" cy="3598200"/>
          </a:xfrm>
          <a:prstGeom prst="rect">
            <a:avLst/>
          </a:prstGeom>
          <a:noFill/>
          <a:ln>
            <a:noFill/>
          </a:ln>
        </p:spPr>
        <p:style>
          <a:lnRef idx="0"/>
          <a:fillRef idx="0"/>
          <a:effectRef idx="0"/>
          <a:fontRef idx="minor"/>
        </p:style>
        <p:txBody>
          <a:bodyPr lIns="90000" rIns="90000" tIns="45000" bIns="45000">
            <a:noAutofit/>
          </a:bodyPr>
          <a:p>
            <a:pPr marL="228600" indent="-227520">
              <a:lnSpc>
                <a:spcPct val="90000"/>
              </a:lnSpc>
              <a:spcBef>
                <a:spcPts val="1001"/>
              </a:spcBef>
              <a:buClr>
                <a:srgbClr val="ffffff"/>
              </a:buClr>
              <a:buFont typeface="Arial"/>
              <a:buChar char="•"/>
            </a:pPr>
            <a:r>
              <a:rPr b="0" lang="en-US" sz="2400" spc="-1" strike="noStrike">
                <a:solidFill>
                  <a:srgbClr val="ffffff"/>
                </a:solidFill>
                <a:latin typeface="Trebuchet MS"/>
                <a:ea typeface="DejaVu Sans"/>
              </a:rPr>
              <a:t>Scientific or systematic study of language. </a:t>
            </a:r>
            <a:endParaRPr b="0" lang="en-US" sz="2400" spc="-1" strike="noStrike">
              <a:latin typeface="Arial"/>
            </a:endParaRPr>
          </a:p>
          <a:p>
            <a:pPr>
              <a:lnSpc>
                <a:spcPct val="90000"/>
              </a:lnSpc>
              <a:spcBef>
                <a:spcPts val="1001"/>
              </a:spcBef>
            </a:pPr>
            <a:endParaRPr b="0" lang="en-US" sz="2400" spc="-1" strike="noStrike">
              <a:latin typeface="Arial"/>
            </a:endParaRPr>
          </a:p>
          <a:p>
            <a:pPr marL="228600" indent="-227520">
              <a:lnSpc>
                <a:spcPct val="90000"/>
              </a:lnSpc>
              <a:spcBef>
                <a:spcPts val="1001"/>
              </a:spcBef>
              <a:buClr>
                <a:srgbClr val="ffffff"/>
              </a:buClr>
              <a:buFont typeface="Arial"/>
              <a:buChar char="•"/>
            </a:pPr>
            <a:r>
              <a:rPr b="0" lang="en-US" sz="2400" spc="-1" strike="noStrike">
                <a:solidFill>
                  <a:srgbClr val="ffffff"/>
                </a:solidFill>
                <a:latin typeface="Trebuchet MS"/>
                <a:ea typeface="DejaVu Sans"/>
              </a:rPr>
              <a:t>Its science in the sense that it scientifically studies the rules, systems and principles of human language. </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 name="CustomShape 1"/>
          <p:cNvSpPr/>
          <p:nvPr/>
        </p:nvSpPr>
        <p:spPr>
          <a:xfrm>
            <a:off x="680400" y="753120"/>
            <a:ext cx="9612720" cy="108000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US" sz="3600" spc="-1" strike="noStrike">
                <a:solidFill>
                  <a:srgbClr val="ffffff"/>
                </a:solidFill>
                <a:latin typeface="Trebuchet MS"/>
                <a:ea typeface="DejaVu Sans"/>
              </a:rPr>
              <a:t>Types of Computational Linguistics</a:t>
            </a:r>
            <a:endParaRPr b="0" lang="en-US" sz="3600" spc="-1" strike="noStrike">
              <a:latin typeface="Arial"/>
            </a:endParaRPr>
          </a:p>
        </p:txBody>
      </p:sp>
      <p:sp>
        <p:nvSpPr>
          <p:cNvPr id="81" name="CustomShape 2"/>
          <p:cNvSpPr/>
          <p:nvPr/>
        </p:nvSpPr>
        <p:spPr>
          <a:xfrm>
            <a:off x="680400" y="2336760"/>
            <a:ext cx="9612720" cy="3598200"/>
          </a:xfrm>
          <a:prstGeom prst="rect">
            <a:avLst/>
          </a:prstGeom>
          <a:noFill/>
          <a:ln>
            <a:noFill/>
          </a:ln>
        </p:spPr>
        <p:style>
          <a:lnRef idx="0"/>
          <a:fillRef idx="0"/>
          <a:effectRef idx="0"/>
          <a:fontRef idx="minor"/>
        </p:style>
        <p:txBody>
          <a:bodyPr lIns="90000" rIns="90000" tIns="45000" bIns="45000">
            <a:normAutofit/>
          </a:bodyPr>
          <a:p>
            <a:pPr>
              <a:lnSpc>
                <a:spcPct val="90000"/>
              </a:lnSpc>
              <a:spcBef>
                <a:spcPts val="1001"/>
              </a:spcBef>
              <a:tabLst>
                <a:tab algn="l" pos="0"/>
              </a:tabLst>
            </a:pPr>
            <a:r>
              <a:rPr b="0" lang="en-US" sz="2400" spc="-1" strike="noStrike">
                <a:solidFill>
                  <a:srgbClr val="ffffff"/>
                </a:solidFill>
                <a:latin typeface="Trebuchet MS"/>
                <a:ea typeface="DejaVu Sans"/>
              </a:rPr>
              <a:t>A language can be systematically processed from different perspectives;</a:t>
            </a:r>
            <a:endParaRPr b="0" lang="en-US" sz="2400" spc="-1" strike="noStrike">
              <a:latin typeface="Arial"/>
            </a:endParaRPr>
          </a:p>
          <a:p>
            <a:pPr>
              <a:lnSpc>
                <a:spcPct val="90000"/>
              </a:lnSpc>
              <a:spcBef>
                <a:spcPts val="1001"/>
              </a:spcBef>
              <a:tabLst>
                <a:tab algn="l" pos="0"/>
              </a:tabLst>
            </a:pPr>
            <a:endParaRPr b="0" lang="en-US" sz="2400" spc="-1" strike="noStrike">
              <a:latin typeface="Arial"/>
            </a:endParaRPr>
          </a:p>
          <a:p>
            <a:pPr marL="228600" indent="-227520">
              <a:lnSpc>
                <a:spcPct val="90000"/>
              </a:lnSpc>
              <a:spcBef>
                <a:spcPts val="1001"/>
              </a:spcBef>
              <a:buClr>
                <a:srgbClr val="ffffff"/>
              </a:buClr>
              <a:buFont typeface="Arial"/>
              <a:buChar char="•"/>
              <a:tabLst>
                <a:tab algn="l" pos="0"/>
              </a:tabLst>
            </a:pPr>
            <a:r>
              <a:rPr b="1" lang="en-US" sz="2400" spc="-1" strike="noStrike">
                <a:solidFill>
                  <a:srgbClr val="ffffff"/>
                </a:solidFill>
                <a:latin typeface="Trebuchet MS"/>
                <a:ea typeface="DejaVu Sans"/>
              </a:rPr>
              <a:t>Descriptive linguistics:</a:t>
            </a:r>
            <a:r>
              <a:rPr b="0" lang="en-US" sz="2400" spc="-1" strike="noStrike">
                <a:solidFill>
                  <a:srgbClr val="ffffff"/>
                </a:solidFill>
                <a:latin typeface="Trebuchet MS"/>
                <a:ea typeface="DejaVu Sans"/>
              </a:rPr>
              <a:t> Examine the grammar of languages. It describes and analyzes the language as people actually use.</a:t>
            </a:r>
            <a:endParaRPr b="0" lang="en-US" sz="2400" spc="-1" strike="noStrike">
              <a:latin typeface="Arial"/>
            </a:endParaRPr>
          </a:p>
          <a:p>
            <a:pPr>
              <a:lnSpc>
                <a:spcPct val="90000"/>
              </a:lnSpc>
              <a:spcBef>
                <a:spcPts val="1001"/>
              </a:spcBef>
              <a:tabLst>
                <a:tab algn="l" pos="0"/>
              </a:tabLst>
            </a:pPr>
            <a:endParaRPr b="0" lang="en-US" sz="2400" spc="-1" strike="noStrike">
              <a:latin typeface="Arial"/>
            </a:endParaRPr>
          </a:p>
          <a:p>
            <a:pPr marL="228600" indent="-227520">
              <a:lnSpc>
                <a:spcPct val="90000"/>
              </a:lnSpc>
              <a:spcBef>
                <a:spcPts val="1001"/>
              </a:spcBef>
              <a:buClr>
                <a:srgbClr val="ffffff"/>
              </a:buClr>
              <a:buFont typeface="Arial"/>
              <a:buChar char="•"/>
              <a:tabLst>
                <a:tab algn="l" pos="0"/>
              </a:tabLst>
            </a:pPr>
            <a:r>
              <a:rPr b="1" lang="en-US" sz="2400" spc="-1" strike="noStrike">
                <a:solidFill>
                  <a:srgbClr val="ffffff"/>
                </a:solidFill>
                <a:latin typeface="Trebuchet MS"/>
                <a:ea typeface="DejaVu Sans"/>
              </a:rPr>
              <a:t>Prescriptive linguistics:</a:t>
            </a:r>
            <a:r>
              <a:rPr b="0" lang="en-US" sz="2400" spc="-1" strike="noStrike">
                <a:solidFill>
                  <a:srgbClr val="ffffff"/>
                </a:solidFill>
                <a:latin typeface="Trebuchet MS"/>
                <a:ea typeface="DejaVu Sans"/>
              </a:rPr>
              <a:t> Laying rules for correct behavior as how people should or should not use.</a:t>
            </a:r>
            <a:endParaRPr b="0" lang="en-US" sz="2400" spc="-1" strike="noStrike">
              <a:latin typeface="Arial"/>
            </a:endParaRPr>
          </a:p>
          <a:p>
            <a:pPr>
              <a:lnSpc>
                <a:spcPct val="90000"/>
              </a:lnSpc>
              <a:spcBef>
                <a:spcPts val="1001"/>
              </a:spcBef>
              <a:tabLst>
                <a:tab algn="l" pos="0"/>
              </a:tabLst>
            </a:pP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CustomShape 1"/>
          <p:cNvSpPr/>
          <p:nvPr/>
        </p:nvSpPr>
        <p:spPr>
          <a:xfrm>
            <a:off x="680400" y="753120"/>
            <a:ext cx="9612720" cy="1080000"/>
          </a:xfrm>
          <a:prstGeom prst="rect">
            <a:avLst/>
          </a:prstGeom>
          <a:noFill/>
          <a:ln>
            <a:noFill/>
          </a:ln>
        </p:spPr>
        <p:style>
          <a:lnRef idx="0"/>
          <a:fillRef idx="0"/>
          <a:effectRef idx="0"/>
          <a:fontRef idx="minor"/>
        </p:style>
      </p:sp>
      <p:sp>
        <p:nvSpPr>
          <p:cNvPr id="83" name="CustomShape 2"/>
          <p:cNvSpPr/>
          <p:nvPr/>
        </p:nvSpPr>
        <p:spPr>
          <a:xfrm>
            <a:off x="680400" y="2336760"/>
            <a:ext cx="9612720" cy="3598200"/>
          </a:xfrm>
          <a:prstGeom prst="rect">
            <a:avLst/>
          </a:prstGeom>
          <a:noFill/>
          <a:ln>
            <a:noFill/>
          </a:ln>
        </p:spPr>
        <p:style>
          <a:lnRef idx="0"/>
          <a:fillRef idx="0"/>
          <a:effectRef idx="0"/>
          <a:fontRef idx="minor"/>
        </p:style>
        <p:txBody>
          <a:bodyPr lIns="90000" rIns="90000" tIns="45000" bIns="45000">
            <a:noAutofit/>
          </a:bodyPr>
          <a:p>
            <a:pPr marL="228600" indent="-227520">
              <a:lnSpc>
                <a:spcPct val="90000"/>
              </a:lnSpc>
              <a:spcBef>
                <a:spcPts val="1001"/>
              </a:spcBef>
              <a:buClr>
                <a:srgbClr val="ffffff"/>
              </a:buClr>
              <a:buFont typeface="Arial"/>
              <a:buChar char="•"/>
            </a:pPr>
            <a:r>
              <a:rPr b="1" lang="en-US" sz="2400" spc="-1" strike="noStrike">
                <a:solidFill>
                  <a:srgbClr val="ffffff"/>
                </a:solidFill>
                <a:latin typeface="Trebuchet MS"/>
                <a:ea typeface="DejaVu Sans"/>
              </a:rPr>
              <a:t>Theoretical linguistics:</a:t>
            </a:r>
            <a:r>
              <a:rPr b="0" lang="en-US" sz="2400" spc="-1" strike="noStrike">
                <a:solidFill>
                  <a:srgbClr val="ffffff"/>
                </a:solidFill>
                <a:latin typeface="Trebuchet MS"/>
                <a:ea typeface="DejaVu Sans"/>
              </a:rPr>
              <a:t> Develop theories on how to best conceptualize and define the natural language based on data from various extant human languages.</a:t>
            </a:r>
            <a:endParaRPr b="0" lang="en-US" sz="2400" spc="-1" strike="noStrike">
              <a:latin typeface="Arial"/>
            </a:endParaRPr>
          </a:p>
          <a:p>
            <a:pPr>
              <a:lnSpc>
                <a:spcPct val="90000"/>
              </a:lnSpc>
              <a:spcBef>
                <a:spcPts val="1001"/>
              </a:spcBef>
            </a:pPr>
            <a:endParaRPr b="0" lang="en-US" sz="2400" spc="-1" strike="noStrike">
              <a:latin typeface="Arial"/>
            </a:endParaRPr>
          </a:p>
          <a:p>
            <a:pPr marL="228600" indent="-227520">
              <a:lnSpc>
                <a:spcPct val="90000"/>
              </a:lnSpc>
              <a:spcBef>
                <a:spcPts val="1001"/>
              </a:spcBef>
              <a:buClr>
                <a:srgbClr val="ffffff"/>
              </a:buClr>
              <a:buFont typeface="Arial"/>
              <a:buChar char="•"/>
            </a:pPr>
            <a:r>
              <a:rPr b="1" lang="en-US" sz="2400" spc="-1" strike="noStrike">
                <a:solidFill>
                  <a:srgbClr val="ffffff"/>
                </a:solidFill>
                <a:latin typeface="Trebuchet MS"/>
                <a:ea typeface="DejaVu Sans"/>
              </a:rPr>
              <a:t>Sociolinguistics: </a:t>
            </a:r>
            <a:r>
              <a:rPr b="0" lang="en-US" sz="2400" spc="-1" strike="noStrike">
                <a:solidFill>
                  <a:srgbClr val="ffffff"/>
                </a:solidFill>
                <a:latin typeface="Trebuchet MS"/>
                <a:ea typeface="DejaVu Sans"/>
              </a:rPr>
              <a:t>The study of how languages are used for social purposes i.e., the study of social functions of language often aiming at processing NL or at testing linguistic hypothesis.</a:t>
            </a:r>
            <a:endParaRPr b="0" lang="en-US" sz="2400" spc="-1" strike="noStrike">
              <a:latin typeface="Arial"/>
            </a:endParaRPr>
          </a:p>
          <a:p>
            <a:pPr>
              <a:lnSpc>
                <a:spcPct val="90000"/>
              </a:lnSpc>
              <a:spcBef>
                <a:spcPts val="1001"/>
              </a:spcBef>
            </a:pPr>
            <a:endParaRPr b="0" lang="en-US" sz="2400" spc="-1" strike="noStrike">
              <a:latin typeface="Arial"/>
            </a:endParaRPr>
          </a:p>
          <a:p>
            <a:pPr marL="228600" indent="-227520">
              <a:lnSpc>
                <a:spcPct val="90000"/>
              </a:lnSpc>
              <a:spcBef>
                <a:spcPts val="1001"/>
              </a:spcBef>
              <a:buClr>
                <a:srgbClr val="ffffff"/>
              </a:buClr>
              <a:buFont typeface="Arial"/>
              <a:buChar char="•"/>
            </a:pPr>
            <a:r>
              <a:rPr b="1" lang="en-US" sz="2400" spc="-1" strike="noStrike">
                <a:solidFill>
                  <a:srgbClr val="ffffff"/>
                </a:solidFill>
                <a:latin typeface="Trebuchet MS"/>
                <a:ea typeface="DejaVu Sans"/>
              </a:rPr>
              <a:t>Psycholinguistics: </a:t>
            </a:r>
            <a:r>
              <a:rPr b="0" lang="en-US" sz="2400" spc="-1" strike="noStrike">
                <a:solidFill>
                  <a:srgbClr val="ffffff"/>
                </a:solidFill>
                <a:latin typeface="Trebuchet MS"/>
                <a:ea typeface="DejaVu Sans"/>
              </a:rPr>
              <a:t>The study of how to use or interpret language</a:t>
            </a:r>
            <a:endParaRPr b="0" lang="en-US" sz="2400" spc="-1" strike="noStrike">
              <a:latin typeface="Arial"/>
            </a:endParaRPr>
          </a:p>
          <a:p>
            <a:pPr>
              <a:lnSpc>
                <a:spcPct val="90000"/>
              </a:lnSpc>
              <a:spcBef>
                <a:spcPts val="1001"/>
              </a:spcBef>
            </a:pP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CustomShape 1"/>
          <p:cNvSpPr/>
          <p:nvPr/>
        </p:nvSpPr>
        <p:spPr>
          <a:xfrm>
            <a:off x="680400" y="753120"/>
            <a:ext cx="9612720" cy="1080000"/>
          </a:xfrm>
          <a:prstGeom prst="rect">
            <a:avLst/>
          </a:prstGeom>
          <a:noFill/>
          <a:ln>
            <a:noFill/>
          </a:ln>
        </p:spPr>
        <p:style>
          <a:lnRef idx="0"/>
          <a:fillRef idx="0"/>
          <a:effectRef idx="0"/>
          <a:fontRef idx="minor"/>
        </p:style>
      </p:sp>
      <p:sp>
        <p:nvSpPr>
          <p:cNvPr id="85" name="CustomShape 2"/>
          <p:cNvSpPr/>
          <p:nvPr/>
        </p:nvSpPr>
        <p:spPr>
          <a:xfrm>
            <a:off x="680400" y="2336760"/>
            <a:ext cx="9612720" cy="3598200"/>
          </a:xfrm>
          <a:prstGeom prst="rect">
            <a:avLst/>
          </a:prstGeom>
          <a:noFill/>
          <a:ln>
            <a:noFill/>
          </a:ln>
        </p:spPr>
        <p:style>
          <a:lnRef idx="0"/>
          <a:fillRef idx="0"/>
          <a:effectRef idx="0"/>
          <a:fontRef idx="minor"/>
        </p:style>
        <p:txBody>
          <a:bodyPr lIns="90000" rIns="90000" tIns="45000" bIns="45000">
            <a:noAutofit/>
          </a:bodyPr>
          <a:p>
            <a:pPr marL="228600" indent="-227520">
              <a:lnSpc>
                <a:spcPct val="90000"/>
              </a:lnSpc>
              <a:spcBef>
                <a:spcPts val="1001"/>
              </a:spcBef>
              <a:buClr>
                <a:srgbClr val="ffffff"/>
              </a:buClr>
              <a:buFont typeface="Arial"/>
              <a:buChar char="•"/>
            </a:pPr>
            <a:r>
              <a:rPr b="1" lang="en-US" sz="2400" spc="-1" strike="noStrike">
                <a:solidFill>
                  <a:srgbClr val="ffffff"/>
                </a:solidFill>
                <a:latin typeface="Trebuchet MS"/>
                <a:ea typeface="DejaVu Sans"/>
              </a:rPr>
              <a:t>Historical linguistics:</a:t>
            </a:r>
            <a:r>
              <a:rPr b="0" lang="en-US" sz="2400" spc="-1" strike="noStrike">
                <a:solidFill>
                  <a:srgbClr val="ffffff"/>
                </a:solidFill>
                <a:latin typeface="Trebuchet MS"/>
                <a:ea typeface="DejaVu Sans"/>
              </a:rPr>
              <a:t> Relies on grammatical and lexical description of languages to trace their individual histories and reconstruct trees of language family through comparative methods.</a:t>
            </a:r>
            <a:endParaRPr b="0" lang="en-US" sz="2400" spc="-1" strike="noStrike">
              <a:latin typeface="Arial"/>
            </a:endParaRPr>
          </a:p>
          <a:p>
            <a:pPr>
              <a:lnSpc>
                <a:spcPct val="90000"/>
              </a:lnSpc>
              <a:spcBef>
                <a:spcPts val="1001"/>
              </a:spcBef>
            </a:pPr>
            <a:endParaRPr b="0" lang="en-US" sz="2400" spc="-1" strike="noStrike">
              <a:latin typeface="Arial"/>
            </a:endParaRPr>
          </a:p>
          <a:p>
            <a:pPr marL="228600" indent="-227520">
              <a:lnSpc>
                <a:spcPct val="90000"/>
              </a:lnSpc>
              <a:spcBef>
                <a:spcPts val="1001"/>
              </a:spcBef>
              <a:buClr>
                <a:srgbClr val="ffffff"/>
              </a:buClr>
              <a:buFont typeface="Arial"/>
              <a:buChar char="•"/>
            </a:pPr>
            <a:r>
              <a:rPr b="1" lang="en-US" sz="2400" spc="-1" strike="noStrike">
                <a:solidFill>
                  <a:srgbClr val="ffffff"/>
                </a:solidFill>
                <a:latin typeface="Trebuchet MS"/>
                <a:ea typeface="DejaVu Sans"/>
              </a:rPr>
              <a:t>Cognitive linguistics:</a:t>
            </a:r>
            <a:r>
              <a:rPr b="0" lang="en-US" sz="2400" spc="-1" strike="noStrike">
                <a:solidFill>
                  <a:srgbClr val="ffffff"/>
                </a:solidFill>
                <a:latin typeface="Trebuchet MS"/>
                <a:ea typeface="DejaVu Sans"/>
              </a:rPr>
              <a:t> Interprets language in terms of the concept (universal or language specific) which underlie its forms. Its about the mind creating meaning through language.</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CustomShape 1"/>
          <p:cNvSpPr/>
          <p:nvPr/>
        </p:nvSpPr>
        <p:spPr>
          <a:xfrm>
            <a:off x="680400" y="753120"/>
            <a:ext cx="9612720" cy="108000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US" sz="3600" spc="-1" strike="noStrike">
                <a:solidFill>
                  <a:srgbClr val="ffffff"/>
                </a:solidFill>
                <a:latin typeface="Trebuchet MS"/>
                <a:ea typeface="DejaVu Sans"/>
              </a:rPr>
              <a:t>Generative Theory of Language</a:t>
            </a:r>
            <a:endParaRPr b="0" lang="en-US" sz="3600" spc="-1" strike="noStrike">
              <a:latin typeface="Arial"/>
            </a:endParaRPr>
          </a:p>
        </p:txBody>
      </p:sp>
      <p:sp>
        <p:nvSpPr>
          <p:cNvPr id="87" name="CustomShape 2"/>
          <p:cNvSpPr/>
          <p:nvPr/>
        </p:nvSpPr>
        <p:spPr>
          <a:xfrm>
            <a:off x="680400" y="2336760"/>
            <a:ext cx="9612720" cy="3598200"/>
          </a:xfrm>
          <a:prstGeom prst="rect">
            <a:avLst/>
          </a:prstGeom>
          <a:noFill/>
          <a:ln>
            <a:noFill/>
          </a:ln>
        </p:spPr>
        <p:style>
          <a:lnRef idx="0"/>
          <a:fillRef idx="0"/>
          <a:effectRef idx="0"/>
          <a:fontRef idx="minor"/>
        </p:style>
        <p:txBody>
          <a:bodyPr lIns="90000" rIns="90000" tIns="45000" bIns="45000">
            <a:noAutofit/>
          </a:bodyPr>
          <a:p>
            <a:pPr marL="228600" indent="-227520">
              <a:lnSpc>
                <a:spcPct val="90000"/>
              </a:lnSpc>
              <a:spcBef>
                <a:spcPts val="1001"/>
              </a:spcBef>
              <a:buClr>
                <a:srgbClr val="ffffff"/>
              </a:buClr>
              <a:buFont typeface="Arial"/>
              <a:buChar char="•"/>
            </a:pPr>
            <a:r>
              <a:rPr b="0" lang="en-US" sz="2400" spc="-1" strike="noStrike">
                <a:solidFill>
                  <a:srgbClr val="ffffff"/>
                </a:solidFill>
                <a:latin typeface="Trebuchet MS"/>
                <a:ea typeface="DejaVu Sans"/>
              </a:rPr>
              <a:t>Introduced by Noam Chomsky </a:t>
            </a:r>
            <a:endParaRPr b="0" lang="en-US" sz="2400" spc="-1" strike="noStrike">
              <a:latin typeface="Arial"/>
            </a:endParaRPr>
          </a:p>
          <a:p>
            <a:pPr lvl="1" marL="685800" indent="-227520">
              <a:lnSpc>
                <a:spcPct val="90000"/>
              </a:lnSpc>
              <a:spcBef>
                <a:spcPts val="499"/>
              </a:spcBef>
              <a:buClr>
                <a:srgbClr val="ffffff"/>
              </a:buClr>
              <a:buFont typeface="Arial"/>
              <a:buChar char="•"/>
            </a:pPr>
            <a:r>
              <a:rPr b="0" lang="en-US" sz="2000" spc="-1" strike="noStrike">
                <a:solidFill>
                  <a:srgbClr val="ffffff"/>
                </a:solidFill>
                <a:latin typeface="Trebuchet MS"/>
                <a:ea typeface="DejaVu Sans"/>
              </a:rPr>
              <a:t>The most acknowledged linguist</a:t>
            </a:r>
            <a:endParaRPr b="0" lang="en-US" sz="2000" spc="-1" strike="noStrike">
              <a:latin typeface="Arial"/>
            </a:endParaRPr>
          </a:p>
          <a:p>
            <a:pPr lvl="1" marL="685800" indent="-227520">
              <a:lnSpc>
                <a:spcPct val="90000"/>
              </a:lnSpc>
              <a:spcBef>
                <a:spcPts val="499"/>
              </a:spcBef>
              <a:buClr>
                <a:srgbClr val="ffffff"/>
              </a:buClr>
              <a:buFont typeface="Arial"/>
              <a:buChar char="•"/>
            </a:pPr>
            <a:r>
              <a:rPr b="0" lang="en-US" sz="2000" spc="-1" strike="noStrike">
                <a:solidFill>
                  <a:srgbClr val="ffffff"/>
                </a:solidFill>
                <a:latin typeface="Trebuchet MS"/>
                <a:ea typeface="DejaVu Sans"/>
              </a:rPr>
              <a:t>Known as the father of modern linguistics</a:t>
            </a:r>
            <a:endParaRPr b="0" lang="en-US" sz="2000" spc="-1" strike="noStrike">
              <a:latin typeface="Arial"/>
            </a:endParaRPr>
          </a:p>
          <a:p>
            <a:pPr>
              <a:lnSpc>
                <a:spcPct val="90000"/>
              </a:lnSpc>
              <a:spcBef>
                <a:spcPts val="1001"/>
              </a:spcBef>
            </a:pPr>
            <a:endParaRPr b="0" lang="en-US" sz="2000" spc="-1" strike="noStrike">
              <a:latin typeface="Arial"/>
            </a:endParaRPr>
          </a:p>
          <a:p>
            <a:pPr marL="228600" indent="-227520">
              <a:lnSpc>
                <a:spcPct val="90000"/>
              </a:lnSpc>
              <a:spcBef>
                <a:spcPts val="1001"/>
              </a:spcBef>
              <a:buClr>
                <a:srgbClr val="ffffff"/>
              </a:buClr>
              <a:buFont typeface="Arial"/>
              <a:buChar char="•"/>
            </a:pPr>
            <a:r>
              <a:rPr b="0" lang="en-US" sz="2400" spc="-1" strike="noStrike">
                <a:solidFill>
                  <a:srgbClr val="ffffff"/>
                </a:solidFill>
                <a:latin typeface="Trebuchet MS"/>
                <a:ea typeface="DejaVu Sans"/>
              </a:rPr>
              <a:t>According to the generative theory of language, the most basic form of language is a set of syntactic rules that are universal for all humans and which underline the grammars of all human languages, called universal grammar</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CustomShape 1"/>
          <p:cNvSpPr/>
          <p:nvPr/>
        </p:nvSpPr>
        <p:spPr>
          <a:xfrm>
            <a:off x="680400" y="753120"/>
            <a:ext cx="9612720" cy="1080000"/>
          </a:xfrm>
          <a:prstGeom prst="rect">
            <a:avLst/>
          </a:prstGeom>
          <a:noFill/>
          <a:ln>
            <a:noFill/>
          </a:ln>
        </p:spPr>
        <p:style>
          <a:lnRef idx="0"/>
          <a:fillRef idx="0"/>
          <a:effectRef idx="0"/>
          <a:fontRef idx="minor"/>
        </p:style>
      </p:sp>
      <p:sp>
        <p:nvSpPr>
          <p:cNvPr id="89" name="CustomShape 2"/>
          <p:cNvSpPr/>
          <p:nvPr/>
        </p:nvSpPr>
        <p:spPr>
          <a:xfrm>
            <a:off x="680400" y="2336760"/>
            <a:ext cx="9612720" cy="3598200"/>
          </a:xfrm>
          <a:prstGeom prst="rect">
            <a:avLst/>
          </a:prstGeom>
          <a:noFill/>
          <a:ln>
            <a:noFill/>
          </a:ln>
        </p:spPr>
        <p:style>
          <a:lnRef idx="0"/>
          <a:fillRef idx="0"/>
          <a:effectRef idx="0"/>
          <a:fontRef idx="minor"/>
        </p:style>
        <p:txBody>
          <a:bodyPr lIns="90000" rIns="90000" tIns="45000" bIns="45000">
            <a:noAutofit/>
          </a:bodyPr>
          <a:p>
            <a:pPr marL="228600" indent="-227520">
              <a:lnSpc>
                <a:spcPct val="90000"/>
              </a:lnSpc>
              <a:spcBef>
                <a:spcPts val="1001"/>
              </a:spcBef>
              <a:buClr>
                <a:srgbClr val="ffffff"/>
              </a:buClr>
              <a:buFont typeface="Arial"/>
              <a:buChar char="•"/>
            </a:pPr>
            <a:r>
              <a:rPr b="0" lang="en-US" sz="2400" spc="-1" strike="noStrike">
                <a:solidFill>
                  <a:srgbClr val="ffffff"/>
                </a:solidFill>
                <a:latin typeface="Trebuchet MS"/>
                <a:ea typeface="DejaVu Sans"/>
              </a:rPr>
              <a:t>It leads to generating observable linguistic variability </a:t>
            </a:r>
            <a:endParaRPr b="0" lang="en-US" sz="2400" spc="-1" strike="noStrike">
              <a:latin typeface="Arial"/>
            </a:endParaRPr>
          </a:p>
          <a:p>
            <a:pPr>
              <a:lnSpc>
                <a:spcPct val="90000"/>
              </a:lnSpc>
              <a:spcBef>
                <a:spcPts val="1001"/>
              </a:spcBef>
            </a:pPr>
            <a:endParaRPr b="0" lang="en-US" sz="2400" spc="-1" strike="noStrike">
              <a:latin typeface="Arial"/>
            </a:endParaRPr>
          </a:p>
          <a:p>
            <a:pPr marL="228600" indent="-227520">
              <a:lnSpc>
                <a:spcPct val="90000"/>
              </a:lnSpc>
              <a:spcBef>
                <a:spcPts val="1001"/>
              </a:spcBef>
              <a:buClr>
                <a:srgbClr val="ffffff"/>
              </a:buClr>
              <a:buFont typeface="Arial"/>
              <a:buChar char="•"/>
            </a:pPr>
            <a:r>
              <a:rPr b="1" lang="en-US" sz="2400" spc="-1" strike="noStrike">
                <a:solidFill>
                  <a:srgbClr val="ffffff"/>
                </a:solidFill>
                <a:latin typeface="Trebuchet MS"/>
                <a:ea typeface="DejaVu Sans"/>
              </a:rPr>
              <a:t>Formal theories:</a:t>
            </a:r>
            <a:r>
              <a:rPr b="0" lang="en-US" sz="2400" spc="-1" strike="noStrike">
                <a:solidFill>
                  <a:srgbClr val="ffffff"/>
                </a:solidFill>
                <a:latin typeface="Trebuchet MS"/>
                <a:ea typeface="DejaVu Sans"/>
              </a:rPr>
              <a:t> Define different elements of language and describe the way they relate to each others as systems of formal rules or operations.</a:t>
            </a:r>
            <a:endParaRPr b="0" lang="en-US" sz="2400" spc="-1" strike="noStrike">
              <a:latin typeface="Arial"/>
            </a:endParaRPr>
          </a:p>
          <a:p>
            <a:pPr>
              <a:lnSpc>
                <a:spcPct val="90000"/>
              </a:lnSpc>
              <a:spcBef>
                <a:spcPts val="1001"/>
              </a:spcBef>
            </a:pPr>
            <a:endParaRPr b="0" lang="en-US" sz="2400" spc="-1" strike="noStrike">
              <a:latin typeface="Arial"/>
            </a:endParaRPr>
          </a:p>
          <a:p>
            <a:pPr marL="228600" indent="-227520">
              <a:lnSpc>
                <a:spcPct val="90000"/>
              </a:lnSpc>
              <a:spcBef>
                <a:spcPts val="1001"/>
              </a:spcBef>
              <a:buClr>
                <a:srgbClr val="ffffff"/>
              </a:buClr>
              <a:buFont typeface="Arial"/>
              <a:buChar char="•"/>
            </a:pPr>
            <a:r>
              <a:rPr b="1" lang="en-US" sz="2400" spc="-1" strike="noStrike">
                <a:solidFill>
                  <a:srgbClr val="ffffff"/>
                </a:solidFill>
                <a:latin typeface="Trebuchet MS"/>
                <a:ea typeface="DejaVu Sans"/>
              </a:rPr>
              <a:t>Functional theories:</a:t>
            </a:r>
            <a:r>
              <a:rPr b="0" lang="en-US" sz="2400" spc="-1" strike="noStrike">
                <a:solidFill>
                  <a:srgbClr val="ffffff"/>
                </a:solidFill>
                <a:latin typeface="Trebuchet MS"/>
                <a:ea typeface="DejaVu Sans"/>
              </a:rPr>
              <a:t> Define functions performed by language and then relate them to the linguistic elements that carry them out. </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CustomShape 1"/>
          <p:cNvSpPr/>
          <p:nvPr/>
        </p:nvSpPr>
        <p:spPr>
          <a:xfrm>
            <a:off x="680400" y="753120"/>
            <a:ext cx="9612720" cy="108000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US" sz="3600" spc="-1" strike="noStrike">
                <a:solidFill>
                  <a:srgbClr val="ffffff"/>
                </a:solidFill>
                <a:latin typeface="Trebuchet MS"/>
                <a:ea typeface="DejaVu Sans"/>
              </a:rPr>
              <a:t>Design Features of Language</a:t>
            </a:r>
            <a:endParaRPr b="0" lang="en-US" sz="3600" spc="-1" strike="noStrike">
              <a:latin typeface="Arial"/>
            </a:endParaRPr>
          </a:p>
        </p:txBody>
      </p:sp>
      <p:sp>
        <p:nvSpPr>
          <p:cNvPr id="91" name="CustomShape 2"/>
          <p:cNvSpPr/>
          <p:nvPr/>
        </p:nvSpPr>
        <p:spPr>
          <a:xfrm>
            <a:off x="680400" y="2336760"/>
            <a:ext cx="9612720" cy="3598200"/>
          </a:xfrm>
          <a:prstGeom prst="rect">
            <a:avLst/>
          </a:prstGeom>
          <a:noFill/>
          <a:ln>
            <a:noFill/>
          </a:ln>
        </p:spPr>
        <p:style>
          <a:lnRef idx="0"/>
          <a:fillRef idx="0"/>
          <a:effectRef idx="0"/>
          <a:fontRef idx="minor"/>
        </p:style>
        <p:txBody>
          <a:bodyPr lIns="90000" rIns="90000" tIns="45000" bIns="45000">
            <a:noAutofit/>
          </a:bodyPr>
          <a:p>
            <a:pPr marL="457200" indent="-456120">
              <a:lnSpc>
                <a:spcPct val="90000"/>
              </a:lnSpc>
              <a:spcBef>
                <a:spcPts val="1001"/>
              </a:spcBef>
              <a:buClr>
                <a:srgbClr val="ffffff"/>
              </a:buClr>
              <a:buFont typeface="Arial"/>
              <a:buAutoNum type="arabicPeriod"/>
            </a:pPr>
            <a:r>
              <a:rPr b="1" lang="en-US" sz="2400" spc="-1" strike="noStrike">
                <a:solidFill>
                  <a:srgbClr val="ffffff"/>
                </a:solidFill>
                <a:latin typeface="Trebuchet MS"/>
                <a:ea typeface="DejaVu Sans"/>
              </a:rPr>
              <a:t>Arbitrariness:</a:t>
            </a:r>
            <a:r>
              <a:rPr b="0" lang="en-US" sz="2400" spc="-1" strike="noStrike">
                <a:solidFill>
                  <a:srgbClr val="ffffff"/>
                </a:solidFill>
                <a:latin typeface="Trebuchet MS"/>
                <a:ea typeface="DejaVu Sans"/>
              </a:rPr>
              <a:t> </a:t>
            </a:r>
            <a:endParaRPr b="0" lang="en-US" sz="2400" spc="-1" strike="noStrike">
              <a:latin typeface="Arial"/>
            </a:endParaRPr>
          </a:p>
          <a:p>
            <a:pPr>
              <a:lnSpc>
                <a:spcPct val="90000"/>
              </a:lnSpc>
              <a:spcBef>
                <a:spcPts val="1001"/>
              </a:spcBef>
              <a:tabLst>
                <a:tab algn="l" pos="0"/>
              </a:tabLst>
            </a:pPr>
            <a:r>
              <a:rPr b="0" lang="en-US" sz="2400" spc="-1" strike="noStrike">
                <a:solidFill>
                  <a:srgbClr val="ffffff"/>
                </a:solidFill>
                <a:latin typeface="Trebuchet MS"/>
                <a:ea typeface="DejaVu Sans"/>
              </a:rPr>
              <a:t>	</a:t>
            </a:r>
            <a:r>
              <a:rPr b="0" lang="en-US" sz="2400" spc="-1" strike="noStrike">
                <a:solidFill>
                  <a:srgbClr val="ffffff"/>
                </a:solidFill>
                <a:latin typeface="Trebuchet MS"/>
                <a:ea typeface="DejaVu Sans"/>
              </a:rPr>
              <a:t>Linguistic sign that have no natural (logical or intrinsic) relationship to their meaning. Different sounds are used to refer to the same object in a language.</a:t>
            </a:r>
            <a:endParaRPr b="0" lang="en-US" sz="2400" spc="-1" strike="noStrike">
              <a:latin typeface="Arial"/>
            </a:endParaRPr>
          </a:p>
          <a:p>
            <a:pPr>
              <a:lnSpc>
                <a:spcPct val="90000"/>
              </a:lnSpc>
              <a:spcBef>
                <a:spcPts val="1001"/>
              </a:spcBef>
              <a:tabLst>
                <a:tab algn="l" pos="0"/>
              </a:tabLst>
            </a:pPr>
            <a:r>
              <a:rPr b="0" lang="en-US" sz="2400" spc="-1" strike="noStrike">
                <a:solidFill>
                  <a:srgbClr val="ffffff"/>
                </a:solidFill>
                <a:latin typeface="Trebuchet MS"/>
                <a:ea typeface="DejaVu Sans"/>
              </a:rPr>
              <a:t>“</a:t>
            </a:r>
            <a:r>
              <a:rPr b="0" lang="en-US" sz="2400" spc="-1" strike="noStrike">
                <a:solidFill>
                  <a:srgbClr val="ffffff"/>
                </a:solidFill>
                <a:latin typeface="Trebuchet MS"/>
                <a:ea typeface="DejaVu Sans"/>
              </a:rPr>
              <a:t>A rose by any other name would smell as sweet” Shakespeare</a:t>
            </a:r>
            <a:endParaRPr b="0" lang="en-US" sz="2400" spc="-1" strike="noStrike">
              <a:latin typeface="Arial"/>
            </a:endParaRPr>
          </a:p>
          <a:p>
            <a:pPr>
              <a:lnSpc>
                <a:spcPct val="90000"/>
              </a:lnSpc>
              <a:spcBef>
                <a:spcPts val="1001"/>
              </a:spcBef>
              <a:tabLst>
                <a:tab algn="l" pos="0"/>
              </a:tabLst>
            </a:pPr>
            <a:endParaRPr b="0" lang="en-US" sz="2400" spc="-1" strike="noStrike">
              <a:latin typeface="Arial"/>
            </a:endParaRPr>
          </a:p>
          <a:p>
            <a:pPr>
              <a:lnSpc>
                <a:spcPct val="90000"/>
              </a:lnSpc>
              <a:spcBef>
                <a:spcPts val="1001"/>
              </a:spcBef>
              <a:tabLst>
                <a:tab algn="l" pos="0"/>
              </a:tabLst>
            </a:pPr>
            <a:endParaRPr b="0" lang="en-US" sz="2400" spc="-1" strike="noStrike">
              <a:latin typeface="Arial"/>
            </a:endParaRPr>
          </a:p>
          <a:p>
            <a:pPr>
              <a:lnSpc>
                <a:spcPct val="90000"/>
              </a:lnSpc>
              <a:spcBef>
                <a:spcPts val="1001"/>
              </a:spcBef>
              <a:tabLst>
                <a:tab algn="l" pos="0"/>
              </a:tabLst>
            </a:pPr>
            <a:r>
              <a:rPr b="0" lang="en-US" sz="2400" spc="-1" strike="noStrike">
                <a:solidFill>
                  <a:srgbClr val="ffffff"/>
                </a:solidFill>
                <a:latin typeface="Trebuchet MS"/>
                <a:ea typeface="DejaVu Sans"/>
              </a:rPr>
              <a:t>Languages are arbitrary at lexical level but not at syntactical level</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CustomShape 1"/>
          <p:cNvSpPr/>
          <p:nvPr/>
        </p:nvSpPr>
        <p:spPr>
          <a:xfrm>
            <a:off x="680400" y="753120"/>
            <a:ext cx="9612720" cy="1080000"/>
          </a:xfrm>
          <a:prstGeom prst="rect">
            <a:avLst/>
          </a:prstGeom>
          <a:noFill/>
          <a:ln>
            <a:noFill/>
          </a:ln>
        </p:spPr>
        <p:style>
          <a:lnRef idx="0"/>
          <a:fillRef idx="0"/>
          <a:effectRef idx="0"/>
          <a:fontRef idx="minor"/>
        </p:style>
      </p:sp>
      <p:sp>
        <p:nvSpPr>
          <p:cNvPr id="93" name="CustomShape 2"/>
          <p:cNvSpPr/>
          <p:nvPr/>
        </p:nvSpPr>
        <p:spPr>
          <a:xfrm>
            <a:off x="680400" y="2336760"/>
            <a:ext cx="9612720" cy="3598200"/>
          </a:xfrm>
          <a:prstGeom prst="rect">
            <a:avLst/>
          </a:prstGeom>
          <a:noFill/>
          <a:ln>
            <a:noFill/>
          </a:ln>
        </p:spPr>
        <p:style>
          <a:lnRef idx="0"/>
          <a:fillRef idx="0"/>
          <a:effectRef idx="0"/>
          <a:fontRef idx="minor"/>
        </p:style>
        <p:txBody>
          <a:bodyPr lIns="90000" rIns="90000" tIns="45000" bIns="45000">
            <a:normAutofit fontScale="54000"/>
          </a:bodyPr>
          <a:p>
            <a:pPr>
              <a:lnSpc>
                <a:spcPct val="90000"/>
              </a:lnSpc>
              <a:spcBef>
                <a:spcPts val="1001"/>
              </a:spcBef>
              <a:tabLst>
                <a:tab algn="l" pos="0"/>
              </a:tabLst>
            </a:pPr>
            <a:r>
              <a:rPr b="1" lang="en-US" sz="2400" spc="-1" strike="noStrike">
                <a:solidFill>
                  <a:srgbClr val="ffffff"/>
                </a:solidFill>
                <a:latin typeface="Trebuchet MS"/>
                <a:ea typeface="DejaVu Sans"/>
              </a:rPr>
              <a:t>2. Duality:</a:t>
            </a:r>
            <a:endParaRPr b="0" lang="en-US" sz="2400" spc="-1" strike="noStrike">
              <a:latin typeface="Arial"/>
            </a:endParaRPr>
          </a:p>
          <a:p>
            <a:pPr>
              <a:lnSpc>
                <a:spcPct val="90000"/>
              </a:lnSpc>
              <a:spcBef>
                <a:spcPts val="1001"/>
              </a:spcBef>
              <a:tabLst>
                <a:tab algn="l" pos="0"/>
              </a:tabLst>
            </a:pPr>
            <a:r>
              <a:rPr b="0" lang="en-US" sz="2400" spc="-1" strike="noStrike">
                <a:solidFill>
                  <a:srgbClr val="ffffff"/>
                </a:solidFill>
                <a:latin typeface="Trebuchet MS"/>
                <a:ea typeface="DejaVu Sans"/>
              </a:rPr>
              <a:t>	</a:t>
            </a:r>
            <a:r>
              <a:rPr b="0" lang="en-US" sz="2400" spc="-1" strike="noStrike">
                <a:solidFill>
                  <a:srgbClr val="ffffff"/>
                </a:solidFill>
                <a:latin typeface="Trebuchet MS"/>
                <a:ea typeface="DejaVu Sans"/>
              </a:rPr>
              <a:t>Sounds and their meanings. (low level -&gt; high level)</a:t>
            </a:r>
            <a:endParaRPr b="0" lang="en-US" sz="2400" spc="-1" strike="noStrike">
              <a:latin typeface="Arial"/>
            </a:endParaRPr>
          </a:p>
          <a:p>
            <a:pPr>
              <a:lnSpc>
                <a:spcPct val="90000"/>
              </a:lnSpc>
              <a:spcBef>
                <a:spcPts val="1001"/>
              </a:spcBef>
              <a:tabLst>
                <a:tab algn="l" pos="0"/>
              </a:tabLst>
            </a:pPr>
            <a:r>
              <a:rPr b="0" lang="en-US" sz="2400" spc="-1" strike="noStrike">
                <a:solidFill>
                  <a:srgbClr val="ffffff"/>
                </a:solidFill>
                <a:latin typeface="Trebuchet MS"/>
                <a:ea typeface="DejaVu Sans"/>
              </a:rPr>
              <a:t>Sounds are combined with another sounds to form meaningful units  such as words. They have distinct and identifiable meaning. Language is resourceful because of its duality and recursiveness. </a:t>
            </a:r>
            <a:endParaRPr b="0" lang="en-US" sz="2400" spc="-1" strike="noStrike">
              <a:latin typeface="Arial"/>
            </a:endParaRPr>
          </a:p>
          <a:p>
            <a:pPr>
              <a:lnSpc>
                <a:spcPct val="90000"/>
              </a:lnSpc>
              <a:spcBef>
                <a:spcPts val="1001"/>
              </a:spcBef>
              <a:tabLst>
                <a:tab algn="l" pos="0"/>
              </a:tabLst>
            </a:pPr>
            <a:r>
              <a:rPr b="0" lang="en-US" sz="2400" spc="-1" strike="noStrike">
                <a:solidFill>
                  <a:srgbClr val="ffffff"/>
                </a:solidFill>
                <a:latin typeface="Trebuchet MS"/>
                <a:ea typeface="DejaVu Sans"/>
              </a:rPr>
              <a:t>Recursiveness allows to produce unlimited sentences with limited rules. </a:t>
            </a:r>
            <a:endParaRPr b="0" lang="en-US" sz="2400" spc="-1" strike="noStrike">
              <a:latin typeface="Arial"/>
            </a:endParaRPr>
          </a:p>
          <a:p>
            <a:pPr>
              <a:lnSpc>
                <a:spcPct val="90000"/>
              </a:lnSpc>
              <a:spcBef>
                <a:spcPts val="1001"/>
              </a:spcBef>
              <a:tabLst>
                <a:tab algn="l" pos="0"/>
              </a:tabLst>
            </a:pPr>
            <a:endParaRPr b="0" lang="en-US" sz="2400" spc="-1" strike="noStrike">
              <a:latin typeface="Arial"/>
            </a:endParaRPr>
          </a:p>
          <a:p>
            <a:pPr>
              <a:lnSpc>
                <a:spcPct val="90000"/>
              </a:lnSpc>
              <a:spcBef>
                <a:spcPts val="1001"/>
              </a:spcBef>
              <a:tabLst>
                <a:tab algn="l" pos="0"/>
              </a:tabLst>
            </a:pPr>
            <a:r>
              <a:rPr b="1" lang="en-US" sz="2400" spc="-1" strike="noStrike">
                <a:solidFill>
                  <a:srgbClr val="ffffff"/>
                </a:solidFill>
                <a:latin typeface="Trebuchet MS"/>
                <a:ea typeface="DejaVu Sans"/>
              </a:rPr>
              <a:t>3. Creativity:</a:t>
            </a:r>
            <a:endParaRPr b="0" lang="en-US" sz="2400" spc="-1" strike="noStrike">
              <a:latin typeface="Arial"/>
            </a:endParaRPr>
          </a:p>
          <a:p>
            <a:pPr>
              <a:lnSpc>
                <a:spcPct val="90000"/>
              </a:lnSpc>
              <a:spcBef>
                <a:spcPts val="1001"/>
              </a:spcBef>
              <a:tabLst>
                <a:tab algn="l" pos="0"/>
              </a:tabLst>
            </a:pPr>
            <a:r>
              <a:rPr b="0" lang="en-US" sz="2400" spc="-1" strike="noStrike">
                <a:solidFill>
                  <a:srgbClr val="ffffff"/>
                </a:solidFill>
                <a:latin typeface="Trebuchet MS"/>
                <a:ea typeface="DejaVu Sans"/>
              </a:rPr>
              <a:t>	</a:t>
            </a:r>
            <a:r>
              <a:rPr b="0" lang="en-US" sz="2400" spc="-1" strike="noStrike">
                <a:solidFill>
                  <a:srgbClr val="ffffff"/>
                </a:solidFill>
                <a:latin typeface="Trebuchet MS"/>
                <a:ea typeface="DejaVu Sans"/>
              </a:rPr>
              <a:t>Language can be used to send messages never heard of or used before, and yet be fully understood. Language is creative as it makes possible the construction and interpretation of new signals by users.</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183</TotalTime>
  <Application>LibreOffice/6.4.7.2$Linux_X86_64 LibreOffice_project/40$Build-2</Application>
  <Words>562</Words>
  <Paragraphs>114</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2019-01-20T19:44:56Z</dcterms:created>
  <dc:creator>Windows User</dc:creator>
  <dc:description/>
  <dc:language>en-US</dc:language>
  <cp:lastModifiedBy/>
  <dcterms:modified xsi:type="dcterms:W3CDTF">2022-02-13T22:50:27Z</dcterms:modified>
  <cp:revision>30</cp:revision>
  <dc:subject/>
  <dc:title>Natural Language Processing (NLP)</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Custom</vt:lpwstr>
  </property>
  <property fmtid="{D5CDD505-2E9C-101B-9397-08002B2CF9AE}" pid="9" name="ScaleCrop">
    <vt:bool>0</vt:bool>
  </property>
  <property fmtid="{D5CDD505-2E9C-101B-9397-08002B2CF9AE}" pid="10" name="ShareDoc">
    <vt:bool>0</vt:bool>
  </property>
  <property fmtid="{D5CDD505-2E9C-101B-9397-08002B2CF9AE}" pid="11" name="Slides">
    <vt:i4>18</vt:i4>
  </property>
</Properties>
</file>