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75" r:id="rId3"/>
    <p:sldId id="273" r:id="rId4"/>
    <p:sldId id="267" r:id="rId5"/>
    <p:sldId id="257" r:id="rId6"/>
    <p:sldId id="266" r:id="rId7"/>
    <p:sldId id="265" r:id="rId8"/>
    <p:sldId id="274" r:id="rId9"/>
    <p:sldId id="258" r:id="rId10"/>
    <p:sldId id="268" r:id="rId11"/>
    <p:sldId id="259" r:id="rId12"/>
    <p:sldId id="269" r:id="rId13"/>
    <p:sldId id="260" r:id="rId14"/>
    <p:sldId id="270" r:id="rId15"/>
    <p:sldId id="261" r:id="rId16"/>
    <p:sldId id="271" r:id="rId17"/>
    <p:sldId id="262" r:id="rId18"/>
    <p:sldId id="26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2/10/2020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465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2/10/2020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322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2/10/2020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932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2/10/2020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7200" dirty="0">
                <a:solidFill>
                  <a:prstClr val="white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7200" dirty="0">
                <a:solidFill>
                  <a:prstClr val="white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6387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2/10/2020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183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2/10/2020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133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2/10/2020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228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2/10/2020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8213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2/10/2020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44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2/10/2020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80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2/10/2020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41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2/10/2020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458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2/10/2020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14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2/10/2020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9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2/10/2020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784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2/10/2020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367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2/10/2020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20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2/10/2020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6011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Natural Language Processing (NLP)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Lecture 7: </a:t>
            </a:r>
            <a:r>
              <a:rPr lang="en-US" dirty="0" smtClean="0"/>
              <a:t>Language Model Enhancements</a:t>
            </a:r>
          </a:p>
          <a:p>
            <a:r>
              <a:rPr lang="en-US" dirty="0" smtClean="0"/>
              <a:t>Dr. Muhammad </a:t>
            </a:r>
            <a:r>
              <a:rPr lang="en-US" dirty="0" err="1" smtClean="0"/>
              <a:t>Taimoor</a:t>
            </a:r>
            <a:r>
              <a:rPr lang="en-US" dirty="0" smtClean="0"/>
              <a:t> Khan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97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Backoff</a:t>
            </a:r>
            <a:r>
              <a:rPr lang="en-US" dirty="0" smtClean="0"/>
              <a:t> and 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Interpolation:  </a:t>
            </a:r>
          </a:p>
          <a:p>
            <a:pPr lvl="1"/>
            <a:r>
              <a:rPr lang="en-US" dirty="0"/>
              <a:t>mix </a:t>
            </a:r>
            <a:r>
              <a:rPr lang="en-US" dirty="0" smtClean="0"/>
              <a:t>of unigram</a:t>
            </a:r>
            <a:r>
              <a:rPr lang="en-US" dirty="0"/>
              <a:t>, bigram, </a:t>
            </a:r>
            <a:r>
              <a:rPr lang="en-US"/>
              <a:t>trigram </a:t>
            </a:r>
            <a:r>
              <a:rPr lang="en-US" smtClean="0"/>
              <a:t>… </a:t>
            </a:r>
            <a:endParaRPr lang="en-US" dirty="0"/>
          </a:p>
          <a:p>
            <a:pPr marL="426645" lvl="1" indent="0">
              <a:buNone/>
            </a:pPr>
            <a:endParaRPr lang="en-US" b="1" dirty="0" smtClean="0"/>
          </a:p>
          <a:p>
            <a:pPr marL="426645" lvl="1" indent="0">
              <a:buNone/>
            </a:pPr>
            <a:endParaRPr lang="en-US" b="1" dirty="0"/>
          </a:p>
          <a:p>
            <a:pPr marL="426645" lvl="1" indent="0">
              <a:buNone/>
            </a:pPr>
            <a:endParaRPr lang="en-US" b="1" dirty="0" smtClean="0"/>
          </a:p>
          <a:p>
            <a:pPr marL="426645" lvl="1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Interpolation </a:t>
            </a:r>
            <a:r>
              <a:rPr lang="en-US" dirty="0">
                <a:solidFill>
                  <a:srgbClr val="FFFF00"/>
                </a:solidFill>
              </a:rPr>
              <a:t>works better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63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Interpolation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Simple interpolation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i="1" dirty="0" smtClean="0">
                  <a:solidFill>
                    <a:srgbClr val="FFFF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 smtClean="0">
                  <a:solidFill>
                    <a:srgbClr val="FFFF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solidFill>
                    <a:srgbClr val="FFFF00"/>
                  </a:solidFill>
                </a:endParaRPr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Such </a:t>
                </a:r>
                <a:r>
                  <a:rPr lang="en-US" dirty="0"/>
                  <a:t>that,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88" t="-2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7179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Lambdas </a:t>
            </a:r>
            <a:r>
              <a:rPr lang="en-US" dirty="0" smtClean="0"/>
              <a:t>Conditional </a:t>
            </a:r>
            <a:r>
              <a:rPr lang="en-US" dirty="0"/>
              <a:t>on </a:t>
            </a:r>
            <a:r>
              <a:rPr lang="en-US" dirty="0" smtClean="0"/>
              <a:t>Context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Cambria Math" panose="02040503050406030204" pitchFamily="18" charset="0"/>
                  </a:rPr>
                  <a:t>Specific lambda values depending on context</a:t>
                </a:r>
              </a:p>
              <a:p>
                <a:pPr marL="0" indent="0">
                  <a:buNone/>
                </a:pPr>
                <a:endParaRPr lang="en-US" i="1" dirty="0">
                  <a:solidFill>
                    <a:srgbClr val="FFFF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 smtClean="0">
                  <a:solidFill>
                    <a:srgbClr val="FFFF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solidFill>
                    <a:srgbClr val="FFFF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solidFill>
                    <a:srgbClr val="FFFF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 smtClean="0"/>
                  <a:t> depends on what words we have in w</a:t>
                </a:r>
                <a:r>
                  <a:rPr lang="en-US" baseline="-25000" dirty="0"/>
                  <a:t>n-1</a:t>
                </a:r>
                <a:r>
                  <a:rPr lang="en-US" dirty="0" smtClean="0"/>
                  <a:t> and w</a:t>
                </a:r>
                <a:r>
                  <a:rPr lang="en-US" baseline="-25000" dirty="0" smtClean="0"/>
                  <a:t>n-2</a:t>
                </a:r>
                <a:endParaRPr lang="en-US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88" t="-2369" r="-1015" b="-3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273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 Unknown Words: Closed Vocabulary Tasks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we know all the words in advanced </a:t>
            </a:r>
            <a:endParaRPr lang="en-US" dirty="0"/>
          </a:p>
          <a:p>
            <a:pPr lvl="1"/>
            <a:r>
              <a:rPr lang="en-US" dirty="0" smtClean="0"/>
              <a:t>Vocabulary V is fixed </a:t>
            </a:r>
            <a:endParaRPr lang="en-US" dirty="0"/>
          </a:p>
          <a:p>
            <a:pPr lvl="1"/>
            <a:r>
              <a:rPr lang="en-US" dirty="0" smtClean="0"/>
              <a:t>Closed vocabulary task</a:t>
            </a:r>
          </a:p>
          <a:p>
            <a:endParaRPr lang="en-US" dirty="0" smtClean="0"/>
          </a:p>
          <a:p>
            <a:r>
              <a:rPr lang="en-US" dirty="0" smtClean="0"/>
              <a:t>Often we don’t know this </a:t>
            </a:r>
            <a:endParaRPr lang="en-US" dirty="0"/>
          </a:p>
          <a:p>
            <a:pPr lvl="1"/>
            <a:r>
              <a:rPr lang="en-US" b="1" dirty="0" smtClean="0"/>
              <a:t>Out Of Vocabulary</a:t>
            </a:r>
            <a:r>
              <a:rPr lang="en-US" dirty="0" smtClean="0"/>
              <a:t> = OOV words </a:t>
            </a:r>
            <a:endParaRPr lang="en-US" dirty="0"/>
          </a:p>
          <a:p>
            <a:pPr lvl="1"/>
            <a:r>
              <a:rPr lang="en-US" dirty="0" smtClean="0"/>
              <a:t>Open vocabulary task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083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Vocabulary Tasks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Instead: create an unknown word token &lt;UNK&gt; </a:t>
            </a:r>
          </a:p>
          <a:p>
            <a:pPr lvl="1"/>
            <a:r>
              <a:rPr lang="en-US" dirty="0"/>
              <a:t>Training of &lt;UNK&gt; probabilities </a:t>
            </a:r>
          </a:p>
          <a:p>
            <a:pPr lvl="1"/>
            <a:r>
              <a:rPr lang="en-US" dirty="0"/>
              <a:t>Create a fixed lexicon L of size V </a:t>
            </a:r>
          </a:p>
          <a:p>
            <a:pPr lvl="1"/>
            <a:r>
              <a:rPr lang="en-US" dirty="0"/>
              <a:t>At text normalization phase, any training word not in L changed to  &lt;UNK&gt; </a:t>
            </a:r>
          </a:p>
          <a:p>
            <a:pPr lvl="1"/>
            <a:r>
              <a:rPr lang="en-US" dirty="0"/>
              <a:t>Now we train its probabilities like a normal word </a:t>
            </a:r>
          </a:p>
          <a:p>
            <a:endParaRPr lang="en-US" dirty="0" smtClean="0"/>
          </a:p>
          <a:p>
            <a:r>
              <a:rPr lang="en-US" dirty="0" smtClean="0"/>
              <a:t>At </a:t>
            </a:r>
            <a:r>
              <a:rPr lang="en-US" dirty="0"/>
              <a:t>decoding time </a:t>
            </a:r>
          </a:p>
          <a:p>
            <a:pPr lvl="1"/>
            <a:r>
              <a:rPr lang="en-US" dirty="0"/>
              <a:t>If text input: Use UNK probabilities for any word not in training</a:t>
            </a:r>
          </a:p>
        </p:txBody>
      </p:sp>
    </p:spTree>
    <p:extLst>
      <p:ext uri="{BB962C8B-B14F-4D97-AF65-F5344CB8AC3E}">
        <p14:creationId xmlns:p14="http://schemas.microsoft.com/office/powerpoint/2010/main" val="18440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Huge Web-scale N-grams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deal with, e.g., Google N-gram corpus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Pruning</a:t>
            </a:r>
          </a:p>
          <a:p>
            <a:pPr lvl="1"/>
            <a:r>
              <a:rPr lang="en-US" dirty="0" smtClean="0"/>
              <a:t>Only store N-grams with count &gt; threshold</a:t>
            </a:r>
            <a:endParaRPr lang="en-US" dirty="0"/>
          </a:p>
          <a:p>
            <a:pPr lvl="1"/>
            <a:r>
              <a:rPr lang="en-US" dirty="0" smtClean="0"/>
              <a:t>Remove singletons of higher order n-grams </a:t>
            </a:r>
            <a:endParaRPr lang="en-US" dirty="0"/>
          </a:p>
          <a:p>
            <a:pPr lvl="1"/>
            <a:r>
              <a:rPr lang="en-US" dirty="0" smtClean="0"/>
              <a:t>Entropy based pruning (Helpful in prediction)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102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Efficient </a:t>
            </a:r>
            <a:r>
              <a:rPr lang="en-US" dirty="0"/>
              <a:t>data structures like </a:t>
            </a:r>
            <a:r>
              <a:rPr lang="en-US" dirty="0" smtClean="0"/>
              <a:t>trees</a:t>
            </a:r>
            <a:endParaRPr lang="en-US" dirty="0"/>
          </a:p>
          <a:p>
            <a:r>
              <a:rPr lang="en-US" dirty="0" smtClean="0"/>
              <a:t>Store </a:t>
            </a:r>
            <a:r>
              <a:rPr lang="en-US" dirty="0"/>
              <a:t>words as indexes, not strings </a:t>
            </a:r>
          </a:p>
          <a:p>
            <a:r>
              <a:rPr lang="en-US" dirty="0"/>
              <a:t>Use Huffman coding to fit large numbers of words into two bytes</a:t>
            </a:r>
          </a:p>
          <a:p>
            <a:r>
              <a:rPr lang="en-US" dirty="0"/>
              <a:t>Bloom filters: approximate language models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Model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Has uses in many NLP tasks</a:t>
            </a:r>
          </a:p>
          <a:p>
            <a:endParaRPr lang="en-US" dirty="0" smtClean="0"/>
          </a:p>
          <a:p>
            <a:r>
              <a:rPr lang="en-US" dirty="0" smtClean="0"/>
              <a:t>Generating text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P(. | Machine) = Learning</a:t>
            </a:r>
          </a:p>
          <a:p>
            <a:r>
              <a:rPr lang="en-US" dirty="0" smtClean="0"/>
              <a:t>Speech recognition	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P(I saw a van) &gt;&gt; P(eyes awe of an)</a:t>
            </a:r>
          </a:p>
          <a:p>
            <a:r>
              <a:rPr lang="en-US" dirty="0" smtClean="0"/>
              <a:t>Machine translation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P(</a:t>
            </a:r>
            <a:r>
              <a:rPr lang="en-US" b="1" dirty="0" smtClean="0">
                <a:solidFill>
                  <a:srgbClr val="FFFF00"/>
                </a:solidFill>
              </a:rPr>
              <a:t>High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winds tonight) &gt; P(</a:t>
            </a:r>
            <a:r>
              <a:rPr lang="en-US" b="1" dirty="0">
                <a:solidFill>
                  <a:srgbClr val="FFFF00"/>
                </a:solidFill>
              </a:rPr>
              <a:t>Large</a:t>
            </a:r>
            <a:r>
              <a:rPr lang="en-US" dirty="0">
                <a:solidFill>
                  <a:srgbClr val="FFFF00"/>
                </a:solidFill>
              </a:rPr>
              <a:t> winds tonight)</a:t>
            </a:r>
            <a:endParaRPr lang="en-US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487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Spell correction</a:t>
            </a:r>
          </a:p>
          <a:p>
            <a:pPr marL="426645" lvl="1" indent="0">
              <a:buNone/>
            </a:pPr>
            <a:r>
              <a:rPr lang="en-US" dirty="0"/>
              <a:t>	</a:t>
            </a:r>
            <a:r>
              <a:rPr lang="en-US" dirty="0" smtClean="0"/>
              <a:t>The office is about 10 </a:t>
            </a:r>
            <a:r>
              <a:rPr lang="en-US" b="1" dirty="0" smtClean="0"/>
              <a:t>minuets</a:t>
            </a:r>
            <a:r>
              <a:rPr lang="en-US" dirty="0" smtClean="0"/>
              <a:t> from my office</a:t>
            </a:r>
          </a:p>
          <a:p>
            <a:pPr marL="426645" lvl="1" indent="0">
              <a:buNone/>
            </a:pPr>
            <a:r>
              <a:rPr lang="en-US" dirty="0"/>
              <a:t>	</a:t>
            </a:r>
            <a:r>
              <a:rPr lang="en-US" dirty="0" smtClean="0"/>
              <a:t>P(about 10 </a:t>
            </a:r>
            <a:r>
              <a:rPr lang="en-US" b="1" dirty="0" smtClean="0"/>
              <a:t>minutes</a:t>
            </a:r>
            <a:r>
              <a:rPr lang="en-US" dirty="0" smtClean="0"/>
              <a:t> from) &gt; P(about 10 </a:t>
            </a:r>
            <a:r>
              <a:rPr lang="en-US" b="1" dirty="0" smtClean="0"/>
              <a:t>minuets</a:t>
            </a:r>
            <a:r>
              <a:rPr lang="en-US" dirty="0" smtClean="0"/>
              <a:t> from)</a:t>
            </a:r>
          </a:p>
          <a:p>
            <a:pPr lvl="1"/>
            <a:r>
              <a:rPr lang="en-US" dirty="0" smtClean="0"/>
              <a:t>Parts </a:t>
            </a:r>
            <a:r>
              <a:rPr lang="en-US" dirty="0"/>
              <a:t>of speech tagging</a:t>
            </a:r>
          </a:p>
          <a:p>
            <a:pPr lvl="1"/>
            <a:r>
              <a:rPr lang="en-US" dirty="0"/>
              <a:t>Parsing</a:t>
            </a:r>
          </a:p>
          <a:p>
            <a:pPr lvl="1"/>
            <a:r>
              <a:rPr lang="en-US" dirty="0"/>
              <a:t>Information </a:t>
            </a:r>
            <a:r>
              <a:rPr lang="en-US" dirty="0" smtClean="0"/>
              <a:t>retrieval</a:t>
            </a:r>
          </a:p>
          <a:p>
            <a:pPr lvl="1"/>
            <a:r>
              <a:rPr lang="en-US" dirty="0" smtClean="0"/>
              <a:t>Summarizations</a:t>
            </a:r>
            <a:endParaRPr lang="en-US" dirty="0"/>
          </a:p>
          <a:p>
            <a:pPr lvl="1"/>
            <a:r>
              <a:rPr lang="en-US" dirty="0" smtClean="0"/>
              <a:t>Question Answering …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305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962180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&lt;</a:t>
            </a:r>
            <a:r>
              <a:rPr lang="en-US" dirty="0">
                <a:solidFill>
                  <a:srgbClr val="FFFF00"/>
                </a:solidFill>
              </a:rPr>
              <a:t>s&gt; I am Sam &lt;/s&gt; 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&lt;s&gt; Sam I am &lt;/s&gt; 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&lt;s&gt; I do not like green eggs and beef &lt;/s&gt;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Calculate the following using Unigram, Bigram and Trigram</a:t>
            </a:r>
          </a:p>
          <a:p>
            <a:pPr lvl="1"/>
            <a:r>
              <a:rPr lang="en-US" dirty="0" smtClean="0"/>
              <a:t>Probability (correctness) of </a:t>
            </a:r>
            <a:r>
              <a:rPr lang="en-US" dirty="0"/>
              <a:t>“&lt;</a:t>
            </a:r>
            <a:r>
              <a:rPr lang="en-US" dirty="0" smtClean="0"/>
              <a:t>s&gt;I do not like Sam&lt;/</a:t>
            </a:r>
            <a:r>
              <a:rPr lang="en-US" dirty="0"/>
              <a:t>s</a:t>
            </a:r>
            <a:r>
              <a:rPr lang="en-US" dirty="0" smtClean="0"/>
              <a:t>&gt;”</a:t>
            </a:r>
          </a:p>
          <a:p>
            <a:pPr lvl="1"/>
            <a:r>
              <a:rPr lang="en-US" dirty="0" smtClean="0"/>
              <a:t>“&lt;s&gt; I am like ___ “ Predict the next word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51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(Language Models)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Probabilistic Model</a:t>
            </a:r>
          </a:p>
          <a:p>
            <a:r>
              <a:rPr lang="en-US" dirty="0" smtClean="0"/>
              <a:t>Chain Rule</a:t>
            </a:r>
          </a:p>
          <a:p>
            <a:r>
              <a:rPr lang="en-US" dirty="0" smtClean="0"/>
              <a:t>Markov Assumption</a:t>
            </a:r>
          </a:p>
          <a:p>
            <a:r>
              <a:rPr lang="en-US" dirty="0" smtClean="0"/>
              <a:t>N-grams</a:t>
            </a:r>
          </a:p>
          <a:p>
            <a:pPr lvl="1"/>
            <a:r>
              <a:rPr lang="en-US" dirty="0" smtClean="0"/>
              <a:t>Unigrams</a:t>
            </a:r>
          </a:p>
          <a:p>
            <a:pPr lvl="1"/>
            <a:r>
              <a:rPr lang="en-US" dirty="0" smtClean="0"/>
              <a:t>Bigrams</a:t>
            </a:r>
          </a:p>
          <a:p>
            <a:pPr lvl="1"/>
            <a:r>
              <a:rPr lang="en-US" dirty="0" smtClean="0"/>
              <a:t>Trigrams</a:t>
            </a:r>
          </a:p>
          <a:p>
            <a:pPr lvl="1"/>
            <a:r>
              <a:rPr lang="en-US" dirty="0" smtClean="0"/>
              <a:t>…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487251" y="4450269"/>
                <a:ext cx="6096000" cy="148592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dirty="0">
                          <a:solidFill>
                            <a:srgbClr val="FFFF00"/>
                          </a:solidFill>
                        </a:rPr>
                        <m:t>P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FFFF00"/>
                          </a:solidFill>
                        </a:rPr>
                        <m:t>(</m:t>
                      </m:r>
                      <m:r>
                        <m:rPr>
                          <m:nor/>
                        </m:rPr>
                        <a:rPr lang="en-US" i="1" dirty="0">
                          <a:solidFill>
                            <a:srgbClr val="FFFF00"/>
                          </a:solidFill>
                        </a:rPr>
                        <m:t>w</m:t>
                      </m:r>
                      <m:r>
                        <m:rPr>
                          <m:nor/>
                        </m:rPr>
                        <a:rPr lang="en-US" sz="2000" i="1" baseline="-25000" dirty="0">
                          <a:solidFill>
                            <a:srgbClr val="FFFF00"/>
                          </a:solidFill>
                        </a:rPr>
                        <m:t>1</m:t>
                      </m:r>
                      <m:r>
                        <m:rPr>
                          <m:nor/>
                        </m:rPr>
                        <a:rPr lang="en-US" i="1" dirty="0">
                          <a:solidFill>
                            <a:srgbClr val="FFFF00"/>
                          </a:solidFill>
                        </a:rPr>
                        <m:t>,</m:t>
                      </m:r>
                      <m:r>
                        <m:rPr>
                          <m:nor/>
                        </m:rPr>
                        <a:rPr lang="en-US" i="1" dirty="0">
                          <a:solidFill>
                            <a:srgbClr val="FFFF00"/>
                          </a:solidFill>
                        </a:rPr>
                        <m:t>w</m:t>
                      </m:r>
                      <m:r>
                        <m:rPr>
                          <m:nor/>
                        </m:rPr>
                        <a:rPr lang="en-US" sz="2000" i="1" baseline="-25000" dirty="0">
                          <a:solidFill>
                            <a:srgbClr val="FFFF00"/>
                          </a:solidFill>
                        </a:rPr>
                        <m:t>2</m:t>
                      </m:r>
                      <m:r>
                        <m:rPr>
                          <m:nor/>
                        </m:rPr>
                        <a:rPr lang="en-US" i="1" dirty="0">
                          <a:solidFill>
                            <a:srgbClr val="FFFF00"/>
                          </a:solidFill>
                        </a:rPr>
                        <m:t>,...,</m:t>
                      </m:r>
                      <m:r>
                        <m:rPr>
                          <m:nor/>
                        </m:rPr>
                        <a:rPr lang="en-US" i="1" dirty="0">
                          <a:solidFill>
                            <a:srgbClr val="FFFF00"/>
                          </a:solidFill>
                        </a:rPr>
                        <m:t>w</m:t>
                      </m:r>
                      <m:r>
                        <m:rPr>
                          <m:nor/>
                        </m:rPr>
                        <a:rPr lang="en-US" sz="2000" i="1" baseline="-25000" dirty="0">
                          <a:solidFill>
                            <a:srgbClr val="FFFF00"/>
                          </a:solidFill>
                        </a:rPr>
                        <m:t>n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FFFF00"/>
                          </a:solidFill>
                        </a:rPr>
                        <m:t>)</m:t>
                      </m:r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Or expanding it as,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dirty="0">
                          <a:solidFill>
                            <a:srgbClr val="FFFF00"/>
                          </a:solidFill>
                        </a:rPr>
                        <m:t>P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FFFF00"/>
                          </a:solidFill>
                        </a:rPr>
                        <m:t>(</m:t>
                      </m:r>
                      <m:r>
                        <m:rPr>
                          <m:nor/>
                        </m:rPr>
                        <a:rPr lang="en-US" i="1" dirty="0">
                          <a:solidFill>
                            <a:srgbClr val="FFFF00"/>
                          </a:solidFill>
                        </a:rPr>
                        <m:t>w</m:t>
                      </m:r>
                      <m:r>
                        <m:rPr>
                          <m:nor/>
                        </m:rPr>
                        <a:rPr lang="en-US" sz="2000" i="1" baseline="-25000" dirty="0">
                          <a:solidFill>
                            <a:srgbClr val="FFFF00"/>
                          </a:solidFill>
                        </a:rPr>
                        <m:t>1</m:t>
                      </m:r>
                      <m:r>
                        <m:rPr>
                          <m:nor/>
                        </m:rPr>
                        <a:rPr lang="en-US" i="1" dirty="0">
                          <a:solidFill>
                            <a:srgbClr val="FFFF00"/>
                          </a:solidFill>
                        </a:rPr>
                        <m:t>,</m:t>
                      </m:r>
                      <m:r>
                        <m:rPr>
                          <m:nor/>
                        </m:rPr>
                        <a:rPr lang="en-US" i="1" dirty="0">
                          <a:solidFill>
                            <a:srgbClr val="FFFF00"/>
                          </a:solidFill>
                        </a:rPr>
                        <m:t>w</m:t>
                      </m:r>
                      <m:r>
                        <m:rPr>
                          <m:nor/>
                        </m:rPr>
                        <a:rPr lang="en-US" sz="2000" i="1" baseline="-25000" dirty="0">
                          <a:solidFill>
                            <a:srgbClr val="FFFF00"/>
                          </a:solidFill>
                        </a:rPr>
                        <m:t>2</m:t>
                      </m:r>
                      <m:r>
                        <m:rPr>
                          <m:nor/>
                        </m:rPr>
                        <a:rPr lang="en-US" i="1" dirty="0">
                          <a:solidFill>
                            <a:srgbClr val="FFFF00"/>
                          </a:solidFill>
                        </a:rPr>
                        <m:t>,...,</m:t>
                      </m:r>
                      <m:r>
                        <m:rPr>
                          <m:nor/>
                        </m:rPr>
                        <a:rPr lang="en-US" i="1" dirty="0">
                          <a:solidFill>
                            <a:srgbClr val="FFFF00"/>
                          </a:solidFill>
                        </a:rPr>
                        <m:t>w</m:t>
                      </m:r>
                      <m:r>
                        <m:rPr>
                          <m:nor/>
                        </m:rPr>
                        <a:rPr lang="en-US" sz="2000" i="1" baseline="-25000" dirty="0">
                          <a:solidFill>
                            <a:srgbClr val="FFFF00"/>
                          </a:solidFill>
                        </a:rPr>
                        <m:t>n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FFFF00"/>
                          </a:solidFill>
                        </a:rPr>
                        <m:t>)</m:t>
                      </m:r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251" y="4450269"/>
                <a:ext cx="6096000" cy="1485920"/>
              </a:xfrm>
              <a:prstGeom prst="rect">
                <a:avLst/>
              </a:prstGeom>
              <a:blipFill rotWithShape="0">
                <a:blip r:embed="rId2"/>
                <a:stretch>
                  <a:fillRect l="-800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012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Null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sequences may be missing the data </a:t>
            </a:r>
          </a:p>
          <a:p>
            <a:r>
              <a:rPr lang="en-US" dirty="0" smtClean="0"/>
              <a:t>It causes zero probability (but their probability may not be zero)</a:t>
            </a:r>
          </a:p>
          <a:p>
            <a:endParaRPr lang="en-US" dirty="0"/>
          </a:p>
          <a:p>
            <a:r>
              <a:rPr lang="en-US" dirty="0" smtClean="0"/>
              <a:t>While predicting we usually avoid 0 or 1 probability</a:t>
            </a:r>
          </a:p>
          <a:p>
            <a:endParaRPr lang="en-US" dirty="0"/>
          </a:p>
          <a:p>
            <a:r>
              <a:rPr lang="en-US" dirty="0" smtClean="0"/>
              <a:t>WHY!!!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14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Smoothing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82749" y="2178318"/>
                <a:ext cx="10160000" cy="4470400"/>
              </a:xfrm>
            </p:spPr>
            <p:txBody>
              <a:bodyPr/>
              <a:lstStyle/>
              <a:p>
                <a:r>
                  <a:rPr lang="en-US" dirty="0" smtClean="0"/>
                  <a:t>Laplace Smoothing (Add 1 smoothing)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𝐴𝑑𝑑</m:t>
                          </m:r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FF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FF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FF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Add k smoothing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𝐴𝑑𝑑</m:t>
                          </m:r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FF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FF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FF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Few others to avoid zeros</a:t>
                </a:r>
              </a:p>
              <a:p>
                <a:pPr lvl="1"/>
                <a:r>
                  <a:rPr lang="en-US" dirty="0" smtClean="0"/>
                  <a:t>Discounting</a:t>
                </a:r>
              </a:p>
              <a:p>
                <a:pPr lvl="1"/>
                <a:r>
                  <a:rPr lang="en-US" dirty="0" err="1" smtClean="0"/>
                  <a:t>Kneser</a:t>
                </a:r>
                <a:r>
                  <a:rPr lang="en-US" dirty="0" smtClean="0"/>
                  <a:t>-Ney</a:t>
                </a:r>
              </a:p>
              <a:p>
                <a:pPr lvl="1"/>
                <a:r>
                  <a:rPr lang="en-US" dirty="0" smtClean="0"/>
                  <a:t>…</a:t>
                </a:r>
                <a:r>
                  <a:rPr lang="en-US" dirty="0"/>
                  <a:t/>
                </a:r>
                <a:br>
                  <a:rPr lang="en-US" dirty="0"/>
                </a:b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2749" y="2178318"/>
                <a:ext cx="10160000" cy="4470400"/>
              </a:xfrm>
              <a:blipFill rotWithShape="0">
                <a:blip r:embed="rId3"/>
                <a:stretch>
                  <a:fillRect l="-780" t="-1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1206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Underflow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Considering an N-gram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dirty="0">
                          <a:solidFill>
                            <a:srgbClr val="FFFF00"/>
                          </a:solidFill>
                        </a:rPr>
                        <m:t>P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FFFF00"/>
                          </a:solidFill>
                        </a:rPr>
                        <m:t>(</m:t>
                      </m:r>
                      <m:r>
                        <m:rPr>
                          <m:nor/>
                        </m:rPr>
                        <a:rPr lang="en-US" i="1" dirty="0">
                          <a:solidFill>
                            <a:srgbClr val="FFFF00"/>
                          </a:solidFill>
                        </a:rPr>
                        <m:t>w</m:t>
                      </m:r>
                      <m:r>
                        <m:rPr>
                          <m:nor/>
                        </m:rPr>
                        <a:rPr lang="en-US" sz="2800" i="1" baseline="-25000" dirty="0">
                          <a:solidFill>
                            <a:srgbClr val="FFFF00"/>
                          </a:solidFill>
                        </a:rPr>
                        <m:t>1</m:t>
                      </m:r>
                      <m:r>
                        <m:rPr>
                          <m:nor/>
                        </m:rPr>
                        <a:rPr lang="en-US" i="1" dirty="0">
                          <a:solidFill>
                            <a:srgbClr val="FFFF00"/>
                          </a:solidFill>
                        </a:rPr>
                        <m:t>,</m:t>
                      </m:r>
                      <m:r>
                        <m:rPr>
                          <m:nor/>
                        </m:rPr>
                        <a:rPr lang="en-US" i="1" dirty="0">
                          <a:solidFill>
                            <a:srgbClr val="FFFF00"/>
                          </a:solidFill>
                        </a:rPr>
                        <m:t>w</m:t>
                      </m:r>
                      <m:r>
                        <m:rPr>
                          <m:nor/>
                        </m:rPr>
                        <a:rPr lang="en-US" sz="2800" i="1" baseline="-25000" dirty="0">
                          <a:solidFill>
                            <a:srgbClr val="FFFF00"/>
                          </a:solidFill>
                        </a:rPr>
                        <m:t>2</m:t>
                      </m:r>
                      <m:r>
                        <m:rPr>
                          <m:nor/>
                        </m:rPr>
                        <a:rPr lang="en-US" i="1" dirty="0">
                          <a:solidFill>
                            <a:srgbClr val="FFFF00"/>
                          </a:solidFill>
                        </a:rPr>
                        <m:t>,...,</m:t>
                      </m:r>
                      <m:r>
                        <m:rPr>
                          <m:nor/>
                        </m:rPr>
                        <a:rPr lang="en-US" i="1" dirty="0">
                          <a:solidFill>
                            <a:srgbClr val="FFFF00"/>
                          </a:solidFill>
                        </a:rPr>
                        <m:t>w</m:t>
                      </m:r>
                      <m:r>
                        <m:rPr>
                          <m:nor/>
                        </m:rPr>
                        <a:rPr lang="en-US" sz="2800" i="1" baseline="-25000" dirty="0">
                          <a:solidFill>
                            <a:srgbClr val="FFFF00"/>
                          </a:solidFill>
                        </a:rPr>
                        <m:t>n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FFFF00"/>
                          </a:solidFill>
                        </a:rPr>
                        <m:t>)</m:t>
                      </m:r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The probabilities are multiplied till the </a:t>
                </a:r>
                <a:r>
                  <a:rPr lang="en-US" dirty="0" err="1" smtClean="0"/>
                  <a:t>j</a:t>
                </a:r>
                <a:r>
                  <a:rPr lang="en-US" baseline="30000" dirty="0" err="1" smtClean="0"/>
                  <a:t>th</a:t>
                </a:r>
                <a:r>
                  <a:rPr lang="en-US" dirty="0" smtClean="0"/>
                  <a:t> word with the value of j depending on the N-gram used</a:t>
                </a:r>
              </a:p>
              <a:p>
                <a:endParaRPr lang="en-US" dirty="0"/>
              </a:p>
              <a:p>
                <a:r>
                  <a:rPr lang="en-US" dirty="0" smtClean="0"/>
                  <a:t>Its usually a long sequence of small probabilities multiplied causing underflow!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88" t="-2369" r="-1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19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to log space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do everything in log space</a:t>
                </a:r>
              </a:p>
              <a:p>
                <a:pPr lvl="1"/>
                <a:r>
                  <a:rPr lang="en-US" dirty="0" smtClean="0"/>
                  <a:t>Avoids underflow</a:t>
                </a:r>
              </a:p>
              <a:p>
                <a:pPr lvl="1"/>
                <a:r>
                  <a:rPr lang="en-US" dirty="0" smtClean="0"/>
                  <a:t>Addition is faster than multiplication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So,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FF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FF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FF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FF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𝑙𝑜𝑔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𝑙𝑜𝑔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𝑙𝑜𝑔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15" t="-2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45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Disproportionate N-gram Probabilities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Considering any N-gram policy, we are either considering too less or too much context for specific cases</a:t>
            </a:r>
          </a:p>
          <a:p>
            <a:endParaRPr lang="en-US" dirty="0"/>
          </a:p>
          <a:p>
            <a:r>
              <a:rPr lang="en-US" dirty="0" smtClean="0"/>
              <a:t>In other words, some words require more context as compared to others</a:t>
            </a:r>
          </a:p>
          <a:p>
            <a:endParaRPr lang="en-US" dirty="0"/>
          </a:p>
          <a:p>
            <a:r>
              <a:rPr lang="en-US" dirty="0" smtClean="0"/>
              <a:t>Some words may be two termed e.g., Machine Learning, Artificial Intelligence, language model, battery life, starting time etc.</a:t>
            </a:r>
          </a:p>
          <a:p>
            <a:pPr marL="0" indent="0">
              <a:buNone/>
            </a:pPr>
            <a:r>
              <a:rPr lang="en-US" dirty="0" smtClean="0"/>
              <a:t>May have more termed words as well e.g., natural language processing, human computer interaction, peer to peer communication etc. </a:t>
            </a:r>
          </a:p>
        </p:txBody>
      </p:sp>
    </p:spTree>
    <p:extLst>
      <p:ext uri="{BB962C8B-B14F-4D97-AF65-F5344CB8AC3E}">
        <p14:creationId xmlns:p14="http://schemas.microsoft.com/office/powerpoint/2010/main" val="258884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Backoff</a:t>
            </a:r>
            <a:r>
              <a:rPr lang="en-US" dirty="0" smtClean="0"/>
              <a:t> and 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times it helps to use </a:t>
            </a:r>
            <a:r>
              <a:rPr lang="en-US" b="1" dirty="0" smtClean="0"/>
              <a:t>less</a:t>
            </a:r>
            <a:r>
              <a:rPr lang="en-US" dirty="0" smtClean="0"/>
              <a:t> context </a:t>
            </a:r>
            <a:endParaRPr lang="en-US" dirty="0"/>
          </a:p>
          <a:p>
            <a:pPr lvl="1"/>
            <a:r>
              <a:rPr lang="en-US" dirty="0" smtClean="0"/>
              <a:t>Condition on less context for contexts you haven’t learned much about </a:t>
            </a:r>
            <a:r>
              <a:rPr lang="en-US" b="1" dirty="0" smtClean="0"/>
              <a:t> 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err="1" smtClean="0"/>
              <a:t>Backoff</a:t>
            </a:r>
            <a:r>
              <a:rPr lang="en-US" dirty="0" smtClean="0"/>
              <a:t>:  </a:t>
            </a:r>
            <a:endParaRPr lang="en-US" dirty="0"/>
          </a:p>
          <a:p>
            <a:pPr lvl="1"/>
            <a:r>
              <a:rPr lang="en-US" dirty="0" smtClean="0"/>
              <a:t>use trigram if you have good evidence, </a:t>
            </a:r>
            <a:endParaRPr lang="en-US" dirty="0"/>
          </a:p>
          <a:p>
            <a:pPr lvl="1"/>
            <a:r>
              <a:rPr lang="en-US" dirty="0" smtClean="0"/>
              <a:t>otherwise bigram, otherwise unigram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99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C0CBE056-4EF4-4D92-969E-947779DA7AAA}"/>
    </a:ext>
  </a:extLst>
</a:theme>
</file>

<file path=ppt/theme/themeOverride1.xml><?xml version="1.0" encoding="utf-8"?>
<a:themeOverride xmlns:a="http://schemas.openxmlformats.org/drawingml/2006/main">
  <a:clrScheme name="Berlin">
    <a:dk1>
      <a:sysClr val="windowText" lastClr="000000"/>
    </a:dk1>
    <a:lt1>
      <a:sysClr val="window" lastClr="FFFFFF"/>
    </a:lt1>
    <a:dk2>
      <a:srgbClr val="9D360E"/>
    </a:dk2>
    <a:lt2>
      <a:srgbClr val="E7E6E6"/>
    </a:lt2>
    <a:accent1>
      <a:srgbClr val="F09415"/>
    </a:accent1>
    <a:accent2>
      <a:srgbClr val="C1B56B"/>
    </a:accent2>
    <a:accent3>
      <a:srgbClr val="4BAF73"/>
    </a:accent3>
    <a:accent4>
      <a:srgbClr val="5AA6C0"/>
    </a:accent4>
    <a:accent5>
      <a:srgbClr val="D17DF9"/>
    </a:accent5>
    <a:accent6>
      <a:srgbClr val="FA7E5C"/>
    </a:accent6>
    <a:hlink>
      <a:srgbClr val="FFAE3E"/>
    </a:hlink>
    <a:folHlink>
      <a:srgbClr val="FCC77E"/>
    </a:folHlink>
  </a:clrScheme>
</a:themeOverride>
</file>

<file path=ppt/theme/themeOverride2.xml><?xml version="1.0" encoding="utf-8"?>
<a:themeOverride xmlns:a="http://schemas.openxmlformats.org/drawingml/2006/main">
  <a:clrScheme name="Berlin">
    <a:dk1>
      <a:sysClr val="windowText" lastClr="000000"/>
    </a:dk1>
    <a:lt1>
      <a:sysClr val="window" lastClr="FFFFFF"/>
    </a:lt1>
    <a:dk2>
      <a:srgbClr val="9D360E"/>
    </a:dk2>
    <a:lt2>
      <a:srgbClr val="E7E6E6"/>
    </a:lt2>
    <a:accent1>
      <a:srgbClr val="F09415"/>
    </a:accent1>
    <a:accent2>
      <a:srgbClr val="C1B56B"/>
    </a:accent2>
    <a:accent3>
      <a:srgbClr val="4BAF73"/>
    </a:accent3>
    <a:accent4>
      <a:srgbClr val="5AA6C0"/>
    </a:accent4>
    <a:accent5>
      <a:srgbClr val="D17DF9"/>
    </a:accent5>
    <a:accent6>
      <a:srgbClr val="FA7E5C"/>
    </a:accent6>
    <a:hlink>
      <a:srgbClr val="FFAE3E"/>
    </a:hlink>
    <a:folHlink>
      <a:srgbClr val="FCC77E"/>
    </a:folHlink>
  </a:clrScheme>
</a:themeOverride>
</file>

<file path=ppt/theme/themeOverride3.xml><?xml version="1.0" encoding="utf-8"?>
<a:themeOverride xmlns:a="http://schemas.openxmlformats.org/drawingml/2006/main">
  <a:clrScheme name="Berlin">
    <a:dk1>
      <a:sysClr val="windowText" lastClr="000000"/>
    </a:dk1>
    <a:lt1>
      <a:sysClr val="window" lastClr="FFFFFF"/>
    </a:lt1>
    <a:dk2>
      <a:srgbClr val="9D360E"/>
    </a:dk2>
    <a:lt2>
      <a:srgbClr val="E7E6E6"/>
    </a:lt2>
    <a:accent1>
      <a:srgbClr val="F09415"/>
    </a:accent1>
    <a:accent2>
      <a:srgbClr val="C1B56B"/>
    </a:accent2>
    <a:accent3>
      <a:srgbClr val="4BAF73"/>
    </a:accent3>
    <a:accent4>
      <a:srgbClr val="5AA6C0"/>
    </a:accent4>
    <a:accent5>
      <a:srgbClr val="D17DF9"/>
    </a:accent5>
    <a:accent6>
      <a:srgbClr val="FA7E5C"/>
    </a:accent6>
    <a:hlink>
      <a:srgbClr val="FFAE3E"/>
    </a:hlink>
    <a:folHlink>
      <a:srgbClr val="FCC77E"/>
    </a:folHlink>
  </a:clrScheme>
</a:themeOverride>
</file>

<file path=ppt/theme/themeOverride4.xml><?xml version="1.0" encoding="utf-8"?>
<a:themeOverride xmlns:a="http://schemas.openxmlformats.org/drawingml/2006/main">
  <a:clrScheme name="Berlin">
    <a:dk1>
      <a:sysClr val="windowText" lastClr="000000"/>
    </a:dk1>
    <a:lt1>
      <a:sysClr val="window" lastClr="FFFFFF"/>
    </a:lt1>
    <a:dk2>
      <a:srgbClr val="9D360E"/>
    </a:dk2>
    <a:lt2>
      <a:srgbClr val="E7E6E6"/>
    </a:lt2>
    <a:accent1>
      <a:srgbClr val="F09415"/>
    </a:accent1>
    <a:accent2>
      <a:srgbClr val="C1B56B"/>
    </a:accent2>
    <a:accent3>
      <a:srgbClr val="4BAF73"/>
    </a:accent3>
    <a:accent4>
      <a:srgbClr val="5AA6C0"/>
    </a:accent4>
    <a:accent5>
      <a:srgbClr val="D17DF9"/>
    </a:accent5>
    <a:accent6>
      <a:srgbClr val="FA7E5C"/>
    </a:accent6>
    <a:hlink>
      <a:srgbClr val="FFAE3E"/>
    </a:hlink>
    <a:folHlink>
      <a:srgbClr val="FCC77E"/>
    </a:folHlink>
  </a:clrScheme>
</a:themeOverride>
</file>

<file path=ppt/theme/themeOverride5.xml><?xml version="1.0" encoding="utf-8"?>
<a:themeOverride xmlns:a="http://schemas.openxmlformats.org/drawingml/2006/main">
  <a:clrScheme name="Berlin">
    <a:dk1>
      <a:sysClr val="windowText" lastClr="000000"/>
    </a:dk1>
    <a:lt1>
      <a:sysClr val="window" lastClr="FFFFFF"/>
    </a:lt1>
    <a:dk2>
      <a:srgbClr val="9D360E"/>
    </a:dk2>
    <a:lt2>
      <a:srgbClr val="E7E6E6"/>
    </a:lt2>
    <a:accent1>
      <a:srgbClr val="F09415"/>
    </a:accent1>
    <a:accent2>
      <a:srgbClr val="C1B56B"/>
    </a:accent2>
    <a:accent3>
      <a:srgbClr val="4BAF73"/>
    </a:accent3>
    <a:accent4>
      <a:srgbClr val="5AA6C0"/>
    </a:accent4>
    <a:accent5>
      <a:srgbClr val="D17DF9"/>
    </a:accent5>
    <a:accent6>
      <a:srgbClr val="FA7E5C"/>
    </a:accent6>
    <a:hlink>
      <a:srgbClr val="FFAE3E"/>
    </a:hlink>
    <a:folHlink>
      <a:srgbClr val="FCC77E"/>
    </a:folHlink>
  </a:clrScheme>
</a:themeOverride>
</file>

<file path=ppt/theme/themeOverride6.xml><?xml version="1.0" encoding="utf-8"?>
<a:themeOverride xmlns:a="http://schemas.openxmlformats.org/drawingml/2006/main">
  <a:clrScheme name="Berlin">
    <a:dk1>
      <a:sysClr val="windowText" lastClr="000000"/>
    </a:dk1>
    <a:lt1>
      <a:sysClr val="window" lastClr="FFFFFF"/>
    </a:lt1>
    <a:dk2>
      <a:srgbClr val="9D360E"/>
    </a:dk2>
    <a:lt2>
      <a:srgbClr val="E7E6E6"/>
    </a:lt2>
    <a:accent1>
      <a:srgbClr val="F09415"/>
    </a:accent1>
    <a:accent2>
      <a:srgbClr val="C1B56B"/>
    </a:accent2>
    <a:accent3>
      <a:srgbClr val="4BAF73"/>
    </a:accent3>
    <a:accent4>
      <a:srgbClr val="5AA6C0"/>
    </a:accent4>
    <a:accent5>
      <a:srgbClr val="D17DF9"/>
    </a:accent5>
    <a:accent6>
      <a:srgbClr val="FA7E5C"/>
    </a:accent6>
    <a:hlink>
      <a:srgbClr val="FFAE3E"/>
    </a:hlink>
    <a:folHlink>
      <a:srgbClr val="FCC77E"/>
    </a:folHlink>
  </a:clrScheme>
</a:themeOverride>
</file>

<file path=ppt/theme/themeOverride7.xml><?xml version="1.0" encoding="utf-8"?>
<a:themeOverride xmlns:a="http://schemas.openxmlformats.org/drawingml/2006/main">
  <a:clrScheme name="Berlin">
    <a:dk1>
      <a:sysClr val="windowText" lastClr="000000"/>
    </a:dk1>
    <a:lt1>
      <a:sysClr val="window" lastClr="FFFFFF"/>
    </a:lt1>
    <a:dk2>
      <a:srgbClr val="9D360E"/>
    </a:dk2>
    <a:lt2>
      <a:srgbClr val="E7E6E6"/>
    </a:lt2>
    <a:accent1>
      <a:srgbClr val="F09415"/>
    </a:accent1>
    <a:accent2>
      <a:srgbClr val="C1B56B"/>
    </a:accent2>
    <a:accent3>
      <a:srgbClr val="4BAF73"/>
    </a:accent3>
    <a:accent4>
      <a:srgbClr val="5AA6C0"/>
    </a:accent4>
    <a:accent5>
      <a:srgbClr val="D17DF9"/>
    </a:accent5>
    <a:accent6>
      <a:srgbClr val="FA7E5C"/>
    </a:accent6>
    <a:hlink>
      <a:srgbClr val="FFAE3E"/>
    </a:hlink>
    <a:folHlink>
      <a:srgbClr val="FCC77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</TotalTime>
  <Words>943</Words>
  <Application>Microsoft Office PowerPoint</Application>
  <PresentationFormat>Custom</PresentationFormat>
  <Paragraphs>137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Berlin</vt:lpstr>
      <vt:lpstr>Natural Language Processing (NLP)</vt:lpstr>
      <vt:lpstr>Dataset</vt:lpstr>
      <vt:lpstr>Review (Language Models)</vt:lpstr>
      <vt:lpstr>1. Null Probability</vt:lpstr>
      <vt:lpstr>Smoothing</vt:lpstr>
      <vt:lpstr>2. Underflow</vt:lpstr>
      <vt:lpstr>Transform to log space</vt:lpstr>
      <vt:lpstr>3. Disproportionate N-gram Probabilities</vt:lpstr>
      <vt:lpstr>3. Backoff and Interpolation</vt:lpstr>
      <vt:lpstr>Backoff and Interpolation</vt:lpstr>
      <vt:lpstr>Linear Interpolation</vt:lpstr>
      <vt:lpstr>Lambdas Conditional on Context</vt:lpstr>
      <vt:lpstr>4. Unknown Words: Closed Vocabulary Tasks  </vt:lpstr>
      <vt:lpstr>Open Vocabulary Tasks</vt:lpstr>
      <vt:lpstr>Huge Web-scale N-grams</vt:lpstr>
      <vt:lpstr>Efficiency</vt:lpstr>
      <vt:lpstr>Language Model Applications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(NLP)</dc:title>
  <dc:creator>taimoorkhan003@outlook.com</dc:creator>
  <cp:lastModifiedBy>Dr. Taimoor</cp:lastModifiedBy>
  <cp:revision>42</cp:revision>
  <dcterms:created xsi:type="dcterms:W3CDTF">2019-02-11T14:06:44Z</dcterms:created>
  <dcterms:modified xsi:type="dcterms:W3CDTF">2020-02-10T09:19:54Z</dcterms:modified>
</cp:coreProperties>
</file>