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2" r:id="rId4"/>
    <p:sldId id="258" r:id="rId5"/>
    <p:sldId id="262" r:id="rId6"/>
    <p:sldId id="265" r:id="rId7"/>
    <p:sldId id="266" r:id="rId8"/>
    <p:sldId id="267" r:id="rId9"/>
    <p:sldId id="284" r:id="rId10"/>
    <p:sldId id="268" r:id="rId11"/>
    <p:sldId id="283" r:id="rId12"/>
    <p:sldId id="269" r:id="rId13"/>
    <p:sldId id="270" r:id="rId14"/>
    <p:sldId id="28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9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5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35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6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8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83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3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0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5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5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8: </a:t>
            </a:r>
            <a:r>
              <a:rPr lang="en-US" dirty="0" smtClean="0"/>
              <a:t>Language Model Evaluation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the accuracy of the model with respect to an external resource (usually labeled data)</a:t>
            </a:r>
          </a:p>
          <a:p>
            <a:endParaRPr lang="en-US" dirty="0"/>
          </a:p>
          <a:p>
            <a:r>
              <a:rPr lang="en-US" dirty="0" smtClean="0"/>
              <a:t>Difficult for N-gram models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Expensive to consult experts</a:t>
            </a:r>
          </a:p>
          <a:p>
            <a:pPr lvl="1"/>
            <a:r>
              <a:rPr lang="en-US" dirty="0" smtClean="0"/>
              <a:t>Laborious to label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0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evaluation is usually carried out: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Perplexity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Bad </a:t>
            </a:r>
            <a:r>
              <a:rPr lang="en-US" dirty="0"/>
              <a:t>approximation</a:t>
            </a:r>
          </a:p>
          <a:p>
            <a:pPr lvl="1"/>
            <a:r>
              <a:rPr lang="en-US" dirty="0"/>
              <a:t>Unless the test data looks just like the training data</a:t>
            </a:r>
          </a:p>
          <a:p>
            <a:pPr lvl="1"/>
            <a:r>
              <a:rPr lang="en-US" dirty="0"/>
              <a:t>So generally, only useful in pilot experiments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is helpful to think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of Perplexity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Shannon Game: </a:t>
            </a:r>
            <a:endParaRPr lang="en-US" dirty="0"/>
          </a:p>
          <a:p>
            <a:pPr lvl="1"/>
            <a:r>
              <a:rPr lang="en-US" dirty="0" smtClean="0"/>
              <a:t>How well can we predict the next word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I always order pizza with cheese and ____</a:t>
            </a:r>
          </a:p>
          <a:p>
            <a:pPr lvl="1"/>
            <a:r>
              <a:rPr lang="en-US" dirty="0" smtClean="0"/>
              <a:t>The 33rd President of the US was ____</a:t>
            </a:r>
          </a:p>
          <a:p>
            <a:pPr lvl="1"/>
            <a:r>
              <a:rPr lang="en-US" dirty="0" smtClean="0"/>
              <a:t>I saw a ____  </a:t>
            </a:r>
          </a:p>
          <a:p>
            <a:endParaRPr lang="en-US" dirty="0" smtClean="0"/>
          </a:p>
          <a:p>
            <a:r>
              <a:rPr lang="en-US" dirty="0" smtClean="0"/>
              <a:t>Unigrams are terrible at this game.  (</a:t>
            </a:r>
            <a:r>
              <a:rPr lang="en-US" dirty="0"/>
              <a:t>Why</a:t>
            </a:r>
            <a:r>
              <a:rPr lang="en-US" dirty="0" smtClean="0"/>
              <a:t>?)  </a:t>
            </a:r>
          </a:p>
          <a:p>
            <a:r>
              <a:rPr lang="en-US" dirty="0" smtClean="0"/>
              <a:t>A better model would be the one which assigns a higher probability to the word that actually occurs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884" y="2176530"/>
            <a:ext cx="1823476" cy="2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5628" y="2152561"/>
                <a:ext cx="10563538" cy="4470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best language model is one that best predicts an unseen test set </a:t>
                </a:r>
              </a:p>
              <a:p>
                <a:endParaRPr lang="en-US" b="0" i="1" dirty="0" smtClean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Gives better prediction P(sentence</a:t>
                </a:r>
                <a:r>
                  <a:rPr lang="en-US" dirty="0"/>
                  <a:t>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Lower perplexity =&gt; Better model</a:t>
                </a: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628" y="2152561"/>
                <a:ext cx="10563538" cy="4470400"/>
              </a:xfrm>
              <a:blipFill rotWithShape="0">
                <a:blip r:embed="rId2"/>
                <a:stretch>
                  <a:fillRect l="-808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8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sz="2400" dirty="0"/>
                  <a:t>Chain rule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−2,…,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sz="2400" dirty="0"/>
                  <a:t>For bigrams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00045" y="4353058"/>
                <a:ext cx="4649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00"/>
                    </a:solidFill>
                  </a:rPr>
                  <a:t>Perplexity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is the inverse probability of </a:t>
                </a:r>
                <a:br>
                  <a:rPr lang="en-US" dirty="0">
                    <a:solidFill>
                      <a:srgbClr val="FFFF00"/>
                    </a:solidFill>
                  </a:rPr>
                </a:br>
                <a:r>
                  <a:rPr lang="en-US" dirty="0">
                    <a:solidFill>
                      <a:srgbClr val="FFFF00"/>
                    </a:solidFill>
                  </a:rPr>
                  <a:t>the test set, normalized by the number </a:t>
                </a:r>
                <a:br>
                  <a:rPr lang="en-US" dirty="0">
                    <a:solidFill>
                      <a:srgbClr val="FFFF00"/>
                    </a:solidFill>
                  </a:rPr>
                </a:br>
                <a:r>
                  <a:rPr lang="en-US" dirty="0">
                    <a:solidFill>
                      <a:srgbClr val="FFFF00"/>
                    </a:solidFill>
                  </a:rPr>
                  <a:t>of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words 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45" y="4353058"/>
                <a:ext cx="464927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048" t="-3947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dirty="0" smtClean="0"/>
              <a:t>The Shannon Game intuition for perplexity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hard is the task of recognizing digits ‘0,1,2,3,4,5,6,7,8,9’</a:t>
            </a:r>
          </a:p>
          <a:p>
            <a:pPr lvl="1"/>
            <a:r>
              <a:rPr lang="en-US" dirty="0" smtClean="0"/>
              <a:t>Perplexity 10 </a:t>
            </a:r>
            <a:endParaRPr lang="en-US" dirty="0"/>
          </a:p>
          <a:p>
            <a:r>
              <a:rPr lang="en-US" dirty="0" smtClean="0"/>
              <a:t>How hard is recognizing (</a:t>
            </a:r>
            <a:r>
              <a:rPr lang="en-US" dirty="0"/>
              <a:t>30,000</a:t>
            </a:r>
            <a:r>
              <a:rPr lang="en-US" dirty="0" smtClean="0"/>
              <a:t>) names at Microsoft  </a:t>
            </a:r>
            <a:endParaRPr lang="en-US" dirty="0"/>
          </a:p>
          <a:p>
            <a:pPr lvl="1"/>
            <a:r>
              <a:rPr lang="en-US" dirty="0" smtClean="0"/>
              <a:t>Perplexity = 30,000 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Perplexity is weighted equivalent branching factor 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 as branching factor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suppose a sentence consisting of random digits </a:t>
                </a:r>
                <a:endParaRPr lang="en-US" dirty="0"/>
              </a:p>
              <a:p>
                <a:pPr lvl="1"/>
                <a:r>
                  <a:rPr lang="en-US" dirty="0" smtClean="0"/>
                  <a:t>What is the perplexity of this sentence according to a model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that assign P=1/10 to each digit?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a Unigram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r>
                  <a:rPr lang="en-US" dirty="0">
                    <a:solidFill>
                      <a:srgbClr val="FFFF00"/>
                    </a:solidFill>
                  </a:rPr>
                  <a:t/>
                </a:r>
                <a:br>
                  <a:rPr lang="en-US" dirty="0">
                    <a:solidFill>
                      <a:srgbClr val="FFFF00"/>
                    </a:solidFill>
                  </a:rPr>
                </a:b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031" y="4698434"/>
            <a:ext cx="1817634" cy="890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2485" y="3876541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 Flip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Perplexity = better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38 million words, test 1.5 million words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87418"/>
              </p:ext>
            </p:extLst>
          </p:nvPr>
        </p:nvGraphicFramePr>
        <p:xfrm>
          <a:off x="1323662" y="3153773"/>
          <a:ext cx="94301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696"/>
                <a:gridCol w="2550017"/>
                <a:gridCol w="2266681"/>
                <a:gridCol w="2253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N-gram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sentence,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its </a:t>
            </a:r>
            <a:r>
              <a:rPr lang="en-US" i="1" dirty="0">
                <a:solidFill>
                  <a:srgbClr val="FFFF00"/>
                </a:solidFill>
              </a:rPr>
              <a:t>water is so transparent </a:t>
            </a:r>
            <a:r>
              <a:rPr lang="en-US" i="1" dirty="0" smtClean="0">
                <a:solidFill>
                  <a:srgbClr val="FFFF00"/>
                </a:solidFill>
              </a:rPr>
              <a:t>that</a:t>
            </a:r>
            <a:r>
              <a:rPr lang="en-US" dirty="0" smtClean="0">
                <a:solidFill>
                  <a:srgbClr val="FFFF00"/>
                </a:solidFill>
              </a:rPr>
              <a:t> _____</a:t>
            </a: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Unigram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P(</a:t>
            </a:r>
            <a:r>
              <a:rPr lang="en-US" dirty="0" err="1" smtClean="0">
                <a:solidFill>
                  <a:srgbClr val="FFFF00"/>
                </a:solidFill>
              </a:rPr>
              <a:t>w|its</a:t>
            </a:r>
            <a:r>
              <a:rPr lang="en-US" dirty="0" smtClean="0">
                <a:solidFill>
                  <a:srgbClr val="FFFF00"/>
                </a:solidFill>
              </a:rPr>
              <a:t> water is so transparent that) = P(w)</a:t>
            </a:r>
          </a:p>
          <a:p>
            <a:r>
              <a:rPr lang="en-US" dirty="0" smtClean="0"/>
              <a:t>Bigram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FF00"/>
                </a:solidFill>
              </a:rPr>
              <a:t> P(</a:t>
            </a:r>
            <a:r>
              <a:rPr lang="en-US" dirty="0" err="1">
                <a:solidFill>
                  <a:srgbClr val="FFFF00"/>
                </a:solidFill>
              </a:rPr>
              <a:t>w|its</a:t>
            </a:r>
            <a:r>
              <a:rPr lang="en-US" dirty="0">
                <a:solidFill>
                  <a:srgbClr val="FFFF00"/>
                </a:solidFill>
              </a:rPr>
              <a:t> water is so transparent that) = </a:t>
            </a:r>
            <a:r>
              <a:rPr lang="en-US" dirty="0" smtClean="0">
                <a:solidFill>
                  <a:srgbClr val="FFFF00"/>
                </a:solidFill>
              </a:rPr>
              <a:t>P(w | that)</a:t>
            </a:r>
            <a:endParaRPr lang="en-US" dirty="0" smtClean="0"/>
          </a:p>
          <a:p>
            <a:r>
              <a:rPr lang="en-US" dirty="0" smtClean="0"/>
              <a:t>Trigram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FF00"/>
                </a:solidFill>
              </a:rPr>
              <a:t> P(</a:t>
            </a:r>
            <a:r>
              <a:rPr lang="en-US" dirty="0" err="1">
                <a:solidFill>
                  <a:srgbClr val="FFFF00"/>
                </a:solidFill>
              </a:rPr>
              <a:t>w|its</a:t>
            </a:r>
            <a:r>
              <a:rPr lang="en-US" dirty="0">
                <a:solidFill>
                  <a:srgbClr val="FFFF00"/>
                </a:solidFill>
              </a:rPr>
              <a:t> water is so transparent that) = </a:t>
            </a:r>
            <a:r>
              <a:rPr lang="en-US" dirty="0" smtClean="0">
                <a:solidFill>
                  <a:srgbClr val="FFFF00"/>
                </a:solidFill>
              </a:rPr>
              <a:t>P(w | transparent that)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english|want</a:t>
            </a:r>
            <a:r>
              <a:rPr lang="en-US" dirty="0" smtClean="0"/>
              <a:t>)  = .0011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P(</a:t>
            </a:r>
            <a:r>
              <a:rPr lang="en-US" dirty="0" err="1" smtClean="0"/>
              <a:t>chinese|want</a:t>
            </a:r>
            <a:r>
              <a:rPr lang="en-US" dirty="0" smtClean="0"/>
              <a:t>) =  .0065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P(</a:t>
            </a:r>
            <a:r>
              <a:rPr lang="en-US" dirty="0" err="1" smtClean="0"/>
              <a:t>to|want</a:t>
            </a:r>
            <a:r>
              <a:rPr lang="en-US" dirty="0" smtClean="0"/>
              <a:t>) = .66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P(eat | to) = .28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P(food | to) = 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P(want | spend) = 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 (</a:t>
            </a:r>
            <a:r>
              <a:rPr lang="en-US" dirty="0" err="1" smtClean="0"/>
              <a:t>i</a:t>
            </a:r>
            <a:r>
              <a:rPr lang="en-US" dirty="0" smtClean="0"/>
              <a:t> | &lt;</a:t>
            </a:r>
            <a:r>
              <a:rPr lang="en-US" dirty="0"/>
              <a:t>s</a:t>
            </a:r>
            <a:r>
              <a:rPr lang="en-US" dirty="0" smtClean="0"/>
              <a:t>&gt;) = .</a:t>
            </a:r>
            <a:r>
              <a:rPr lang="en-US" dirty="0"/>
              <a:t>25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0940" y="2459865"/>
            <a:ext cx="52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Chinese food has more chances of being picked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bigram probabilities (Demonstration)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7600" y="2049529"/>
                <a:ext cx="6455177" cy="4470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likelihood estimate</a:t>
                </a:r>
              </a:p>
              <a:p>
                <a:pPr marL="0" indent="0">
                  <a:buNone/>
                </a:pPr>
                <a:endParaRPr lang="en-US" sz="3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00"/>
                    </a:solidFill>
                  </a:rPr>
                  <a:t>&lt;s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&gt; I am Sam &lt;/</a:t>
                </a:r>
                <a:r>
                  <a:rPr lang="en-US" dirty="0">
                    <a:solidFill>
                      <a:srgbClr val="FFFF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&gt; </a:t>
                </a:r>
                <a:r>
                  <a:rPr lang="en-US" dirty="0">
                    <a:solidFill>
                      <a:srgbClr val="FFFF00"/>
                    </a:solidFill>
                  </a:rPr>
                  <a:t/>
                </a:r>
                <a:br>
                  <a:rPr lang="en-US" dirty="0">
                    <a:solidFill>
                      <a:srgbClr val="FFFF00"/>
                    </a:solidFill>
                  </a:rPr>
                </a:br>
                <a:r>
                  <a:rPr lang="en-US" dirty="0">
                    <a:solidFill>
                      <a:srgbClr val="FFFF00"/>
                    </a:solidFill>
                  </a:rPr>
                  <a:t>&lt;s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&gt; Sam I am &lt;/</a:t>
                </a:r>
                <a:r>
                  <a:rPr lang="en-US" dirty="0">
                    <a:solidFill>
                      <a:srgbClr val="FFFF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&gt; </a:t>
                </a:r>
                <a:r>
                  <a:rPr lang="en-US" dirty="0">
                    <a:solidFill>
                      <a:srgbClr val="FFFF00"/>
                    </a:solidFill>
                  </a:rPr>
                  <a:t/>
                </a:r>
                <a:br>
                  <a:rPr lang="en-US" dirty="0">
                    <a:solidFill>
                      <a:srgbClr val="FFFF00"/>
                    </a:solidFill>
                  </a:rPr>
                </a:br>
                <a:r>
                  <a:rPr lang="en-US" dirty="0">
                    <a:solidFill>
                      <a:srgbClr val="FFFF00"/>
                    </a:solidFill>
                  </a:rPr>
                  <a:t>&lt;s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&gt; I do not like green eggs and beef &lt;/</a:t>
                </a:r>
                <a:r>
                  <a:rPr lang="en-US" dirty="0">
                    <a:solidFill>
                      <a:srgbClr val="FFFF00"/>
                    </a:solidFill>
                  </a:rPr>
                  <a:t>s&gt; </a:t>
                </a:r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5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P(Sam|&lt;s&gt;)=1/3 = 0.33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P(Sam | am) = ½=0.5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7600" y="2049529"/>
                <a:ext cx="6455177" cy="4470400"/>
              </a:xfrm>
              <a:blipFill rotWithShape="0">
                <a:blip r:embed="rId2"/>
                <a:stretch>
                  <a:fillRect l="-1794" t="-4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05352" y="4146997"/>
            <a:ext cx="422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P(am| I) = 2/3 = 0.66</a:t>
            </a:r>
          </a:p>
          <a:p>
            <a:r>
              <a:rPr lang="en-US" smtClean="0"/>
              <a:t>P(do | I) = 1/3 = 0.33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estimates for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P(&lt;s</a:t>
            </a:r>
            <a:r>
              <a:rPr lang="en-US" dirty="0" smtClean="0">
                <a:solidFill>
                  <a:srgbClr val="FFFF00"/>
                </a:solidFill>
              </a:rPr>
              <a:t>&gt; I want </a:t>
            </a:r>
            <a:r>
              <a:rPr lang="en-US" dirty="0" err="1" smtClean="0">
                <a:solidFill>
                  <a:srgbClr val="FFFF00"/>
                </a:solidFill>
              </a:rPr>
              <a:t>english</a:t>
            </a:r>
            <a:r>
              <a:rPr lang="en-US" dirty="0" smtClean="0">
                <a:solidFill>
                  <a:srgbClr val="FFFF00"/>
                </a:solidFill>
              </a:rPr>
              <a:t> food &lt;/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&gt;) =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P(I</a:t>
            </a:r>
            <a:r>
              <a:rPr lang="en-US" dirty="0">
                <a:solidFill>
                  <a:srgbClr val="FFFF00"/>
                </a:solidFill>
              </a:rPr>
              <a:t>|&lt;s</a:t>
            </a:r>
            <a:r>
              <a:rPr lang="en-US" dirty="0" smtClean="0">
                <a:solidFill>
                  <a:srgbClr val="FFFF00"/>
                </a:solidFill>
              </a:rPr>
              <a:t>&gt;)   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 ×  P(</a:t>
            </a:r>
            <a:r>
              <a:rPr lang="en-US" dirty="0" err="1" smtClean="0">
                <a:solidFill>
                  <a:srgbClr val="FFFF00"/>
                </a:solidFill>
              </a:rPr>
              <a:t>want|I</a:t>
            </a:r>
            <a:r>
              <a:rPr lang="en-US" dirty="0" smtClean="0">
                <a:solidFill>
                  <a:srgbClr val="FFFF00"/>
                </a:solidFill>
              </a:rPr>
              <a:t>)  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 ×  P(</a:t>
            </a:r>
            <a:r>
              <a:rPr lang="en-US" dirty="0" err="1" smtClean="0">
                <a:solidFill>
                  <a:srgbClr val="FFFF00"/>
                </a:solidFill>
              </a:rPr>
              <a:t>english|want</a:t>
            </a:r>
            <a:r>
              <a:rPr lang="en-US" dirty="0" smtClean="0">
                <a:solidFill>
                  <a:srgbClr val="FFFF00"/>
                </a:solidFill>
              </a:rPr>
              <a:t>)   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 ×  P(</a:t>
            </a:r>
            <a:r>
              <a:rPr lang="en-US" dirty="0" err="1" smtClean="0">
                <a:solidFill>
                  <a:srgbClr val="FFFF00"/>
                </a:solidFill>
              </a:rPr>
              <a:t>food|english</a:t>
            </a:r>
            <a:r>
              <a:rPr lang="en-US" dirty="0" smtClean="0">
                <a:solidFill>
                  <a:srgbClr val="FFFF00"/>
                </a:solidFill>
              </a:rPr>
              <a:t>)   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 ×  P</a:t>
            </a:r>
            <a:r>
              <a:rPr lang="en-US" dirty="0">
                <a:solidFill>
                  <a:srgbClr val="FFFF00"/>
                </a:solidFill>
              </a:rPr>
              <a:t>(&lt;/s&gt;|food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      =  .000031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Sentences may be rare but their phrases are frequent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N-gram release: 2006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10975059" cy="419271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Google shared its enormous dataset having 1,024,908,267,229 words of running text and are publishing the counts of all 1,176,470,663 five-word sequences that appear at least 40 times. There are 13,588,391 unique words, after discarding words that appear less than 200 times.</a:t>
            </a:r>
          </a:p>
          <a:p>
            <a:pPr marL="0" indent="0">
              <a:buNone/>
            </a:pPr>
            <a:r>
              <a:rPr lang="en-US" dirty="0" smtClean="0"/>
              <a:t>4-grams			counts	</a:t>
            </a:r>
          </a:p>
          <a:p>
            <a:pPr marL="0" indent="0">
              <a:buNone/>
            </a:pPr>
            <a:r>
              <a:rPr lang="en-US" dirty="0" smtClean="0"/>
              <a:t>serve </a:t>
            </a:r>
            <a:r>
              <a:rPr lang="en-US" dirty="0"/>
              <a:t>as the incoming </a:t>
            </a:r>
            <a:r>
              <a:rPr lang="en-US" dirty="0" smtClean="0"/>
              <a:t>	92 </a:t>
            </a:r>
            <a:br>
              <a:rPr lang="en-US" dirty="0" smtClean="0"/>
            </a:br>
            <a:r>
              <a:rPr lang="en-US" dirty="0" smtClean="0"/>
              <a:t>serve </a:t>
            </a:r>
            <a:r>
              <a:rPr lang="en-US" dirty="0"/>
              <a:t>as the incubator </a:t>
            </a:r>
            <a:r>
              <a:rPr lang="en-US" dirty="0" smtClean="0"/>
              <a:t>	99 </a:t>
            </a:r>
            <a:br>
              <a:rPr lang="en-US" dirty="0" smtClean="0"/>
            </a:br>
            <a:r>
              <a:rPr lang="en-US" dirty="0" smtClean="0"/>
              <a:t>serve </a:t>
            </a:r>
            <a:r>
              <a:rPr lang="en-US" dirty="0"/>
              <a:t>as the independent </a:t>
            </a:r>
            <a:r>
              <a:rPr lang="en-US" dirty="0" smtClean="0"/>
              <a:t>	794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 </a:t>
            </a:r>
            <a:r>
              <a:rPr lang="en-US" dirty="0"/>
              <a:t>as the index </a:t>
            </a:r>
            <a:r>
              <a:rPr lang="en-US" dirty="0" smtClean="0"/>
              <a:t>		223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 </a:t>
            </a:r>
            <a:r>
              <a:rPr lang="en-US" dirty="0"/>
              <a:t>as the </a:t>
            </a:r>
            <a:r>
              <a:rPr lang="en-US" dirty="0" smtClean="0"/>
              <a:t>indication	72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 </a:t>
            </a:r>
            <a:r>
              <a:rPr lang="en-US" dirty="0"/>
              <a:t>as the indicator </a:t>
            </a:r>
            <a:r>
              <a:rPr lang="en-US" dirty="0" smtClean="0"/>
              <a:t>	120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 </a:t>
            </a:r>
            <a:r>
              <a:rPr lang="en-US" dirty="0"/>
              <a:t>as the indicators </a:t>
            </a:r>
            <a:r>
              <a:rPr lang="en-US" dirty="0" smtClean="0"/>
              <a:t>	45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 </a:t>
            </a:r>
            <a:r>
              <a:rPr lang="en-US" dirty="0"/>
              <a:t>as the indispensable </a:t>
            </a:r>
            <a:r>
              <a:rPr lang="en-US" dirty="0" smtClean="0"/>
              <a:t>	111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 </a:t>
            </a:r>
            <a:r>
              <a:rPr lang="en-US" dirty="0"/>
              <a:t>as the </a:t>
            </a:r>
            <a:r>
              <a:rPr lang="en-US" dirty="0" err="1"/>
              <a:t>indispensible</a:t>
            </a:r>
            <a:r>
              <a:rPr lang="en-US"/>
              <a:t> </a:t>
            </a:r>
            <a:r>
              <a:rPr lang="en-US" smtClean="0"/>
              <a:t>	40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 </a:t>
            </a:r>
            <a:r>
              <a:rPr lang="en-US" dirty="0"/>
              <a:t>as the </a:t>
            </a:r>
            <a:r>
              <a:rPr lang="en-US"/>
              <a:t>individual </a:t>
            </a:r>
            <a:r>
              <a:rPr lang="en-US" smtClean="0"/>
              <a:t>	234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6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dirty="0"/>
              <a:t>real</a:t>
            </a:r>
            <a:r>
              <a:rPr lang="en-US" dirty="0" smtClean="0"/>
              <a:t>” or “frequently observed” sentences. Than “ungrammatical” or “rarely observed” sentences?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We train parameters of our model on a training set.  </a:t>
            </a:r>
          </a:p>
          <a:p>
            <a:r>
              <a:rPr lang="en-US" dirty="0" smtClean="0"/>
              <a:t>We test the model’s performance on data we haven’t seen.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test set </a:t>
            </a:r>
            <a:r>
              <a:rPr lang="en-US" dirty="0" smtClean="0"/>
              <a:t>is an unseen dataset that is different from our training set,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totally unused.</a:t>
            </a:r>
          </a:p>
          <a:p>
            <a:pPr lvl="1"/>
            <a:r>
              <a:rPr lang="en-US" dirty="0" smtClean="0"/>
              <a:t>An evaluation metric tells us how well our model does on the test set.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each model in a task</a:t>
            </a:r>
          </a:p>
          <a:p>
            <a:pPr lvl="1"/>
            <a:r>
              <a:rPr lang="en-US" dirty="0" smtClean="0"/>
              <a:t>For example, spelling corrector, speech recognizer 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the task, get an accuracy for A and for B</a:t>
            </a:r>
          </a:p>
          <a:p>
            <a:pPr lvl="1"/>
            <a:r>
              <a:rPr lang="en-US" dirty="0" smtClean="0"/>
              <a:t>How many misspelled words corrected properly </a:t>
            </a:r>
            <a:endParaRPr lang="en-US" dirty="0"/>
          </a:p>
          <a:p>
            <a:pPr lvl="1"/>
            <a:r>
              <a:rPr lang="en-US" dirty="0" smtClean="0"/>
              <a:t>How many words translated correctly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accuracy for A and B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Extrinsic</a:t>
            </a:r>
          </a:p>
          <a:p>
            <a:endParaRPr lang="en-US" dirty="0"/>
          </a:p>
          <a:p>
            <a:r>
              <a:rPr lang="en-US" dirty="0" smtClean="0"/>
              <a:t>Intrinsic</a:t>
            </a:r>
          </a:p>
          <a:p>
            <a:endParaRPr lang="en-US" dirty="0"/>
          </a:p>
          <a:p>
            <a:r>
              <a:rPr lang="en-US" dirty="0" smtClean="0"/>
              <a:t>Human Evaluation (Domain experts manually verify results)</a:t>
            </a:r>
          </a:p>
          <a:p>
            <a:pPr lvl="1"/>
            <a:r>
              <a:rPr lang="en-US" dirty="0" smtClean="0"/>
              <a:t>Also called </a:t>
            </a:r>
            <a:r>
              <a:rPr lang="en-US" dirty="0" smtClean="0">
                <a:solidFill>
                  <a:srgbClr val="FFFF00"/>
                </a:solidFill>
              </a:rPr>
              <a:t>Gold Standard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491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Trebuchet MS</vt:lpstr>
      <vt:lpstr>Berlin</vt:lpstr>
      <vt:lpstr>Natural Language Processing (NLP)</vt:lpstr>
      <vt:lpstr>N-grams (Review)</vt:lpstr>
      <vt:lpstr>Bigram probabilities</vt:lpstr>
      <vt:lpstr>Estimating bigram probabilities (Demonstration)</vt:lpstr>
      <vt:lpstr>Bigram estimates for a sentence</vt:lpstr>
      <vt:lpstr>Google N-gram release: 2006</vt:lpstr>
      <vt:lpstr>Evaluating language models</vt:lpstr>
      <vt:lpstr>Comparing models A and B</vt:lpstr>
      <vt:lpstr>Evaluation Approaches</vt:lpstr>
      <vt:lpstr>Extrinsic evaluation</vt:lpstr>
      <vt:lpstr>Intrinsic Evaluation</vt:lpstr>
      <vt:lpstr>Intuition of Perplexity </vt:lpstr>
      <vt:lpstr>Perplexity</vt:lpstr>
      <vt:lpstr>PowerPoint Presentation</vt:lpstr>
      <vt:lpstr> The Shannon Game intuition for perplexity </vt:lpstr>
      <vt:lpstr>Perplexity as branching factor</vt:lpstr>
      <vt:lpstr>Lower Perplexity = better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</cp:lastModifiedBy>
  <cp:revision>33</cp:revision>
  <dcterms:created xsi:type="dcterms:W3CDTF">2019-02-11T13:06:17Z</dcterms:created>
  <dcterms:modified xsi:type="dcterms:W3CDTF">2019-02-22T11:25:09Z</dcterms:modified>
</cp:coreProperties>
</file>