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8" r:id="rId2"/>
    <p:sldId id="259" r:id="rId3"/>
    <p:sldId id="313" r:id="rId4"/>
    <p:sldId id="312" r:id="rId5"/>
    <p:sldId id="324" r:id="rId6"/>
    <p:sldId id="325" r:id="rId7"/>
    <p:sldId id="326" r:id="rId8"/>
    <p:sldId id="351" r:id="rId9"/>
    <p:sldId id="327" r:id="rId10"/>
    <p:sldId id="278" r:id="rId11"/>
    <p:sldId id="279" r:id="rId12"/>
    <p:sldId id="280" r:id="rId13"/>
    <p:sldId id="320" r:id="rId14"/>
    <p:sldId id="294" r:id="rId15"/>
    <p:sldId id="322" r:id="rId16"/>
    <p:sldId id="323" r:id="rId17"/>
    <p:sldId id="328" r:id="rId18"/>
    <p:sldId id="353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2" r:id="rId40"/>
    <p:sldId id="350" r:id="rId41"/>
    <p:sldId id="26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0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6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7A34CE-4645-4FDF-A2F8-B389928EBA7B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481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00E5CF-8232-424F-9B6D-D404638BC3ED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98513"/>
            <a:ext cx="5689600" cy="32019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02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AA0F741-270B-4CB0-87A8-66A1A9704813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98513"/>
            <a:ext cx="5689600" cy="3201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7276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15C601-CD98-4FC4-860B-84FADD64CB1C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98513"/>
            <a:ext cx="5689600" cy="3201987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5063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600E5CF-8232-424F-9B6D-D404638BC3ED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798513"/>
            <a:ext cx="5689600" cy="32019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4346575"/>
            <a:ext cx="5203825" cy="3857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5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(Week-1)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eaLnBrk="0" hangingPunct="0"/>
            <a:r>
              <a:rPr lang="en-US" sz="3200" dirty="0"/>
              <a:t>What is Software Engineering?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9218" y="1978924"/>
            <a:ext cx="7772400" cy="4326909"/>
          </a:xfrm>
          <a:noFill/>
          <a:ln/>
        </p:spPr>
        <p:txBody>
          <a:bodyPr/>
          <a:lstStyle/>
          <a:p>
            <a:pPr marL="0" indent="0" eaLnBrk="0" hangingPunct="0">
              <a:lnSpc>
                <a:spcPct val="90000"/>
              </a:lnSpc>
              <a:buClr>
                <a:schemeClr val="tx2"/>
              </a:buClr>
              <a:buSzPct val="75000"/>
              <a:buNone/>
            </a:pPr>
            <a:endParaRPr lang="en-US" sz="2800" dirty="0"/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800" dirty="0"/>
              <a:t>Systematic approach for developing software</a:t>
            </a:r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800" dirty="0"/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800" dirty="0"/>
              <a:t> Methods and techniques to develop and maintain quality software to solve problems. 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endParaRPr lang="en-US" sz="2800" dirty="0"/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800" dirty="0"/>
              <a:t>Study of the </a:t>
            </a:r>
            <a:r>
              <a:rPr lang="en-US" sz="2800" i="1" u="sng" dirty="0"/>
              <a:t>principles</a:t>
            </a:r>
            <a:r>
              <a:rPr lang="en-US" sz="2800" dirty="0"/>
              <a:t> and </a:t>
            </a:r>
            <a:r>
              <a:rPr lang="en-US" sz="2800" i="1" u="sng" dirty="0"/>
              <a:t>methodologies</a:t>
            </a:r>
            <a:r>
              <a:rPr lang="en-US" sz="2800" dirty="0"/>
              <a:t> for developing and maintaining software systems.  </a:t>
            </a:r>
          </a:p>
        </p:txBody>
      </p:sp>
    </p:spTree>
    <p:extLst>
      <p:ext uri="{BB962C8B-B14F-4D97-AF65-F5344CB8AC3E}">
        <p14:creationId xmlns:p14="http://schemas.microsoft.com/office/powerpoint/2010/main" val="276302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791569"/>
            <a:ext cx="7772400" cy="852985"/>
          </a:xfrm>
          <a:noFill/>
          <a:ln/>
        </p:spPr>
        <p:txBody>
          <a:bodyPr/>
          <a:lstStyle/>
          <a:p>
            <a:pPr eaLnBrk="0" hangingPunct="0"/>
            <a:r>
              <a:rPr lang="en-US" sz="3200" dirty="0"/>
              <a:t>What is Software Engineering?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800" i="1" u="sng" dirty="0"/>
          </a:p>
          <a:p>
            <a:pPr algn="just"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800" i="1" u="sng" dirty="0"/>
              <a:t>Practical </a:t>
            </a:r>
            <a:r>
              <a:rPr lang="en-US" sz="2800" dirty="0"/>
              <a:t>application of scientific knowledge in the design and construction of computer programs and the associated </a:t>
            </a:r>
            <a:r>
              <a:rPr lang="en-US" sz="2800" i="1" u="sng" dirty="0"/>
              <a:t>documentation</a:t>
            </a:r>
            <a:r>
              <a:rPr lang="en-US" sz="2800" i="1" dirty="0"/>
              <a:t> </a:t>
            </a:r>
            <a:r>
              <a:rPr lang="en-US" sz="2800" dirty="0"/>
              <a:t>required to develop, operate, and maintain them. </a:t>
            </a:r>
          </a:p>
          <a:p>
            <a:pPr eaLnBrk="0" hangingPunct="0">
              <a:lnSpc>
                <a:spcPct val="90000"/>
              </a:lnSpc>
              <a:buFontTx/>
              <a:buNone/>
            </a:pPr>
            <a:endParaRPr lang="en-US" sz="1600" dirty="0"/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r>
              <a:rPr lang="en-US" sz="2800" dirty="0"/>
              <a:t> Deals with establishment of </a:t>
            </a:r>
            <a:r>
              <a:rPr lang="en-US" sz="2800" i="1" u="sng" dirty="0"/>
              <a:t>sound engineering principles and methods</a:t>
            </a:r>
            <a:r>
              <a:rPr lang="en-US" sz="2800" dirty="0"/>
              <a:t> in order to </a:t>
            </a:r>
            <a:r>
              <a:rPr lang="en-US" sz="2800" i="1" dirty="0"/>
              <a:t>economically </a:t>
            </a:r>
            <a:r>
              <a:rPr lang="en-US" sz="2800" dirty="0"/>
              <a:t>obtain software that is </a:t>
            </a:r>
            <a:r>
              <a:rPr lang="en-US" sz="2800" u="sng" dirty="0"/>
              <a:t>reliable and works on real machines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82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9212" y="873457"/>
            <a:ext cx="7772400" cy="866632"/>
          </a:xfrm>
          <a:noFill/>
          <a:ln/>
        </p:spPr>
        <p:txBody>
          <a:bodyPr/>
          <a:lstStyle/>
          <a:p>
            <a:pPr eaLnBrk="0" hangingPunct="0"/>
            <a:r>
              <a:rPr lang="en-US" sz="3200" dirty="0"/>
              <a:t>What is </a:t>
            </a:r>
            <a:r>
              <a:rPr lang="en-US" sz="3200" dirty="0" smtClean="0"/>
              <a:t>Software?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7480" y="2112257"/>
            <a:ext cx="8139726" cy="3678303"/>
          </a:xfrm>
          <a:noFill/>
          <a:ln/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altLang="en-US" sz="2800" dirty="0"/>
          </a:p>
          <a:p>
            <a:pPr>
              <a:buNone/>
            </a:pPr>
            <a:r>
              <a:rPr lang="en-US" altLang="en-US" sz="2800" dirty="0"/>
              <a:t>According to the IEEE</a:t>
            </a:r>
          </a:p>
          <a:p>
            <a:pPr>
              <a:buNone/>
            </a:pPr>
            <a:endParaRPr lang="en-US" altLang="en-US" sz="2800" dirty="0"/>
          </a:p>
          <a:p>
            <a:pPr>
              <a:buNone/>
            </a:pPr>
            <a:r>
              <a:rPr lang="en-US" altLang="en-US" sz="2800" dirty="0"/>
              <a:t>Software is:</a:t>
            </a:r>
          </a:p>
          <a:p>
            <a:pPr algn="just">
              <a:buNone/>
            </a:pPr>
            <a:r>
              <a:rPr lang="en-US" altLang="en-US" sz="2800" i="1" dirty="0"/>
              <a:t>	“Computer programs, procedures, and possibly associated documentation and data pertaining to the operation of a computer system”.</a:t>
            </a:r>
            <a:endParaRPr lang="en-US" altLang="en-US" sz="2800" dirty="0"/>
          </a:p>
          <a:p>
            <a:pPr eaLnBrk="0" hangingPunct="0">
              <a:lnSpc>
                <a:spcPct val="90000"/>
              </a:lnSpc>
              <a:buClr>
                <a:schemeClr val="tx2"/>
              </a:buClr>
              <a:buSzPct val="75000"/>
              <a:buFont typeface="Monotype Sorts" pitchFamily="2" charset="2"/>
              <a:buChar char="l"/>
            </a:pPr>
            <a:endParaRPr lang="en-US" sz="2800" i="1" u="sng" dirty="0"/>
          </a:p>
        </p:txBody>
      </p:sp>
    </p:spTree>
    <p:extLst>
      <p:ext uri="{BB962C8B-B14F-4D97-AF65-F5344CB8AC3E}">
        <p14:creationId xmlns:p14="http://schemas.microsoft.com/office/powerpoint/2010/main" val="202130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575894" y="729658"/>
            <a:ext cx="11029616" cy="8546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The Role of Software Engineering</a:t>
            </a:r>
          </a:p>
        </p:txBody>
      </p:sp>
      <p:sp>
        <p:nvSpPr>
          <p:cNvPr id="14339" name="Cloud"/>
          <p:cNvSpPr>
            <a:spLocks noChangeAspect="1" noEditPoints="1" noChangeArrowheads="1"/>
          </p:cNvSpPr>
          <p:nvPr/>
        </p:nvSpPr>
        <p:spPr bwMode="auto">
          <a:xfrm>
            <a:off x="8151813" y="3117851"/>
            <a:ext cx="1930400" cy="12938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808080"/>
            </a:outerShdw>
          </a:effectLst>
        </p:spPr>
        <p:txBody>
          <a:bodyPr tIns="457200" bIns="320040"/>
          <a:lstStyle/>
          <a:p>
            <a:endParaRPr lang="en-US"/>
          </a:p>
        </p:txBody>
      </p:sp>
      <p:pic>
        <p:nvPicPr>
          <p:cNvPr id="14340" name="Picture 669" descr="MCj041197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8" y="2144714"/>
            <a:ext cx="459581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Cloud"/>
          <p:cNvSpPr>
            <a:spLocks noChangeAspect="1" noEditPoints="1" noChangeArrowheads="1"/>
          </p:cNvSpPr>
          <p:nvPr/>
        </p:nvSpPr>
        <p:spPr bwMode="auto">
          <a:xfrm>
            <a:off x="1685926" y="3390900"/>
            <a:ext cx="3108325" cy="2082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808080"/>
            </a:outerShdw>
          </a:effectLst>
        </p:spPr>
        <p:txBody>
          <a:bodyPr tIns="457200" bIns="320040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800"/>
              <a:t>Customer</a:t>
            </a:r>
          </a:p>
        </p:txBody>
      </p:sp>
      <p:sp>
        <p:nvSpPr>
          <p:cNvPr id="14342" name="WordArt 671"/>
          <p:cNvSpPr>
            <a:spLocks noChangeAspect="1" noChangeArrowheads="1" noChangeShapeType="1" noTextEdit="1"/>
          </p:cNvSpPr>
          <p:nvPr/>
        </p:nvSpPr>
        <p:spPr bwMode="auto">
          <a:xfrm rot="-734604">
            <a:off x="4911725" y="4216401"/>
            <a:ext cx="3113088" cy="568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28569"/>
              </a:avLst>
            </a:prstTxWarp>
          </a:bodyPr>
          <a:lstStyle/>
          <a:p>
            <a:pPr algn="ctr"/>
            <a:r>
              <a:rPr lang="en-US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Software Engineering</a:t>
            </a:r>
          </a:p>
        </p:txBody>
      </p:sp>
      <p:sp>
        <p:nvSpPr>
          <p:cNvPr id="14343" name="Text Box 672"/>
          <p:cNvSpPr txBox="1">
            <a:spLocks noChangeArrowheads="1"/>
          </p:cNvSpPr>
          <p:nvPr/>
        </p:nvSpPr>
        <p:spPr bwMode="auto">
          <a:xfrm>
            <a:off x="8618538" y="4443414"/>
            <a:ext cx="1377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Programmer</a:t>
            </a:r>
          </a:p>
        </p:txBody>
      </p:sp>
      <p:sp>
        <p:nvSpPr>
          <p:cNvPr id="14344" name="TextBox 1"/>
          <p:cNvSpPr txBox="1">
            <a:spLocks noChangeArrowheads="1"/>
          </p:cNvSpPr>
          <p:nvPr/>
        </p:nvSpPr>
        <p:spPr bwMode="auto">
          <a:xfrm>
            <a:off x="2179638" y="1879599"/>
            <a:ext cx="7127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A bridge from customer needs to programming implementation</a:t>
            </a:r>
          </a:p>
        </p:txBody>
      </p:sp>
      <p:sp>
        <p:nvSpPr>
          <p:cNvPr id="14345" name="TextBox 10"/>
          <p:cNvSpPr txBox="1">
            <a:spLocks noChangeArrowheads="1"/>
          </p:cNvSpPr>
          <p:nvPr/>
        </p:nvSpPr>
        <p:spPr bwMode="auto">
          <a:xfrm>
            <a:off x="4040188" y="5681663"/>
            <a:ext cx="6330950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u="sng"/>
              <a:t>First law of software engineering</a:t>
            </a:r>
            <a:endParaRPr lang="en-US" altLang="en-US" sz="1800" u="sng"/>
          </a:p>
          <a:p>
            <a:pPr eaLnBrk="1" hangingPunct="1"/>
            <a:r>
              <a:rPr lang="en-US" altLang="en-US" sz="1800"/>
              <a:t>Software engineer is willing to learn the problem domain</a:t>
            </a:r>
          </a:p>
          <a:p>
            <a:pPr eaLnBrk="1" hangingPunct="1"/>
            <a:r>
              <a:rPr lang="en-US" altLang="en-US" sz="1600"/>
              <a:t>(problem cannot be solved without understanding it first)</a:t>
            </a:r>
          </a:p>
        </p:txBody>
      </p:sp>
    </p:spTree>
    <p:extLst>
      <p:ext uri="{BB962C8B-B14F-4D97-AF65-F5344CB8AC3E}">
        <p14:creationId xmlns:p14="http://schemas.microsoft.com/office/powerpoint/2010/main" val="16239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766" y="818866"/>
            <a:ext cx="11049001" cy="843294"/>
          </a:xfrm>
        </p:spPr>
        <p:txBody>
          <a:bodyPr>
            <a:noAutofit/>
          </a:bodyPr>
          <a:lstStyle/>
          <a:p>
            <a:r>
              <a:rPr lang="en-US" dirty="0"/>
              <a:t>Some Important Software Engineering Related Activities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7051" y="2076734"/>
            <a:ext cx="3733800" cy="457200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en-US" sz="2400" dirty="0" smtClean="0"/>
              <a:t>Project Management</a:t>
            </a:r>
          </a:p>
          <a:p>
            <a:pPr>
              <a:lnSpc>
                <a:spcPct val="180000"/>
              </a:lnSpc>
            </a:pPr>
            <a:r>
              <a:rPr lang="en-US" sz="2400" dirty="0" smtClean="0"/>
              <a:t>Requirement Engineering</a:t>
            </a:r>
          </a:p>
          <a:p>
            <a:pPr>
              <a:lnSpc>
                <a:spcPct val="180000"/>
              </a:lnSpc>
            </a:pPr>
            <a:r>
              <a:rPr lang="en-US" sz="2400" dirty="0" smtClean="0"/>
              <a:t>Software Design</a:t>
            </a:r>
          </a:p>
          <a:p>
            <a:pPr>
              <a:lnSpc>
                <a:spcPct val="180000"/>
              </a:lnSpc>
            </a:pPr>
            <a:r>
              <a:rPr lang="en-US" sz="2400" dirty="0" smtClean="0"/>
              <a:t>Coding</a:t>
            </a:r>
          </a:p>
          <a:p>
            <a:pPr>
              <a:lnSpc>
                <a:spcPct val="180000"/>
              </a:lnSpc>
            </a:pPr>
            <a:r>
              <a:rPr lang="en-US" sz="2400" dirty="0" smtClean="0"/>
              <a:t>Testing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00800" y="2800066"/>
            <a:ext cx="3962400" cy="37338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sz="2400" dirty="0"/>
              <a:t>Software Quality Assurance</a:t>
            </a:r>
          </a:p>
          <a:p>
            <a:pPr>
              <a:lnSpc>
                <a:spcPct val="180000"/>
              </a:lnSpc>
            </a:pPr>
            <a:r>
              <a:rPr lang="en-US" sz="2400" dirty="0"/>
              <a:t>Software Configuration Management</a:t>
            </a:r>
          </a:p>
          <a:p>
            <a:pPr>
              <a:lnSpc>
                <a:spcPct val="180000"/>
              </a:lnSpc>
            </a:pPr>
            <a:r>
              <a:rPr lang="en-US" sz="2400" dirty="0"/>
              <a:t>Software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22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80030" y="685083"/>
            <a:ext cx="77724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Software Development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05354" y="1524001"/>
            <a:ext cx="8581292" cy="4800599"/>
          </a:xfrm>
        </p:spPr>
        <p:txBody>
          <a:bodyPr>
            <a:normAutofit/>
          </a:bodyPr>
          <a:lstStyle/>
          <a:p>
            <a:pPr marL="33763" indent="0">
              <a:lnSpc>
                <a:spcPct val="90000"/>
              </a:lnSpc>
              <a:buNone/>
              <a:defRPr/>
            </a:pPr>
            <a:r>
              <a:rPr lang="en-US" sz="3200" b="1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83" y="2421342"/>
            <a:ext cx="5905541" cy="409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38" y="765981"/>
            <a:ext cx="77724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200" dirty="0" smtClean="0"/>
              <a:t>Software Development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05354" y="1524001"/>
            <a:ext cx="8581292" cy="4800599"/>
          </a:xfrm>
        </p:spPr>
        <p:txBody>
          <a:bodyPr>
            <a:normAutofit/>
          </a:bodyPr>
          <a:lstStyle/>
          <a:p>
            <a:pPr marL="33763" indent="0">
              <a:lnSpc>
                <a:spcPct val="90000"/>
              </a:lnSpc>
              <a:buNone/>
              <a:defRPr/>
            </a:pPr>
            <a:r>
              <a:rPr lang="en-US" sz="3200" b="1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09" y="2751161"/>
            <a:ext cx="8749391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4713" y="1897040"/>
            <a:ext cx="10993549" cy="104878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>
                <a:solidFill>
                  <a:schemeClr val="tx1"/>
                </a:solidFill>
              </a:rPr>
              <a:t>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8993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6519" y="533945"/>
            <a:ext cx="4951413" cy="11430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SimSun" panose="02010600030101010101" pitchFamily="2" charset="-122"/>
              </a:rPr>
              <a:t>What is </a:t>
            </a:r>
            <a:r>
              <a:rPr lang="en-US" altLang="zh-CN" sz="3200" dirty="0">
                <a:latin typeface="Palatino" charset="0"/>
                <a:ea typeface="SimSun" panose="02010600030101010101" pitchFamily="2" charset="-122"/>
              </a:rPr>
              <a:t>“</a:t>
            </a:r>
            <a:r>
              <a:rPr lang="en-US" altLang="zh-CN" sz="3200" dirty="0" smtClean="0">
                <a:ea typeface="SimSun" panose="02010600030101010101" pitchFamily="2" charset="-122"/>
              </a:rPr>
              <a:t>Agile</a:t>
            </a:r>
            <a:r>
              <a:rPr lang="en-US" altLang="zh-CN" sz="3200" dirty="0" smtClean="0">
                <a:latin typeface="Palatino" charset="0"/>
                <a:ea typeface="SimSun" panose="02010600030101010101" pitchFamily="2" charset="-122"/>
              </a:rPr>
              <a:t>”</a:t>
            </a:r>
            <a:r>
              <a:rPr lang="en-US" altLang="zh-CN" sz="3200" dirty="0" smtClean="0">
                <a:ea typeface="SimSun" panose="02010600030101010101" pitchFamily="2" charset="-122"/>
              </a:rPr>
              <a:t>?</a:t>
            </a:r>
            <a:endParaRPr lang="en-US" altLang="zh-CN" sz="3200" dirty="0">
              <a:ea typeface="SimSun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0" y="2220038"/>
            <a:ext cx="7891463" cy="42217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 smtClean="0">
                <a:ea typeface="SimSun" panose="02010600030101010101" pitchFamily="2" charset="-122"/>
              </a:rPr>
              <a:t>Agile is a philosophy or a way of thinking guided by some </a:t>
            </a:r>
            <a:r>
              <a:rPr lang="en-US" altLang="zh-CN" sz="2800" b="1" dirty="0" smtClean="0">
                <a:ea typeface="SimSun" panose="02010600030101010101" pitchFamily="2" charset="-122"/>
              </a:rPr>
              <a:t>values and principles</a:t>
            </a:r>
            <a:r>
              <a:rPr lang="en-US" altLang="zh-CN" sz="2800" dirty="0" smtClean="0">
                <a:ea typeface="SimSun" panose="02010600030101010101" pitchFamily="2" charset="-122"/>
              </a:rPr>
              <a:t>.</a:t>
            </a:r>
            <a:endParaRPr lang="en-US" altLang="zh-CN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5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90292" y="533945"/>
            <a:ext cx="4951413" cy="11430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SimSun" panose="02010600030101010101" pitchFamily="2" charset="-122"/>
              </a:rPr>
              <a:t>What is </a:t>
            </a:r>
            <a:r>
              <a:rPr lang="en-US" altLang="zh-CN" sz="3200" dirty="0">
                <a:latin typeface="Palatino" charset="0"/>
                <a:ea typeface="SimSun" panose="02010600030101010101" pitchFamily="2" charset="-122"/>
              </a:rPr>
              <a:t>“</a:t>
            </a:r>
            <a:r>
              <a:rPr lang="en-US" altLang="zh-CN" sz="3200" dirty="0">
                <a:ea typeface="SimSun" panose="02010600030101010101" pitchFamily="2" charset="-122"/>
              </a:rPr>
              <a:t>Agility</a:t>
            </a:r>
            <a:r>
              <a:rPr lang="en-US" altLang="zh-CN" sz="3200" dirty="0">
                <a:latin typeface="Palatino" charset="0"/>
                <a:ea typeface="SimSun" panose="02010600030101010101" pitchFamily="2" charset="-122"/>
              </a:rPr>
              <a:t>”</a:t>
            </a:r>
            <a:r>
              <a:rPr lang="en-US" altLang="zh-CN" sz="3200" dirty="0">
                <a:ea typeface="SimSun" panose="02010600030101010101" pitchFamily="2" charset="-122"/>
              </a:rPr>
              <a:t>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0" y="2220038"/>
            <a:ext cx="7891463" cy="42217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ea typeface="SimSun" panose="02010600030101010101" pitchFamily="2" charset="-122"/>
              </a:rPr>
              <a:t>Effective (rapid and adaptive) response to change</a:t>
            </a:r>
          </a:p>
          <a:p>
            <a:pPr eaLnBrk="1" hangingPunct="1"/>
            <a:r>
              <a:rPr lang="en-US" altLang="zh-CN" sz="2800" dirty="0">
                <a:ea typeface="SimSun" panose="02010600030101010101" pitchFamily="2" charset="-122"/>
              </a:rPr>
              <a:t>Effective communication among all stakeholders</a:t>
            </a:r>
          </a:p>
          <a:p>
            <a:pPr eaLnBrk="1" hangingPunct="1">
              <a:buFontTx/>
              <a:buNone/>
            </a:pPr>
            <a:endParaRPr lang="en-US" altLang="zh-CN" sz="2800" dirty="0">
              <a:ea typeface="SimSun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i="1" dirty="0">
                <a:ea typeface="SimSun" panose="02010600030101010101" pitchFamily="2" charset="-122"/>
              </a:rPr>
              <a:t>Yielding </a:t>
            </a:r>
            <a:r>
              <a:rPr lang="en-US" altLang="zh-CN" sz="2800" i="1" dirty="0">
                <a:latin typeface="Palatino" charset="0"/>
                <a:ea typeface="SimSun" panose="02010600030101010101" pitchFamily="2" charset="-122"/>
              </a:rPr>
              <a:t>…</a:t>
            </a:r>
            <a:endParaRPr lang="en-US" altLang="zh-CN" sz="2800" i="1" dirty="0">
              <a:ea typeface="SimSun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800" dirty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SimSun" panose="02010600030101010101" pitchFamily="2" charset="-122"/>
              </a:rPr>
              <a:t>Rapid, incremental delivery of software</a:t>
            </a:r>
          </a:p>
        </p:txBody>
      </p:sp>
    </p:spTree>
    <p:extLst>
      <p:ext uri="{BB962C8B-B14F-4D97-AF65-F5344CB8AC3E}">
        <p14:creationId xmlns:p14="http://schemas.microsoft.com/office/powerpoint/2010/main" val="262803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Course Content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112257"/>
            <a:ext cx="11029615" cy="449325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Introduction to Computer‑based System </a:t>
            </a:r>
            <a:r>
              <a:rPr lang="en-US" sz="2400" dirty="0" smtClean="0"/>
              <a:t>Engineering</a:t>
            </a:r>
            <a:r>
              <a:rPr lang="en-US" sz="2400" dirty="0"/>
              <a:t>; </a:t>
            </a:r>
            <a:endParaRPr lang="en-US" sz="2400" dirty="0" smtClean="0"/>
          </a:p>
          <a:p>
            <a:pPr algn="just"/>
            <a:r>
              <a:rPr lang="en-US" sz="2400" dirty="0" smtClean="0"/>
              <a:t>Project </a:t>
            </a:r>
            <a:r>
              <a:rPr lang="en-US" sz="2400" dirty="0"/>
              <a:t>Management; </a:t>
            </a:r>
            <a:r>
              <a:rPr lang="en-US" sz="2400" dirty="0" smtClean="0"/>
              <a:t>Software </a:t>
            </a:r>
            <a:r>
              <a:rPr lang="en-US" sz="2400" dirty="0"/>
              <a:t>Specification; </a:t>
            </a:r>
            <a:r>
              <a:rPr lang="en-US" sz="2400" dirty="0" smtClean="0"/>
              <a:t>Requirements Engineering, System Modeling; Requirements Specifications; Software Prototyping; </a:t>
            </a:r>
          </a:p>
          <a:p>
            <a:pPr algn="just"/>
            <a:r>
              <a:rPr lang="en-US" sz="2400" dirty="0" smtClean="0"/>
              <a:t>Software Design: Architectural Design, Object‑Oriented Design, Function‑Oriented Design, User Interface Design; </a:t>
            </a:r>
          </a:p>
          <a:p>
            <a:pPr algn="just"/>
            <a:r>
              <a:rPr lang="en-US" sz="2400" dirty="0" smtClean="0"/>
              <a:t>Quality Assurance; Processes &amp; Configuration Management; </a:t>
            </a:r>
          </a:p>
          <a:p>
            <a:pPr algn="just"/>
            <a:r>
              <a:rPr lang="en-US" sz="2400" dirty="0" smtClean="0"/>
              <a:t>Introduction to advanced issues: </a:t>
            </a:r>
          </a:p>
          <a:p>
            <a:pPr algn="just"/>
            <a:r>
              <a:rPr lang="en-US" sz="2400" dirty="0" smtClean="0"/>
              <a:t>Reusability, Patterns;  </a:t>
            </a:r>
          </a:p>
          <a:p>
            <a:pPr algn="just"/>
            <a:r>
              <a:rPr lang="en-US" sz="2400" dirty="0" smtClean="0"/>
              <a:t>Assignments and projects on various stages and deliverables of SDLC.</a:t>
            </a:r>
          </a:p>
        </p:txBody>
      </p:sp>
    </p:spTree>
    <p:extLst>
      <p:ext uri="{BB962C8B-B14F-4D97-AF65-F5344CB8AC3E}">
        <p14:creationId xmlns:p14="http://schemas.microsoft.com/office/powerpoint/2010/main" val="161258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1790" y="723331"/>
            <a:ext cx="4883150" cy="99455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Agile values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287" y="2162603"/>
            <a:ext cx="9894626" cy="410171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dirty="0" smtClean="0">
                <a:ea typeface="SimSun" panose="02010600030101010101" pitchFamily="2" charset="-122"/>
              </a:rPr>
              <a:t>Individuals and Interactions over Processes and Tools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zh-CN" sz="2400" dirty="0">
              <a:ea typeface="SimSun" panose="02010600030101010101" pitchFamily="2" charset="-122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dirty="0" smtClean="0">
                <a:ea typeface="SimSun" panose="02010600030101010101" pitchFamily="2" charset="-122"/>
              </a:rPr>
              <a:t>Working Software over Comprehensive Documentation</a:t>
            </a: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zh-CN" sz="2400" dirty="0">
              <a:ea typeface="SimSun" panose="02010600030101010101" pitchFamily="2" charset="-122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dirty="0" smtClean="0">
                <a:ea typeface="SimSun" panose="02010600030101010101" pitchFamily="2" charset="-122"/>
              </a:rPr>
              <a:t>Customer Collaboration over Contract </a:t>
            </a:r>
            <a:r>
              <a:rPr lang="en-US" altLang="zh-CN" sz="2400" dirty="0">
                <a:ea typeface="SimSun" panose="02010600030101010101" pitchFamily="2" charset="-122"/>
              </a:rPr>
              <a:t>N</a:t>
            </a:r>
            <a:r>
              <a:rPr lang="en-US" altLang="zh-CN" sz="2400" dirty="0" smtClean="0">
                <a:ea typeface="SimSun" panose="02010600030101010101" pitchFamily="2" charset="-122"/>
              </a:rPr>
              <a:t>egotiation</a:t>
            </a:r>
            <a:endParaRPr lang="en-US" altLang="zh-CN" sz="2400" dirty="0" smtClean="0">
              <a:latin typeface="Palatino" charset="0"/>
              <a:ea typeface="SimSun" panose="02010600030101010101" pitchFamily="2" charset="-122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zh-CN" sz="2400" dirty="0">
              <a:ea typeface="SimSun" panose="02010600030101010101" pitchFamily="2" charset="-122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dirty="0" smtClean="0">
                <a:ea typeface="SimSun" panose="02010600030101010101" pitchFamily="2" charset="-122"/>
              </a:rPr>
              <a:t>Responding to change over Following a Plan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53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smtClean="0"/>
              <a:t>Principles of agile methods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66900" y="2057829"/>
            <a:ext cx="8458200" cy="4738052"/>
            <a:chOff x="1904999" y="2317844"/>
            <a:chExt cx="8458200" cy="4899112"/>
          </a:xfrm>
        </p:grpSpPr>
        <p:sp>
          <p:nvSpPr>
            <p:cNvPr id="1028" name="Rectangle 3"/>
            <p:cNvSpPr>
              <a:spLocks noChangeArrowheads="1"/>
            </p:cNvSpPr>
            <p:nvPr/>
          </p:nvSpPr>
          <p:spPr bwMode="auto">
            <a:xfrm>
              <a:off x="1904999" y="2317844"/>
              <a:ext cx="8458200" cy="46482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02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259012" y="2486206"/>
            <a:ext cx="7750175" cy="473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Document" r:id="rId4" imgW="5653983" imgH="3450566" progId="Word.Document.8">
                    <p:embed/>
                  </p:oleObj>
                </mc:Choice>
                <mc:Fallback>
                  <p:oleObj name="Document" r:id="rId4" imgW="5653983" imgH="345056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0829"/>
                        <a:stretch>
                          <a:fillRect/>
                        </a:stretch>
                      </p:blipFill>
                      <p:spPr bwMode="auto">
                        <a:xfrm>
                          <a:off x="2259012" y="2486206"/>
                          <a:ext cx="7750175" cy="4730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9403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Agile process models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5592" y="2349308"/>
            <a:ext cx="7338919" cy="367830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Extreme Programming (XP)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Scrum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Adaptive Software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Dynamic System Development Method (DSDM)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Crystal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Feature Driven Development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Agile Modeling (AM)</a:t>
            </a:r>
          </a:p>
        </p:txBody>
      </p:sp>
    </p:spTree>
    <p:extLst>
      <p:ext uri="{BB962C8B-B14F-4D97-AF65-F5344CB8AC3E}">
        <p14:creationId xmlns:p14="http://schemas.microsoft.com/office/powerpoint/2010/main" val="314831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zh-CN" sz="3200" dirty="0" smtClean="0">
                <a:ea typeface="SimSun" panose="02010600030101010101" pitchFamily="2" charset="-122"/>
              </a:rPr>
              <a:t>Extreme Programming (XP)</a:t>
            </a:r>
            <a:endParaRPr lang="en-US" altLang="en-US" sz="3200" dirty="0" smtClean="0">
              <a:ea typeface="SimSun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Perhaps </a:t>
            </a:r>
            <a:r>
              <a:rPr lang="en-US" altLang="en-US" sz="2800" dirty="0" smtClean="0"/>
              <a:t>one of the well-known </a:t>
            </a:r>
            <a:r>
              <a:rPr lang="en-US" altLang="en-US" sz="2800" dirty="0"/>
              <a:t>and most widely used agile method.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Extreme Programming (XP) takes an ‘extreme’ approach to iterative development.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New versions may be built several times per day;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Increments are delivered to customers every 2 weeks;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800" dirty="0"/>
              <a:t>All tests must be run for every build and the build is only accepted if tests run successfully.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9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7259" y="937431"/>
            <a:ext cx="8116887" cy="6000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Extreme Programming (XP)</a:t>
            </a:r>
          </a:p>
        </p:txBody>
      </p:sp>
      <p:pic>
        <p:nvPicPr>
          <p:cNvPr id="12292" name="Picture 4" descr="Extreme_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39" y="1872077"/>
            <a:ext cx="6009562" cy="491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7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2659" y="574889"/>
            <a:ext cx="7750175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370" y="2147791"/>
            <a:ext cx="77724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500" u="sng" dirty="0">
                <a:ea typeface="SimSun" panose="02010600030101010101" pitchFamily="2" charset="-122"/>
              </a:rPr>
              <a:t>XP Planning</a:t>
            </a:r>
          </a:p>
          <a:p>
            <a:pPr eaLnBrk="1" hangingPunct="1">
              <a:lnSpc>
                <a:spcPct val="90000"/>
              </a:lnSpc>
            </a:pPr>
            <a:endParaRPr lang="en-US" altLang="zh-CN" sz="1000" dirty="0"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Begins with the creation of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user stories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4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Agile team assesses each story and assigns a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cost</a:t>
            </a:r>
          </a:p>
          <a:p>
            <a:pPr marL="320040" lvl="1" indent="0">
              <a:lnSpc>
                <a:spcPct val="90000"/>
              </a:lnSpc>
              <a:buNone/>
            </a:pPr>
            <a:endParaRPr lang="en-US" altLang="zh-CN" sz="4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Stories are grouped to for a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deliverable increment</a:t>
            </a:r>
          </a:p>
          <a:p>
            <a:pPr marL="320040" lvl="1" indent="0">
              <a:lnSpc>
                <a:spcPct val="90000"/>
              </a:lnSpc>
              <a:buNone/>
            </a:pPr>
            <a:endParaRPr lang="en-US" altLang="zh-CN" sz="4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A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commitment</a:t>
            </a:r>
            <a:r>
              <a:rPr lang="en-US" altLang="zh-CN" sz="2800" dirty="0">
                <a:ea typeface="SimSun" panose="02010600030101010101" pitchFamily="2" charset="-122"/>
              </a:rPr>
              <a:t> is made on delivery date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4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4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Requirements scenarios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80496"/>
            <a:ext cx="9567081" cy="392005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In XP, user requirements are expressed as scenarios or user stories</a:t>
            </a:r>
            <a:r>
              <a:rPr lang="en-US" altLang="en-US" sz="2400" dirty="0" smtClean="0"/>
              <a:t>.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These are written on cards and the development team break them down into implementation tasks. These tasks are the basis of schedule and cost estimates</a:t>
            </a:r>
            <a:r>
              <a:rPr lang="en-US" altLang="en-US" sz="2400" dirty="0" smtClean="0"/>
              <a:t>.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The customer chooses the stories for inclusion in the next release based on their priorities and the schedule estimates.</a:t>
            </a:r>
          </a:p>
        </p:txBody>
      </p:sp>
    </p:spTree>
    <p:extLst>
      <p:ext uri="{BB962C8B-B14F-4D97-AF65-F5344CB8AC3E}">
        <p14:creationId xmlns:p14="http://schemas.microsoft.com/office/powerpoint/2010/main" val="2229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sz="3000" dirty="0"/>
              <a:t>Story card for document downloading</a:t>
            </a:r>
            <a:endParaRPr lang="en-GB" altLang="en-US" sz="3000" dirty="0" smtClean="0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50911"/>
            <a:ext cx="67056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435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9325" y="274638"/>
            <a:ext cx="775335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9077" y="1953432"/>
            <a:ext cx="7412037" cy="47228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ea typeface="SimSun" panose="02010600030101010101" pitchFamily="2" charset="-122"/>
              </a:rPr>
              <a:t>XP Design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1200" dirty="0">
              <a:ea typeface="SimSun" panose="02010600030101010101" pitchFamily="2" charset="-122"/>
            </a:endParaRPr>
          </a:p>
          <a:p>
            <a:pPr marL="685800" lvl="1" indent="-228600" algn="just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Follows the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KIS (keep it simple) principle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800" dirty="0">
              <a:solidFill>
                <a:schemeClr val="accent2"/>
              </a:solidFill>
              <a:ea typeface="SimSun" panose="02010600030101010101" pitchFamily="2" charset="-122"/>
            </a:endParaRPr>
          </a:p>
          <a:p>
            <a:pPr marL="685800" lvl="1" indent="-228600" algn="just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Encourage the use of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CRC (class-responsibility-cards) cards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800" dirty="0">
              <a:ea typeface="SimSun" panose="02010600030101010101" pitchFamily="2" charset="-122"/>
            </a:endParaRPr>
          </a:p>
          <a:p>
            <a:pPr marL="685800" lvl="1" indent="-228600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For difficult design problems, suggests the creation of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spike solutions</a:t>
            </a:r>
            <a:r>
              <a:rPr lang="en-US" altLang="zh-CN" sz="2800" dirty="0"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Palatino" charset="0"/>
                <a:ea typeface="SimSun" panose="02010600030101010101" pitchFamily="2" charset="-122"/>
              </a:rPr>
              <a:t>—</a:t>
            </a:r>
            <a:r>
              <a:rPr lang="en-US" altLang="zh-CN" sz="2800" dirty="0">
                <a:ea typeface="SimSun" panose="02010600030101010101" pitchFamily="2" charset="-122"/>
              </a:rPr>
              <a:t> a design prototype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CN" sz="800" dirty="0">
              <a:ea typeface="SimSun" panose="02010600030101010101" pitchFamily="2" charset="-122"/>
            </a:endParaRPr>
          </a:p>
          <a:p>
            <a:pPr marL="685800" lvl="1" indent="-228600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Encourages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refactoring</a:t>
            </a:r>
            <a:r>
              <a:rPr lang="en-US" altLang="zh-CN" sz="2800" dirty="0">
                <a:solidFill>
                  <a:srgbClr val="F3FF07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Palatino" charset="0"/>
                <a:ea typeface="SimSun" panose="02010600030101010101" pitchFamily="2" charset="-122"/>
              </a:rPr>
              <a:t>—</a:t>
            </a:r>
            <a:r>
              <a:rPr lang="en-US" altLang="zh-CN" sz="2800" dirty="0">
                <a:ea typeface="SimSun" panose="02010600030101010101" pitchFamily="2" charset="-122"/>
              </a:rPr>
              <a:t> an iterative refinement of the internal program design</a:t>
            </a:r>
          </a:p>
          <a:p>
            <a:pPr marL="685800" lvl="1" indent="-228600">
              <a:lnSpc>
                <a:spcPct val="80000"/>
              </a:lnSpc>
            </a:pPr>
            <a:endParaRPr lang="zh-CN" altLang="en-US" sz="1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23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719" y="970674"/>
            <a:ext cx="7753350" cy="5635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CN" dirty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791" y="2456596"/>
            <a:ext cx="8229600" cy="3370997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80000"/>
              </a:lnSpc>
              <a:buNone/>
            </a:pPr>
            <a:r>
              <a:rPr lang="en-US" altLang="zh-CN" sz="2800" u="sng" dirty="0" smtClean="0">
                <a:solidFill>
                  <a:srgbClr val="C00000"/>
                </a:solidFill>
                <a:ea typeface="SimSun" panose="02010600030101010101" pitchFamily="2" charset="-122"/>
              </a:rPr>
              <a:t>CRC </a:t>
            </a:r>
            <a:r>
              <a:rPr lang="en-US" altLang="zh-CN" sz="2800" u="sng" dirty="0">
                <a:solidFill>
                  <a:srgbClr val="C00000"/>
                </a:solidFill>
                <a:ea typeface="SimSun" panose="02010600030101010101" pitchFamily="2" charset="-122"/>
              </a:rPr>
              <a:t>Cards: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1000" u="sng" dirty="0"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altLang="zh-CN" sz="2600" dirty="0">
                <a:ea typeface="SimSun" panose="02010600030101010101" pitchFamily="2" charset="-122"/>
              </a:rPr>
              <a:t>Class-responsibility-collaboration (CRC) cards are a tool used in the design of object-oriented software. 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6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859808"/>
            <a:ext cx="11029616" cy="85614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/>
              <a:t>Recommended Books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883391" y="2715904"/>
            <a:ext cx="9054152" cy="307415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 smtClean="0"/>
              <a:t>Text Books</a:t>
            </a:r>
            <a:endParaRPr lang="en-US" altLang="en-US" dirty="0" smtClean="0"/>
          </a:p>
          <a:p>
            <a:pPr marL="1035050" lvl="1" indent="-577850" algn="just">
              <a:lnSpc>
                <a:spcPct val="80000"/>
              </a:lnSpc>
            </a:pPr>
            <a:r>
              <a:rPr lang="en-US" sz="2400" dirty="0"/>
              <a:t>Software Engineering, Sommerville I., 10th Edition, Pearson Inc., 2014 </a:t>
            </a:r>
            <a:endParaRPr lang="en-US" sz="2400" dirty="0" smtClean="0"/>
          </a:p>
          <a:p>
            <a:pPr marL="1035050" lvl="1" indent="-577850" algn="just">
              <a:lnSpc>
                <a:spcPct val="80000"/>
              </a:lnSpc>
            </a:pPr>
            <a:r>
              <a:rPr lang="en-US" sz="2400" dirty="0" smtClean="0"/>
              <a:t>Software </a:t>
            </a:r>
            <a:r>
              <a:rPr lang="en-US" sz="2400" dirty="0"/>
              <a:t>Engineering, A Practitioner’s Approach, Pressman R. S.&amp; Maxim B. R., 8th Edition, McGraw-Hill, 2015.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995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43379"/>
            <a:ext cx="7753350" cy="5635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CN" dirty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53340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altLang="zh-CN" sz="2800" u="sng" dirty="0">
                <a:solidFill>
                  <a:srgbClr val="C00000"/>
                </a:solidFill>
                <a:ea typeface="SimSun" panose="02010600030101010101" pitchFamily="2" charset="-122"/>
              </a:rPr>
              <a:t>CRC Cards: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1000" u="sng" dirty="0"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altLang="zh-CN" sz="2600" dirty="0">
                <a:ea typeface="SimSun" panose="02010600030101010101" pitchFamily="2" charset="-122"/>
              </a:rPr>
              <a:t>The card is partitioned into three areas: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1000" dirty="0">
              <a:ea typeface="SimSun" panose="02010600030101010101" pitchFamily="2" charset="-122"/>
            </a:endParaRPr>
          </a:p>
          <a:p>
            <a:pPr marL="1028700" lvl="1" indent="-571500" algn="just">
              <a:lnSpc>
                <a:spcPct val="80000"/>
              </a:lnSpc>
              <a:buFont typeface="+mj-lt"/>
              <a:buAutoNum type="romanUcPeriod"/>
            </a:pPr>
            <a:r>
              <a:rPr lang="en-US" altLang="zh-CN" sz="2600" dirty="0">
                <a:ea typeface="SimSun" panose="02010600030101010101" pitchFamily="2" charset="-122"/>
              </a:rPr>
              <a:t>On top of the card, the class name</a:t>
            </a:r>
          </a:p>
          <a:p>
            <a:pPr marL="1028700" lvl="1" indent="-571500" algn="just">
              <a:lnSpc>
                <a:spcPct val="80000"/>
              </a:lnSpc>
              <a:buFont typeface="+mj-lt"/>
              <a:buAutoNum type="romanUcPeriod"/>
            </a:pPr>
            <a:r>
              <a:rPr lang="en-US" altLang="zh-CN" sz="2600" dirty="0">
                <a:ea typeface="SimSun" panose="02010600030101010101" pitchFamily="2" charset="-122"/>
              </a:rPr>
              <a:t>On the left, the responsibilities of the class</a:t>
            </a:r>
          </a:p>
          <a:p>
            <a:pPr marL="1028700" lvl="1" indent="-571500" algn="just">
              <a:lnSpc>
                <a:spcPct val="80000"/>
              </a:lnSpc>
              <a:buFont typeface="+mj-lt"/>
              <a:buAutoNum type="romanUcPeriod"/>
            </a:pPr>
            <a:r>
              <a:rPr lang="en-US" altLang="zh-CN" sz="2600" dirty="0">
                <a:ea typeface="SimSun" panose="02010600030101010101" pitchFamily="2" charset="-122"/>
              </a:rPr>
              <a:t>On the right, collaborators (other classes) with which this class interacts to fulfill its responsibilities.</a:t>
            </a:r>
            <a:endParaRPr lang="en-US" altLang="zh-CN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6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88787"/>
            <a:ext cx="7753350" cy="5635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CN" dirty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60812"/>
            <a:ext cx="8229600" cy="1364776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altLang="zh-CN" sz="2800" u="sng" dirty="0">
                <a:solidFill>
                  <a:srgbClr val="C00000"/>
                </a:solidFill>
                <a:ea typeface="SimSun" panose="02010600030101010101" pitchFamily="2" charset="-122"/>
              </a:rPr>
              <a:t>CRC Cards: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1000" u="sng" dirty="0">
              <a:ea typeface="SimSun" panose="02010600030101010101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493" y="3719361"/>
            <a:ext cx="5420028" cy="31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7592" y="785019"/>
            <a:ext cx="7753350" cy="5635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zh-CN" dirty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53340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r>
              <a:rPr lang="en-US" altLang="zh-CN" sz="2800" u="sng" dirty="0">
                <a:solidFill>
                  <a:srgbClr val="C00000"/>
                </a:solidFill>
                <a:ea typeface="SimSun" panose="02010600030101010101" pitchFamily="2" charset="-122"/>
              </a:rPr>
              <a:t>CRC Cards: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1000" u="sng" dirty="0">
              <a:ea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09" y="2610134"/>
            <a:ext cx="591749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66800"/>
            <a:ext cx="8229600" cy="53340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2800" u="sng" dirty="0">
              <a:solidFill>
                <a:srgbClr val="C00000"/>
              </a:solidFill>
              <a:ea typeface="SimSun" panose="02010600030101010101" pitchFamily="2" charset="-122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zh-CN" sz="1000" u="sng" dirty="0">
              <a:ea typeface="SimSun" panose="02010600030101010101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3" t="4878" r="2883" b="3658"/>
          <a:stretch/>
        </p:blipFill>
        <p:spPr>
          <a:xfrm>
            <a:off x="2194371" y="532263"/>
            <a:ext cx="7698209" cy="6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5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7940" y="968991"/>
            <a:ext cx="6078514" cy="5987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Extreme Programming (XP)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9325" y="2094243"/>
            <a:ext cx="7412037" cy="47228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zh-CN" sz="2800" dirty="0">
              <a:ea typeface="SimSun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ea typeface="SimSun" panose="02010600030101010101" pitchFamily="2" charset="-122"/>
              </a:rPr>
              <a:t>XP Coding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Recommends the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construction of a unit test</a:t>
            </a:r>
            <a:r>
              <a:rPr lang="en-US" altLang="zh-CN" sz="2800" dirty="0">
                <a:ea typeface="SimSun" panose="02010600030101010101" pitchFamily="2" charset="-122"/>
              </a:rPr>
              <a:t> for a store </a:t>
            </a:r>
            <a:r>
              <a:rPr lang="en-US" altLang="zh-CN" sz="2800" i="1" dirty="0">
                <a:ea typeface="SimSun" panose="02010600030101010101" pitchFamily="2" charset="-122"/>
              </a:rPr>
              <a:t>before</a:t>
            </a:r>
            <a:r>
              <a:rPr lang="en-US" altLang="zh-CN" sz="2800" dirty="0">
                <a:ea typeface="SimSun" panose="02010600030101010101" pitchFamily="2" charset="-122"/>
              </a:rPr>
              <a:t> coding commences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Encourages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pair programming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800" dirty="0">
              <a:ea typeface="SimSun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>
                <a:ea typeface="SimSun" panose="02010600030101010101" pitchFamily="2" charset="-122"/>
              </a:rPr>
              <a:t>XP Testing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All </a:t>
            </a: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unit tests are executed daily</a:t>
            </a:r>
          </a:p>
          <a:p>
            <a:pPr marL="685800" lvl="1" indent="-228600">
              <a:lnSpc>
                <a:spcPct val="80000"/>
              </a:lnSpc>
            </a:pPr>
            <a:r>
              <a:rPr lang="en-US" altLang="zh-CN" sz="2800" dirty="0">
                <a:solidFill>
                  <a:schemeClr val="accent2"/>
                </a:solidFill>
                <a:ea typeface="SimSun" panose="02010600030101010101" pitchFamily="2" charset="-122"/>
              </a:rPr>
              <a:t>Acceptance tests</a:t>
            </a:r>
            <a:r>
              <a:rPr lang="en-US" altLang="zh-CN" sz="2800" dirty="0">
                <a:ea typeface="SimSun" panose="02010600030101010101" pitchFamily="2" charset="-122"/>
              </a:rPr>
              <a:t> are defined by the customer and executed to assess customer visible functionality</a:t>
            </a:r>
          </a:p>
          <a:p>
            <a:pPr marL="685800" lvl="1" indent="-228600">
              <a:lnSpc>
                <a:spcPct val="80000"/>
              </a:lnSpc>
            </a:pPr>
            <a:endParaRPr lang="zh-CN" altLang="en-US" sz="28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6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Testing in XP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Test-first development.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800" dirty="0"/>
              <a:t>Incremental test development from scenarios.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800" dirty="0"/>
              <a:t>User involvement in test development and validation.</a:t>
            </a:r>
          </a:p>
          <a:p>
            <a:pPr eaLnBrk="1" hangingPunct="1"/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059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3332" y="825004"/>
            <a:ext cx="9976514" cy="917575"/>
          </a:xfrm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sz="3200" dirty="0"/>
              <a:t>Task cards for document downloading</a:t>
            </a:r>
            <a:endParaRPr lang="en-GB" altLang="en-US" sz="3200" dirty="0" smtClean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2668966"/>
            <a:ext cx="6324600" cy="401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309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Test case description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491854"/>
            <a:ext cx="647700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96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8490" y="633438"/>
            <a:ext cx="11029950" cy="5675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>
                <a:solidFill>
                  <a:schemeClr val="tx1"/>
                </a:solidFill>
              </a:rPr>
              <a:t>Unit testing in extreme programming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247" y="1405524"/>
            <a:ext cx="6182435" cy="535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Significance of Test-first </a:t>
            </a:r>
            <a:r>
              <a:rPr lang="en-US" altLang="en-US" sz="3200" dirty="0"/>
              <a:t>development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627" y="2180496"/>
            <a:ext cx="10631606" cy="4097474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Writing tests before code clarifies the requirements to be implemented.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6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Tests are written as programs rather than data so that they can be executed automatically. The test includes a check that it has executed correctly.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6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600" dirty="0"/>
              <a:t>All previous and new tests are automatically run when new functionality is added. Thus  checking that the new functionality has not introduced errors.</a:t>
            </a:r>
          </a:p>
        </p:txBody>
      </p:sp>
    </p:spTree>
    <p:extLst>
      <p:ext uri="{BB962C8B-B14F-4D97-AF65-F5344CB8AC3E}">
        <p14:creationId xmlns:p14="http://schemas.microsoft.com/office/powerpoint/2010/main" val="22209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6559" y="975112"/>
            <a:ext cx="11029616" cy="7581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cs typeface="Arial" panose="020B0604020202020204" pitchFamily="34" charset="0"/>
              </a:rPr>
              <a:t>Objective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4" y="2183641"/>
            <a:ext cx="9471546" cy="3962400"/>
          </a:xfrm>
        </p:spPr>
        <p:txBody>
          <a:bodyPr rtlCol="0">
            <a:no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sz="2400" dirty="0" smtClean="0"/>
              <a:t>To familiarize students to the fundamental concepts, techniques, processes, methods and tools of Software Engineering,</a:t>
            </a:r>
          </a:p>
          <a:p>
            <a:pPr algn="just">
              <a:spcAft>
                <a:spcPts val="0"/>
              </a:spcAft>
              <a:defRPr/>
            </a:pPr>
            <a:endParaRPr lang="en-US" sz="2400" dirty="0" smtClean="0"/>
          </a:p>
          <a:p>
            <a:pPr algn="just">
              <a:spcAft>
                <a:spcPts val="0"/>
              </a:spcAft>
              <a:defRPr/>
            </a:pPr>
            <a:r>
              <a:rPr lang="en-US" sz="2400" dirty="0" smtClean="0"/>
              <a:t>To help students to develop basic skills that will enable them to construct software of high quality software that is reliable, and that is reasonably easy to understand, modify and maintain.</a:t>
            </a:r>
          </a:p>
        </p:txBody>
      </p:sp>
    </p:spTree>
    <p:extLst>
      <p:ext uri="{BB962C8B-B14F-4D97-AF65-F5344CB8AC3E}">
        <p14:creationId xmlns:p14="http://schemas.microsoft.com/office/powerpoint/2010/main" val="5178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0840" tIns="44623" rIns="90840" bIns="44623" rtlCol="0" anchor="b">
            <a:normAutofit/>
          </a:bodyPr>
          <a:lstStyle/>
          <a:p>
            <a:pPr eaLnBrk="1" hangingPunct="1"/>
            <a:r>
              <a:rPr lang="en-GB" altLang="en-US" dirty="0" smtClean="0"/>
              <a:t>Cost of Change in Agile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92" y="1936031"/>
            <a:ext cx="7589227" cy="47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72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</a:t>
            </a:r>
            <a:r>
              <a:rPr lang="en-US" sz="4400" b="1" smtClean="0"/>
              <a:t>A GOOD </a:t>
            </a:r>
            <a:r>
              <a:rPr lang="en-US" sz="4400" b="1" dirty="0" smtClean="0"/>
              <a:t>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6559" y="975112"/>
            <a:ext cx="11029616" cy="7581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cs typeface="Arial" panose="020B0604020202020204" pitchFamily="34" charset="0"/>
              </a:rPr>
              <a:t>Evaluation Criteria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287608"/>
              </p:ext>
            </p:extLst>
          </p:nvPr>
        </p:nvGraphicFramePr>
        <p:xfrm>
          <a:off x="1487725" y="2716663"/>
          <a:ext cx="8775391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9367"/>
                <a:gridCol w="4906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Assessment</a:t>
                      </a:r>
                      <a:endParaRPr lang="en-US" sz="2400" b="1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Weightage</a:t>
                      </a:r>
                      <a:endParaRPr lang="en-US" sz="2400" b="1" dirty="0"/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Quiz</a:t>
                      </a:r>
                      <a:endParaRPr lang="en-US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Sessional 1</a:t>
                      </a:r>
                      <a:endParaRPr lang="en-US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Sessional 2</a:t>
                      </a:r>
                      <a:endParaRPr lang="en-US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 marL="77801" marR="7780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Exam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dirty="0" smtClean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 marL="77801" marR="778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6559" y="743100"/>
            <a:ext cx="11029616" cy="7581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cs typeface="Arial" panose="020B0604020202020204" pitchFamily="34" charset="0"/>
              </a:rPr>
              <a:t>Weekly plan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64053"/>
              </p:ext>
            </p:extLst>
          </p:nvPr>
        </p:nvGraphicFramePr>
        <p:xfrm>
          <a:off x="1610556" y="2275082"/>
          <a:ext cx="9471026" cy="3661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499"/>
                <a:gridCol w="7751527"/>
              </a:tblGrid>
              <a:tr h="40715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Week</a:t>
                      </a:r>
                      <a:endParaRPr lang="en-US" sz="2400" b="1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Topics</a:t>
                      </a:r>
                      <a:endParaRPr lang="en-US" sz="2400" b="1" dirty="0"/>
                    </a:p>
                  </a:txBody>
                  <a:tcPr marL="77801" marR="77801"/>
                </a:tc>
              </a:tr>
              <a:tr h="3204494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l"/>
                      <a:endParaRPr lang="en-US" b="1" dirty="0" smtClean="0"/>
                    </a:p>
                    <a:p>
                      <a:pPr algn="l"/>
                      <a:endParaRPr lang="en-US" b="1" dirty="0" smtClean="0"/>
                    </a:p>
                    <a:p>
                      <a:pPr algn="l"/>
                      <a:r>
                        <a:rPr lang="en-US" b="1" dirty="0" smtClean="0"/>
                        <a:t>Week</a:t>
                      </a:r>
                      <a:r>
                        <a:rPr lang="en-US" b="1" baseline="0" dirty="0" smtClean="0"/>
                        <a:t> 1 - </a:t>
                      </a:r>
                      <a:r>
                        <a:rPr lang="en-US" b="1" baseline="0" dirty="0" smtClean="0"/>
                        <a:t>3</a:t>
                      </a:r>
                      <a:endParaRPr lang="en-US" b="1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dirty="0" smtClean="0"/>
                    </a:p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 smtClean="0"/>
                        <a:t>Intro </a:t>
                      </a:r>
                      <a:r>
                        <a:rPr lang="en-US" dirty="0" smtClean="0"/>
                        <a:t>to Software Engineering, Importance of</a:t>
                      </a:r>
                      <a:r>
                        <a:rPr lang="en-US" baseline="0" dirty="0" smtClean="0"/>
                        <a:t> Software Engineering, </a:t>
                      </a:r>
                      <a:r>
                        <a:rPr lang="en-US" dirty="0" smtClean="0"/>
                        <a:t>Brief overview of Software Engineering Phases, </a:t>
                      </a:r>
                      <a:r>
                        <a:rPr lang="en-US" baseline="0" dirty="0" smtClean="0"/>
                        <a:t>Agile Development (Extreme Programming)</a:t>
                      </a:r>
                    </a:p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 baseline="0" dirty="0" smtClean="0"/>
                        <a:t>Agile Development Cont…. (Scrum), Introduction to DevOps</a:t>
                      </a:r>
                    </a:p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342900" marR="0" lvl="0" indent="-34290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baseline="0" dirty="0" smtClean="0"/>
                        <a:t>Intro to Software Quality Engineering, Quality Models,  Quality Engineering at SDLC phases. </a:t>
                      </a:r>
                      <a:r>
                        <a:rPr lang="en-US" baseline="0" dirty="0" smtClean="0"/>
                        <a:t>Requirement </a:t>
                      </a:r>
                      <a:r>
                        <a:rPr lang="en-US" baseline="0" dirty="0" smtClean="0"/>
                        <a:t>Engineering, Quality Engineering at RE phase. </a:t>
                      </a:r>
                    </a:p>
                  </a:txBody>
                  <a:tcPr marL="77801" marR="778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9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6559" y="975112"/>
            <a:ext cx="11029616" cy="7581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cs typeface="Arial" panose="020B0604020202020204" pitchFamily="34" charset="0"/>
              </a:rPr>
              <a:t>Weekly plan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452652"/>
              </p:ext>
            </p:extLst>
          </p:nvPr>
        </p:nvGraphicFramePr>
        <p:xfrm>
          <a:off x="1501373" y="2252638"/>
          <a:ext cx="9471026" cy="366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85"/>
                <a:gridCol w="7669641"/>
              </a:tblGrid>
              <a:tr h="4317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Week</a:t>
                      </a:r>
                      <a:endParaRPr lang="en-US" sz="2400" b="1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Topics</a:t>
                      </a:r>
                      <a:endParaRPr lang="en-US" sz="2400" b="1" dirty="0"/>
                    </a:p>
                  </a:txBody>
                  <a:tcPr marL="77801" marR="77801"/>
                </a:tc>
              </a:tr>
              <a:tr h="1616502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Week- </a:t>
                      </a:r>
                      <a:r>
                        <a:rPr lang="en-US" b="1" dirty="0" smtClean="0"/>
                        <a:t>4 </a:t>
                      </a:r>
                      <a:r>
                        <a:rPr lang="en-US" b="1" dirty="0" smtClean="0"/>
                        <a:t>-</a:t>
                      </a:r>
                      <a:r>
                        <a:rPr lang="en-US" b="1" baseline="0" dirty="0" smtClean="0"/>
                        <a:t> 7</a:t>
                      </a:r>
                      <a:endParaRPr lang="en-US" b="1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b="1" dirty="0" smtClean="0"/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b="1" dirty="0" smtClean="0"/>
                        <a:t>Software Architecture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Software Architectural Styles,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US" b="1" dirty="0" smtClean="0"/>
                        <a:t>Quality</a:t>
                      </a:r>
                      <a:r>
                        <a:rPr lang="en-US" b="1" baseline="0" dirty="0" smtClean="0"/>
                        <a:t> Engineering at Design and Architecture phase. </a:t>
                      </a:r>
                    </a:p>
                    <a:p>
                      <a:pPr marL="285750" indent="-285750" algn="just">
                        <a:buFont typeface="Wingdings" panose="05000000000000000000" pitchFamily="2" charset="2"/>
                        <a:buChar char="§"/>
                      </a:pPr>
                      <a:r>
                        <a:rPr lang="en-US" baseline="0" dirty="0" smtClean="0"/>
                        <a:t>Quality attributes (performance, scalability, reliability, security)</a:t>
                      </a:r>
                    </a:p>
                  </a:txBody>
                  <a:tcPr marL="77801" marR="77801"/>
                </a:tc>
              </a:tr>
              <a:tr h="1589298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Week</a:t>
                      </a:r>
                      <a:r>
                        <a:rPr lang="en-US" b="1" baseline="0" dirty="0" smtClean="0"/>
                        <a:t> 8 - 9</a:t>
                      </a:r>
                      <a:endParaRPr lang="en-US" b="1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endParaRPr lang="en-US" b="1" dirty="0" smtClean="0"/>
                    </a:p>
                    <a:p>
                      <a:pPr algn="just"/>
                      <a:r>
                        <a:rPr lang="en-US" b="1" dirty="0" smtClean="0"/>
                        <a:t>Quality Engineering at Code Phase</a:t>
                      </a:r>
                    </a:p>
                    <a:p>
                      <a:pPr algn="just"/>
                      <a:r>
                        <a:rPr lang="en-US" b="0" dirty="0" smtClean="0"/>
                        <a:t>Software Configuration Management,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Version Control System,  GIT, 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GIT Hub, </a:t>
                      </a:r>
                    </a:p>
                    <a:p>
                      <a:pPr algn="just"/>
                      <a:endParaRPr lang="en-US" b="0" dirty="0" smtClean="0"/>
                    </a:p>
                  </a:txBody>
                  <a:tcPr marL="77801" marR="778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7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6559" y="975112"/>
            <a:ext cx="11029616" cy="7581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cs typeface="Arial" panose="020B0604020202020204" pitchFamily="34" charset="0"/>
              </a:rPr>
              <a:t>Weekly plan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956124"/>
              </p:ext>
            </p:extLst>
          </p:nvPr>
        </p:nvGraphicFramePr>
        <p:xfrm>
          <a:off x="1433133" y="2266285"/>
          <a:ext cx="9471026" cy="3711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85"/>
                <a:gridCol w="7669641"/>
              </a:tblGrid>
              <a:tr h="50905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Week</a:t>
                      </a:r>
                      <a:endParaRPr lang="en-US" sz="2400" b="1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Topics</a:t>
                      </a:r>
                      <a:endParaRPr lang="en-US" sz="2400" b="1" dirty="0"/>
                    </a:p>
                  </a:txBody>
                  <a:tcPr marL="77801" marR="77801"/>
                </a:tc>
              </a:tr>
              <a:tr h="1267986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Week- 10 -</a:t>
                      </a:r>
                      <a:r>
                        <a:rPr lang="en-US" b="1" baseline="0" dirty="0" smtClean="0"/>
                        <a:t> 12</a:t>
                      </a:r>
                      <a:endParaRPr lang="en-US" b="1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endParaRPr lang="en-US" b="0" dirty="0" smtClean="0"/>
                    </a:p>
                    <a:p>
                      <a:pPr algn="just"/>
                      <a:r>
                        <a:rPr lang="en-US" b="0" dirty="0" smtClean="0"/>
                        <a:t>Software Testing, Black Box, White Box, </a:t>
                      </a:r>
                    </a:p>
                    <a:p>
                      <a:pPr algn="just"/>
                      <a:r>
                        <a:rPr lang="en-US" b="0" dirty="0" smtClean="0"/>
                        <a:t>Software</a:t>
                      </a:r>
                      <a:r>
                        <a:rPr lang="en-US" b="0" baseline="0" dirty="0" smtClean="0"/>
                        <a:t> Testing with JUNIT. </a:t>
                      </a:r>
                    </a:p>
                  </a:txBody>
                  <a:tcPr marL="77801" marR="77801"/>
                </a:tc>
              </a:tr>
              <a:tr h="1934396">
                <a:tc>
                  <a:txBody>
                    <a:bodyPr/>
                    <a:lstStyle/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endParaRPr lang="en-US" b="1" dirty="0" smtClean="0"/>
                    </a:p>
                    <a:p>
                      <a:r>
                        <a:rPr lang="en-US" b="1" dirty="0" smtClean="0"/>
                        <a:t>Week</a:t>
                      </a:r>
                      <a:r>
                        <a:rPr lang="en-US" b="1" baseline="0" dirty="0" smtClean="0"/>
                        <a:t> 13 - 15</a:t>
                      </a:r>
                      <a:endParaRPr lang="en-US" b="1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algn="just"/>
                      <a:endParaRPr lang="en-US" b="1" dirty="0" smtClean="0"/>
                    </a:p>
                    <a:p>
                      <a:pPr algn="just"/>
                      <a:r>
                        <a:rPr lang="en-US" b="1" dirty="0" smtClean="0"/>
                        <a:t>Software Deployment </a:t>
                      </a:r>
                    </a:p>
                    <a:p>
                      <a:pPr algn="just"/>
                      <a:r>
                        <a:rPr lang="en-US" b="0" dirty="0" smtClean="0"/>
                        <a:t>Issues in the deployment</a:t>
                      </a:r>
                      <a:r>
                        <a:rPr lang="en-US" b="0" baseline="0" dirty="0" smtClean="0"/>
                        <a:t> of large scale software systems </a:t>
                      </a:r>
                      <a:r>
                        <a:rPr lang="en-US" b="0" dirty="0" smtClean="0"/>
                        <a:t>A Brief overview of Deployment Technology Stack</a:t>
                      </a:r>
                      <a:r>
                        <a:rPr lang="en-US" b="0" baseline="0" dirty="0" smtClean="0"/>
                        <a:t> (Deployment with virtual machines, containers, …</a:t>
                      </a:r>
                    </a:p>
                    <a:p>
                      <a:pPr algn="just"/>
                      <a:r>
                        <a:rPr lang="en-US" b="0" baseline="0" dirty="0" smtClean="0"/>
                        <a:t>Containerizing an application from scratch, Deployment on cloud.  CI/CD pipeline.</a:t>
                      </a:r>
                    </a:p>
                  </a:txBody>
                  <a:tcPr marL="77801" marR="7780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6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Contents of week #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171" y="2071314"/>
            <a:ext cx="6215393" cy="4493259"/>
          </a:xfrm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Introduction to Software Engineering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Importance of Software Engineering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Agile Software development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0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1925</TotalTime>
  <Words>1161</Words>
  <Application>Microsoft Office PowerPoint</Application>
  <PresentationFormat>Widescreen</PresentationFormat>
  <Paragraphs>249</Paragraphs>
  <Slides>41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SimSun</vt:lpstr>
      <vt:lpstr>Arial</vt:lpstr>
      <vt:lpstr>Arial Black</vt:lpstr>
      <vt:lpstr>Calibri</vt:lpstr>
      <vt:lpstr>Gill Sans MT</vt:lpstr>
      <vt:lpstr>Monotype Sorts</vt:lpstr>
      <vt:lpstr>Palatino</vt:lpstr>
      <vt:lpstr>Times New Roman</vt:lpstr>
      <vt:lpstr>Wingdings</vt:lpstr>
      <vt:lpstr>Wingdings 2</vt:lpstr>
      <vt:lpstr>Dividend</vt:lpstr>
      <vt:lpstr>Document</vt:lpstr>
      <vt:lpstr>SOFTWARE ENGINEERING (Week-1)</vt:lpstr>
      <vt:lpstr>Course Content</vt:lpstr>
      <vt:lpstr>Recommended Books</vt:lpstr>
      <vt:lpstr>Objective of this Course</vt:lpstr>
      <vt:lpstr>Evaluation Criteria</vt:lpstr>
      <vt:lpstr>Weekly plan</vt:lpstr>
      <vt:lpstr>Weekly plan</vt:lpstr>
      <vt:lpstr>Weekly plan</vt:lpstr>
      <vt:lpstr>Contents of week # 1</vt:lpstr>
      <vt:lpstr>What is Software Engineering?</vt:lpstr>
      <vt:lpstr>What is Software Engineering?</vt:lpstr>
      <vt:lpstr>What is Software?</vt:lpstr>
      <vt:lpstr>The Role of Software Engineering</vt:lpstr>
      <vt:lpstr>Some Important Software Engineering Related Activities</vt:lpstr>
      <vt:lpstr>Software Development</vt:lpstr>
      <vt:lpstr>Software Development</vt:lpstr>
      <vt:lpstr>Agile Development</vt:lpstr>
      <vt:lpstr>What is “Agile”?</vt:lpstr>
      <vt:lpstr>What is “Agility”?</vt:lpstr>
      <vt:lpstr>Agile values</vt:lpstr>
      <vt:lpstr>Principles of agile methods</vt:lpstr>
      <vt:lpstr>Agile process models</vt:lpstr>
      <vt:lpstr>Extreme Programming (XP)</vt:lpstr>
      <vt:lpstr>Extreme Programming (XP)</vt:lpstr>
      <vt:lpstr>Extreme Programming (XP)</vt:lpstr>
      <vt:lpstr>Requirements scenarios</vt:lpstr>
      <vt:lpstr>Story card for document downloading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PowerPoint Presentation</vt:lpstr>
      <vt:lpstr>Extreme Programming (XP)</vt:lpstr>
      <vt:lpstr>Testing in XP</vt:lpstr>
      <vt:lpstr>Task cards for document downloading</vt:lpstr>
      <vt:lpstr>Test case description</vt:lpstr>
      <vt:lpstr>Unit testing in extreme programming</vt:lpstr>
      <vt:lpstr>Significance of Test-first development</vt:lpstr>
      <vt:lpstr>Cost of Change in Agile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214</cp:revision>
  <dcterms:created xsi:type="dcterms:W3CDTF">2021-02-17T13:59:14Z</dcterms:created>
  <dcterms:modified xsi:type="dcterms:W3CDTF">2022-02-10T15:42:43Z</dcterms:modified>
</cp:coreProperties>
</file>