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1"/>
  </p:notesMasterIdLst>
  <p:sldIdLst>
    <p:sldId id="258" r:id="rId3"/>
    <p:sldId id="340" r:id="rId4"/>
    <p:sldId id="341" r:id="rId5"/>
    <p:sldId id="342" r:id="rId6"/>
    <p:sldId id="343" r:id="rId7"/>
    <p:sldId id="344" r:id="rId8"/>
    <p:sldId id="345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1D4F0-0B7B-49CF-B59D-8FB6168DC939}" type="datetimeFigureOut">
              <a:rPr lang="en-US" smtClean="0"/>
              <a:t>25-Apr-22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C3AB7-7B21-4535-840F-BA08383ADE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664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25-Apr-22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31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25-Apr-22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43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25-Apr-22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840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pPr/>
              <a:t>25-Apr-22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417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pPr/>
              <a:t>25-Apr-22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81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pPr/>
              <a:t>25-Apr-22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249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pPr/>
              <a:t>25-Apr-22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38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pPr/>
              <a:t>25-Apr-22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56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pPr/>
              <a:t>25-Apr-22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56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pPr/>
              <a:t>25-Apr-22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6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3B27400-D5E8-4C87-9586-64936C862AE2}" type="datetimeFigureOut">
              <a:rPr lang="en-US" smtClean="0"/>
              <a:pPr/>
              <a:t>25-Apr-22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63705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34E2EC-B005-4591-88C3-5EF7800E1C6A}" type="slidenum">
              <a:rPr lang="en-US" smtClean="0">
                <a:solidFill>
                  <a:srgbClr val="637052"/>
                </a:solidFill>
              </a:rPr>
              <a:pPr/>
              <a:t>‹#›</a:t>
            </a:fld>
            <a:endParaRPr lang="en-US">
              <a:solidFill>
                <a:srgbClr val="6370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040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25-Apr-22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2277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pPr/>
              <a:t>25-Apr-22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886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pPr/>
              <a:t>25-Apr-22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423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pPr/>
              <a:t>25-Apr-22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97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25-Apr-22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53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25-Apr-22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80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25-Apr-22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7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25-Apr-22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99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25-Apr-22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93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25-Apr-22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6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25-Apr-22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89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25-Apr-22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819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B27400-D5E8-4C87-9586-64936C862AE2}" type="datetimeFigureOut">
              <a:rPr lang="en-US" smtClean="0"/>
              <a:pPr/>
              <a:t>25-Apr-22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82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170" y="1255370"/>
            <a:ext cx="7237863" cy="153895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SOFTWARE ENGINEERING</a:t>
            </a:r>
            <a:br>
              <a:rPr lang="en-US" dirty="0" smtClean="0"/>
            </a:br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(Week-11)</a:t>
            </a:r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8609" y="3533799"/>
            <a:ext cx="6878471" cy="2457568"/>
          </a:xfrm>
        </p:spPr>
        <p:txBody>
          <a:bodyPr>
            <a:normAutofit/>
          </a:bodyPr>
          <a:lstStyle/>
          <a:p>
            <a:pPr algn="ctr"/>
            <a:endParaRPr lang="en-US" sz="2800" i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3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Usama Musharaf</a:t>
            </a:r>
          </a:p>
          <a:p>
            <a:pPr algn="ctr"/>
            <a:r>
              <a:rPr lang="en-US" sz="28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Lecturer (</a:t>
            </a:r>
            <a:r>
              <a:rPr lang="en-US" sz="2800" i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800" i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epartment of Computer </a:t>
            </a:r>
            <a:r>
              <a:rPr lang="en-US" sz="2800" i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800" i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cience</a:t>
            </a:r>
            <a:r>
              <a:rPr lang="en-US" sz="28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ctr"/>
            <a:r>
              <a:rPr lang="en-US" sz="28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FAST-NUCES Peshawar</a:t>
            </a:r>
          </a:p>
          <a:p>
            <a:endParaRPr lang="en-US" sz="2800" i="1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758150" y="771124"/>
            <a:ext cx="2069598" cy="1011532"/>
            <a:chOff x="0" y="858720"/>
            <a:chExt cx="2069598" cy="101153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34" y="858720"/>
              <a:ext cx="1261129" cy="48424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42966"/>
              <a:ext cx="2069598" cy="527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680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1569" y="914401"/>
            <a:ext cx="9812741" cy="709684"/>
          </a:xfrm>
        </p:spPr>
        <p:txBody>
          <a:bodyPr>
            <a:normAutofit/>
          </a:bodyPr>
          <a:lstStyle/>
          <a:p>
            <a:r>
              <a:rPr lang="en-US" dirty="0" smtClean="0"/>
              <a:t>Content of Week # 11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51378" y="2647666"/>
            <a:ext cx="8093121" cy="2647665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spcBef>
                <a:spcPts val="0"/>
              </a:spcBef>
              <a:buClrTx/>
              <a:buNone/>
              <a:defRPr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Quiz # 1</a:t>
            </a:r>
          </a:p>
          <a:p>
            <a:pPr marL="0" indent="0" algn="just">
              <a:spcBef>
                <a:spcPts val="0"/>
              </a:spcBef>
              <a:buClrTx/>
              <a:buNone/>
              <a:defRPr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spcBef>
                <a:spcPts val="0"/>
              </a:spcBef>
              <a:buClrTx/>
              <a:buNone/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JUnit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</a:p>
          <a:p>
            <a:pPr marL="0" indent="0" algn="just">
              <a:spcBef>
                <a:spcPts val="0"/>
              </a:spcBef>
              <a:buClrTx/>
              <a:buNone/>
              <a:defRPr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spcBef>
                <a:spcPts val="0"/>
              </a:spcBef>
              <a:buClrTx/>
              <a:buNone/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Graddle Installation and Set up</a:t>
            </a:r>
          </a:p>
          <a:p>
            <a:pPr marL="0" indent="0" algn="just">
              <a:spcBef>
                <a:spcPts val="0"/>
              </a:spcBef>
              <a:buClrTx/>
              <a:buNone/>
              <a:defRPr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spcBef>
                <a:spcPts val="0"/>
              </a:spcBef>
              <a:buClrTx/>
              <a:buNone/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Basic Demo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spcBef>
                <a:spcPts val="0"/>
              </a:spcBef>
              <a:buClrTx/>
              <a:buNone/>
              <a:defRPr/>
            </a:pPr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79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09233" y="2940719"/>
            <a:ext cx="10058400" cy="11430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Unit Testing</a:t>
            </a:r>
            <a:endParaRPr lang="en-US" sz="4400" b="1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922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7355" y="1924334"/>
            <a:ext cx="10044751" cy="424445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80000"/>
              </a:lnSpc>
              <a:buNone/>
            </a:pPr>
            <a:r>
              <a:rPr lang="en-US" altLang="en-US" sz="2400" i="1" dirty="0" smtClean="0">
                <a:solidFill>
                  <a:srgbClr val="FF0000"/>
                </a:solidFill>
              </a:rPr>
              <a:t>Unit Testing </a:t>
            </a:r>
            <a:r>
              <a:rPr lang="en-US" altLang="en-US" sz="2400" dirty="0" smtClean="0"/>
              <a:t>is a software testing methodology where an individual component of software is tested as unit.</a:t>
            </a:r>
          </a:p>
          <a:p>
            <a:pPr marL="0" indent="0" algn="just">
              <a:lnSpc>
                <a:spcPct val="80000"/>
              </a:lnSpc>
              <a:buNone/>
            </a:pPr>
            <a:endParaRPr lang="en-US" altLang="en-US" sz="2400" dirty="0" smtClean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sz="2400" dirty="0" smtClean="0"/>
              <a:t>Development Phase:</a:t>
            </a:r>
          </a:p>
          <a:p>
            <a:pPr algn="just">
              <a:lnSpc>
                <a:spcPct val="80000"/>
              </a:lnSpc>
            </a:pPr>
            <a:r>
              <a:rPr lang="en-US" altLang="en-US" sz="2400" dirty="0" smtClean="0"/>
              <a:t>Unit Testing helps developers to identify any potential problems or issues with their software during the development phase.</a:t>
            </a:r>
          </a:p>
          <a:p>
            <a:pPr algn="just">
              <a:lnSpc>
                <a:spcPct val="80000"/>
              </a:lnSpc>
            </a:pPr>
            <a:endParaRPr lang="en-US" altLang="en-US" sz="2400" dirty="0" smtClean="0"/>
          </a:p>
          <a:p>
            <a:pPr algn="just">
              <a:lnSpc>
                <a:spcPct val="80000"/>
              </a:lnSpc>
            </a:pPr>
            <a:r>
              <a:rPr lang="en-US" altLang="en-US" sz="2400" b="1" dirty="0" smtClean="0"/>
              <a:t>Unit:</a:t>
            </a:r>
          </a:p>
          <a:p>
            <a:pPr algn="just">
              <a:lnSpc>
                <a:spcPct val="80000"/>
              </a:lnSpc>
            </a:pPr>
            <a:r>
              <a:rPr lang="en-US" altLang="en-US" sz="2400" dirty="0" smtClean="0"/>
              <a:t>A piece of code.</a:t>
            </a:r>
          </a:p>
        </p:txBody>
      </p:sp>
      <p:sp>
        <p:nvSpPr>
          <p:cNvPr id="2" name="Rectangle 1"/>
          <p:cNvSpPr/>
          <p:nvPr/>
        </p:nvSpPr>
        <p:spPr>
          <a:xfrm>
            <a:off x="1387474" y="1003814"/>
            <a:ext cx="2455929" cy="5466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3600" b="1" dirty="0" smtClean="0">
                <a:solidFill>
                  <a:srgbClr val="000000"/>
                </a:solidFill>
              </a:rPr>
              <a:t>Unit Testing</a:t>
            </a:r>
            <a:endParaRPr lang="en-US" altLang="en-US" sz="3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50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7355" y="2906973"/>
            <a:ext cx="10044751" cy="106452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80000"/>
              </a:lnSpc>
              <a:buNone/>
            </a:pPr>
            <a:r>
              <a:rPr lang="en-US" altLang="en-US" sz="2400" i="1" dirty="0" smtClean="0">
                <a:solidFill>
                  <a:srgbClr val="FF0000"/>
                </a:solidFill>
              </a:rPr>
              <a:t>Integration Testing </a:t>
            </a:r>
            <a:r>
              <a:rPr lang="en-US" altLang="en-US" sz="2400" dirty="0" smtClean="0"/>
              <a:t>is done when different units of software's are integrated together to see if they work together perfectly.</a:t>
            </a:r>
          </a:p>
          <a:p>
            <a:pPr marL="0" indent="0" algn="just">
              <a:lnSpc>
                <a:spcPct val="80000"/>
              </a:lnSpc>
              <a:buNone/>
            </a:pPr>
            <a:endParaRPr lang="en-US" altLang="en-US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738419" y="1003814"/>
            <a:ext cx="3754041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3600" b="1" dirty="0" smtClean="0">
                <a:solidFill>
                  <a:srgbClr val="000000"/>
                </a:solidFill>
              </a:rPr>
              <a:t>Integration Testing</a:t>
            </a:r>
            <a:endParaRPr lang="en-US" altLang="en-US" sz="3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38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20735" y="2483890"/>
            <a:ext cx="9538417" cy="286603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80000"/>
              </a:lnSpc>
              <a:buNone/>
            </a:pPr>
            <a:endParaRPr lang="en-US" altLang="en-US" sz="2400" i="1" dirty="0" smtClean="0">
              <a:solidFill>
                <a:schemeClr val="tx1"/>
              </a:solidFill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400" i="1" dirty="0" smtClean="0">
                <a:solidFill>
                  <a:schemeClr val="tx1"/>
                </a:solidFill>
              </a:rPr>
              <a:t> Fix bugs early.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altLang="en-US" sz="2400" i="1" dirty="0" smtClean="0">
              <a:solidFill>
                <a:schemeClr val="tx1"/>
              </a:solidFill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400" i="1" dirty="0" smtClean="0">
                <a:solidFill>
                  <a:schemeClr val="tx1"/>
                </a:solidFill>
              </a:rPr>
              <a:t> Reduced Cost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altLang="en-US" sz="2400" i="1" dirty="0" smtClean="0">
              <a:solidFill>
                <a:schemeClr val="tx1"/>
              </a:solidFill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400" i="1" dirty="0" smtClean="0">
                <a:solidFill>
                  <a:schemeClr val="tx1"/>
                </a:solidFill>
              </a:rPr>
              <a:t> Improve quality of code</a:t>
            </a:r>
          </a:p>
          <a:p>
            <a:pPr marL="0" indent="0" algn="just">
              <a:lnSpc>
                <a:spcPct val="80000"/>
              </a:lnSpc>
              <a:buNone/>
            </a:pPr>
            <a:endParaRPr lang="en-US" altLang="en-US" sz="2400" i="1" dirty="0" smtClean="0">
              <a:solidFill>
                <a:schemeClr val="tx1"/>
              </a:solidFill>
            </a:endParaRPr>
          </a:p>
          <a:p>
            <a:pPr marL="0" indent="0" algn="just">
              <a:lnSpc>
                <a:spcPct val="80000"/>
              </a:lnSpc>
              <a:buNone/>
            </a:pPr>
            <a:endParaRPr lang="en-US" altLang="en-US" sz="2400" dirty="0" smtClean="0">
              <a:solidFill>
                <a:schemeClr val="tx1"/>
              </a:solidFill>
            </a:endParaRPr>
          </a:p>
          <a:p>
            <a:pPr marL="0" indent="0" algn="just">
              <a:lnSpc>
                <a:spcPct val="80000"/>
              </a:lnSpc>
              <a:buNone/>
            </a:pPr>
            <a:endParaRPr lang="en-US" altLang="en-US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053302" y="1044758"/>
            <a:ext cx="5389809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3600" b="1" dirty="0" smtClean="0">
                <a:solidFill>
                  <a:srgbClr val="000000"/>
                </a:solidFill>
              </a:rPr>
              <a:t>Advantages of Unit Testing</a:t>
            </a:r>
            <a:endParaRPr lang="en-US" altLang="en-US" sz="3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46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37230" y="1815152"/>
            <a:ext cx="4858603" cy="4244454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endParaRPr lang="en-US" altLang="en-US" sz="24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200" dirty="0" smtClean="0"/>
              <a:t> Junit is a java library for writing unit test.</a:t>
            </a:r>
            <a:endParaRPr lang="en-US" altLang="en-US" sz="2200" dirty="0"/>
          </a:p>
          <a:p>
            <a:pPr marL="0" indent="0">
              <a:lnSpc>
                <a:spcPct val="80000"/>
              </a:lnSpc>
              <a:buNone/>
            </a:pPr>
            <a:endParaRPr lang="en-US" altLang="en-US" sz="22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200" dirty="0" smtClean="0"/>
              <a:t> Lets configure JUnit-5 in your IDE.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 smtClean="0"/>
              <a:t> Gradle</a:t>
            </a:r>
            <a:endParaRPr lang="en-US" altLang="en-US" sz="2400" dirty="0"/>
          </a:p>
          <a:p>
            <a:pPr marL="635508" lvl="1" indent="-3429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1600" dirty="0" smtClean="0"/>
              <a:t>Install Gradle</a:t>
            </a:r>
          </a:p>
          <a:p>
            <a:pPr marL="635508" lvl="1" indent="-3429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1600" dirty="0" smtClean="0"/>
              <a:t>Set Environment Variable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 smtClean="0"/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187355" y="1003814"/>
            <a:ext cx="3343702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3600" b="1" dirty="0" smtClean="0">
                <a:solidFill>
                  <a:srgbClr val="000000"/>
                </a:solidFill>
              </a:rPr>
              <a:t>What is JUnit-5</a:t>
            </a:r>
            <a:endParaRPr lang="en-US" altLang="en-US" sz="3600" b="1" dirty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905767" y="1815152"/>
            <a:ext cx="4572000" cy="42444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Clr>
                <a:srgbClr val="E48312"/>
              </a:buClr>
              <a:buFont typeface="Calibri" panose="020F0502020204030204" pitchFamily="34" charset="0"/>
              <a:buNone/>
            </a:pPr>
            <a:endParaRPr lang="en-US" altLang="en-US" sz="24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0" indent="0">
              <a:lnSpc>
                <a:spcPct val="80000"/>
              </a:lnSpc>
              <a:buClr>
                <a:srgbClr val="E48312"/>
              </a:buClr>
              <a:buFont typeface="Calibri" panose="020F0502020204030204" pitchFamily="34" charset="0"/>
              <a:buNone/>
            </a:pPr>
            <a:endParaRPr lang="en-US" altLang="en-US" sz="24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0" indent="0">
              <a:lnSpc>
                <a:spcPct val="80000"/>
              </a:lnSpc>
              <a:buClr>
                <a:srgbClr val="E48312"/>
              </a:buClr>
              <a:buFont typeface="Calibri" panose="020F0502020204030204" pitchFamily="34" charset="0"/>
              <a:buNone/>
            </a:pPr>
            <a:r>
              <a:rPr lang="en-US" altLang="en-US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Gradle Set up in Eclipse</a:t>
            </a:r>
          </a:p>
          <a:p>
            <a:pPr marL="457200" indent="-457200">
              <a:lnSpc>
                <a:spcPct val="80000"/>
              </a:lnSpc>
              <a:buClr>
                <a:srgbClr val="E48312"/>
              </a:buClr>
              <a:buFont typeface="+mj-lt"/>
              <a:buAutoNum type="arabicPeriod"/>
            </a:pPr>
            <a:r>
              <a:rPr lang="en-US" altLang="en-US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Add gradle plugin in eclipse</a:t>
            </a:r>
          </a:p>
          <a:p>
            <a:pPr marL="457200" indent="-457200">
              <a:lnSpc>
                <a:spcPct val="80000"/>
              </a:lnSpc>
              <a:buClr>
                <a:srgbClr val="E48312"/>
              </a:buClr>
              <a:buFont typeface="+mj-lt"/>
              <a:buAutoNum type="arabicPeriod"/>
            </a:pPr>
            <a:r>
              <a:rPr lang="en-US" altLang="en-US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Add gradle location in eclipse</a:t>
            </a:r>
          </a:p>
          <a:p>
            <a:pPr marL="475488" lvl="2" indent="0">
              <a:lnSpc>
                <a:spcPct val="80000"/>
              </a:lnSpc>
              <a:buClr>
                <a:srgbClr val="E48312"/>
              </a:buClr>
              <a:buFont typeface="Calibri" pitchFamily="34" charset="0"/>
              <a:buNone/>
            </a:pPr>
            <a:r>
              <a:rPr lang="en-US" altLang="en-US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(windows ---&gt; preferences)</a:t>
            </a:r>
          </a:p>
          <a:p>
            <a:pPr marL="457200" indent="-457200">
              <a:lnSpc>
                <a:spcPct val="80000"/>
              </a:lnSpc>
              <a:buClr>
                <a:srgbClr val="E48312"/>
              </a:buClr>
              <a:buFont typeface="+mj-lt"/>
              <a:buAutoNum type="arabicPeriod"/>
            </a:pPr>
            <a:r>
              <a:rPr lang="en-US" altLang="en-US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Create a new Gradle project</a:t>
            </a:r>
          </a:p>
          <a:p>
            <a:pPr marL="457200" indent="-457200">
              <a:lnSpc>
                <a:spcPct val="80000"/>
              </a:lnSpc>
              <a:buClr>
                <a:srgbClr val="E48312"/>
              </a:buClr>
              <a:buFont typeface="+mj-lt"/>
              <a:buAutoNum type="arabicPeriod"/>
            </a:pPr>
            <a:r>
              <a:rPr lang="en-US" altLang="en-US" sz="160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Add dependencies</a:t>
            </a:r>
            <a:endParaRPr lang="en-US" altLang="en-US" sz="16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0" indent="0">
              <a:lnSpc>
                <a:spcPct val="80000"/>
              </a:lnSpc>
              <a:buClr>
                <a:srgbClr val="E48312"/>
              </a:buClr>
              <a:buFont typeface="Calibri" panose="020F0502020204030204" pitchFamily="34" charset="0"/>
              <a:buNone/>
            </a:pPr>
            <a:endParaRPr lang="en-US" altLang="en-US" sz="24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0" indent="0">
              <a:lnSpc>
                <a:spcPct val="80000"/>
              </a:lnSpc>
              <a:buClr>
                <a:srgbClr val="E48312"/>
              </a:buClr>
              <a:buFont typeface="Calibri" panose="020F0502020204030204" pitchFamily="34" charset="0"/>
              <a:buNone/>
            </a:pPr>
            <a:endParaRPr lang="en-US" altLang="en-US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95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801856"/>
            <a:ext cx="10515600" cy="74034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2130" y="2947916"/>
            <a:ext cx="6911428" cy="18970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smtClean="0"/>
              <a:t>HAVE A GOOD DAY</a:t>
            </a:r>
            <a:r>
              <a:rPr lang="en-US" sz="44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641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3092</TotalTime>
  <Words>182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Adobe Fan Heiti Std B</vt:lpstr>
      <vt:lpstr>Calibri</vt:lpstr>
      <vt:lpstr>Calibri Light</vt:lpstr>
      <vt:lpstr>Gill Sans MT</vt:lpstr>
      <vt:lpstr>Wingdings</vt:lpstr>
      <vt:lpstr>Wingdings 2</vt:lpstr>
      <vt:lpstr>Dividend</vt:lpstr>
      <vt:lpstr>Retrospect</vt:lpstr>
      <vt:lpstr>SOFTWARE ENGINEERING (Week-11)</vt:lpstr>
      <vt:lpstr>Content of Week # 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(Week-1)</dc:title>
  <dc:creator>Hp</dc:creator>
  <cp:lastModifiedBy>Hp</cp:lastModifiedBy>
  <cp:revision>324</cp:revision>
  <dcterms:created xsi:type="dcterms:W3CDTF">2021-02-17T13:59:14Z</dcterms:created>
  <dcterms:modified xsi:type="dcterms:W3CDTF">2022-04-25T06:11:23Z</dcterms:modified>
</cp:coreProperties>
</file>