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8"/>
  </p:notesMasterIdLst>
  <p:sldIdLst>
    <p:sldId id="258" r:id="rId3"/>
    <p:sldId id="340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2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417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281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249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38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56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70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34E2EC-B005-4591-88C3-5EF7800E1C6A}" type="slidenum">
              <a:rPr lang="en-US" smtClean="0">
                <a:solidFill>
                  <a:srgbClr val="637052"/>
                </a:solidFill>
              </a:rPr>
              <a:pPr/>
              <a:t>‹#›</a:t>
            </a:fld>
            <a:endParaRPr lang="en-US">
              <a:solidFill>
                <a:srgbClr val="63705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0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8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423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23-May-22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B27400-D5E8-4C87-9586-64936C862AE2}" type="datetimeFigureOut">
              <a:rPr lang="en-US" smtClean="0"/>
              <a:pPr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34E2EC-B005-4591-88C3-5EF7800E1C6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(Week-12)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@EnabledOnJre (JRE.JAVA_16)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@DisabledOnJre (</a:t>
            </a:r>
            <a:r>
              <a:rPr lang="en-US" altLang="en-US" sz="2400" dirty="0"/>
              <a:t>JRE.JAVA_16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@DisabledOnJre (</a:t>
            </a:r>
            <a:r>
              <a:rPr lang="en-US" altLang="en-US" sz="2400" dirty="0" smtClean="0"/>
              <a:t>JRE.JAVA_14, </a:t>
            </a:r>
            <a:r>
              <a:rPr lang="en-US" altLang="en-US" sz="2400" dirty="0"/>
              <a:t>JRE.JAVA_16</a:t>
            </a:r>
            <a:r>
              <a:rPr lang="en-US" altLang="en-US" sz="2400" dirty="0" smtClean="0"/>
              <a:t>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@EnabledForJreRange (min=JRE.JAVA_9, max=JRE.JAVA_13)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</a:t>
            </a:r>
            <a:r>
              <a:rPr lang="en-US" altLang="en-US" sz="2400" dirty="0" smtClean="0"/>
              <a:t>DisabledForJreRange ()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JRE </a:t>
            </a:r>
            <a:r>
              <a:rPr lang="en-US" altLang="en-US" sz="3600" dirty="0"/>
              <a:t>based conditional annotations</a:t>
            </a:r>
          </a:p>
        </p:txBody>
      </p:sp>
    </p:spTree>
    <p:extLst>
      <p:ext uri="{BB962C8B-B14F-4D97-AF65-F5344CB8AC3E}">
        <p14:creationId xmlns:p14="http://schemas.microsoft.com/office/powerpoint/2010/main" val="316251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1"/>
            <a:ext cx="9621672" cy="361665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en-US" sz="2400" dirty="0" smtClean="0"/>
              <a:t>Using custom conditions, a test can be enabled or disabled based on a </a:t>
            </a:r>
            <a:r>
              <a:rPr lang="en-US" altLang="en-US" sz="2400" dirty="0"/>
              <a:t>b</a:t>
            </a:r>
            <a:r>
              <a:rPr lang="en-US" altLang="en-US" sz="2400" dirty="0" smtClean="0"/>
              <a:t>oolean value that a method returns.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</a:t>
            </a:r>
            <a:r>
              <a:rPr lang="en-US" altLang="en-US" sz="2400" dirty="0" err="1" smtClean="0"/>
              <a:t>EnabledIf</a:t>
            </a: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@DisabledIf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/>
              <a:t>Custom </a:t>
            </a:r>
            <a:r>
              <a:rPr lang="en-US" altLang="en-US" sz="3600" dirty="0" smtClean="0"/>
              <a:t>conditions </a:t>
            </a:r>
            <a:r>
              <a:rPr lang="en-US" altLang="en-US" sz="3600" dirty="0"/>
              <a:t>based conditional annotations</a:t>
            </a:r>
          </a:p>
        </p:txBody>
      </p:sp>
    </p:spTree>
    <p:extLst>
      <p:ext uri="{BB962C8B-B14F-4D97-AF65-F5344CB8AC3E}">
        <p14:creationId xmlns:p14="http://schemas.microsoft.com/office/powerpoint/2010/main" val="138084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1"/>
            <a:ext cx="9621672" cy="3616655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smtClean="0"/>
              <a:t>Display </a:t>
            </a:r>
            <a:r>
              <a:rPr lang="en-US" altLang="en-US" sz="2400" dirty="0" smtClean="0"/>
              <a:t>Names are used to give custom name to your test cases that will be displayed in the test report.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75488" lvl="2" indent="0">
              <a:lnSpc>
                <a:spcPct val="80000"/>
              </a:lnSpc>
              <a:buNone/>
            </a:pPr>
            <a:r>
              <a:rPr lang="en-US" altLang="en-US" sz="2400" dirty="0" smtClean="0"/>
              <a:t>@</a:t>
            </a:r>
            <a:r>
              <a:rPr lang="en-US" altLang="en-US" sz="2400" dirty="0" err="1" smtClean="0"/>
              <a:t>DisplayName</a:t>
            </a:r>
            <a:r>
              <a:rPr lang="en-US" altLang="en-US" sz="2400" dirty="0" smtClean="0"/>
              <a:t>(“name”)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Display Names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6613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3" y="1870365"/>
            <a:ext cx="9965555" cy="4156362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/>
              <a:t>DisplayName</a:t>
            </a:r>
            <a:r>
              <a:rPr lang="en-US" altLang="en-US" sz="2400" dirty="0"/>
              <a:t> → sorts the test methods alphanumerically based on </a:t>
            </a:r>
            <a:r>
              <a:rPr lang="en-US" altLang="en-US" sz="2400" dirty="0" smtClean="0"/>
              <a:t>the display </a:t>
            </a:r>
            <a:r>
              <a:rPr lang="en-US" altLang="en-US" sz="2400" dirty="0"/>
              <a:t>name of the method</a:t>
            </a:r>
            <a:r>
              <a:rPr lang="en-US" altLang="en-US" sz="2400" dirty="0" smtClean="0"/>
              <a:t>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 smtClean="0"/>
              <a:t>MethodName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→ sorts the test methods alphanumerically based on </a:t>
            </a:r>
            <a:r>
              <a:rPr lang="en-US" altLang="en-US" sz="2400" dirty="0" smtClean="0"/>
              <a:t>the name </a:t>
            </a:r>
            <a:r>
              <a:rPr lang="en-US" altLang="en-US" sz="2400" dirty="0"/>
              <a:t>of the method and parameters </a:t>
            </a:r>
            <a:r>
              <a:rPr lang="en-US" altLang="en-US" sz="2400" dirty="0" smtClean="0"/>
              <a:t>list.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err="1" smtClean="0"/>
              <a:t>OrderAnnotation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→ sorts the method alphanumerically based on </a:t>
            </a:r>
            <a:r>
              <a:rPr lang="en-US" altLang="en-US" sz="2400" dirty="0" smtClean="0"/>
              <a:t>the @</a:t>
            </a:r>
            <a:r>
              <a:rPr lang="en-US" altLang="en-US" sz="2400" dirty="0"/>
              <a:t>Order annotation specified with the test </a:t>
            </a:r>
            <a:r>
              <a:rPr lang="en-US" altLang="en-US" sz="2400" dirty="0" smtClean="0"/>
              <a:t>method.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Random </a:t>
            </a:r>
            <a:r>
              <a:rPr lang="en-US" altLang="en-US" sz="2400" dirty="0"/>
              <a:t>→ executes tests in Random </a:t>
            </a:r>
            <a:r>
              <a:rPr lang="en-US" altLang="en-US" sz="2400" dirty="0" smtClean="0"/>
              <a:t>order</a:t>
            </a: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Controlling the execution order of Tests</a:t>
            </a:r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3173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8982" y="2133601"/>
            <a:ext cx="5638800" cy="32835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endParaRPr lang="en-US" altLang="en-US" sz="18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18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100" dirty="0" smtClean="0"/>
              <a:t>@</a:t>
            </a:r>
            <a:r>
              <a:rPr lang="en-US" altLang="en-US" sz="2100" dirty="0" err="1" smtClean="0"/>
              <a:t>TestMethodOrder</a:t>
            </a:r>
            <a:r>
              <a:rPr lang="en-US" altLang="en-US" sz="2100" dirty="0" smtClean="0"/>
              <a:t>(</a:t>
            </a:r>
            <a:r>
              <a:rPr lang="en-US" altLang="en-US" sz="2100" dirty="0" err="1" smtClean="0"/>
              <a:t>MethodOrderer.OrderAnnotation.class</a:t>
            </a:r>
            <a:r>
              <a:rPr lang="en-US" altLang="en-US" sz="2100" dirty="0" smtClean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smtClean="0"/>
              <a:t>class </a:t>
            </a:r>
            <a:r>
              <a:rPr lang="en-US" altLang="en-US" dirty="0" err="1" smtClean="0"/>
              <a:t>ControllingExecutionOrder</a:t>
            </a:r>
            <a:endParaRPr lang="en-US" altLang="en-US" dirty="0" smtClean="0"/>
          </a:p>
          <a:p>
            <a:pPr marL="292608" lvl="1" indent="0">
              <a:lnSpc>
                <a:spcPct val="80000"/>
              </a:lnSpc>
              <a:buNone/>
            </a:pPr>
            <a:r>
              <a:rPr lang="en-US" altLang="en-US" sz="2000" dirty="0" smtClean="0"/>
              <a:t>{</a:t>
            </a:r>
          </a:p>
          <a:p>
            <a:pPr marL="292608" lvl="1" indent="0">
              <a:lnSpc>
                <a:spcPct val="80000"/>
              </a:lnSpc>
              <a:buNone/>
            </a:pPr>
            <a:endParaRPr lang="en-US" altLang="en-US" sz="20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@Test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@Order(1)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public void </a:t>
            </a:r>
            <a:r>
              <a:rPr lang="en-US" altLang="en-US" dirty="0" err="1"/>
              <a:t>firstTest</a:t>
            </a:r>
            <a:r>
              <a:rPr lang="en-US" altLang="en-US" dirty="0"/>
              <a:t>(){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 err="1"/>
              <a:t>System.out.println</a:t>
            </a:r>
            <a:r>
              <a:rPr lang="en-US" altLang="en-US" dirty="0"/>
              <a:t>("First test executed");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} </a:t>
            </a:r>
          </a:p>
          <a:p>
            <a:pPr marL="292608" lvl="1" indent="0">
              <a:lnSpc>
                <a:spcPct val="80000"/>
              </a:lnSpc>
              <a:buNone/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Controlling the execution order of Tests</a:t>
            </a:r>
            <a:endParaRPr lang="en-US" altLang="en-US" sz="36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92532" y="2133601"/>
            <a:ext cx="4662157" cy="3942753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@Test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@Order(2)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public void </a:t>
            </a:r>
            <a:r>
              <a:rPr lang="en-US" altLang="en-US" sz="1900" dirty="0" err="1" smtClean="0"/>
              <a:t>secondTest</a:t>
            </a:r>
            <a:r>
              <a:rPr lang="en-US" altLang="en-US" sz="1900" dirty="0" smtClean="0"/>
              <a:t>(){    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err="1" smtClean="0"/>
              <a:t>System.out.println</a:t>
            </a:r>
            <a:r>
              <a:rPr lang="en-US" altLang="en-US" sz="1900" dirty="0" smtClean="0"/>
              <a:t>("Second test executed");    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r>
              <a:rPr lang="en-US" altLang="en-US" sz="1900" dirty="0" smtClean="0"/>
              <a:t>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19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@Test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@</a:t>
            </a:r>
            <a:r>
              <a:rPr lang="en-US" altLang="en-US" sz="1900" dirty="0" smtClean="0"/>
              <a:t>Order(3)    </a:t>
            </a:r>
            <a:endParaRPr lang="en-US" altLang="en-US" sz="19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/>
              <a:t>public void </a:t>
            </a:r>
            <a:r>
              <a:rPr lang="en-US" altLang="en-US" sz="1900" dirty="0" err="1" smtClean="0"/>
              <a:t>thirdTest</a:t>
            </a:r>
            <a:r>
              <a:rPr lang="en-US" altLang="en-US" sz="1900" dirty="0"/>
              <a:t>(){    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 err="1"/>
              <a:t>System.out.println</a:t>
            </a:r>
            <a:r>
              <a:rPr lang="en-US" altLang="en-US" sz="1900" dirty="0" smtClean="0"/>
              <a:t>(“Third </a:t>
            </a:r>
            <a:r>
              <a:rPr lang="en-US" altLang="en-US" sz="1900" dirty="0"/>
              <a:t>test executed");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900" dirty="0" smtClean="0"/>
              <a:t>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/>
              <a:t>}</a:t>
            </a:r>
          </a:p>
          <a:p>
            <a:pPr marL="0" indent="0">
              <a:lnSpc>
                <a:spcPct val="80000"/>
              </a:lnSpc>
              <a:buFont typeface="Calibri" panose="020F0502020204030204" pitchFamily="34" charset="0"/>
              <a:buNone/>
            </a:pPr>
            <a:endParaRPr lang="en-US" altLang="en-US" sz="1900" dirty="0" smtClean="0"/>
          </a:p>
        </p:txBody>
      </p:sp>
    </p:spTree>
    <p:extLst>
      <p:ext uri="{BB962C8B-B14F-4D97-AF65-F5344CB8AC3E}">
        <p14:creationId xmlns:p14="http://schemas.microsoft.com/office/powerpoint/2010/main" val="85335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5587" y="3269342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Demo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6282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3" y="2940719"/>
            <a:ext cx="100584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Assertions</a:t>
            </a:r>
            <a:endParaRPr lang="en-US" sz="44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82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355" y="2238232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Assertions </a:t>
            </a:r>
            <a:r>
              <a:rPr lang="en-US" altLang="en-US" sz="2400" dirty="0" smtClean="0"/>
              <a:t>help software programmers to verify the output of a particular function or part of software.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We write assertions to test our assumptions around a particular piece of code.</a:t>
            </a:r>
          </a:p>
          <a:p>
            <a:pPr marL="0" indent="0" algn="just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sz="2400" dirty="0" smtClean="0"/>
              <a:t>When the assertion is executed it is assumed to be true, if the assumption is not correct then the test fails.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9875" y="1017461"/>
            <a:ext cx="4275659" cy="5355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What are Assertions?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4434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actual =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 </a:t>
            </a:r>
            <a:r>
              <a:rPr lang="en-US" altLang="en-US" dirty="0" smtClean="0"/>
              <a:t>4);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Assertions.assertEquals</a:t>
            </a:r>
            <a:r>
              <a:rPr lang="en-US" altLang="en-US" dirty="0" smtClean="0"/>
              <a:t>(8</a:t>
            </a:r>
            <a:r>
              <a:rPr lang="en-US" altLang="en-US" dirty="0"/>
              <a:t>, actual);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Assertions.assertEquals</a:t>
            </a:r>
            <a:r>
              <a:rPr lang="en-US" altLang="en-US" dirty="0" smtClean="0"/>
              <a:t>(8</a:t>
            </a:r>
            <a:r>
              <a:rPr lang="en-US" altLang="en-US" dirty="0"/>
              <a:t>, actual, "Assertion </a:t>
            </a:r>
            <a:r>
              <a:rPr lang="en-US" altLang="en-US" dirty="0" smtClean="0"/>
              <a:t>add(4,4) </a:t>
            </a:r>
            <a:r>
              <a:rPr lang="en-US" altLang="en-US" dirty="0"/>
              <a:t>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8" y="1058404"/>
            <a:ext cx="291604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err="1" smtClean="0"/>
              <a:t>AssertEquals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9234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 @Test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assertNotEqualsDemo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Assertions.assertNotEquals</a:t>
            </a:r>
            <a:r>
              <a:rPr lang="en-US" altLang="en-US" dirty="0"/>
              <a:t>(9,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(4,5));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Assertions.assertNotEquals</a:t>
            </a:r>
            <a:r>
              <a:rPr lang="en-US" altLang="en-US" dirty="0" smtClean="0"/>
              <a:t>(9</a:t>
            </a:r>
            <a:r>
              <a:rPr lang="en-US" altLang="en-US" dirty="0"/>
              <a:t>, </a:t>
            </a:r>
            <a:r>
              <a:rPr lang="en-US" altLang="en-US" dirty="0" err="1"/>
              <a:t>javaOperations.add</a:t>
            </a:r>
            <a:r>
              <a:rPr lang="en-US" altLang="en-US" dirty="0"/>
              <a:t>(4,5), "Assertion add(4,5)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8" y="1058404"/>
            <a:ext cx="339372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err="1" smtClean="0"/>
              <a:t>AssertNotEquals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3500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1569" y="914401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Content of Week # 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2637" y="1924335"/>
            <a:ext cx="5472753" cy="4626591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JUnit Testing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@annotations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@Test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BeforeEach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AfterEach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BeforeAll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AfterAll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@annotations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Operating System based conditional 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JRE based conditional annotations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Custom condition based conditional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annotations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901216" y="2388358"/>
            <a:ext cx="4060212" cy="439457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Tx/>
              <a:buFont typeface="Calibri" panose="020F0502020204030204" pitchFamily="34" charset="0"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Font typeface="Calibri" panose="020F0502020204030204" pitchFamily="34" charset="0"/>
              <a:buNone/>
              <a:defRPr/>
            </a:pP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@Assertions</a:t>
            </a: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assertNotEquals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assertArrayEquals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assertTrue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@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assertFalse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sz="2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Working with multiple assertions</a:t>
            </a:r>
          </a:p>
          <a:p>
            <a:pPr marL="457200" indent="-457200" algn="just">
              <a:spcBef>
                <a:spcPts val="0"/>
              </a:spcBef>
              <a:buClrTx/>
              <a:buFont typeface="+mj-lt"/>
              <a:buAutoNum type="arabicPeriod"/>
              <a:defRPr/>
            </a:pPr>
            <a:endParaRPr lang="en-US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2608" lvl="1" indent="0" algn="just">
              <a:spcBef>
                <a:spcPts val="0"/>
              </a:spcBef>
              <a:buClrTx/>
              <a:buFont typeface="Calibri" pitchFamily="34" charset="0"/>
              <a:buNone/>
              <a:defRPr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9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assertsWithArraysDemo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a[] = </a:t>
            </a:r>
            <a:r>
              <a:rPr lang="en-US" altLang="en-US" dirty="0" smtClean="0"/>
              <a:t>{2</a:t>
            </a:r>
            <a:r>
              <a:rPr lang="en-US" altLang="en-US" dirty="0"/>
              <a:t>, 2, 3}; </a:t>
            </a:r>
            <a:r>
              <a:rPr lang="en-US" altLang="en-US" dirty="0" smtClean="0"/>
              <a:t>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int</a:t>
            </a:r>
            <a:r>
              <a:rPr lang="en-US" altLang="en-US" dirty="0" smtClean="0"/>
              <a:t> </a:t>
            </a:r>
            <a:r>
              <a:rPr lang="en-US" altLang="en-US" dirty="0"/>
              <a:t>b[] = </a:t>
            </a:r>
            <a:r>
              <a:rPr lang="en-US" altLang="en-US" dirty="0" smtClean="0"/>
              <a:t>{1</a:t>
            </a:r>
            <a:r>
              <a:rPr lang="en-US" altLang="en-US" dirty="0"/>
              <a:t>, 2, 3</a:t>
            </a:r>
            <a:r>
              <a:rPr lang="en-US" altLang="en-US" dirty="0" smtClean="0"/>
              <a:t>};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//</a:t>
            </a:r>
            <a:r>
              <a:rPr lang="en-US" altLang="en-US" dirty="0" err="1"/>
              <a:t>Assertions.assertEquals</a:t>
            </a:r>
            <a:r>
              <a:rPr lang="en-US" altLang="en-US" dirty="0"/>
              <a:t>(a, b);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Assertions.assertArrayEquals</a:t>
            </a:r>
            <a:r>
              <a:rPr lang="en-US" altLang="en-US" dirty="0"/>
              <a:t>(a, b);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Assertions.assertArrayEquals</a:t>
            </a:r>
            <a:r>
              <a:rPr lang="en-US" altLang="en-US" dirty="0" smtClean="0"/>
              <a:t>(a</a:t>
            </a:r>
            <a:r>
              <a:rPr lang="en-US" altLang="en-US" dirty="0"/>
              <a:t>, b, "Comparison of arrays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With Arrays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5010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9242" y="2006220"/>
            <a:ext cx="986733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assertForTrue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String </a:t>
            </a:r>
            <a:r>
              <a:rPr lang="en-US" altLang="en-US" dirty="0"/>
              <a:t>test = </a:t>
            </a:r>
            <a:r>
              <a:rPr lang="en-US" altLang="en-US" dirty="0" smtClean="0"/>
              <a:t>“I am a programmer";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Assertions.assertTrue</a:t>
            </a:r>
            <a:r>
              <a:rPr lang="en-US" altLang="en-US" dirty="0"/>
              <a:t>(</a:t>
            </a:r>
            <a:r>
              <a:rPr lang="en-US" altLang="en-US" dirty="0" err="1"/>
              <a:t>test.startsWith</a:t>
            </a:r>
            <a:r>
              <a:rPr lang="en-US" altLang="en-US" dirty="0" smtClean="0"/>
              <a:t>(“I"));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Assertions.assertTrue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test.startsWith</a:t>
            </a:r>
            <a:r>
              <a:rPr lang="en-US" altLang="en-US" dirty="0"/>
              <a:t>("J"), "Test </a:t>
            </a:r>
            <a:r>
              <a:rPr lang="en-US" altLang="en-US" dirty="0" err="1"/>
              <a:t>assertTrue</a:t>
            </a:r>
            <a:r>
              <a:rPr lang="en-US" altLang="en-US" dirty="0"/>
              <a:t>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True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1400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14650" y="2006220"/>
            <a:ext cx="10044751" cy="393055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assertForFalse</a:t>
            </a:r>
            <a:r>
              <a:rPr lang="en-US" altLang="en-US" dirty="0" smtClean="0"/>
              <a:t>()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String </a:t>
            </a:r>
            <a:r>
              <a:rPr lang="en-US" altLang="en-US" dirty="0"/>
              <a:t>test = "I </a:t>
            </a:r>
            <a:r>
              <a:rPr lang="en-US" altLang="en-US" dirty="0" smtClean="0"/>
              <a:t>am a programmer";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//</a:t>
            </a:r>
            <a:r>
              <a:rPr lang="en-US" altLang="en-US" dirty="0" err="1"/>
              <a:t>Assertions.assertFalse</a:t>
            </a:r>
            <a:r>
              <a:rPr lang="en-US" altLang="en-US" dirty="0"/>
              <a:t>(</a:t>
            </a:r>
            <a:r>
              <a:rPr lang="en-US" altLang="en-US" dirty="0" err="1"/>
              <a:t>test.startsWith</a:t>
            </a:r>
            <a:r>
              <a:rPr lang="en-US" altLang="en-US" dirty="0"/>
              <a:t>("J"));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Assertions.assertFalse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test.startsWith</a:t>
            </a:r>
            <a:r>
              <a:rPr lang="en-US" altLang="en-US" dirty="0"/>
              <a:t>("I"), "Test </a:t>
            </a:r>
            <a:r>
              <a:rPr lang="en-US" altLang="en-US" dirty="0" err="1"/>
              <a:t>assertFalse</a:t>
            </a:r>
            <a:r>
              <a:rPr lang="en-US" altLang="en-US" dirty="0"/>
              <a:t> failed");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5754783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Assertion False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97570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003" y="2047163"/>
            <a:ext cx="9908275" cy="3930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public class </a:t>
            </a:r>
            <a:r>
              <a:rPr lang="en-US" altLang="en-US" dirty="0" err="1" smtClean="0"/>
              <a:t>GroupedAssertions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{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@</a:t>
            </a:r>
            <a:r>
              <a:rPr lang="en-US" altLang="en-US" dirty="0"/>
              <a:t>Test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public </a:t>
            </a:r>
            <a:r>
              <a:rPr lang="en-US" altLang="en-US" dirty="0"/>
              <a:t>void </a:t>
            </a:r>
            <a:r>
              <a:rPr lang="en-US" altLang="en-US" dirty="0" err="1"/>
              <a:t>multipleAssertions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JavaOperations</a:t>
            </a:r>
            <a:r>
              <a:rPr lang="en-US" altLang="en-US" sz="2000" dirty="0" smtClean="0"/>
              <a:t> </a:t>
            </a:r>
            <a:r>
              <a:rPr lang="en-US" altLang="en-US" sz="2000" dirty="0" err="1"/>
              <a:t>javaOperations</a:t>
            </a:r>
            <a:r>
              <a:rPr lang="en-US" altLang="en-US" sz="2000" dirty="0"/>
              <a:t> = new </a:t>
            </a:r>
            <a:r>
              <a:rPr lang="en-US" altLang="en-US" sz="2000" dirty="0" err="1"/>
              <a:t>JavaOperations</a:t>
            </a:r>
            <a:r>
              <a:rPr lang="en-US" altLang="en-US" sz="2000" dirty="0"/>
              <a:t>();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(5,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1));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(25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22));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(100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(70, 30));   </a:t>
            </a:r>
            <a:endParaRPr lang="en-US" altLang="en-US" sz="2000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 </a:t>
            </a:r>
            <a:r>
              <a:rPr lang="en-US" altLang="en-US" dirty="0"/>
              <a:t>}</a:t>
            </a:r>
            <a:endParaRPr lang="en-US" alt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675107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Working with Multiple Assertions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2008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01003" y="2047163"/>
            <a:ext cx="9908275" cy="393055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/>
              <a:t> @Test    public void </a:t>
            </a:r>
            <a:r>
              <a:rPr lang="en-US" altLang="en-US" dirty="0" err="1"/>
              <a:t>groupAssertionDemo</a:t>
            </a:r>
            <a:r>
              <a:rPr lang="en-US" altLang="en-US" dirty="0"/>
              <a:t>()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{        </a:t>
            </a:r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JavaOperations</a:t>
            </a:r>
            <a:r>
              <a:rPr lang="en-US" altLang="en-US" dirty="0" smtClean="0"/>
              <a:t> </a:t>
            </a:r>
            <a:r>
              <a:rPr lang="en-US" altLang="en-US" dirty="0" err="1"/>
              <a:t>javaOperations</a:t>
            </a:r>
            <a:r>
              <a:rPr lang="en-US" altLang="en-US" dirty="0"/>
              <a:t> = new </a:t>
            </a:r>
            <a:r>
              <a:rPr lang="en-US" altLang="en-US" dirty="0" err="1"/>
              <a:t>JavaOperations</a:t>
            </a:r>
            <a:r>
              <a:rPr lang="en-US" altLang="en-US" dirty="0"/>
              <a:t>();        </a:t>
            </a:r>
            <a:endParaRPr lang="en-US" altLang="en-US" dirty="0" smtClean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err="1" smtClean="0"/>
              <a:t>Assertions.assertAll</a:t>
            </a:r>
            <a:r>
              <a:rPr lang="en-US" altLang="en-US" dirty="0" smtClean="0"/>
              <a:t> (</a:t>
            </a:r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-&gt; </a:t>
            </a:r>
            <a:r>
              <a:rPr lang="en-US" altLang="en-US" sz="2000" dirty="0" err="1" smtClean="0"/>
              <a:t>Assertions.assertEquals</a:t>
            </a:r>
            <a:r>
              <a:rPr lang="en-US" altLang="en-US" sz="2000" dirty="0" smtClean="0"/>
              <a:t>(5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1)),      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</a:t>
            </a:r>
            <a:r>
              <a:rPr lang="en-US" altLang="en-US" sz="2000" dirty="0"/>
              <a:t>-&gt; </a:t>
            </a:r>
            <a:r>
              <a:rPr lang="en-US" altLang="en-US" sz="2000" dirty="0" err="1"/>
              <a:t>Assertions.assertEquals</a:t>
            </a:r>
            <a:r>
              <a:rPr lang="en-US" altLang="en-US" sz="2000" dirty="0"/>
              <a:t>(26,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(3, 22)),                </a:t>
            </a:r>
            <a:endParaRPr lang="en-US" altLang="en-US" sz="2000" dirty="0" smtClean="0"/>
          </a:p>
          <a:p>
            <a:pPr marL="292608" lvl="1" indent="0" algn="just">
              <a:lnSpc>
                <a:spcPct val="80000"/>
              </a:lnSpc>
              <a:buNone/>
            </a:pPr>
            <a:r>
              <a:rPr lang="en-US" altLang="en-US" sz="2000" dirty="0" smtClean="0"/>
              <a:t>() </a:t>
            </a:r>
            <a:r>
              <a:rPr lang="en-US" altLang="en-US" sz="2000" dirty="0"/>
              <a:t>-&gt; </a:t>
            </a:r>
            <a:r>
              <a:rPr lang="en-US" altLang="en-US" sz="2000" dirty="0" err="1"/>
              <a:t>Assertions.assertEquals</a:t>
            </a:r>
            <a:r>
              <a:rPr lang="en-US" altLang="en-US" sz="2000" dirty="0"/>
              <a:t>(101, </a:t>
            </a:r>
            <a:r>
              <a:rPr lang="en-US" altLang="en-US" sz="2000" dirty="0" err="1"/>
              <a:t>javaOperations.add</a:t>
            </a:r>
            <a:r>
              <a:rPr lang="en-US" altLang="en-US" sz="2000" dirty="0"/>
              <a:t>(70, 30)) </a:t>
            </a:r>
            <a:r>
              <a:rPr lang="en-US" altLang="en-US" sz="2000" dirty="0" smtClean="0"/>
              <a:t>       </a:t>
            </a:r>
            <a:r>
              <a:rPr lang="en-US" altLang="en-US" sz="2000" dirty="0"/>
              <a:t>);    </a:t>
            </a:r>
            <a:endParaRPr lang="en-US" altLang="en-US" dirty="0"/>
          </a:p>
          <a:p>
            <a:pPr marL="0" indent="0" algn="just">
              <a:lnSpc>
                <a:spcPct val="80000"/>
              </a:lnSpc>
              <a:buNone/>
            </a:pPr>
            <a:r>
              <a:rPr lang="en-US" altLang="en-US" dirty="0" smtClean="0"/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1069097" y="1058404"/>
            <a:ext cx="675107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Working with Multiple Assertions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3483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GOOD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Annotations are metadata about your source code.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I</a:t>
            </a:r>
            <a:r>
              <a:rPr lang="en-US" altLang="en-US" sz="2400" dirty="0" smtClean="0"/>
              <a:t>dentified with @symbol.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 smtClean="0"/>
              <a:t>Annotations are used with methods, classes, interfaces, variables, etc.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What are annotations?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7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6286" y="414529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Annotations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40089" y="961154"/>
            <a:ext cx="8939284" cy="5055078"/>
            <a:chOff x="1794079" y="1760437"/>
            <a:chExt cx="7529964" cy="3998574"/>
          </a:xfrm>
        </p:grpSpPr>
        <p:pic>
          <p:nvPicPr>
            <p:cNvPr id="3" name="Picture 2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079" y="1760437"/>
              <a:ext cx="7529964" cy="3507599"/>
            </a:xfrm>
            <a:prstGeom prst="rect">
              <a:avLst/>
            </a:prstGeom>
          </p:spPr>
        </p:pic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4875" y="5266423"/>
              <a:ext cx="7263716" cy="492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7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09234" y="2940719"/>
            <a:ext cx="7457094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Writing first Unit Test</a:t>
            </a:r>
            <a:endParaRPr lang="en-US" sz="3600" b="1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608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5587" y="3269342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3600" b="1" dirty="0" smtClean="0">
                <a:solidFill>
                  <a:srgbClr val="000000"/>
                </a:solidFill>
              </a:rPr>
              <a:t>Demo</a:t>
            </a:r>
            <a:endParaRPr lang="en-US" altLang="en-US" sz="36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8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6345" y="2470246"/>
            <a:ext cx="8488907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400" dirty="0" smtClean="0"/>
              <a:t>Conditional annotations allows developers to enable or disable certain tests based on certain conditions.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Conditional annotations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2564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Operating System based conditional annotations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JRE based conditional annotations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Custom condition based conditional annotations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5213445" cy="546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3600" b="1" dirty="0" smtClean="0"/>
              <a:t>Conditional annotations</a:t>
            </a:r>
            <a:endParaRPr lang="en-US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143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8424" y="2251882"/>
            <a:ext cx="9621672" cy="298885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en-US" altLang="en-US" sz="2400" dirty="0" smtClean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@EnabledOnOs (OS.WINDOWS)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 smtClean="0"/>
              <a:t>@DisabledOnOs </a:t>
            </a:r>
            <a:r>
              <a:rPr lang="en-US" altLang="en-US" sz="2400" dirty="0"/>
              <a:t>(</a:t>
            </a:r>
            <a:r>
              <a:rPr lang="en-US" altLang="en-US" sz="2400" dirty="0" smtClean="0"/>
              <a:t>OS.MAC)</a:t>
            </a:r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sz="2400" dirty="0"/>
              <a:t>@EnabledOnOs (</a:t>
            </a:r>
            <a:r>
              <a:rPr lang="en-US" altLang="en-US" sz="2400" dirty="0" smtClean="0"/>
              <a:t>OS.WINDOWS, OS.MAC)</a:t>
            </a: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lnSpc>
                <a:spcPct val="80000"/>
              </a:lnSpc>
              <a:buFont typeface="+mj-lt"/>
              <a:buAutoNum type="arabicPeriod"/>
            </a:pPr>
            <a:endParaRPr lang="en-US" altLang="en-US" sz="24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187354" y="1003814"/>
            <a:ext cx="10140288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3600" dirty="0" smtClean="0"/>
              <a:t>Operating </a:t>
            </a:r>
            <a:r>
              <a:rPr lang="en-US" altLang="en-US" sz="3600" dirty="0"/>
              <a:t>System </a:t>
            </a:r>
            <a:r>
              <a:rPr lang="en-US" altLang="en-US" sz="3600" dirty="0" smtClean="0"/>
              <a:t>based conditional </a:t>
            </a:r>
            <a:r>
              <a:rPr lang="en-US" altLang="en-US" sz="3600" dirty="0"/>
              <a:t>annotations</a:t>
            </a:r>
          </a:p>
        </p:txBody>
      </p:sp>
    </p:spTree>
    <p:extLst>
      <p:ext uri="{BB962C8B-B14F-4D97-AF65-F5344CB8AC3E}">
        <p14:creationId xmlns:p14="http://schemas.microsoft.com/office/powerpoint/2010/main" val="2386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3231</TotalTime>
  <Words>715</Words>
  <Application>Microsoft Office PowerPoint</Application>
  <PresentationFormat>Widescreen</PresentationFormat>
  <Paragraphs>176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Adobe Fan Heiti Std B</vt:lpstr>
      <vt:lpstr>Calibri</vt:lpstr>
      <vt:lpstr>Calibri Light</vt:lpstr>
      <vt:lpstr>Gill Sans MT</vt:lpstr>
      <vt:lpstr>Wingdings 2</vt:lpstr>
      <vt:lpstr>Dividend</vt:lpstr>
      <vt:lpstr>Retrospect</vt:lpstr>
      <vt:lpstr>SOFTWARE ENGINEERING (Week-12)</vt:lpstr>
      <vt:lpstr>Content of Week # 12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330</cp:revision>
  <dcterms:created xsi:type="dcterms:W3CDTF">2021-02-17T13:59:14Z</dcterms:created>
  <dcterms:modified xsi:type="dcterms:W3CDTF">2022-05-23T07:51:34Z</dcterms:modified>
</cp:coreProperties>
</file>