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8" r:id="rId2"/>
    <p:sldId id="314" r:id="rId3"/>
    <p:sldId id="378" r:id="rId4"/>
    <p:sldId id="384" r:id="rId5"/>
    <p:sldId id="388" r:id="rId6"/>
    <p:sldId id="386" r:id="rId7"/>
    <p:sldId id="391" r:id="rId8"/>
    <p:sldId id="385" r:id="rId9"/>
    <p:sldId id="393" r:id="rId10"/>
    <p:sldId id="398" r:id="rId11"/>
    <p:sldId id="399" r:id="rId12"/>
    <p:sldId id="400" r:id="rId13"/>
    <p:sldId id="397" r:id="rId14"/>
    <p:sldId id="395" r:id="rId15"/>
    <p:sldId id="401" r:id="rId16"/>
    <p:sldId id="402" r:id="rId17"/>
    <p:sldId id="429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26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2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8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544AB-251C-4FAB-BCEC-E40D3E7B84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9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12-Feb-22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(Week-2)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Why Devops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210415"/>
            <a:ext cx="994548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Why Devops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51" y="2133760"/>
            <a:ext cx="7514666" cy="455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Why Devops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17" y="2156446"/>
            <a:ext cx="7818566" cy="44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Devops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332" y="2262383"/>
            <a:ext cx="5431808" cy="42885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 smtClean="0"/>
              <a:t>What </a:t>
            </a:r>
            <a:r>
              <a:rPr lang="en-US" sz="2800" b="1" dirty="0"/>
              <a:t>is </a:t>
            </a:r>
            <a:r>
              <a:rPr lang="en-US" sz="2800" b="1" dirty="0" smtClean="0"/>
              <a:t>DevOps</a:t>
            </a:r>
            <a:endParaRPr lang="en-US" sz="2800" dirty="0"/>
          </a:p>
          <a:p>
            <a:pPr marL="457200" lvl="1" indent="0" algn="just">
              <a:buNone/>
            </a:pPr>
            <a:r>
              <a:rPr lang="en-US" sz="2000" dirty="0"/>
              <a:t>DevOps assimilates development and operations teams to improve the collaboration process. </a:t>
            </a:r>
          </a:p>
          <a:p>
            <a:pPr marL="457200" lvl="1" indent="0" algn="just">
              <a:buNone/>
            </a:pP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A DevOps Engineer will work with IT developers to facilitate better coordination among operations, development, and testing functions by automating and streamlining the integration and deployment processes.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84427" y="2740054"/>
            <a:ext cx="5858393" cy="2351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5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How Devops  Work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332" y="2262383"/>
            <a:ext cx="10249468" cy="8083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000" dirty="0" smtClean="0"/>
              <a:t>The DevOps life cycle divides the SDLC into the following stages.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7" y="3070746"/>
            <a:ext cx="10619001" cy="29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How Devops  Work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68" y="1840151"/>
            <a:ext cx="9253603" cy="4901843"/>
          </a:xfrm>
        </p:spPr>
      </p:pic>
    </p:spTree>
    <p:extLst>
      <p:ext uri="{BB962C8B-B14F-4D97-AF65-F5344CB8AC3E}">
        <p14:creationId xmlns:p14="http://schemas.microsoft.com/office/powerpoint/2010/main" val="11884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543" y="1992572"/>
            <a:ext cx="10993549" cy="8577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Software Quality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73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+mn-lt"/>
                <a:ea typeface="+mn-ea"/>
                <a:cs typeface="+mn-cs"/>
              </a:rPr>
              <a:t>What is Software Quality ?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36366" y="2498677"/>
            <a:ext cx="8980227" cy="271476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According to the IEEE</a:t>
            </a:r>
          </a:p>
          <a:p>
            <a:pPr eaLnBrk="1" hangingPunct="1"/>
            <a:r>
              <a:rPr lang="en-US" altLang="en-US" sz="2400" dirty="0"/>
              <a:t>Software quality is: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i="1" dirty="0"/>
              <a:t>The degree to which a system, component, or process meets specified requirements.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i="1" dirty="0"/>
              <a:t>The degree to which a system, component, or process meets customer or user needs or expectations</a:t>
            </a:r>
            <a:r>
              <a:rPr lang="en-US" altLang="en-US" sz="20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337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Software Quality?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251881"/>
            <a:ext cx="10058400" cy="3712748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“Achieving high levels of user satisfaction, portability, maintainability, robustness, and fitness for use” by Dr. Barry Boehm</a:t>
            </a:r>
            <a:r>
              <a:rPr lang="en-US" altLang="en-US" sz="2400" dirty="0" smtClean="0"/>
              <a:t>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Quality means “conformance to user requirements” by Phil Crosby</a:t>
            </a:r>
            <a:r>
              <a:rPr lang="en-US" altLang="en-US" sz="2400" dirty="0" smtClean="0"/>
              <a:t>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Edwards Deming considers quality to be “striving for excellence” in reliability and functions by continuous improvement in the process of development, support by statistical analysis of the causes of failure.</a:t>
            </a:r>
          </a:p>
        </p:txBody>
      </p:sp>
    </p:spTree>
    <p:extLst>
      <p:ext uri="{BB962C8B-B14F-4D97-AF65-F5344CB8AC3E}">
        <p14:creationId xmlns:p14="http://schemas.microsoft.com/office/powerpoint/2010/main" val="293644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Software Quality?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351128" y="2047164"/>
            <a:ext cx="9804552" cy="382193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Watts Humphrey, of the SEI, tends to speak of quality as “achieving excellent levels of fitness for use, conformance to requirements, reliability and maintainability</a:t>
            </a:r>
            <a:r>
              <a:rPr lang="en-US" altLang="en-US" sz="2400" dirty="0" smtClean="0"/>
              <a:t>.”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James Martin said that software quality means being on time, within budget and meeting user </a:t>
            </a:r>
            <a:r>
              <a:rPr lang="en-US" altLang="en-US" sz="2400" dirty="0" smtClean="0"/>
              <a:t>needs.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Tom McCabe, the software complexity specialist, defines quality as “high level of user satisfaction and low defect levels, often associated with low </a:t>
            </a:r>
            <a:r>
              <a:rPr lang="en-US" altLang="en-US" sz="2400" dirty="0" smtClean="0"/>
              <a:t>complexity.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86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38" y="918951"/>
            <a:ext cx="7772400" cy="75027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Contents of week #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2063461"/>
            <a:ext cx="8721969" cy="4487467"/>
          </a:xfrm>
        </p:spPr>
        <p:txBody>
          <a:bodyPr>
            <a:normAutofit/>
          </a:bodyPr>
          <a:lstStyle/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GB" sz="2585" dirty="0" smtClean="0"/>
              <a:t>Agile Development (Cont…)</a:t>
            </a:r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GB" sz="1800" dirty="0" smtClean="0"/>
              <a:t>Scrum</a:t>
            </a:r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GB" sz="1800" dirty="0" smtClean="0"/>
              <a:t>DevOps</a:t>
            </a:r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GB" sz="1800" dirty="0" smtClean="0"/>
              <a:t>Quiz</a:t>
            </a:r>
            <a:endParaRPr lang="en-GB" sz="1800" dirty="0" smtClean="0"/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endParaRPr lang="en-GB" sz="1800" dirty="0" smtClean="0"/>
          </a:p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US" sz="2585" dirty="0"/>
              <a:t>Software Quality Engineering </a:t>
            </a:r>
            <a:endParaRPr lang="en-US" sz="2585" dirty="0" smtClean="0"/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Quality Engineering Economics</a:t>
            </a:r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Quality Attributes</a:t>
            </a:r>
          </a:p>
          <a:p>
            <a:pPr marL="1084963" lvl="2" indent="-457200">
              <a:buFont typeface="Wingdings" panose="05000000000000000000" pitchFamily="2" charset="2"/>
              <a:buChar char="§"/>
              <a:defRPr/>
            </a:pPr>
            <a:r>
              <a:rPr lang="en-US" sz="1800" dirty="0" smtClean="0"/>
              <a:t>Quality Models</a:t>
            </a:r>
            <a:endParaRPr lang="en-GB" sz="2585" dirty="0" smtClean="0"/>
          </a:p>
          <a:p>
            <a:pPr marL="490963" indent="-457200">
              <a:buFont typeface="Wingdings" panose="05000000000000000000" pitchFamily="2" charset="2"/>
              <a:buChar char="§"/>
              <a:defRPr/>
            </a:pPr>
            <a:endParaRPr lang="en-GB" sz="2585" dirty="0"/>
          </a:p>
        </p:txBody>
      </p:sp>
    </p:spTree>
    <p:extLst>
      <p:ext uri="{BB962C8B-B14F-4D97-AF65-F5344CB8AC3E}">
        <p14:creationId xmlns:p14="http://schemas.microsoft.com/office/powerpoint/2010/main" val="22330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Software Quality?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51128" y="1845734"/>
            <a:ext cx="9804552" cy="4023360"/>
          </a:xfrm>
        </p:spPr>
        <p:txBody>
          <a:bodyPr>
            <a:normAutofit/>
          </a:bodyPr>
          <a:lstStyle/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John Musa of Bell Laboratories states that quality means combination of “low defect levels, adherence of software functions to users needs, and high reliability”</a:t>
            </a:r>
          </a:p>
          <a:p>
            <a:pPr algn="just" eaLnBrk="1" hangingPunct="1"/>
            <a:endParaRPr lang="en-US" altLang="en-US" sz="2400" dirty="0" smtClean="0"/>
          </a:p>
          <a:p>
            <a:pPr algn="just" eaLnBrk="1" hangingPunct="1"/>
            <a:r>
              <a:rPr lang="en-US" altLang="en-US" sz="2400" dirty="0" smtClean="0"/>
              <a:t>Bill Perry, head of Quality Assurance Institute has defined quality as “high levels of user satisfaction and adherence to requirements”.</a:t>
            </a:r>
          </a:p>
        </p:txBody>
      </p:sp>
    </p:spTree>
    <p:extLst>
      <p:ext uri="{BB962C8B-B14F-4D97-AF65-F5344CB8AC3E}">
        <p14:creationId xmlns:p14="http://schemas.microsoft.com/office/powerpoint/2010/main" val="13181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Importance of Software Quality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Software is a major component of computer systems</a:t>
            </a:r>
          </a:p>
          <a:p>
            <a:pPr eaLnBrk="1" hangingPunct="1"/>
            <a:r>
              <a:rPr lang="en-US" altLang="en-US" sz="1600" dirty="0"/>
              <a:t>(about 80% of the cost) </a:t>
            </a:r>
            <a:endParaRPr lang="en-US" altLang="en-US" sz="1600" dirty="0" smtClean="0"/>
          </a:p>
          <a:p>
            <a:pPr eaLnBrk="1" hangingPunct="1"/>
            <a:r>
              <a:rPr lang="en-US" altLang="en-US" sz="2400" dirty="0" smtClean="0"/>
              <a:t>– </a:t>
            </a:r>
            <a:r>
              <a:rPr lang="en-US" altLang="en-US" sz="2400" dirty="0"/>
              <a:t>used for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communication (e.g. phone system, email system)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health monitoring,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transportation (e.g. automobile, aeronautics),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economic exchanges (e.g. ecommerce),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entertainment,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etc.</a:t>
            </a:r>
          </a:p>
          <a:p>
            <a:pPr eaLnBrk="1" hangingPunct="1"/>
            <a:r>
              <a:rPr lang="en-US" altLang="en-US" sz="2400" dirty="0"/>
              <a:t>Software defects are extremely costly in term of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money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reputation</a:t>
            </a:r>
          </a:p>
          <a:p>
            <a:pPr lvl="1" eaLnBrk="1" hangingPunct="1">
              <a:buFontTx/>
              <a:buNone/>
            </a:pPr>
            <a:r>
              <a:rPr lang="en-US" altLang="en-US" sz="1400" dirty="0"/>
              <a:t>– loss of life</a:t>
            </a:r>
          </a:p>
        </p:txBody>
      </p:sp>
    </p:spTree>
    <p:extLst>
      <p:ext uri="{BB962C8B-B14F-4D97-AF65-F5344CB8AC3E}">
        <p14:creationId xmlns:p14="http://schemas.microsoft.com/office/powerpoint/2010/main" val="41116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04967" y="685800"/>
            <a:ext cx="970583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What is Software Quality Assurance?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757" y="2309757"/>
            <a:ext cx="10058400" cy="3354063"/>
          </a:xfrm>
        </p:spPr>
        <p:txBody>
          <a:bodyPr>
            <a:normAutofit/>
          </a:bodyPr>
          <a:lstStyle/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/>
              <a:t>According to the IEEE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dirty="0" smtClean="0"/>
              <a:t>Software quality assurance is:</a:t>
            </a: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i="1" dirty="0"/>
              <a:t>A planned and systematic pattern of all actions necessary to provide adequate confidence that an item or product conforms to established technical requirements.</a:t>
            </a: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2400" i="1" dirty="0"/>
              <a:t>A set of activities designed to evaluate the process by which the products are developed or manufactured. Contrast with: quality control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What is Software Quality Assurance?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097280" y="2497540"/>
            <a:ext cx="10058400" cy="337155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According to D. </a:t>
            </a:r>
            <a:r>
              <a:rPr lang="en-US" altLang="en-US" dirty="0" err="1"/>
              <a:t>Galin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Software quality assurance is: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i="1" dirty="0"/>
              <a:t>“A systematic, planned set of actions necessary to </a:t>
            </a:r>
            <a:r>
              <a:rPr lang="en-US" altLang="en-US" i="1" dirty="0" smtClean="0"/>
              <a:t>provide adequate </a:t>
            </a:r>
            <a:r>
              <a:rPr lang="en-US" altLang="en-US" i="1" dirty="0"/>
              <a:t>confidence that the software development </a:t>
            </a:r>
            <a:r>
              <a:rPr lang="en-US" altLang="en-US" i="1" dirty="0" smtClean="0"/>
              <a:t>process or </a:t>
            </a:r>
            <a:r>
              <a:rPr lang="en-US" altLang="en-US" i="1" dirty="0"/>
              <a:t>the maintenance process of a software system </a:t>
            </a:r>
            <a:r>
              <a:rPr lang="en-US" altLang="en-US" i="1" dirty="0" smtClean="0"/>
              <a:t>product conforms </a:t>
            </a:r>
            <a:r>
              <a:rPr lang="en-US" altLang="en-US" i="1" dirty="0"/>
              <a:t>to established functional technical </a:t>
            </a:r>
            <a:r>
              <a:rPr lang="en-US" altLang="en-US" i="1" dirty="0" smtClean="0"/>
              <a:t>requirements as </a:t>
            </a:r>
            <a:r>
              <a:rPr lang="en-US" altLang="en-US" i="1" dirty="0"/>
              <a:t>well as with the managerial requirements of keeping </a:t>
            </a:r>
            <a:r>
              <a:rPr lang="en-US" altLang="en-US" i="1" dirty="0" smtClean="0"/>
              <a:t>the schedule </a:t>
            </a:r>
            <a:r>
              <a:rPr lang="en-US" altLang="en-US" i="1" dirty="0"/>
              <a:t>and operating within the budgetary confines.”</a:t>
            </a:r>
          </a:p>
        </p:txBody>
      </p:sp>
    </p:spTree>
    <p:extLst>
      <p:ext uri="{BB962C8B-B14F-4D97-AF65-F5344CB8AC3E}">
        <p14:creationId xmlns:p14="http://schemas.microsoft.com/office/powerpoint/2010/main" val="3034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Software Quality Challenges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69493" y="2311615"/>
            <a:ext cx="8641307" cy="406189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Quality cannot be directly checked in the product; it must planned right from the beginning</a:t>
            </a:r>
            <a:r>
              <a:rPr lang="en-US" altLang="en-US" sz="22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200" dirty="0"/>
              <a:t>The project must focus on the quality issues of the project from the beginning, ensuring that quality criteria are consistent with defined requirements</a:t>
            </a:r>
            <a:r>
              <a:rPr lang="en-US" altLang="en-US" sz="22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  <a:p>
            <a:pPr algn="just"/>
            <a:r>
              <a:rPr lang="en-US" altLang="en-US" sz="2200" dirty="0"/>
              <a:t>Quality means meeting requirements and meeting customer needs, which means a defect-free product from both the producer’s and the customer’s viewpoint.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81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01" y="1885326"/>
            <a:ext cx="11017607" cy="520311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Engineering at every SDLC phase: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Software Quality Engineering Road Map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3993" y="2536653"/>
            <a:ext cx="1433014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34268" y="3277737"/>
            <a:ext cx="1433014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3273" y="4014716"/>
            <a:ext cx="1433014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4599" y="4697104"/>
            <a:ext cx="1433014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01458" y="5431809"/>
            <a:ext cx="1433014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658407" y="4690280"/>
            <a:ext cx="1228298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Containers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6578" y="3960125"/>
            <a:ext cx="1521035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Testing</a:t>
            </a:r>
          </a:p>
          <a:p>
            <a:pPr algn="ctr"/>
            <a:r>
              <a:rPr lang="en-US" dirty="0" smtClean="0"/>
              <a:t>(JUnit)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79322" y="3219041"/>
            <a:ext cx="1494431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Controlling</a:t>
            </a:r>
          </a:p>
          <a:p>
            <a:pPr algn="ctr"/>
            <a:r>
              <a:rPr lang="en-US" dirty="0" smtClean="0"/>
              <a:t>GIT, GIT Hub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06967" y="2577598"/>
            <a:ext cx="1494431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192" y="5268482"/>
            <a:ext cx="1494431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Defects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1328408" y="4162567"/>
            <a:ext cx="1837873" cy="11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</p:cNvCxnSpPr>
          <p:nvPr/>
        </p:nvCxnSpPr>
        <p:spPr>
          <a:xfrm flipH="1" flipV="1">
            <a:off x="1328407" y="3472913"/>
            <a:ext cx="1" cy="179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</p:cNvCxnSpPr>
          <p:nvPr/>
        </p:nvCxnSpPr>
        <p:spPr>
          <a:xfrm flipV="1">
            <a:off x="1328408" y="4355910"/>
            <a:ext cx="3711608" cy="91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806509" y="2204088"/>
            <a:ext cx="1680514" cy="6960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Engineering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410967" y="2945617"/>
            <a:ext cx="288057" cy="177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129753" y="2923340"/>
            <a:ext cx="2585778" cy="123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29742" y="2925616"/>
            <a:ext cx="4050358" cy="83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387750" y="2891495"/>
            <a:ext cx="6278702" cy="47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73521" y="2613993"/>
            <a:ext cx="7557583" cy="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What is an Error?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15644" y="2009507"/>
            <a:ext cx="9621672" cy="361337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Error is usually refer to some syntax mistake by developer.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Refer to both Syntax and semantic error.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Syntax error are usually fixed by developer.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Semantic error give rise to unusual output.</a:t>
            </a:r>
          </a:p>
        </p:txBody>
      </p:sp>
    </p:spTree>
    <p:extLst>
      <p:ext uri="{BB962C8B-B14F-4D97-AF65-F5344CB8AC3E}">
        <p14:creationId xmlns:p14="http://schemas.microsoft.com/office/powerpoint/2010/main" val="195996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What is Defect?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285164" y="2418940"/>
            <a:ext cx="9621672" cy="361337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200" dirty="0" smtClean="0"/>
              <a:t>Defect is deviation from customer requirement.</a:t>
            </a:r>
          </a:p>
          <a:p>
            <a:pPr eaLnBrk="1" hangingPunct="1"/>
            <a:r>
              <a:rPr lang="en-US" altLang="en-US" sz="2200" dirty="0" smtClean="0"/>
              <a:t>Mostly defects are found in the software after software is shipped to the customer at production site.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Example:</a:t>
            </a:r>
          </a:p>
          <a:p>
            <a:pPr eaLnBrk="1" hangingPunct="1"/>
            <a:r>
              <a:rPr lang="en-US" altLang="en-US" dirty="0" smtClean="0"/>
              <a:t>In online shopping, the option of searching a debit card for making payment is missing.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41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What is Bug?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15644" y="2009507"/>
            <a:ext cx="9621672" cy="361337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Error found before the software is shipped into production.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“Defects” accepted by developers are bugs.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420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What is Fault?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15644" y="2214223"/>
            <a:ext cx="9621672" cy="361337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Fault is a result of error.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Fault is an incorrect step or process due to which unanticipated result arises.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716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/>
              <a:t>SCRUM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494" y="2535338"/>
            <a:ext cx="8584442" cy="367830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Scrum is an Agile framework for completing complex projects.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Scrum </a:t>
            </a:r>
            <a:r>
              <a:rPr lang="en-US" sz="2400" dirty="0"/>
              <a:t>originally was formalized for software development projects, but it works well for any complex, innovative scope of </a:t>
            </a:r>
            <a:r>
              <a:rPr lang="en-US" sz="2400" dirty="0" smtClean="0"/>
              <a:t>work. 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Scrum is a team-based approach, to iteratively, incrementally develop systems and products. 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when requirements are rapidly changing </a:t>
            </a:r>
            <a:r>
              <a:rPr lang="en-US" sz="2400" dirty="0" smtClean="0"/>
              <a:t>.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18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What is Failure?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315644" y="2214223"/>
            <a:ext cx="9621672" cy="361337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Failure is a result of faults.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Failure is inability of the program to behave as expected within given performance requirement. 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709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2570163" y="2214563"/>
            <a:ext cx="9621837" cy="361315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3" y="423080"/>
            <a:ext cx="10876449" cy="56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Quality Engineering Economics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009479" y="2474342"/>
            <a:ext cx="10173041" cy="409023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endParaRPr lang="en-US" altLang="en-US" sz="2400" dirty="0" smtClean="0"/>
          </a:p>
          <a:p>
            <a:r>
              <a:rPr lang="en-US" altLang="en-US" sz="2600" dirty="0"/>
              <a:t>High concerns and challenges in the software quality engineering, one must realize the </a:t>
            </a:r>
            <a:r>
              <a:rPr lang="en-US" altLang="en-US" sz="2600" dirty="0" smtClean="0"/>
              <a:t>following </a:t>
            </a:r>
            <a:r>
              <a:rPr lang="en-US" altLang="en-US" sz="2600" dirty="0"/>
              <a:t>facts in order to cope with the quality task: </a:t>
            </a:r>
          </a:p>
          <a:p>
            <a:endParaRPr lang="en-US" altLang="en-US" sz="2600" dirty="0"/>
          </a:p>
          <a:p>
            <a:pPr lvl="1" algn="just"/>
            <a:r>
              <a:rPr lang="en-US" altLang="en-US" sz="2400" dirty="0" smtClean="0"/>
              <a:t>Everything </a:t>
            </a:r>
            <a:r>
              <a:rPr lang="en-US" altLang="en-US" sz="2400" dirty="0"/>
              <a:t>in the process of software development ends up in the user’s </a:t>
            </a:r>
            <a:r>
              <a:rPr lang="en-US" altLang="en-US" sz="2400" dirty="0" smtClean="0"/>
              <a:t>satisfaction.</a:t>
            </a:r>
          </a:p>
          <a:p>
            <a:pPr lvl="1" algn="just"/>
            <a:endParaRPr lang="en-US" altLang="en-US" sz="2200" dirty="0" smtClean="0"/>
          </a:p>
          <a:p>
            <a:pPr lvl="1" algn="just"/>
            <a:r>
              <a:rPr lang="en-US" altLang="en-US" sz="2400" dirty="0" smtClean="0"/>
              <a:t>Satisfaction </a:t>
            </a:r>
            <a:r>
              <a:rPr lang="en-US" altLang="en-US" sz="2400" dirty="0"/>
              <a:t>of the user is dependent on the overall behavior of the </a:t>
            </a:r>
            <a:r>
              <a:rPr lang="en-US" altLang="en-US" sz="2400" dirty="0" smtClean="0"/>
              <a:t>system.</a:t>
            </a:r>
          </a:p>
          <a:p>
            <a:pPr lvl="1" algn="just"/>
            <a:endParaRPr lang="en-US" altLang="en-US" sz="2400" dirty="0" smtClean="0"/>
          </a:p>
          <a:p>
            <a:pPr lvl="1" algn="just"/>
            <a:r>
              <a:rPr lang="en-US" altLang="en-US" sz="2400" dirty="0" smtClean="0"/>
              <a:t>Features </a:t>
            </a:r>
            <a:r>
              <a:rPr lang="en-US" altLang="en-US" sz="2400" dirty="0"/>
              <a:t>and quality of the software product are defined/determined through </a:t>
            </a:r>
            <a:r>
              <a:rPr lang="en-US" altLang="en-US" sz="2400" dirty="0" smtClean="0"/>
              <a:t>requirements.</a:t>
            </a:r>
          </a:p>
          <a:p>
            <a:pPr lvl="1" algn="just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35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Function Quality Cost (FQC)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68991" y="1856092"/>
            <a:ext cx="10426889" cy="4394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In </a:t>
            </a:r>
            <a:r>
              <a:rPr lang="en-US" altLang="en-US" sz="2400" dirty="0"/>
              <a:t>most development projects, functionality and quality ( QA precisely) are natural enemies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/>
              <a:t>Projects </a:t>
            </a:r>
            <a:r>
              <a:rPr lang="en-US" altLang="en-US" sz="2400" dirty="0"/>
              <a:t>with open budgets are very rare, usually the budget is fixed and here the functionality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quality compete with each other in order to get a bigger share from budget. </a:t>
            </a:r>
          </a:p>
          <a:p>
            <a:r>
              <a:rPr lang="en-US" altLang="en-US" dirty="0" smtClean="0"/>
              <a:t>The Function-Quality-Cost </a:t>
            </a:r>
            <a:r>
              <a:rPr lang="en-US" altLang="en-US" dirty="0"/>
              <a:t>comes out to </a:t>
            </a:r>
            <a:r>
              <a:rPr lang="en-US" altLang="en-US" dirty="0" smtClean="0"/>
              <a:t>be</a:t>
            </a:r>
          </a:p>
          <a:p>
            <a:pPr algn="ctr"/>
            <a:r>
              <a:rPr lang="en-US" altLang="en-US" dirty="0" smtClean="0"/>
              <a:t>Cost = AF + BQ</a:t>
            </a:r>
          </a:p>
          <a:p>
            <a:r>
              <a:rPr lang="en-US" dirty="0"/>
              <a:t>Where A &amp; B = Level of investment </a:t>
            </a:r>
            <a:endParaRPr lang="en-US" dirty="0" smtClean="0"/>
          </a:p>
          <a:p>
            <a:r>
              <a:rPr lang="en-US" dirty="0" smtClean="0"/>
              <a:t>F </a:t>
            </a:r>
            <a:r>
              <a:rPr lang="en-US" dirty="0"/>
              <a:t>= Features/Functions </a:t>
            </a:r>
            <a:endParaRPr lang="en-US" dirty="0" smtClean="0"/>
          </a:p>
          <a:p>
            <a:r>
              <a:rPr lang="en-US" dirty="0" smtClean="0"/>
              <a:t>Q </a:t>
            </a:r>
            <a:r>
              <a:rPr lang="en-US" dirty="0"/>
              <a:t>= Quality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9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/>
              <a:t>Function Quality Cost (FQC)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4399" y="2006220"/>
            <a:ext cx="10481481" cy="1545049"/>
          </a:xfrm>
        </p:spPr>
        <p:txBody>
          <a:bodyPr>
            <a:no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is very much clear that increasing feature in a closed-budget project will certainly decrease the budget share for quality of the product.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example will elaborate the concept more clearly</a:t>
            </a:r>
            <a:r>
              <a:rPr lang="en-US" dirty="0" smtClean="0"/>
              <a:t>.</a:t>
            </a:r>
          </a:p>
          <a:p>
            <a:endParaRPr lang="en-US" altLang="en-US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48"/>
          <a:stretch/>
        </p:blipFill>
        <p:spPr>
          <a:xfrm>
            <a:off x="1524454" y="3551269"/>
            <a:ext cx="9261370" cy="15393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2757" y="5090615"/>
            <a:ext cx="1487606" cy="4230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(Dev + QA)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Quality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54399" y="2347415"/>
            <a:ext cx="5601243" cy="2992769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Quality </a:t>
            </a:r>
            <a:r>
              <a:rPr lang="en-US" sz="2400" dirty="0"/>
              <a:t>attributes depend on each </a:t>
            </a:r>
            <a:r>
              <a:rPr lang="en-US" sz="2400" dirty="0" smtClean="0"/>
              <a:t>other.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impossible to completely satisfy all quality attributes of a software </a:t>
            </a:r>
            <a:r>
              <a:rPr lang="en-US" sz="2400" dirty="0" smtClean="0"/>
              <a:t>system.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66" y="2347415"/>
            <a:ext cx="3994942" cy="3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3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QUALITY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3" y="2620370"/>
            <a:ext cx="9416505" cy="24565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is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excellence of the product or service. 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user’s point of view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quality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‘fitness for purpose’.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manufacturing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 of view, the quality of a product is the conformance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specification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2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499" y="2262383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McCall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divided software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attributes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3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groups.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 represents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quality with respect to one aspect of the software system while the attributes in the group contribute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that aspect.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attribute is defined by a question so that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quality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software system can be assessed by answering the question.</a:t>
            </a:r>
          </a:p>
        </p:txBody>
      </p:sp>
    </p:spTree>
    <p:extLst>
      <p:ext uri="{BB962C8B-B14F-4D97-AF65-F5344CB8AC3E}">
        <p14:creationId xmlns:p14="http://schemas.microsoft.com/office/powerpoint/2010/main" val="40546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44729" t="38542" r="16618" b="15625"/>
          <a:stretch>
            <a:fillRect/>
          </a:stretch>
        </p:blipFill>
        <p:spPr bwMode="auto">
          <a:xfrm>
            <a:off x="1727578" y="668740"/>
            <a:ext cx="8882987" cy="592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61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412" y="2180496"/>
            <a:ext cx="1033135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Perry’s model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contains three types of relationship between the quality attributes.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direct relationship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inverse relationship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neutral relationship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/>
              <a:t>How does SCRUM work?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5" y="1860958"/>
            <a:ext cx="8052179" cy="49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2753" t="28125" r="19180" b="10417"/>
          <a:stretch>
            <a:fillRect/>
          </a:stretch>
        </p:blipFill>
        <p:spPr bwMode="auto">
          <a:xfrm>
            <a:off x="2934268" y="528213"/>
            <a:ext cx="6868236" cy="623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8840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72" y="2406555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Integrity vs. efficiency (inverse): 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algn="just">
              <a:buNone/>
            </a:pP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control of data access will need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leading to a longer runtime and more storage requirement.</a:t>
            </a:r>
          </a:p>
          <a:p>
            <a:pPr algn="just"/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Usability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vs. efficiency (inverse): 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algn="just">
              <a:buNone/>
            </a:pP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Improvement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of HCI will need more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data, hence the system will be less efficient.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Relationship b/w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880" y="2119953"/>
            <a:ext cx="8915400" cy="4212609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Maintainability and testability vs. efficiency (inverse): 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algn="just">
              <a:buNone/>
            </a:pP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Compact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optimized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not easy to maintain and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test.</a:t>
            </a:r>
          </a:p>
          <a:p>
            <a:pPr marL="400050" lvl="1" indent="0" algn="just">
              <a:buNone/>
            </a:pP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, reusability vs. integrity (inverse): </a:t>
            </a:r>
            <a:endParaRPr lang="en-US" sz="2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Flexible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flexible and reusable software increase the data security problem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eusability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vs. maintainability (direct): </a:t>
            </a:r>
            <a:endParaRPr lang="en-US" sz="2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Relationship b/w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346" y="2256429"/>
            <a:ext cx="8915400" cy="3857768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Portability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vs. reusability (direct): 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Portable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code is likely to be easily used </a:t>
            </a:r>
            <a:r>
              <a:rPr lang="en-US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environments. The code is likely well-structured and easier to be reused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Correctness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vs. efficiency (neutral): </a:t>
            </a:r>
            <a:endParaRPr 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correctness of code has no 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relation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its efficiency. Correct code may be efficient or inefficient in operation.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Relationship b/w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User Stories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275" y="2535338"/>
            <a:ext cx="2961563" cy="367830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 smtClean="0"/>
              <a:t>User Story capture 3 important items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Who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What 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Why</a:t>
            </a:r>
            <a:endParaRPr lang="en-US" alt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73447" y="2398859"/>
            <a:ext cx="6637361" cy="367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/>
              <a:t>User Story Format</a:t>
            </a:r>
          </a:p>
          <a:p>
            <a:pPr marL="0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400" dirty="0" smtClean="0"/>
          </a:p>
          <a:p>
            <a:pPr marL="0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/>
              <a:t>As a (user or type of user) </a:t>
            </a:r>
          </a:p>
          <a:p>
            <a:pPr marL="0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/>
              <a:t>I want a (some goal or what)</a:t>
            </a:r>
          </a:p>
          <a:p>
            <a:pPr marL="0" indent="0" algn="just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dirty="0" smtClean="0"/>
              <a:t>So that ( I can achieve some value or why)</a:t>
            </a:r>
          </a:p>
        </p:txBody>
      </p:sp>
    </p:spTree>
    <p:extLst>
      <p:ext uri="{BB962C8B-B14F-4D97-AF65-F5344CB8AC3E}">
        <p14:creationId xmlns:p14="http://schemas.microsoft.com/office/powerpoint/2010/main" val="10619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Burndown 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494" y="2535338"/>
            <a:ext cx="8584442" cy="367830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46" y="1809288"/>
            <a:ext cx="7997590" cy="49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Burn up chart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494" y="2535338"/>
            <a:ext cx="8584442" cy="367830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31" y="1907028"/>
            <a:ext cx="8125368" cy="47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7544" y="1361625"/>
            <a:ext cx="10993549" cy="1475013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18706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Devops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17" y="2180496"/>
            <a:ext cx="4849030" cy="401560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" y="3409819"/>
            <a:ext cx="3889981" cy="222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1371</TotalTime>
  <Words>1485</Words>
  <Application>Microsoft Office PowerPoint</Application>
  <PresentationFormat>Widescreen</PresentationFormat>
  <Paragraphs>226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Calibri</vt:lpstr>
      <vt:lpstr>Gill Sans MT</vt:lpstr>
      <vt:lpstr>Wingdings</vt:lpstr>
      <vt:lpstr>Wingdings 2</vt:lpstr>
      <vt:lpstr>Dividend</vt:lpstr>
      <vt:lpstr>SOFTWARE ENGINEERING (Week-2)</vt:lpstr>
      <vt:lpstr>Contents of week # 2</vt:lpstr>
      <vt:lpstr>SCRUM </vt:lpstr>
      <vt:lpstr>How does SCRUM work? </vt:lpstr>
      <vt:lpstr>User Stories</vt:lpstr>
      <vt:lpstr>Burndown chart</vt:lpstr>
      <vt:lpstr>Burn up chart</vt:lpstr>
      <vt:lpstr>DevOps</vt:lpstr>
      <vt:lpstr>Devops</vt:lpstr>
      <vt:lpstr>Why Devops</vt:lpstr>
      <vt:lpstr>Why Devops</vt:lpstr>
      <vt:lpstr>Why Devops</vt:lpstr>
      <vt:lpstr>Devops</vt:lpstr>
      <vt:lpstr>How Devops  Work</vt:lpstr>
      <vt:lpstr>How Devops  Work</vt:lpstr>
      <vt:lpstr>Software Quality Engineering</vt:lpstr>
      <vt:lpstr>What is Software Quality ?</vt:lpstr>
      <vt:lpstr>What is Software Quality?</vt:lpstr>
      <vt:lpstr>What is Software Quality?</vt:lpstr>
      <vt:lpstr>What is Software Quality?</vt:lpstr>
      <vt:lpstr>Importance of Software Quality</vt:lpstr>
      <vt:lpstr>What is Software Quality Assurance?</vt:lpstr>
      <vt:lpstr>What is Software Quality Assurance?</vt:lpstr>
      <vt:lpstr>Software Quality Challenges</vt:lpstr>
      <vt:lpstr>Software Quality Engineering Road Map</vt:lpstr>
      <vt:lpstr>What is an Error?</vt:lpstr>
      <vt:lpstr>What is Defect?</vt:lpstr>
      <vt:lpstr>What is Bug?</vt:lpstr>
      <vt:lpstr>What is Fault?</vt:lpstr>
      <vt:lpstr>What is Failure?</vt:lpstr>
      <vt:lpstr>PowerPoint Presentation</vt:lpstr>
      <vt:lpstr>Quality Engineering Economics</vt:lpstr>
      <vt:lpstr>Function Quality Cost (FQC)</vt:lpstr>
      <vt:lpstr>Function Quality Cost (FQC)</vt:lpstr>
      <vt:lpstr>Quality attributes</vt:lpstr>
      <vt:lpstr>SOFTWARE QUALITY MODELS</vt:lpstr>
      <vt:lpstr>Hierarchical models</vt:lpstr>
      <vt:lpstr>PowerPoint Presentation</vt:lpstr>
      <vt:lpstr>Relational models</vt:lpstr>
      <vt:lpstr>PowerPoint Presentation</vt:lpstr>
      <vt:lpstr>Relationship b/w quality attributes</vt:lpstr>
      <vt:lpstr>Relationship b/w quality attributes</vt:lpstr>
      <vt:lpstr>Relationship b/w quality attributes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208</cp:revision>
  <dcterms:created xsi:type="dcterms:W3CDTF">2021-02-17T13:59:14Z</dcterms:created>
  <dcterms:modified xsi:type="dcterms:W3CDTF">2022-02-12T12:19:24Z</dcterms:modified>
</cp:coreProperties>
</file>