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8" r:id="rId2"/>
    <p:sldId id="314" r:id="rId3"/>
    <p:sldId id="354" r:id="rId4"/>
    <p:sldId id="355" r:id="rId5"/>
    <p:sldId id="356" r:id="rId6"/>
    <p:sldId id="357" r:id="rId7"/>
    <p:sldId id="358" r:id="rId8"/>
    <p:sldId id="359" r:id="rId9"/>
    <p:sldId id="360" r:id="rId10"/>
    <p:sldId id="361" r:id="rId11"/>
    <p:sldId id="362" r:id="rId12"/>
    <p:sldId id="363" r:id="rId13"/>
    <p:sldId id="364" r:id="rId14"/>
    <p:sldId id="365"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41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432" r:id="rId43"/>
    <p:sldId id="392" r:id="rId44"/>
    <p:sldId id="431" r:id="rId45"/>
    <p:sldId id="393" r:id="rId46"/>
    <p:sldId id="427" r:id="rId47"/>
    <p:sldId id="395" r:id="rId48"/>
    <p:sldId id="428" r:id="rId49"/>
    <p:sldId id="396" r:id="rId50"/>
    <p:sldId id="429" r:id="rId51"/>
    <p:sldId id="397" r:id="rId52"/>
    <p:sldId id="430" r:id="rId53"/>
    <p:sldId id="408" r:id="rId54"/>
    <p:sldId id="409" r:id="rId55"/>
    <p:sldId id="410" r:id="rId56"/>
    <p:sldId id="411" r:id="rId57"/>
    <p:sldId id="412" r:id="rId58"/>
    <p:sldId id="413" r:id="rId59"/>
    <p:sldId id="414" r:id="rId60"/>
    <p:sldId id="415" r:id="rId61"/>
    <p:sldId id="416" r:id="rId62"/>
    <p:sldId id="417" r:id="rId63"/>
    <p:sldId id="418" r:id="rId64"/>
    <p:sldId id="26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21-Feb-22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bwMode="auto">
          <a:xfrm>
            <a:off x="384175" y="687388"/>
            <a:ext cx="6089650" cy="3425825"/>
          </a:xfrm>
          <a:prstGeom prst="rect">
            <a:avLst/>
          </a:prstGeom>
          <a:noFill/>
          <a:ln w="12700">
            <a:solidFill>
              <a:srgbClr val="000000"/>
            </a:solidFill>
            <a:miter lim="800000"/>
            <a:headEnd/>
            <a:tailEnd/>
          </a:ln>
        </p:spPr>
      </p:sp>
      <p:sp>
        <p:nvSpPr>
          <p:cNvPr id="9219" name="Rectangle 3"/>
          <p:cNvSpPr>
            <a:spLocks noGrp="1" noChangeArrowheads="1"/>
          </p:cNvSpPr>
          <p:nvPr>
            <p:ph type="body" idx="1"/>
          </p:nvPr>
        </p:nvSpPr>
        <p:spPr bwMode="auto">
          <a:xfrm>
            <a:off x="914400" y="4343400"/>
            <a:ext cx="5029200" cy="4114800"/>
          </a:xfrm>
          <a:prstGeom prst="rect">
            <a:avLst/>
          </a:prstGeom>
          <a:noFill/>
          <a:ln>
            <a:miter lim="800000"/>
            <a:headEnd/>
            <a:tailEnd/>
          </a:ln>
        </p:spPr>
        <p:txBody>
          <a:bodyPr lIns="92075" tIns="46038" rIns="92075" bIns="46038"/>
          <a:lstStyle/>
          <a:p>
            <a:endParaRPr lang="en-US"/>
          </a:p>
        </p:txBody>
      </p:sp>
    </p:spTree>
    <p:extLst>
      <p:ext uri="{BB962C8B-B14F-4D97-AF65-F5344CB8AC3E}">
        <p14:creationId xmlns:p14="http://schemas.microsoft.com/office/powerpoint/2010/main" val="1124671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20</a:t>
            </a:fld>
            <a:endParaRPr lang="en-US"/>
          </a:p>
        </p:txBody>
      </p:sp>
    </p:spTree>
    <p:extLst>
      <p:ext uri="{BB962C8B-B14F-4D97-AF65-F5344CB8AC3E}">
        <p14:creationId xmlns:p14="http://schemas.microsoft.com/office/powerpoint/2010/main" val="1516037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21</a:t>
            </a:fld>
            <a:endParaRPr lang="en-US"/>
          </a:p>
        </p:txBody>
      </p:sp>
    </p:spTree>
    <p:extLst>
      <p:ext uri="{BB962C8B-B14F-4D97-AF65-F5344CB8AC3E}">
        <p14:creationId xmlns:p14="http://schemas.microsoft.com/office/powerpoint/2010/main" val="143953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BAAB50-5ACF-452B-9951-F7B408B7DB30}" type="slidenum">
              <a:rPr lang="en-US" altLang="en-US" smtClean="0">
                <a:latin typeface="Calibri" panose="020F0502020204030204" pitchFamily="34" charset="0"/>
              </a:rPr>
              <a:pPr/>
              <a:t>40</a:t>
            </a:fld>
            <a:endParaRPr lang="en-US" altLang="en-US" smtClean="0">
              <a:latin typeface="Calibri" panose="020F0502020204030204" pitchFamily="34"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CA" altLang="en-US" dirty="0" smtClean="0"/>
          </a:p>
        </p:txBody>
      </p:sp>
    </p:spTree>
    <p:extLst>
      <p:ext uri="{BB962C8B-B14F-4D97-AF65-F5344CB8AC3E}">
        <p14:creationId xmlns:p14="http://schemas.microsoft.com/office/powerpoint/2010/main" val="15781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9319EE54-6971-4230-8BBF-3503AC3422E6}" type="slidenum">
              <a:rPr lang="en-US" altLang="en-US" smtClean="0"/>
              <a:pPr>
                <a:spcBef>
                  <a:spcPct val="0"/>
                </a:spcBef>
              </a:pPr>
              <a:t>42</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923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12EA2E-696A-4FC5-A224-76F2AC94A646}" type="slidenum">
              <a:rPr lang="en-US" smtClean="0"/>
              <a:t>44</a:t>
            </a:fld>
            <a:endParaRPr lang="en-US"/>
          </a:p>
        </p:txBody>
      </p:sp>
    </p:spTree>
    <p:extLst>
      <p:ext uri="{BB962C8B-B14F-4D97-AF65-F5344CB8AC3E}">
        <p14:creationId xmlns:p14="http://schemas.microsoft.com/office/powerpoint/2010/main" val="4007936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12EA2E-696A-4FC5-A224-76F2AC94A646}" type="slidenum">
              <a:rPr lang="en-US" smtClean="0"/>
              <a:t>48</a:t>
            </a:fld>
            <a:endParaRPr lang="en-US"/>
          </a:p>
        </p:txBody>
      </p:sp>
    </p:spTree>
    <p:extLst>
      <p:ext uri="{BB962C8B-B14F-4D97-AF65-F5344CB8AC3E}">
        <p14:creationId xmlns:p14="http://schemas.microsoft.com/office/powerpoint/2010/main" val="158989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6</a:t>
            </a:fld>
            <a:endParaRPr lang="en-US" dirty="0"/>
          </a:p>
        </p:txBody>
      </p:sp>
    </p:spTree>
    <p:extLst>
      <p:ext uri="{BB962C8B-B14F-4D97-AF65-F5344CB8AC3E}">
        <p14:creationId xmlns:p14="http://schemas.microsoft.com/office/powerpoint/2010/main" val="4255588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7</a:t>
            </a:fld>
            <a:endParaRPr lang="en-US" dirty="0"/>
          </a:p>
        </p:txBody>
      </p:sp>
    </p:spTree>
    <p:extLst>
      <p:ext uri="{BB962C8B-B14F-4D97-AF65-F5344CB8AC3E}">
        <p14:creationId xmlns:p14="http://schemas.microsoft.com/office/powerpoint/2010/main" val="3078664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8</a:t>
            </a:fld>
            <a:endParaRPr lang="en-US" dirty="0"/>
          </a:p>
        </p:txBody>
      </p:sp>
    </p:spTree>
    <p:extLst>
      <p:ext uri="{BB962C8B-B14F-4D97-AF65-F5344CB8AC3E}">
        <p14:creationId xmlns:p14="http://schemas.microsoft.com/office/powerpoint/2010/main" val="318677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15</a:t>
            </a:fld>
            <a:endParaRPr lang="en-US" dirty="0"/>
          </a:p>
        </p:txBody>
      </p:sp>
    </p:spTree>
    <p:extLst>
      <p:ext uri="{BB962C8B-B14F-4D97-AF65-F5344CB8AC3E}">
        <p14:creationId xmlns:p14="http://schemas.microsoft.com/office/powerpoint/2010/main" val="3173808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16</a:t>
            </a:fld>
            <a:endParaRPr lang="en-US" dirty="0"/>
          </a:p>
        </p:txBody>
      </p:sp>
    </p:spTree>
    <p:extLst>
      <p:ext uri="{BB962C8B-B14F-4D97-AF65-F5344CB8AC3E}">
        <p14:creationId xmlns:p14="http://schemas.microsoft.com/office/powerpoint/2010/main" val="3971045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17</a:t>
            </a:fld>
            <a:endParaRPr lang="en-US"/>
          </a:p>
        </p:txBody>
      </p:sp>
    </p:spTree>
    <p:extLst>
      <p:ext uri="{BB962C8B-B14F-4D97-AF65-F5344CB8AC3E}">
        <p14:creationId xmlns:p14="http://schemas.microsoft.com/office/powerpoint/2010/main" val="288600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18</a:t>
            </a:fld>
            <a:endParaRPr lang="en-US"/>
          </a:p>
        </p:txBody>
      </p:sp>
    </p:spTree>
    <p:extLst>
      <p:ext uri="{BB962C8B-B14F-4D97-AF65-F5344CB8AC3E}">
        <p14:creationId xmlns:p14="http://schemas.microsoft.com/office/powerpoint/2010/main" val="4227528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5544AB-251C-4FAB-BCEC-E40D3E7B8492}" type="slidenum">
              <a:rPr lang="en-US" smtClean="0"/>
              <a:t>19</a:t>
            </a:fld>
            <a:endParaRPr lang="en-US"/>
          </a:p>
        </p:txBody>
      </p:sp>
    </p:spTree>
    <p:extLst>
      <p:ext uri="{BB962C8B-B14F-4D97-AF65-F5344CB8AC3E}">
        <p14:creationId xmlns:p14="http://schemas.microsoft.com/office/powerpoint/2010/main" val="207361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21-Feb-22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21-Feb-22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27400-D5E8-4C87-9586-64936C862AE2}"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34E2EC-B005-4591-88C3-5EF7800E1C6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024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21-Feb-22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21-Feb-22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21-Feb-22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21-Feb-22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21-Feb-22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21-Feb-22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21-Feb-22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21-Feb-22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21-Feb-22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n.wikipedia.org/wiki/View_mode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ENGINEERING</a:t>
            </a:r>
            <a:br>
              <a:rPr lang="en-US" dirty="0" smtClean="0"/>
            </a:br>
            <a:r>
              <a:rPr lang="en-US" cap="none" dirty="0" smtClean="0">
                <a:latin typeface="Calibri" panose="020F0502020204030204" pitchFamily="34" charset="0"/>
                <a:cs typeface="Calibri" panose="020F0502020204030204" pitchFamily="34" charset="0"/>
              </a:rPr>
              <a:t>(Week-3)</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5910" y="887105"/>
            <a:ext cx="9812741" cy="709684"/>
          </a:xfrm>
        </p:spPr>
        <p:txBody>
          <a:bodyPr>
            <a:normAutofit/>
          </a:bodyPr>
          <a:lstStyle/>
          <a:p>
            <a:r>
              <a:rPr lang="en-US" sz="3600" dirty="0" smtClean="0"/>
              <a:t>Distribution of Defects</a:t>
            </a:r>
            <a:endParaRPr lang="en-US" sz="3600" dirty="0"/>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197" y="2088108"/>
            <a:ext cx="9672308" cy="4531055"/>
          </a:xfrm>
        </p:spPr>
      </p:pic>
    </p:spTree>
    <p:extLst>
      <p:ext uri="{BB962C8B-B14F-4D97-AF65-F5344CB8AC3E}">
        <p14:creationId xmlns:p14="http://schemas.microsoft.com/office/powerpoint/2010/main" val="1497432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9809" y="873457"/>
            <a:ext cx="9812741" cy="709684"/>
          </a:xfrm>
        </p:spPr>
        <p:txBody>
          <a:bodyPr>
            <a:normAutofit/>
          </a:bodyPr>
          <a:lstStyle/>
          <a:p>
            <a:r>
              <a:rPr lang="en-US" sz="3600" dirty="0"/>
              <a:t>Failure Root Cause</a:t>
            </a:r>
          </a:p>
        </p:txBody>
      </p:sp>
      <p:sp>
        <p:nvSpPr>
          <p:cNvPr id="2" name="Content Placeholder 1"/>
          <p:cNvSpPr>
            <a:spLocks noGrp="1"/>
          </p:cNvSpPr>
          <p:nvPr>
            <p:ph idx="1"/>
          </p:nvPr>
        </p:nvSpPr>
        <p:spPr/>
        <p:txBody>
          <a:bodyPr/>
          <a:lstStyle/>
          <a:p>
            <a:r>
              <a:rPr lang="en-US" sz="2800" i="1" dirty="0"/>
              <a:t>Standish Group in 1994 study three most commonly factors that cause projects to be challenged</a:t>
            </a:r>
            <a:r>
              <a:rPr lang="en-US" dirty="0"/>
              <a:t> </a:t>
            </a:r>
            <a:endParaRPr lang="en-US" dirty="0" smtClean="0"/>
          </a:p>
          <a:p>
            <a:endParaRPr lang="en-US" dirty="0" smtClean="0"/>
          </a:p>
          <a:p>
            <a:pPr lvl="1">
              <a:buFont typeface="Wingdings" panose="05000000000000000000" pitchFamily="2" charset="2"/>
              <a:buChar char="Ø"/>
            </a:pPr>
            <a:r>
              <a:rPr lang="en-US" sz="2400" dirty="0" smtClean="0"/>
              <a:t>Lack </a:t>
            </a:r>
            <a:r>
              <a:rPr lang="en-US" sz="2400" dirty="0"/>
              <a:t>of User Input </a:t>
            </a:r>
            <a:endParaRPr lang="en-US" sz="2400" dirty="0" smtClean="0"/>
          </a:p>
          <a:p>
            <a:pPr lvl="1">
              <a:buFont typeface="Wingdings" panose="05000000000000000000" pitchFamily="2" charset="2"/>
              <a:buChar char="Ø"/>
            </a:pPr>
            <a:r>
              <a:rPr lang="en-US" sz="2400" dirty="0" smtClean="0"/>
              <a:t>Incomplete </a:t>
            </a:r>
            <a:r>
              <a:rPr lang="en-US" sz="2400" dirty="0"/>
              <a:t>Requirements &amp; Specification </a:t>
            </a:r>
          </a:p>
          <a:p>
            <a:pPr lvl="1">
              <a:buFont typeface="Wingdings" panose="05000000000000000000" pitchFamily="2" charset="2"/>
              <a:buChar char="Ø"/>
            </a:pPr>
            <a:r>
              <a:rPr lang="en-US" sz="2400" dirty="0" smtClean="0"/>
              <a:t>Changing </a:t>
            </a:r>
            <a:r>
              <a:rPr lang="en-US" sz="2400" dirty="0"/>
              <a:t>Requirements and </a:t>
            </a:r>
            <a:r>
              <a:rPr lang="en-US" sz="2400" dirty="0" smtClean="0"/>
              <a:t>Specification</a:t>
            </a:r>
            <a:endParaRPr lang="en-US" sz="2400" dirty="0"/>
          </a:p>
        </p:txBody>
      </p:sp>
    </p:spTree>
    <p:extLst>
      <p:ext uri="{BB962C8B-B14F-4D97-AF65-F5344CB8AC3E}">
        <p14:creationId xmlns:p14="http://schemas.microsoft.com/office/powerpoint/2010/main" val="17505087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904" y="846162"/>
            <a:ext cx="9812741" cy="709684"/>
          </a:xfrm>
        </p:spPr>
        <p:txBody>
          <a:bodyPr>
            <a:normAutofit/>
          </a:bodyPr>
          <a:lstStyle/>
          <a:p>
            <a:r>
              <a:rPr lang="en-US" sz="3600" dirty="0"/>
              <a:t>Failure Root Cause</a:t>
            </a:r>
          </a:p>
        </p:txBody>
      </p:sp>
      <p:sp>
        <p:nvSpPr>
          <p:cNvPr id="2" name="Content Placeholder 1"/>
          <p:cNvSpPr>
            <a:spLocks noGrp="1"/>
          </p:cNvSpPr>
          <p:nvPr>
            <p:ph idx="1"/>
          </p:nvPr>
        </p:nvSpPr>
        <p:spPr>
          <a:xfrm>
            <a:off x="1269242" y="2541770"/>
            <a:ext cx="9886438" cy="3504188"/>
          </a:xfrm>
        </p:spPr>
        <p:txBody>
          <a:bodyPr>
            <a:normAutofit lnSpcReduction="10000"/>
          </a:bodyPr>
          <a:lstStyle/>
          <a:p>
            <a:r>
              <a:rPr lang="en-US" sz="2400" dirty="0"/>
              <a:t>Standish Group Study in 1994: </a:t>
            </a:r>
            <a:endParaRPr lang="en-US" sz="2400" dirty="0" smtClean="0"/>
          </a:p>
          <a:p>
            <a:r>
              <a:rPr lang="en-US" sz="2400" dirty="0" smtClean="0"/>
              <a:t>Observation </a:t>
            </a:r>
            <a:r>
              <a:rPr lang="en-US" sz="2400" dirty="0"/>
              <a:t>for Failure: Why 1/3 Projects run in trouble, it is directly related to </a:t>
            </a:r>
            <a:endParaRPr lang="en-US" sz="2400" dirty="0" smtClean="0"/>
          </a:p>
          <a:p>
            <a:endParaRPr lang="en-US" sz="1000" dirty="0" smtClean="0"/>
          </a:p>
          <a:p>
            <a:pPr lvl="1"/>
            <a:r>
              <a:rPr lang="en-US" sz="2200" dirty="0" smtClean="0"/>
              <a:t>Requirements </a:t>
            </a:r>
            <a:r>
              <a:rPr lang="en-US" sz="2200" dirty="0"/>
              <a:t>Elicitation </a:t>
            </a:r>
            <a:endParaRPr lang="en-US" sz="2200" dirty="0" smtClean="0"/>
          </a:p>
          <a:p>
            <a:pPr lvl="1"/>
            <a:r>
              <a:rPr lang="en-US" sz="2200" dirty="0" smtClean="0"/>
              <a:t>Requirement </a:t>
            </a:r>
            <a:r>
              <a:rPr lang="en-US" sz="2200" dirty="0"/>
              <a:t>Documenting </a:t>
            </a:r>
            <a:endParaRPr lang="en-US" sz="2200" dirty="0" smtClean="0"/>
          </a:p>
          <a:p>
            <a:pPr lvl="1"/>
            <a:r>
              <a:rPr lang="en-US" sz="2200" dirty="0" smtClean="0"/>
              <a:t>Requirement </a:t>
            </a:r>
            <a:r>
              <a:rPr lang="en-US" sz="2200" dirty="0"/>
              <a:t>Management </a:t>
            </a:r>
            <a:endParaRPr lang="en-US" sz="2400" dirty="0" smtClean="0"/>
          </a:p>
          <a:p>
            <a:r>
              <a:rPr lang="en-US" sz="2400" dirty="0" smtClean="0"/>
              <a:t>Standish </a:t>
            </a:r>
            <a:r>
              <a:rPr lang="en-US" sz="2400" dirty="0"/>
              <a:t>Survey: Coding issue were a “</a:t>
            </a:r>
            <a:r>
              <a:rPr lang="en-US" sz="2400" dirty="0" smtClean="0"/>
              <a:t>non-problem. </a:t>
            </a:r>
            <a:endParaRPr lang="en-US" sz="2400" dirty="0"/>
          </a:p>
        </p:txBody>
      </p:sp>
    </p:spTree>
    <p:extLst>
      <p:ext uri="{BB962C8B-B14F-4D97-AF65-F5344CB8AC3E}">
        <p14:creationId xmlns:p14="http://schemas.microsoft.com/office/powerpoint/2010/main" val="334962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38135" y="710394"/>
            <a:ext cx="9202737" cy="5949950"/>
          </a:xfrm>
        </p:spPr>
      </p:pic>
    </p:spTree>
    <p:extLst>
      <p:ext uri="{BB962C8B-B14F-4D97-AF65-F5344CB8AC3E}">
        <p14:creationId xmlns:p14="http://schemas.microsoft.com/office/powerpoint/2010/main" val="1941182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5961" y="900752"/>
            <a:ext cx="9812741" cy="709684"/>
          </a:xfrm>
        </p:spPr>
        <p:txBody>
          <a:bodyPr>
            <a:normAutofit/>
          </a:bodyPr>
          <a:lstStyle/>
          <a:p>
            <a:r>
              <a:rPr lang="en-US" sz="3600" dirty="0" smtClean="0"/>
              <a:t>Impact of Requirement Defects</a:t>
            </a:r>
            <a:endParaRPr lang="en-US" sz="3600" dirty="0"/>
          </a:p>
        </p:txBody>
      </p:sp>
      <p:sp>
        <p:nvSpPr>
          <p:cNvPr id="2" name="Content Placeholder 1"/>
          <p:cNvSpPr>
            <a:spLocks noGrp="1"/>
          </p:cNvSpPr>
          <p:nvPr>
            <p:ph idx="1"/>
          </p:nvPr>
        </p:nvSpPr>
        <p:spPr>
          <a:xfrm>
            <a:off x="1269242" y="1954917"/>
            <a:ext cx="9886438" cy="4186576"/>
          </a:xfrm>
        </p:spPr>
        <p:txBody>
          <a:bodyPr>
            <a:normAutofit fontScale="92500" lnSpcReduction="20000"/>
          </a:bodyPr>
          <a:lstStyle/>
          <a:p>
            <a:r>
              <a:rPr lang="en-US" sz="2600" dirty="0"/>
              <a:t>Leakage into other </a:t>
            </a:r>
            <a:r>
              <a:rPr lang="en-US" sz="2600" dirty="0" smtClean="0"/>
              <a:t>phases</a:t>
            </a:r>
          </a:p>
          <a:p>
            <a:pPr lvl="1"/>
            <a:r>
              <a:rPr lang="en-US" dirty="0" smtClean="0"/>
              <a:t>Design</a:t>
            </a:r>
            <a:r>
              <a:rPr lang="en-US" dirty="0"/>
              <a:t>, Code, Implementation, Maintenance etc. </a:t>
            </a:r>
            <a:endParaRPr lang="en-US" sz="1100" dirty="0" smtClean="0"/>
          </a:p>
          <a:p>
            <a:r>
              <a:rPr lang="en-US" sz="3600" dirty="0" smtClean="0"/>
              <a:t>Impact</a:t>
            </a:r>
          </a:p>
          <a:p>
            <a:pPr lvl="1"/>
            <a:r>
              <a:rPr lang="en-US" sz="2200" dirty="0" smtClean="0"/>
              <a:t>re-requirement</a:t>
            </a:r>
            <a:r>
              <a:rPr lang="en-US" sz="2200" dirty="0"/>
              <a:t>, </a:t>
            </a:r>
            <a:endParaRPr lang="en-US" sz="2200" dirty="0" smtClean="0"/>
          </a:p>
          <a:p>
            <a:pPr lvl="1"/>
            <a:r>
              <a:rPr lang="en-US" sz="2200" dirty="0" smtClean="0"/>
              <a:t>re-design</a:t>
            </a:r>
            <a:r>
              <a:rPr lang="en-US" sz="2200" dirty="0"/>
              <a:t>, </a:t>
            </a:r>
            <a:endParaRPr lang="en-US" sz="2200" dirty="0" smtClean="0"/>
          </a:p>
          <a:p>
            <a:pPr lvl="1"/>
            <a:r>
              <a:rPr lang="en-US" sz="2200" dirty="0" smtClean="0"/>
              <a:t>re-code</a:t>
            </a:r>
            <a:r>
              <a:rPr lang="en-US" sz="2200" dirty="0"/>
              <a:t>, </a:t>
            </a:r>
            <a:endParaRPr lang="en-US" sz="2200" dirty="0" smtClean="0"/>
          </a:p>
          <a:p>
            <a:pPr lvl="1"/>
            <a:r>
              <a:rPr lang="en-US" sz="2200" dirty="0" smtClean="0"/>
              <a:t>Re-testing</a:t>
            </a:r>
            <a:r>
              <a:rPr lang="en-US" sz="2200" dirty="0"/>
              <a:t>, </a:t>
            </a:r>
            <a:endParaRPr lang="en-US" sz="2200" dirty="0" smtClean="0"/>
          </a:p>
          <a:p>
            <a:pPr lvl="1"/>
            <a:r>
              <a:rPr lang="en-US" sz="2200" dirty="0" smtClean="0"/>
              <a:t>re-implementation</a:t>
            </a:r>
            <a:r>
              <a:rPr lang="en-US" sz="2200" dirty="0"/>
              <a:t>, </a:t>
            </a:r>
          </a:p>
          <a:p>
            <a:pPr lvl="1"/>
            <a:r>
              <a:rPr lang="en-US" sz="2200" dirty="0" smtClean="0"/>
              <a:t>re-deployment</a:t>
            </a:r>
            <a:r>
              <a:rPr lang="en-US" sz="2200" dirty="0"/>
              <a:t>, re-training </a:t>
            </a:r>
            <a:r>
              <a:rPr lang="en-US" sz="2200" dirty="0" smtClean="0"/>
              <a:t>.</a:t>
            </a:r>
          </a:p>
          <a:p>
            <a:pPr lvl="1"/>
            <a:r>
              <a:rPr lang="en-US" sz="2200" dirty="0" smtClean="0"/>
              <a:t>increase </a:t>
            </a:r>
            <a:r>
              <a:rPr lang="en-US" sz="2200" dirty="0"/>
              <a:t>cost, extra support &amp; service </a:t>
            </a:r>
            <a:r>
              <a:rPr lang="en-US" sz="2200" dirty="0" smtClean="0"/>
              <a:t>cost.</a:t>
            </a:r>
            <a:endParaRPr lang="en-US" sz="2200" dirty="0"/>
          </a:p>
        </p:txBody>
      </p:sp>
    </p:spTree>
    <p:extLst>
      <p:ext uri="{BB962C8B-B14F-4D97-AF65-F5344CB8AC3E}">
        <p14:creationId xmlns:p14="http://schemas.microsoft.com/office/powerpoint/2010/main" val="2931007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are Missing Quality Requirements?</a:t>
            </a:r>
          </a:p>
        </p:txBody>
      </p:sp>
      <p:sp>
        <p:nvSpPr>
          <p:cNvPr id="14339" name="Content Placeholder 2"/>
          <p:cNvSpPr>
            <a:spLocks noGrp="1"/>
          </p:cNvSpPr>
          <p:nvPr>
            <p:ph idx="1"/>
          </p:nvPr>
        </p:nvSpPr>
        <p:spPr>
          <a:xfrm>
            <a:off x="873457" y="2132336"/>
            <a:ext cx="9913734" cy="4500475"/>
          </a:xfrm>
        </p:spPr>
        <p:txBody>
          <a:bodyPr>
            <a:noAutofit/>
          </a:bodyPr>
          <a:lstStyle/>
          <a:p>
            <a:pPr marL="0" indent="0" algn="just">
              <a:buNone/>
            </a:pPr>
            <a:r>
              <a:rPr lang="en-US" altLang="en-US" dirty="0" smtClean="0"/>
              <a:t>In </a:t>
            </a:r>
            <a:r>
              <a:rPr lang="en-US" altLang="en-US" dirty="0"/>
              <a:t>a real-time scenario, more budgets mean more quality.  </a:t>
            </a:r>
            <a:r>
              <a:rPr lang="en-US" altLang="en-US" dirty="0" smtClean="0"/>
              <a:t>This </a:t>
            </a:r>
            <a:r>
              <a:rPr lang="en-US" altLang="en-US" dirty="0"/>
              <a:t>is both theoretically and </a:t>
            </a:r>
            <a:r>
              <a:rPr lang="en-US" altLang="en-US" dirty="0" smtClean="0"/>
              <a:t>practically </a:t>
            </a:r>
            <a:r>
              <a:rPr lang="en-US" altLang="en-US" dirty="0"/>
              <a:t>true. </a:t>
            </a:r>
            <a:endParaRPr lang="en-US" altLang="en-US" dirty="0" smtClean="0"/>
          </a:p>
          <a:p>
            <a:pPr marL="0" indent="0" algn="just">
              <a:buNone/>
            </a:pPr>
            <a:r>
              <a:rPr lang="en-US" altLang="en-US" dirty="0"/>
              <a:t>Putting in more money for quality of the software product will result in low probability of product failure and may save a lot of financial resources as the high quality product will be immune to threats. </a:t>
            </a:r>
            <a:endParaRPr lang="en-US" altLang="en-US" dirty="0" smtClean="0"/>
          </a:p>
          <a:p>
            <a:pPr marL="0" indent="0" algn="just">
              <a:buNone/>
            </a:pPr>
            <a:endParaRPr lang="en-US" altLang="en-US" b="1" dirty="0" smtClean="0"/>
          </a:p>
          <a:p>
            <a:pPr marL="0" indent="0" algn="just">
              <a:buNone/>
            </a:pPr>
            <a:r>
              <a:rPr lang="en-US" altLang="en-US" b="1" dirty="0" smtClean="0"/>
              <a:t>Prioritize </a:t>
            </a:r>
            <a:r>
              <a:rPr lang="en-US" altLang="en-US" dirty="0" smtClean="0"/>
              <a:t>areas which are non-negotiable.</a:t>
            </a:r>
            <a:endParaRPr lang="en-US" altLang="en-US" dirty="0"/>
          </a:p>
          <a:p>
            <a:pPr algn="just"/>
            <a:r>
              <a:rPr lang="en-US" altLang="en-US" dirty="0" smtClean="0"/>
              <a:t>For </a:t>
            </a:r>
            <a:r>
              <a:rPr lang="en-US" altLang="en-US" dirty="0"/>
              <a:t>example, a software product with excellent User </a:t>
            </a:r>
            <a:r>
              <a:rPr lang="en-US" altLang="en-US" dirty="0" smtClean="0"/>
              <a:t>Interface </a:t>
            </a:r>
            <a:r>
              <a:rPr lang="en-US" altLang="en-US" dirty="0"/>
              <a:t>(UI) but with no firewall for database security will face more threats. So adding a </a:t>
            </a:r>
            <a:r>
              <a:rPr lang="en-US" altLang="en-US" dirty="0" smtClean="0"/>
              <a:t>firewall </a:t>
            </a:r>
            <a:r>
              <a:rPr lang="en-US" altLang="en-US" dirty="0"/>
              <a:t>to ensure Database is secure is more important than spending budget on cosmetic </a:t>
            </a:r>
            <a:r>
              <a:rPr lang="en-US" altLang="en-US" dirty="0" smtClean="0"/>
              <a:t>changes </a:t>
            </a:r>
            <a:r>
              <a:rPr lang="en-US" altLang="en-US" dirty="0"/>
              <a:t>in UI. </a:t>
            </a:r>
            <a:endParaRPr lang="en-US" altLang="en-US" dirty="0" smtClean="0"/>
          </a:p>
        </p:txBody>
      </p:sp>
    </p:spTree>
    <p:extLst>
      <p:ext uri="{BB962C8B-B14F-4D97-AF65-F5344CB8AC3E}">
        <p14:creationId xmlns:p14="http://schemas.microsoft.com/office/powerpoint/2010/main" val="1096409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Missing Quality Requirements</a:t>
            </a:r>
          </a:p>
        </p:txBody>
      </p:sp>
      <p:sp>
        <p:nvSpPr>
          <p:cNvPr id="14339" name="Content Placeholder 2"/>
          <p:cNvSpPr>
            <a:spLocks noGrp="1"/>
          </p:cNvSpPr>
          <p:nvPr>
            <p:ph idx="1"/>
          </p:nvPr>
        </p:nvSpPr>
        <p:spPr>
          <a:xfrm>
            <a:off x="1315644" y="1886677"/>
            <a:ext cx="9621672" cy="4172929"/>
          </a:xfrm>
        </p:spPr>
        <p:txBody>
          <a:bodyPr>
            <a:noAutofit/>
          </a:bodyPr>
          <a:lstStyle/>
          <a:p>
            <a:pPr marL="0" indent="0" algn="just">
              <a:buNone/>
            </a:pPr>
            <a:r>
              <a:rPr lang="en-US" dirty="0"/>
              <a:t>Lack of quality in any product can lead to massive losses but when we talk about lack of quality in software products, we can expect catastrophe. One such scenario occurred when Hackers access personal information associated with at least a half billion Yahoo accounts. This incident was report in 2016 but occurred sometime in late 2014. </a:t>
            </a:r>
            <a:endParaRPr lang="en-US" dirty="0" smtClean="0"/>
          </a:p>
          <a:p>
            <a:pPr marL="0" indent="0" algn="just">
              <a:buNone/>
            </a:pPr>
            <a:endParaRPr lang="en-US" dirty="0" smtClean="0"/>
          </a:p>
          <a:p>
            <a:pPr marL="0" indent="0" algn="just">
              <a:buNone/>
            </a:pPr>
            <a:r>
              <a:rPr lang="en-US" dirty="0" smtClean="0"/>
              <a:t>What </a:t>
            </a:r>
            <a:r>
              <a:rPr lang="en-US" dirty="0"/>
              <a:t>was the ramification? Prior to the announcement of the breach, Verizon negotiated and decided to purchase Yahoo for $4.8 billion and this deal was to be closed in March 2017. But later in February 2017, Verizon and Yahoo announced that the deal will still go forward, but dropping the sale price by $350 </a:t>
            </a:r>
            <a:r>
              <a:rPr lang="en-US" dirty="0" smtClean="0"/>
              <a:t>million. </a:t>
            </a:r>
          </a:p>
          <a:p>
            <a:pPr marL="0" indent="0" algn="just">
              <a:buNone/>
            </a:pPr>
            <a:endParaRPr lang="en-US" dirty="0" smtClean="0"/>
          </a:p>
          <a:p>
            <a:pPr marL="0" indent="0" algn="just">
              <a:buNone/>
            </a:pPr>
            <a:r>
              <a:rPr lang="en-US" dirty="0" smtClean="0"/>
              <a:t>On </a:t>
            </a:r>
            <a:r>
              <a:rPr lang="en-US" dirty="0"/>
              <a:t>the other side, user’s confidential information including email, credit card details, bank account details and many others hit the market putting millions of users on stake</a:t>
            </a:r>
            <a:endParaRPr lang="en-US" altLang="en-US" dirty="0" smtClean="0"/>
          </a:p>
        </p:txBody>
      </p:sp>
    </p:spTree>
    <p:extLst>
      <p:ext uri="{BB962C8B-B14F-4D97-AF65-F5344CB8AC3E}">
        <p14:creationId xmlns:p14="http://schemas.microsoft.com/office/powerpoint/2010/main" val="4038856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Cost Analysis based Approach</a:t>
            </a:r>
          </a:p>
        </p:txBody>
      </p:sp>
      <p:sp>
        <p:nvSpPr>
          <p:cNvPr id="14339" name="Content Placeholder 2"/>
          <p:cNvSpPr>
            <a:spLocks noGrp="1"/>
          </p:cNvSpPr>
          <p:nvPr>
            <p:ph idx="1"/>
          </p:nvPr>
        </p:nvSpPr>
        <p:spPr>
          <a:xfrm>
            <a:off x="1315644" y="2361062"/>
            <a:ext cx="9621672" cy="3411941"/>
          </a:xfrm>
        </p:spPr>
        <p:txBody>
          <a:bodyPr>
            <a:noAutofit/>
          </a:bodyPr>
          <a:lstStyle/>
          <a:p>
            <a:pPr marL="0" indent="0" algn="just">
              <a:buNone/>
            </a:pPr>
            <a:endParaRPr lang="en-US" dirty="0" smtClean="0"/>
          </a:p>
          <a:p>
            <a:pPr marL="0" indent="0" algn="just">
              <a:buNone/>
            </a:pPr>
            <a:r>
              <a:rPr lang="en-US" dirty="0" smtClean="0"/>
              <a:t>Missing </a:t>
            </a:r>
            <a:r>
              <a:rPr lang="en-US" dirty="0"/>
              <a:t>Quality in Software Application has direct impact on People and Organizations as seen by the example mentioned </a:t>
            </a:r>
            <a:r>
              <a:rPr lang="en-US" dirty="0" smtClean="0"/>
              <a:t>previously. </a:t>
            </a:r>
            <a:endParaRPr lang="en-US" dirty="0"/>
          </a:p>
          <a:p>
            <a:pPr marL="0" indent="0" algn="just">
              <a:buNone/>
            </a:pPr>
            <a:endParaRPr lang="en-US" dirty="0" smtClean="0"/>
          </a:p>
          <a:p>
            <a:pPr marL="0" indent="0" algn="just">
              <a:buNone/>
            </a:pPr>
            <a:r>
              <a:rPr lang="en-US" dirty="0" smtClean="0"/>
              <a:t>According </a:t>
            </a:r>
            <a:r>
              <a:rPr lang="en-US" dirty="0"/>
              <a:t>to </a:t>
            </a:r>
            <a:r>
              <a:rPr lang="en-US" b="1" dirty="0"/>
              <a:t>Eppler and Helfert principles </a:t>
            </a:r>
            <a:r>
              <a:rPr lang="en-US" dirty="0"/>
              <a:t>the costs are classified in two categories: </a:t>
            </a:r>
            <a:endParaRPr lang="en-US" dirty="0" smtClean="0"/>
          </a:p>
          <a:p>
            <a:pPr marL="0" indent="0" algn="just">
              <a:buNone/>
            </a:pPr>
            <a:r>
              <a:rPr lang="en-US" b="1" dirty="0" smtClean="0"/>
              <a:t>Direct </a:t>
            </a:r>
            <a:r>
              <a:rPr lang="en-US" b="1" dirty="0"/>
              <a:t>Cost of missing </a:t>
            </a:r>
            <a:r>
              <a:rPr lang="en-US" b="1" dirty="0" smtClean="0"/>
              <a:t>Quality</a:t>
            </a:r>
          </a:p>
          <a:p>
            <a:pPr marL="0" indent="0" algn="just">
              <a:buNone/>
            </a:pPr>
            <a:r>
              <a:rPr lang="en-US" b="1" dirty="0" smtClean="0"/>
              <a:t>In-Direct </a:t>
            </a:r>
            <a:r>
              <a:rPr lang="en-US" b="1" dirty="0"/>
              <a:t>Cost of missing Quality: </a:t>
            </a:r>
            <a:endParaRPr lang="en-US" dirty="0"/>
          </a:p>
          <a:p>
            <a:pPr marL="0" indent="0" algn="just">
              <a:buNone/>
            </a:pPr>
            <a:endParaRPr lang="en-US" dirty="0" smtClean="0"/>
          </a:p>
          <a:p>
            <a:pPr marL="0" indent="0" algn="just">
              <a:buNone/>
            </a:pPr>
            <a:endParaRPr lang="en-US" altLang="en-US" dirty="0" smtClean="0"/>
          </a:p>
        </p:txBody>
      </p:sp>
    </p:spTree>
    <p:extLst>
      <p:ext uri="{BB962C8B-B14F-4D97-AF65-F5344CB8AC3E}">
        <p14:creationId xmlns:p14="http://schemas.microsoft.com/office/powerpoint/2010/main" val="40414834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Cost Analysis based Approach</a:t>
            </a:r>
          </a:p>
        </p:txBody>
      </p:sp>
      <p:sp>
        <p:nvSpPr>
          <p:cNvPr id="14339" name="Content Placeholder 2"/>
          <p:cNvSpPr>
            <a:spLocks noGrp="1"/>
          </p:cNvSpPr>
          <p:nvPr>
            <p:ph idx="1"/>
          </p:nvPr>
        </p:nvSpPr>
        <p:spPr>
          <a:xfrm>
            <a:off x="1315644" y="1886678"/>
            <a:ext cx="9621672" cy="3217586"/>
          </a:xfrm>
        </p:spPr>
        <p:txBody>
          <a:bodyPr>
            <a:noAutofit/>
          </a:bodyPr>
          <a:lstStyle/>
          <a:p>
            <a:pPr marL="0" indent="0" algn="just">
              <a:buNone/>
            </a:pPr>
            <a:endParaRPr lang="en-US" b="1" dirty="0" smtClean="0"/>
          </a:p>
          <a:p>
            <a:pPr marL="0" indent="0" algn="just">
              <a:buNone/>
            </a:pPr>
            <a:r>
              <a:rPr lang="en-US" b="1" dirty="0" smtClean="0"/>
              <a:t>Direct </a:t>
            </a:r>
            <a:r>
              <a:rPr lang="en-US" b="1" dirty="0"/>
              <a:t>Cost of missing </a:t>
            </a:r>
            <a:r>
              <a:rPr lang="en-US" b="1" dirty="0" smtClean="0"/>
              <a:t>Quality</a:t>
            </a:r>
          </a:p>
          <a:p>
            <a:pPr marL="0" indent="0" algn="just">
              <a:buNone/>
            </a:pPr>
            <a:r>
              <a:rPr lang="en-US" dirty="0" smtClean="0"/>
              <a:t>Direct </a:t>
            </a:r>
            <a:r>
              <a:rPr lang="en-US" dirty="0"/>
              <a:t>Costs, as the name suggest, are directly linked to the missing quality. The direct costs are effects that are easily observable/measureable and they occur immediately after any unfortunate event. Examples includes; financial loss &amp; physical injury and related. In short, direct costs </a:t>
            </a:r>
            <a:r>
              <a:rPr lang="en-US" dirty="0" smtClean="0"/>
              <a:t>are </a:t>
            </a:r>
            <a:r>
              <a:rPr lang="en-US" dirty="0"/>
              <a:t>visible and measureable</a:t>
            </a:r>
            <a:r>
              <a:rPr lang="en-US" dirty="0" smtClean="0"/>
              <a:t>.</a:t>
            </a:r>
            <a:endParaRPr lang="en-US" dirty="0"/>
          </a:p>
          <a:p>
            <a:pPr marL="0" indent="0" algn="just">
              <a:buNone/>
            </a:pPr>
            <a:endParaRPr lang="en-US" dirty="0" smtClean="0"/>
          </a:p>
          <a:p>
            <a:pPr marL="0" indent="0" algn="just">
              <a:buNone/>
            </a:pPr>
            <a:endParaRPr lang="en-US" altLang="en-US" dirty="0" smtClean="0"/>
          </a:p>
        </p:txBody>
      </p:sp>
    </p:spTree>
    <p:extLst>
      <p:ext uri="{BB962C8B-B14F-4D97-AF65-F5344CB8AC3E}">
        <p14:creationId xmlns:p14="http://schemas.microsoft.com/office/powerpoint/2010/main" val="1637176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Cost Analysis based Approach</a:t>
            </a:r>
          </a:p>
        </p:txBody>
      </p:sp>
      <p:sp>
        <p:nvSpPr>
          <p:cNvPr id="14339" name="Content Placeholder 2"/>
          <p:cNvSpPr>
            <a:spLocks noGrp="1"/>
          </p:cNvSpPr>
          <p:nvPr>
            <p:ph idx="1"/>
          </p:nvPr>
        </p:nvSpPr>
        <p:spPr>
          <a:xfrm>
            <a:off x="1315644" y="1886677"/>
            <a:ext cx="9621672" cy="4500475"/>
          </a:xfrm>
        </p:spPr>
        <p:txBody>
          <a:bodyPr>
            <a:noAutofit/>
          </a:bodyPr>
          <a:lstStyle/>
          <a:p>
            <a:pPr marL="0" indent="0" algn="just">
              <a:buNone/>
            </a:pPr>
            <a:endParaRPr lang="en-US" b="1" dirty="0" smtClean="0"/>
          </a:p>
          <a:p>
            <a:pPr marL="0" indent="0" algn="just">
              <a:buNone/>
            </a:pPr>
            <a:r>
              <a:rPr lang="en-US" b="1" dirty="0" smtClean="0"/>
              <a:t>Indirect Cost of missing Quality </a:t>
            </a:r>
          </a:p>
          <a:p>
            <a:pPr marL="0" indent="0" algn="just">
              <a:buNone/>
            </a:pPr>
            <a:r>
              <a:rPr lang="en-US" dirty="0" smtClean="0"/>
              <a:t>Indirect </a:t>
            </a:r>
            <a:r>
              <a:rPr lang="en-US" dirty="0"/>
              <a:t>Costs are invisible cost of missing quality and hence difficult to calculate. It is also, sometime, difficult to realize or identify as they occur after a long time of the incident. Example includes: Loss of market share or reputation, loss of market and shareholders trust and investment. Opposed to the direct cost, these are invisible as they may remain hidden for pretty long time, may have long-term impact as well. </a:t>
            </a:r>
            <a:endParaRPr lang="en-US" dirty="0" smtClean="0"/>
          </a:p>
          <a:p>
            <a:pPr marL="0" indent="0" algn="just">
              <a:buNone/>
            </a:pPr>
            <a:endParaRPr lang="en-US" dirty="0"/>
          </a:p>
          <a:p>
            <a:pPr marL="0" indent="0" algn="just">
              <a:buNone/>
            </a:pPr>
            <a:r>
              <a:rPr lang="en-US" dirty="0" smtClean="0"/>
              <a:t>Scenario </a:t>
            </a:r>
            <a:r>
              <a:rPr lang="en-US" dirty="0"/>
              <a:t>of Nokia serves a good example, its CEO said in May-2016 in his farewell speech: </a:t>
            </a:r>
            <a:r>
              <a:rPr lang="en-US" b="1" dirty="0"/>
              <a:t>“We didn’t do anything wrong but somehow we Lost”. </a:t>
            </a:r>
            <a:endParaRPr lang="en-US" b="1" dirty="0" smtClean="0"/>
          </a:p>
          <a:p>
            <a:pPr marL="0" indent="0" algn="just">
              <a:buNone/>
            </a:pPr>
            <a:endParaRPr lang="en-US" dirty="0"/>
          </a:p>
          <a:p>
            <a:pPr marL="0" indent="0" algn="just">
              <a:buNone/>
            </a:pPr>
            <a:endParaRPr lang="en-US" dirty="0" smtClean="0"/>
          </a:p>
          <a:p>
            <a:pPr marL="0" indent="0" algn="just">
              <a:buNone/>
            </a:pPr>
            <a:endParaRPr lang="en-US" altLang="en-US" dirty="0" smtClean="0"/>
          </a:p>
        </p:txBody>
      </p:sp>
    </p:spTree>
    <p:extLst>
      <p:ext uri="{BB962C8B-B14F-4D97-AF65-F5344CB8AC3E}">
        <p14:creationId xmlns:p14="http://schemas.microsoft.com/office/powerpoint/2010/main" val="38012458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6938" y="918951"/>
            <a:ext cx="7772400" cy="750277"/>
          </a:xfrm>
        </p:spPr>
        <p:txBody>
          <a:bodyPr>
            <a:normAutofit/>
          </a:bodyPr>
          <a:lstStyle/>
          <a:p>
            <a:pPr eaLnBrk="1" hangingPunct="1"/>
            <a:r>
              <a:rPr lang="en-GB" altLang="en-US" sz="3200" dirty="0" smtClean="0"/>
              <a:t>Contents of week # 3</a:t>
            </a:r>
          </a:p>
        </p:txBody>
      </p:sp>
      <p:sp>
        <p:nvSpPr>
          <p:cNvPr id="18435" name="Rectangle 3"/>
          <p:cNvSpPr>
            <a:spLocks noGrp="1" noChangeArrowheads="1"/>
          </p:cNvSpPr>
          <p:nvPr>
            <p:ph idx="1"/>
          </p:nvPr>
        </p:nvSpPr>
        <p:spPr>
          <a:xfrm>
            <a:off x="1698010" y="2199938"/>
            <a:ext cx="8721969" cy="4310043"/>
          </a:xfrm>
        </p:spPr>
        <p:txBody>
          <a:bodyPr>
            <a:normAutofit/>
          </a:bodyPr>
          <a:lstStyle/>
          <a:p>
            <a:pPr marL="33763" indent="0">
              <a:buNone/>
              <a:defRPr/>
            </a:pPr>
            <a:r>
              <a:rPr lang="en-US" sz="2585" dirty="0"/>
              <a:t>S</a:t>
            </a:r>
            <a:r>
              <a:rPr lang="en-US" sz="2585" dirty="0" smtClean="0"/>
              <a:t>oftware Quality Engineering (Cont….)</a:t>
            </a:r>
          </a:p>
          <a:p>
            <a:pPr lvl="1" algn="just">
              <a:spcAft>
                <a:spcPts val="0"/>
              </a:spcAft>
              <a:defRPr/>
            </a:pPr>
            <a:r>
              <a:rPr lang="en-US" dirty="0" smtClean="0"/>
              <a:t>Quality </a:t>
            </a:r>
            <a:r>
              <a:rPr lang="en-US" dirty="0"/>
              <a:t>Engineering at </a:t>
            </a:r>
            <a:r>
              <a:rPr lang="en-US" dirty="0" smtClean="0"/>
              <a:t>Requirement phase</a:t>
            </a:r>
            <a:endParaRPr lang="en-US" dirty="0"/>
          </a:p>
          <a:p>
            <a:pPr lvl="1" algn="just">
              <a:spcAft>
                <a:spcPts val="0"/>
              </a:spcAft>
              <a:defRPr/>
            </a:pPr>
            <a:r>
              <a:rPr lang="en-US" dirty="0"/>
              <a:t>Requirement </a:t>
            </a:r>
            <a:r>
              <a:rPr lang="en-US" dirty="0" smtClean="0"/>
              <a:t>Document</a:t>
            </a:r>
          </a:p>
          <a:p>
            <a:pPr lvl="1" algn="just">
              <a:spcAft>
                <a:spcPts val="0"/>
              </a:spcAft>
              <a:defRPr/>
            </a:pPr>
            <a:r>
              <a:rPr lang="en-US" dirty="0" smtClean="0"/>
              <a:t>Requirement Engineering Related Activities</a:t>
            </a:r>
            <a:endParaRPr lang="en-US" dirty="0"/>
          </a:p>
          <a:p>
            <a:pPr lvl="1" algn="just">
              <a:spcAft>
                <a:spcPts val="0"/>
              </a:spcAft>
              <a:defRPr/>
            </a:pPr>
            <a:r>
              <a:rPr lang="en-US" dirty="0"/>
              <a:t>Requirement Traceability </a:t>
            </a:r>
            <a:r>
              <a:rPr lang="en-US" dirty="0" smtClean="0"/>
              <a:t>Matrix</a:t>
            </a:r>
          </a:p>
          <a:p>
            <a:pPr marL="0" indent="0" algn="just">
              <a:spcAft>
                <a:spcPts val="0"/>
              </a:spcAft>
              <a:buNone/>
              <a:defRPr/>
            </a:pPr>
            <a:endParaRPr lang="en-US" sz="2000" dirty="0"/>
          </a:p>
          <a:p>
            <a:pPr marL="0" indent="0" algn="just">
              <a:spcAft>
                <a:spcPts val="0"/>
              </a:spcAft>
              <a:buNone/>
              <a:defRPr/>
            </a:pPr>
            <a:r>
              <a:rPr lang="en-US" sz="2600" dirty="0" smtClean="0"/>
              <a:t>Intro to Software Architecture</a:t>
            </a:r>
            <a:endParaRPr lang="en-US" sz="2600" dirty="0"/>
          </a:p>
          <a:p>
            <a:pPr lvl="1" algn="just">
              <a:spcAft>
                <a:spcPts val="0"/>
              </a:spcAft>
              <a:defRPr/>
            </a:pPr>
            <a:r>
              <a:rPr lang="en-US" dirty="0"/>
              <a:t>Conceptual Model of Architecture Representation</a:t>
            </a:r>
          </a:p>
          <a:p>
            <a:pPr lvl="1" algn="just">
              <a:spcAft>
                <a:spcPts val="0"/>
              </a:spcAft>
              <a:defRPr/>
            </a:pPr>
            <a:r>
              <a:rPr lang="en-US" dirty="0"/>
              <a:t>Architectural Views</a:t>
            </a:r>
          </a:p>
          <a:p>
            <a:pPr lvl="1" algn="just">
              <a:spcAft>
                <a:spcPts val="0"/>
              </a:spcAft>
              <a:defRPr/>
            </a:pPr>
            <a:r>
              <a:rPr lang="en-US" dirty="0"/>
              <a:t>Views and View Point</a:t>
            </a:r>
          </a:p>
          <a:p>
            <a:pPr lvl="1" algn="just">
              <a:spcAft>
                <a:spcPts val="0"/>
              </a:spcAft>
              <a:defRPr/>
            </a:pPr>
            <a:r>
              <a:rPr lang="en-US" dirty="0"/>
              <a:t>4+1 View Model</a:t>
            </a:r>
          </a:p>
          <a:p>
            <a:pPr lvl="1" algn="just">
              <a:spcAft>
                <a:spcPts val="0"/>
              </a:spcAft>
              <a:defRPr/>
            </a:pPr>
            <a:r>
              <a:rPr lang="en-US" dirty="0"/>
              <a:t>Discussion on Uber Case Study (System Design)</a:t>
            </a:r>
          </a:p>
        </p:txBody>
      </p:sp>
    </p:spTree>
    <p:extLst>
      <p:ext uri="{BB962C8B-B14F-4D97-AF65-F5344CB8AC3E}">
        <p14:creationId xmlns:p14="http://schemas.microsoft.com/office/powerpoint/2010/main" val="22330907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51369" y="641445"/>
            <a:ext cx="10058400" cy="1105469"/>
          </a:xfrm>
        </p:spPr>
        <p:txBody>
          <a:bodyPr/>
          <a:lstStyle/>
          <a:p>
            <a:r>
              <a:rPr lang="en-US" altLang="en-US" i="1" dirty="0" smtClean="0"/>
              <a:t>RE Related Activities</a:t>
            </a:r>
          </a:p>
        </p:txBody>
      </p:sp>
      <p:sp>
        <p:nvSpPr>
          <p:cNvPr id="14339" name="Content Placeholder 2"/>
          <p:cNvSpPr>
            <a:spLocks noGrp="1"/>
          </p:cNvSpPr>
          <p:nvPr>
            <p:ph idx="1"/>
          </p:nvPr>
        </p:nvSpPr>
        <p:spPr>
          <a:xfrm>
            <a:off x="1315644" y="1392072"/>
            <a:ext cx="9621672" cy="4913194"/>
          </a:xfrm>
        </p:spPr>
        <p:txBody>
          <a:bodyPr>
            <a:noAutofit/>
          </a:bodyPr>
          <a:lstStyle/>
          <a:p>
            <a:pPr marL="0" indent="0" algn="just">
              <a:buNone/>
            </a:pPr>
            <a:endParaRPr lang="en-US" dirty="0"/>
          </a:p>
          <a:p>
            <a:pPr marL="514350" indent="-514350" algn="just">
              <a:buFont typeface="+mj-lt"/>
              <a:buAutoNum type="arabicPeriod"/>
            </a:pPr>
            <a:r>
              <a:rPr lang="en-US" b="1" dirty="0"/>
              <a:t>Functional Requirements</a:t>
            </a:r>
            <a:r>
              <a:rPr lang="en-US" dirty="0"/>
              <a:t>: </a:t>
            </a:r>
            <a:r>
              <a:rPr lang="en-US" dirty="0" smtClean="0"/>
              <a:t>describes </a:t>
            </a:r>
            <a:r>
              <a:rPr lang="en-US" dirty="0"/>
              <a:t>what a software system should do</a:t>
            </a:r>
          </a:p>
          <a:p>
            <a:pPr marL="514350" indent="-514350" algn="just">
              <a:buFont typeface="+mj-lt"/>
              <a:buAutoNum type="arabicPeriod"/>
            </a:pPr>
            <a:r>
              <a:rPr lang="en-US" b="1" dirty="0"/>
              <a:t>Non-Functional:</a:t>
            </a:r>
            <a:r>
              <a:rPr lang="en-US" dirty="0"/>
              <a:t> </a:t>
            </a:r>
            <a:r>
              <a:rPr lang="en-US" dirty="0" smtClean="0"/>
              <a:t>place </a:t>
            </a:r>
            <a:r>
              <a:rPr lang="en-US" dirty="0"/>
              <a:t>constraints on how the system will do so.</a:t>
            </a:r>
          </a:p>
          <a:p>
            <a:pPr marL="514350" indent="-514350" algn="just">
              <a:buFont typeface="+mj-lt"/>
              <a:buAutoNum type="arabicPeriod"/>
            </a:pPr>
            <a:r>
              <a:rPr lang="en-US" b="1" dirty="0"/>
              <a:t>Business Processes</a:t>
            </a:r>
            <a:r>
              <a:rPr lang="en-US" dirty="0"/>
              <a:t>: procedure or event with the purpose of reaching a goal</a:t>
            </a:r>
          </a:p>
          <a:p>
            <a:pPr marL="514350" indent="-514350" algn="just">
              <a:buFont typeface="+mj-lt"/>
              <a:buAutoNum type="arabicPeriod"/>
            </a:pPr>
            <a:r>
              <a:rPr lang="en-US" b="1" dirty="0"/>
              <a:t>Scope:</a:t>
            </a:r>
            <a:r>
              <a:rPr lang="en-US" dirty="0"/>
              <a:t> required tasks to accomplish, boundary of system</a:t>
            </a:r>
          </a:p>
          <a:p>
            <a:pPr marL="514350" indent="-514350" algn="just">
              <a:buFont typeface="+mj-lt"/>
              <a:buAutoNum type="arabicPeriod"/>
            </a:pPr>
            <a:r>
              <a:rPr lang="en-US" b="1" dirty="0"/>
              <a:t>Goals</a:t>
            </a:r>
            <a:r>
              <a:rPr lang="en-US" dirty="0"/>
              <a:t>: An observable and measurable end result having one or more objectives </a:t>
            </a:r>
            <a:r>
              <a:rPr lang="en-US" dirty="0" smtClean="0"/>
              <a:t>to </a:t>
            </a:r>
            <a:r>
              <a:rPr lang="en-US" dirty="0"/>
              <a:t>be achieved within a more or less fixed timeframe</a:t>
            </a:r>
          </a:p>
          <a:p>
            <a:pPr marL="514350" indent="-514350" algn="just">
              <a:buFont typeface="+mj-lt"/>
              <a:buAutoNum type="arabicPeriod"/>
            </a:pPr>
            <a:r>
              <a:rPr lang="en-US" b="1" dirty="0"/>
              <a:t>Stakeholders:</a:t>
            </a:r>
            <a:r>
              <a:rPr lang="en-US" dirty="0"/>
              <a:t> person, group or organization that has interest or concern in </a:t>
            </a:r>
            <a:r>
              <a:rPr lang="en-US" dirty="0" smtClean="0"/>
              <a:t>an organization</a:t>
            </a:r>
          </a:p>
          <a:p>
            <a:pPr marL="514350" indent="-514350" algn="just">
              <a:buFont typeface="+mj-lt"/>
              <a:buAutoNum type="arabicPeriod"/>
            </a:pPr>
            <a:r>
              <a:rPr lang="en-US" b="1" dirty="0"/>
              <a:t>Sources: </a:t>
            </a:r>
            <a:r>
              <a:rPr lang="en-US" dirty="0"/>
              <a:t>someone or something that provides what is wanted or needed i.e. human, documents, context, situational factors, application types etc. </a:t>
            </a:r>
            <a:endParaRPr lang="en-US" dirty="0" smtClean="0"/>
          </a:p>
          <a:p>
            <a:pPr marL="514350" indent="-514350" algn="just">
              <a:buFont typeface="+mj-lt"/>
              <a:buAutoNum type="arabicPeriod"/>
            </a:pPr>
            <a:r>
              <a:rPr lang="en-US" b="1" dirty="0" smtClean="0"/>
              <a:t>Feasibility </a:t>
            </a:r>
            <a:r>
              <a:rPr lang="en-US" b="1" dirty="0"/>
              <a:t>study: </a:t>
            </a:r>
            <a:r>
              <a:rPr lang="en-US" dirty="0"/>
              <a:t>a feasibility study is an analysis of the viability of an idea </a:t>
            </a:r>
            <a:endParaRPr lang="en-US" altLang="en-US" dirty="0" smtClean="0"/>
          </a:p>
        </p:txBody>
      </p:sp>
    </p:spTree>
    <p:extLst>
      <p:ext uri="{BB962C8B-B14F-4D97-AF65-F5344CB8AC3E}">
        <p14:creationId xmlns:p14="http://schemas.microsoft.com/office/powerpoint/2010/main" val="2823407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78665" y="614149"/>
            <a:ext cx="10058400" cy="1105469"/>
          </a:xfrm>
        </p:spPr>
        <p:txBody>
          <a:bodyPr/>
          <a:lstStyle/>
          <a:p>
            <a:r>
              <a:rPr lang="en-US" altLang="en-US" i="1" dirty="0" smtClean="0"/>
              <a:t>RE Related Activities</a:t>
            </a:r>
          </a:p>
        </p:txBody>
      </p:sp>
      <p:sp>
        <p:nvSpPr>
          <p:cNvPr id="14339" name="Content Placeholder 2"/>
          <p:cNvSpPr>
            <a:spLocks noGrp="1"/>
          </p:cNvSpPr>
          <p:nvPr>
            <p:ph idx="1"/>
          </p:nvPr>
        </p:nvSpPr>
        <p:spPr>
          <a:xfrm>
            <a:off x="1315644" y="1815153"/>
            <a:ext cx="9621672" cy="3657600"/>
          </a:xfrm>
        </p:spPr>
        <p:txBody>
          <a:bodyPr>
            <a:noAutofit/>
          </a:bodyPr>
          <a:lstStyle/>
          <a:p>
            <a:pPr marL="0" indent="0" algn="just">
              <a:buNone/>
            </a:pPr>
            <a:endParaRPr lang="en-US" dirty="0"/>
          </a:p>
          <a:p>
            <a:pPr marL="514350" indent="-514350" algn="just">
              <a:buFont typeface="+mj-lt"/>
              <a:buAutoNum type="arabicPeriod" startAt="9"/>
            </a:pPr>
            <a:r>
              <a:rPr lang="en-US" b="1" dirty="0"/>
              <a:t>GUI</a:t>
            </a:r>
            <a:r>
              <a:rPr lang="en-US" dirty="0"/>
              <a:t>: Graphical User </a:t>
            </a:r>
            <a:r>
              <a:rPr lang="en-US" dirty="0" smtClean="0"/>
              <a:t>Interface</a:t>
            </a:r>
          </a:p>
          <a:p>
            <a:pPr marL="514350" indent="-514350" algn="just">
              <a:buFont typeface="+mj-lt"/>
              <a:buAutoNum type="arabicPeriod" startAt="9"/>
            </a:pPr>
            <a:r>
              <a:rPr lang="en-US" b="1" dirty="0" smtClean="0"/>
              <a:t>Traceability: </a:t>
            </a:r>
            <a:r>
              <a:rPr lang="en-US" dirty="0" smtClean="0"/>
              <a:t>concerned with documenting the relationships between different development artifacts (i.e. requirements and other artifacts). </a:t>
            </a:r>
          </a:p>
          <a:p>
            <a:pPr marL="514350" indent="-514350" algn="just">
              <a:buFont typeface="+mj-lt"/>
              <a:buAutoNum type="arabicPeriod" startAt="9"/>
            </a:pPr>
            <a:r>
              <a:rPr lang="en-US" b="1" dirty="0" smtClean="0"/>
              <a:t>Measureable</a:t>
            </a:r>
            <a:r>
              <a:rPr lang="en-US" dirty="0"/>
              <a:t>: objectives should be measurable and achievable </a:t>
            </a:r>
            <a:endParaRPr lang="en-US" dirty="0" smtClean="0"/>
          </a:p>
          <a:p>
            <a:pPr marL="514350" indent="-514350" algn="just">
              <a:buFont typeface="+mj-lt"/>
              <a:buAutoNum type="arabicPeriod" startAt="9"/>
            </a:pPr>
            <a:r>
              <a:rPr lang="en-US" altLang="en-US" b="1" dirty="0"/>
              <a:t>Domain</a:t>
            </a:r>
            <a:r>
              <a:rPr lang="en-US" altLang="en-US" dirty="0"/>
              <a:t>: area, business, discipline, field, realm, sphere</a:t>
            </a:r>
          </a:p>
          <a:p>
            <a:pPr marL="514350" indent="-514350" algn="just">
              <a:buFont typeface="+mj-lt"/>
              <a:buAutoNum type="arabicPeriod" startAt="9"/>
            </a:pPr>
            <a:r>
              <a:rPr lang="en-US" altLang="en-US" b="1" dirty="0"/>
              <a:t>Prototyping: </a:t>
            </a:r>
            <a:r>
              <a:rPr lang="en-US" altLang="en-US" dirty="0"/>
              <a:t>An easily modified and extensible model (representation, </a:t>
            </a:r>
            <a:r>
              <a:rPr lang="en-US" altLang="en-US" dirty="0" smtClean="0"/>
              <a:t>simulation </a:t>
            </a:r>
            <a:r>
              <a:rPr lang="en-US" altLang="en-US" dirty="0"/>
              <a:t>or demonstration), partial or approximation of final product, </a:t>
            </a:r>
            <a:r>
              <a:rPr lang="en-US" altLang="en-US" dirty="0" smtClean="0"/>
              <a:t>useful </a:t>
            </a:r>
            <a:r>
              <a:rPr lang="en-US" altLang="en-US" dirty="0"/>
              <a:t>for clarifying </a:t>
            </a:r>
            <a:r>
              <a:rPr lang="en-US" altLang="en-US" dirty="0" smtClean="0"/>
              <a:t>requirement.</a:t>
            </a:r>
          </a:p>
        </p:txBody>
      </p:sp>
    </p:spTree>
    <p:extLst>
      <p:ext uri="{BB962C8B-B14F-4D97-AF65-F5344CB8AC3E}">
        <p14:creationId xmlns:p14="http://schemas.microsoft.com/office/powerpoint/2010/main" val="30328577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857" y="532944"/>
            <a:ext cx="8361397" cy="6197271"/>
          </a:xfrm>
          <a:prstGeom prst="rect">
            <a:avLst/>
          </a:prstGeom>
        </p:spPr>
      </p:pic>
    </p:spTree>
    <p:extLst>
      <p:ext uri="{BB962C8B-B14F-4D97-AF65-F5344CB8AC3E}">
        <p14:creationId xmlns:p14="http://schemas.microsoft.com/office/powerpoint/2010/main" val="33217786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742" y="624594"/>
            <a:ext cx="8289037" cy="6192462"/>
          </a:xfrm>
          <a:prstGeom prst="rect">
            <a:avLst/>
          </a:prstGeom>
        </p:spPr>
      </p:pic>
    </p:spTree>
    <p:extLst>
      <p:ext uri="{BB962C8B-B14F-4D97-AF65-F5344CB8AC3E}">
        <p14:creationId xmlns:p14="http://schemas.microsoft.com/office/powerpoint/2010/main" val="16310796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29" y="614149"/>
            <a:ext cx="10445492" cy="5925543"/>
          </a:xfrm>
          <a:prstGeom prst="rect">
            <a:avLst/>
          </a:prstGeom>
        </p:spPr>
      </p:pic>
    </p:spTree>
    <p:extLst>
      <p:ext uri="{BB962C8B-B14F-4D97-AF65-F5344CB8AC3E}">
        <p14:creationId xmlns:p14="http://schemas.microsoft.com/office/powerpoint/2010/main" val="41989004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66432" y="1214082"/>
            <a:ext cx="10552112" cy="4756150"/>
          </a:xfrm>
        </p:spPr>
      </p:pic>
    </p:spTree>
    <p:extLst>
      <p:ext uri="{BB962C8B-B14F-4D97-AF65-F5344CB8AC3E}">
        <p14:creationId xmlns:p14="http://schemas.microsoft.com/office/powerpoint/2010/main" val="1282971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33517" y="505939"/>
            <a:ext cx="7970838" cy="6213475"/>
          </a:xfrm>
        </p:spPr>
      </p:pic>
    </p:spTree>
    <p:extLst>
      <p:ext uri="{BB962C8B-B14F-4D97-AF65-F5344CB8AC3E}">
        <p14:creationId xmlns:p14="http://schemas.microsoft.com/office/powerpoint/2010/main" val="825228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81888" y="915135"/>
            <a:ext cx="11977688" cy="5216525"/>
          </a:xfrm>
        </p:spPr>
      </p:pic>
    </p:spTree>
    <p:extLst>
      <p:ext uri="{BB962C8B-B14F-4D97-AF65-F5344CB8AC3E}">
        <p14:creationId xmlns:p14="http://schemas.microsoft.com/office/powerpoint/2010/main" val="38698050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499304" y="1457159"/>
            <a:ext cx="10993549" cy="1475013"/>
          </a:xfrm>
        </p:spPr>
        <p:txBody>
          <a:bodyPr/>
          <a:lstStyle/>
          <a:p>
            <a:r>
              <a:rPr lang="en-US" dirty="0">
                <a:solidFill>
                  <a:schemeClr val="tx1"/>
                </a:solidFill>
              </a:rPr>
              <a:t>Software </a:t>
            </a:r>
            <a:r>
              <a:rPr lang="en-US" dirty="0" smtClean="0">
                <a:solidFill>
                  <a:schemeClr val="tx1"/>
                </a:solidFill>
              </a:rPr>
              <a:t>Architecture</a:t>
            </a:r>
            <a:endParaRPr lang="en-US" dirty="0">
              <a:solidFill>
                <a:schemeClr val="tx1"/>
              </a:solidFill>
            </a:endParaRPr>
          </a:p>
        </p:txBody>
      </p:sp>
    </p:spTree>
    <p:extLst>
      <p:ext uri="{BB962C8B-B14F-4D97-AF65-F5344CB8AC3E}">
        <p14:creationId xmlns:p14="http://schemas.microsoft.com/office/powerpoint/2010/main" val="583067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96037" y="994015"/>
            <a:ext cx="8666328" cy="79611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bg1"/>
                </a:solidFill>
              </a:rPr>
              <a:t>Software Architecture</a:t>
            </a:r>
            <a:endParaRPr lang="en-US" dirty="0">
              <a:solidFill>
                <a:schemeClr val="bg1"/>
              </a:solidFill>
            </a:endParaRPr>
          </a:p>
        </p:txBody>
      </p:sp>
      <p:sp>
        <p:nvSpPr>
          <p:cNvPr id="7" name="Title 1"/>
          <p:cNvSpPr txBox="1">
            <a:spLocks/>
          </p:cNvSpPr>
          <p:nvPr/>
        </p:nvSpPr>
        <p:spPr>
          <a:xfrm>
            <a:off x="1353404" y="3002510"/>
            <a:ext cx="9182667" cy="163773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software architecture of a program or computing system is the structure or structures of the system, which comprise software </a:t>
            </a:r>
            <a:r>
              <a:rPr lang="en-US" sz="2400" dirty="0">
                <a:solidFill>
                  <a:srgbClr val="FF0000"/>
                </a:solidFill>
                <a:latin typeface="Calibri" panose="020F0502020204030204" pitchFamily="34" charset="0"/>
                <a:cs typeface="Calibri" panose="020F0502020204030204" pitchFamily="34" charset="0"/>
              </a:rPr>
              <a:t>components</a:t>
            </a:r>
            <a:r>
              <a:rPr lang="en-US" sz="2400" dirty="0">
                <a:latin typeface="Calibri" panose="020F0502020204030204" pitchFamily="34" charset="0"/>
                <a:cs typeface="Calibri" panose="020F0502020204030204" pitchFamily="34" charset="0"/>
              </a:rPr>
              <a:t>, the externally visible </a:t>
            </a:r>
            <a:r>
              <a:rPr lang="en-US" sz="2400" dirty="0">
                <a:solidFill>
                  <a:srgbClr val="FF0000"/>
                </a:solidFill>
                <a:latin typeface="Calibri" panose="020F0502020204030204" pitchFamily="34" charset="0"/>
                <a:cs typeface="Calibri" panose="020F0502020204030204" pitchFamily="34" charset="0"/>
              </a:rPr>
              <a:t>properties</a:t>
            </a:r>
            <a:r>
              <a:rPr lang="en-US" sz="2400" dirty="0">
                <a:latin typeface="Calibri" panose="020F0502020204030204" pitchFamily="34" charset="0"/>
                <a:cs typeface="Calibri" panose="020F0502020204030204" pitchFamily="34" charset="0"/>
              </a:rPr>
              <a:t> of those components, and the </a:t>
            </a:r>
            <a:r>
              <a:rPr lang="en-US" sz="2400" dirty="0">
                <a:solidFill>
                  <a:srgbClr val="FF0000"/>
                </a:solidFill>
                <a:latin typeface="Calibri" panose="020F0502020204030204" pitchFamily="34" charset="0"/>
                <a:cs typeface="Calibri" panose="020F0502020204030204" pitchFamily="34" charset="0"/>
              </a:rPr>
              <a:t>relationships</a:t>
            </a:r>
            <a:r>
              <a:rPr lang="en-US" sz="2400" dirty="0">
                <a:latin typeface="Calibri" panose="020F0502020204030204" pitchFamily="34" charset="0"/>
                <a:cs typeface="Calibri" panose="020F0502020204030204" pitchFamily="34" charset="0"/>
              </a:rPr>
              <a:t> between them.</a:t>
            </a: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855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499304" y="1457159"/>
            <a:ext cx="10993549" cy="1475013"/>
          </a:xfrm>
        </p:spPr>
        <p:txBody>
          <a:bodyPr/>
          <a:lstStyle/>
          <a:p>
            <a:r>
              <a:rPr lang="en-US" dirty="0">
                <a:solidFill>
                  <a:schemeClr val="tx1"/>
                </a:solidFill>
              </a:rPr>
              <a:t>Software Quality Engineering </a:t>
            </a:r>
            <a:r>
              <a:rPr lang="en-US" dirty="0" smtClean="0">
                <a:solidFill>
                  <a:schemeClr val="tx1"/>
                </a:solidFill>
              </a:rPr>
              <a:t>at Requirement Phase</a:t>
            </a:r>
            <a:endParaRPr lang="en-US" dirty="0">
              <a:solidFill>
                <a:schemeClr val="tx1"/>
              </a:solidFill>
            </a:endParaRPr>
          </a:p>
        </p:txBody>
      </p:sp>
    </p:spTree>
    <p:extLst>
      <p:ext uri="{BB962C8B-B14F-4D97-AF65-F5344CB8AC3E}">
        <p14:creationId xmlns:p14="http://schemas.microsoft.com/office/powerpoint/2010/main" val="2226001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261811" y="2270080"/>
            <a:ext cx="6714699" cy="1608161"/>
          </a:xfrm>
        </p:spPr>
        <p:txBody>
          <a:bodyPr anchor="b">
            <a:normAutofit/>
          </a:bodyPr>
          <a:lstStyle/>
          <a:p>
            <a:r>
              <a:rPr lang="en-US" sz="4000" dirty="0">
                <a:solidFill>
                  <a:schemeClr val="tx1"/>
                </a:solidFill>
              </a:rPr>
              <a:t>Conceptual Model of an Architecture Description</a:t>
            </a:r>
            <a:endParaRPr lang="en-GB" sz="4000" dirty="0">
              <a:solidFill>
                <a:schemeClr val="tx1"/>
              </a:solidFill>
            </a:endParaRPr>
          </a:p>
        </p:txBody>
      </p:sp>
      <p:sp>
        <p:nvSpPr>
          <p:cNvPr id="6" name="Rectangle 2"/>
          <p:cNvSpPr txBox="1">
            <a:spLocks noChangeArrowheads="1"/>
          </p:cNvSpPr>
          <p:nvPr/>
        </p:nvSpPr>
        <p:spPr>
          <a:xfrm>
            <a:off x="4906367" y="4096605"/>
            <a:ext cx="2497541" cy="338920"/>
          </a:xfrm>
          <a:prstGeom prst="rect">
            <a:avLst/>
          </a:prstGeom>
        </p:spPr>
        <p:txBody>
          <a:bodyPr vert="horz" lIns="91440" tIns="45720" rIns="91440" bIns="45720" rtlCol="0" anchor="b">
            <a:normAutofit fontScale="92500" lnSpcReduction="20000"/>
          </a:bodyPr>
          <a:lstStyle>
            <a:lvl1pPr algn="l" defTabSz="457200" rtl="0" eaLnBrk="1" latinLnBrk="0" hangingPunct="1">
              <a:spcBef>
                <a:spcPct val="0"/>
              </a:spcBef>
              <a:buNone/>
              <a:defRPr sz="4800" b="0" kern="1200" cap="none">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ISO/IEC/IEEE 42010</a:t>
            </a:r>
            <a:endParaRPr lang="en-GB" sz="2000" dirty="0"/>
          </a:p>
        </p:txBody>
      </p:sp>
    </p:spTree>
    <p:extLst>
      <p:ext uri="{BB962C8B-B14F-4D97-AF65-F5344CB8AC3E}">
        <p14:creationId xmlns:p14="http://schemas.microsoft.com/office/powerpoint/2010/main" val="1127578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r="39044" b="21342"/>
          <a:stretch/>
        </p:blipFill>
        <p:spPr>
          <a:xfrm>
            <a:off x="3408833" y="554446"/>
            <a:ext cx="5530451" cy="61888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6338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95887" y="924361"/>
            <a:ext cx="8911687" cy="686075"/>
          </a:xfrm>
        </p:spPr>
        <p:txBody>
          <a:bodyPr/>
          <a:lstStyle/>
          <a:p>
            <a:pPr eaLnBrk="1" hangingPunct="1"/>
            <a:r>
              <a:rPr lang="en-US" altLang="en-US" dirty="0" smtClean="0"/>
              <a:t>Introduction to Views</a:t>
            </a:r>
          </a:p>
        </p:txBody>
      </p:sp>
      <p:sp>
        <p:nvSpPr>
          <p:cNvPr id="3" name="Content Placeholder 2"/>
          <p:cNvSpPr>
            <a:spLocks noGrp="1"/>
          </p:cNvSpPr>
          <p:nvPr>
            <p:ph idx="1"/>
          </p:nvPr>
        </p:nvSpPr>
        <p:spPr>
          <a:xfrm>
            <a:off x="1596789" y="2286000"/>
            <a:ext cx="8898340" cy="4128448"/>
          </a:xfrm>
        </p:spPr>
        <p:txBody>
          <a:bodyPr rtlCol="0">
            <a:normAutofit fontScale="40000" lnSpcReduction="20000"/>
          </a:bodyPr>
          <a:lstStyle/>
          <a:p>
            <a:pPr marL="0" indent="0" defTabSz="457207">
              <a:buClr>
                <a:schemeClr val="bg2">
                  <a:lumMod val="40000"/>
                  <a:lumOff val="60000"/>
                </a:schemeClr>
              </a:buClr>
              <a:buNone/>
              <a:defRPr/>
            </a:pPr>
            <a:r>
              <a:rPr lang="en-US" sz="5900" dirty="0">
                <a:latin typeface="Calibri" panose="020F0502020204030204" pitchFamily="34" charset="0"/>
                <a:cs typeface="Calibri" panose="020F0502020204030204" pitchFamily="34" charset="0"/>
              </a:rPr>
              <a:t>Dictionary Meaning   </a:t>
            </a:r>
            <a:endParaRPr lang="en-US" sz="5900" dirty="0" smtClean="0">
              <a:latin typeface="Calibri" panose="020F0502020204030204" pitchFamily="34" charset="0"/>
              <a:cs typeface="Calibri" panose="020F0502020204030204" pitchFamily="34" charset="0"/>
            </a:endParaRPr>
          </a:p>
          <a:p>
            <a:pPr marL="0" indent="0" defTabSz="457207">
              <a:buClr>
                <a:schemeClr val="bg2">
                  <a:lumMod val="40000"/>
                  <a:lumOff val="60000"/>
                </a:schemeClr>
              </a:buClr>
              <a:buNone/>
              <a:defRPr/>
            </a:pPr>
            <a:r>
              <a:rPr lang="en-US" sz="5100" i="1" dirty="0">
                <a:latin typeface="Calibri" panose="020F0502020204030204" pitchFamily="34" charset="0"/>
                <a:cs typeface="Calibri" panose="020F0502020204030204" pitchFamily="34" charset="0"/>
              </a:rPr>
              <a:t>M</a:t>
            </a:r>
            <a:r>
              <a:rPr lang="en-US" sz="5100" i="1" dirty="0" smtClean="0">
                <a:latin typeface="Calibri" panose="020F0502020204030204" pitchFamily="34" charset="0"/>
                <a:cs typeface="Calibri" panose="020F0502020204030204" pitchFamily="34" charset="0"/>
              </a:rPr>
              <a:t>anner </a:t>
            </a:r>
            <a:r>
              <a:rPr lang="en-US" sz="5100" i="1" dirty="0">
                <a:latin typeface="Calibri" panose="020F0502020204030204" pitchFamily="34" charset="0"/>
                <a:cs typeface="Calibri" panose="020F0502020204030204" pitchFamily="34" charset="0"/>
              </a:rPr>
              <a:t>of looking at something</a:t>
            </a:r>
          </a:p>
          <a:p>
            <a:pPr marL="0" indent="0" defTabSz="457207">
              <a:buClr>
                <a:schemeClr val="bg2">
                  <a:lumMod val="40000"/>
                  <a:lumOff val="60000"/>
                </a:schemeClr>
              </a:buClr>
              <a:buNone/>
              <a:defRPr/>
            </a:pPr>
            <a:endParaRPr lang="en-US" sz="5900" dirty="0" smtClean="0">
              <a:latin typeface="Calibri" panose="020F0502020204030204" pitchFamily="34" charset="0"/>
              <a:cs typeface="Calibri" panose="020F0502020204030204" pitchFamily="34" charset="0"/>
            </a:endParaRPr>
          </a:p>
          <a:p>
            <a:pPr marL="0" indent="0" defTabSz="457207">
              <a:buClr>
                <a:schemeClr val="bg2">
                  <a:lumMod val="40000"/>
                  <a:lumOff val="60000"/>
                </a:schemeClr>
              </a:buClr>
              <a:buNone/>
              <a:defRPr/>
            </a:pPr>
            <a:r>
              <a:rPr lang="en-US" sz="5900" dirty="0" smtClean="0">
                <a:latin typeface="Calibri" panose="020F0502020204030204" pitchFamily="34" charset="0"/>
                <a:cs typeface="Calibri" panose="020F0502020204030204" pitchFamily="34" charset="0"/>
              </a:rPr>
              <a:t>Why </a:t>
            </a:r>
            <a:r>
              <a:rPr lang="en-US" sz="5900" dirty="0">
                <a:latin typeface="Calibri" panose="020F0502020204030204" pitchFamily="34" charset="0"/>
                <a:cs typeface="Calibri" panose="020F0502020204030204" pitchFamily="34" charset="0"/>
              </a:rPr>
              <a:t>(multiple) view ?</a:t>
            </a:r>
          </a:p>
          <a:p>
            <a:pPr marL="457207" lvl="1" indent="0" defTabSz="457207">
              <a:lnSpc>
                <a:spcPct val="170000"/>
              </a:lnSpc>
              <a:spcBef>
                <a:spcPts val="0"/>
              </a:spcBef>
              <a:buClr>
                <a:schemeClr val="bg2">
                  <a:lumMod val="40000"/>
                  <a:lumOff val="60000"/>
                </a:schemeClr>
              </a:buClr>
              <a:buNone/>
              <a:defRPr/>
            </a:pPr>
            <a:r>
              <a:rPr lang="en-US" sz="4800" dirty="0">
                <a:latin typeface="Calibri" panose="020F0502020204030204" pitchFamily="34" charset="0"/>
                <a:cs typeface="Calibri" panose="020F0502020204030204" pitchFamily="34" charset="0"/>
              </a:rPr>
              <a:t>For </a:t>
            </a:r>
            <a:r>
              <a:rPr lang="en-US" sz="4800" u="sng" dirty="0">
                <a:latin typeface="Calibri" panose="020F0502020204030204" pitchFamily="34" charset="0"/>
                <a:cs typeface="Calibri" panose="020F0502020204030204" pitchFamily="34" charset="0"/>
              </a:rPr>
              <a:t>better understanding  </a:t>
            </a:r>
            <a:r>
              <a:rPr lang="en-US" sz="4800" dirty="0">
                <a:latin typeface="Calibri" panose="020F0502020204030204" pitchFamily="34" charset="0"/>
                <a:cs typeface="Calibri" panose="020F0502020204030204" pitchFamily="34" charset="0"/>
              </a:rPr>
              <a:t>and </a:t>
            </a:r>
            <a:r>
              <a:rPr lang="en-US" sz="4800" u="sng" dirty="0" smtClean="0">
                <a:latin typeface="Calibri" panose="020F0502020204030204" pitchFamily="34" charset="0"/>
                <a:cs typeface="Calibri" panose="020F0502020204030204" pitchFamily="34" charset="0"/>
              </a:rPr>
              <a:t>managing</a:t>
            </a:r>
            <a:r>
              <a:rPr lang="en-US" sz="4800" dirty="0">
                <a:latin typeface="Calibri" panose="020F0502020204030204" pitchFamily="34" charset="0"/>
                <a:cs typeface="Calibri" panose="020F0502020204030204" pitchFamily="34" charset="0"/>
              </a:rPr>
              <a:t>.</a:t>
            </a:r>
            <a:endParaRPr lang="en-US" sz="4800" dirty="0" smtClean="0">
              <a:latin typeface="Calibri" panose="020F0502020204030204" pitchFamily="34" charset="0"/>
              <a:cs typeface="Calibri" panose="020F0502020204030204" pitchFamily="34" charset="0"/>
            </a:endParaRPr>
          </a:p>
          <a:p>
            <a:pPr marL="457207" lvl="1" indent="0" algn="just" defTabSz="457207">
              <a:lnSpc>
                <a:spcPct val="170000"/>
              </a:lnSpc>
              <a:spcBef>
                <a:spcPts val="0"/>
              </a:spcBef>
              <a:buClr>
                <a:schemeClr val="bg2">
                  <a:lumMod val="40000"/>
                  <a:lumOff val="60000"/>
                </a:schemeClr>
              </a:buClr>
              <a:buNone/>
              <a:defRPr/>
            </a:pPr>
            <a:r>
              <a:rPr lang="en-US" sz="4400" dirty="0">
                <a:latin typeface="Calibri" panose="020F0502020204030204" pitchFamily="34" charset="0"/>
                <a:cs typeface="Calibri" panose="020F0502020204030204" pitchFamily="34" charset="0"/>
              </a:rPr>
              <a:t>M</a:t>
            </a:r>
            <a:r>
              <a:rPr lang="en-US" sz="4400" dirty="0" smtClean="0">
                <a:latin typeface="Calibri" panose="020F0502020204030204" pitchFamily="34" charset="0"/>
                <a:cs typeface="Calibri" panose="020F0502020204030204" pitchFamily="34" charset="0"/>
              </a:rPr>
              <a:t>ulti </a:t>
            </a:r>
            <a:r>
              <a:rPr lang="en-US" sz="4400" dirty="0">
                <a:latin typeface="Calibri" panose="020F0502020204030204" pitchFamily="34" charset="0"/>
                <a:cs typeface="Calibri" panose="020F0502020204030204" pitchFamily="34" charset="0"/>
              </a:rPr>
              <a:t>dimensional view must be taken for any complex </a:t>
            </a:r>
            <a:r>
              <a:rPr lang="en-US" sz="4400" dirty="0" smtClean="0">
                <a:latin typeface="Calibri" panose="020F0502020204030204" pitchFamily="34" charset="0"/>
                <a:cs typeface="Calibri" panose="020F0502020204030204" pitchFamily="34" charset="0"/>
              </a:rPr>
              <a:t>entity because </a:t>
            </a:r>
            <a:r>
              <a:rPr lang="en-US" sz="4400" dirty="0">
                <a:latin typeface="Calibri" panose="020F0502020204030204" pitchFamily="34" charset="0"/>
                <a:cs typeface="Calibri" panose="020F0502020204030204" pitchFamily="34" charset="0"/>
              </a:rPr>
              <a:t>of its complex nature , </a:t>
            </a:r>
            <a:endParaRPr lang="en-US" sz="4400" dirty="0" smtClean="0">
              <a:latin typeface="Calibri" panose="020F0502020204030204" pitchFamily="34" charset="0"/>
              <a:cs typeface="Calibri" panose="020F0502020204030204" pitchFamily="34" charset="0"/>
            </a:endParaRPr>
          </a:p>
          <a:p>
            <a:pPr marL="457207" lvl="1" indent="0" defTabSz="457207">
              <a:lnSpc>
                <a:spcPct val="170000"/>
              </a:lnSpc>
              <a:spcBef>
                <a:spcPts val="0"/>
              </a:spcBef>
              <a:buClr>
                <a:schemeClr val="bg2">
                  <a:lumMod val="40000"/>
                  <a:lumOff val="60000"/>
                </a:schemeClr>
              </a:buClr>
              <a:buNone/>
              <a:defRPr/>
            </a:pPr>
            <a:r>
              <a:rPr lang="en-US" sz="4400" dirty="0" smtClean="0">
                <a:latin typeface="Calibri" panose="020F0502020204030204" pitchFamily="34" charset="0"/>
                <a:cs typeface="Calibri" panose="020F0502020204030204" pitchFamily="34" charset="0"/>
              </a:rPr>
              <a:t>It </a:t>
            </a:r>
            <a:r>
              <a:rPr lang="en-US" sz="4400" dirty="0">
                <a:latin typeface="Calibri" panose="020F0502020204030204" pitchFamily="34" charset="0"/>
                <a:cs typeface="Calibri" panose="020F0502020204030204" pitchFamily="34" charset="0"/>
              </a:rPr>
              <a:t>can’t be described in 1 dimensional </a:t>
            </a:r>
            <a:r>
              <a:rPr lang="en-US" sz="4400" dirty="0" smtClean="0">
                <a:latin typeface="Calibri" panose="020F0502020204030204" pitchFamily="34" charset="0"/>
                <a:cs typeface="Calibri" panose="020F0502020204030204" pitchFamily="34" charset="0"/>
              </a:rPr>
              <a:t>view. </a:t>
            </a:r>
            <a:endParaRPr lang="en-US" sz="4400" dirty="0">
              <a:latin typeface="Calibri" panose="020F0502020204030204" pitchFamily="34" charset="0"/>
              <a:cs typeface="Calibri" panose="020F0502020204030204" pitchFamily="34" charset="0"/>
            </a:endParaRPr>
          </a:p>
          <a:p>
            <a:pPr marL="0" indent="0" defTabSz="457207">
              <a:buClr>
                <a:schemeClr val="bg2">
                  <a:lumMod val="40000"/>
                  <a:lumOff val="60000"/>
                </a:schemeClr>
              </a:buClr>
              <a:buNone/>
              <a:defRPr/>
            </a:pPr>
            <a:endParaRPr lang="en-US" dirty="0" smtClean="0"/>
          </a:p>
          <a:p>
            <a:pPr marL="457207" lvl="1" indent="0" defTabSz="457207">
              <a:buClr>
                <a:schemeClr val="bg2">
                  <a:lumMod val="40000"/>
                  <a:lumOff val="60000"/>
                </a:schemeClr>
              </a:buClr>
              <a:buNone/>
              <a:defRPr/>
            </a:pPr>
            <a:endParaRPr lang="en-US" sz="2400" dirty="0"/>
          </a:p>
          <a:p>
            <a:pPr marL="457207" lvl="1" indent="0" defTabSz="457207">
              <a:buClr>
                <a:schemeClr val="bg2">
                  <a:lumMod val="40000"/>
                  <a:lumOff val="60000"/>
                </a:schemeClr>
              </a:buClr>
              <a:buNone/>
              <a:defRPr/>
            </a:pPr>
            <a:endParaRPr lang="en-US" dirty="0"/>
          </a:p>
        </p:txBody>
      </p:sp>
    </p:spTree>
    <p:extLst>
      <p:ext uri="{BB962C8B-B14F-4D97-AF65-F5344CB8AC3E}">
        <p14:creationId xmlns:p14="http://schemas.microsoft.com/office/powerpoint/2010/main" val="1538803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t>Introduction to Views</a:t>
            </a:r>
          </a:p>
        </p:txBody>
      </p:sp>
      <p:sp>
        <p:nvSpPr>
          <p:cNvPr id="3" name="Content Placeholder 2"/>
          <p:cNvSpPr>
            <a:spLocks noGrp="1"/>
          </p:cNvSpPr>
          <p:nvPr>
            <p:ph idx="1"/>
          </p:nvPr>
        </p:nvSpPr>
        <p:spPr>
          <a:xfrm>
            <a:off x="1649106" y="2154071"/>
            <a:ext cx="8586715" cy="4572000"/>
          </a:xfrm>
        </p:spPr>
        <p:txBody>
          <a:bodyPr rtlCol="0">
            <a:normAutofit fontScale="32500" lnSpcReduction="20000"/>
          </a:bodyPr>
          <a:lstStyle/>
          <a:p>
            <a:pPr marL="0" indent="0" defTabSz="457207">
              <a:buClr>
                <a:schemeClr val="bg2">
                  <a:lumMod val="40000"/>
                  <a:lumOff val="60000"/>
                </a:schemeClr>
              </a:buClr>
              <a:buNone/>
              <a:defRPr/>
            </a:pPr>
            <a:r>
              <a:rPr lang="en-US" sz="8000" dirty="0" smtClean="0">
                <a:latin typeface="Calibri" panose="020F0502020204030204" pitchFamily="34" charset="0"/>
                <a:cs typeface="Calibri" panose="020F0502020204030204" pitchFamily="34" charset="0"/>
              </a:rPr>
              <a:t>For </a:t>
            </a:r>
            <a:r>
              <a:rPr lang="en-US" sz="8000" dirty="0">
                <a:latin typeface="Calibri" panose="020F0502020204030204" pitchFamily="34" charset="0"/>
                <a:cs typeface="Calibri" panose="020F0502020204030204" pitchFamily="34" charset="0"/>
              </a:rPr>
              <a:t>example, In civil what are the views of a building…</a:t>
            </a:r>
          </a:p>
          <a:p>
            <a:pPr marL="742962" lvl="1" indent="-285755" defTabSz="457207">
              <a:lnSpc>
                <a:spcPct val="120000"/>
              </a:lnSpc>
              <a:spcBef>
                <a:spcPts val="0"/>
              </a:spcBef>
              <a:buClr>
                <a:schemeClr val="bg2">
                  <a:lumMod val="40000"/>
                  <a:lumOff val="60000"/>
                </a:schemeClr>
              </a:buClr>
              <a:buFont typeface="Wingdings 3" charset="2"/>
              <a:buChar char=""/>
              <a:defRPr/>
            </a:pPr>
            <a:r>
              <a:rPr lang="en-US" sz="6200" i="1" dirty="0">
                <a:latin typeface="Calibri" panose="020F0502020204030204" pitchFamily="34" charset="0"/>
                <a:cs typeface="Calibri" panose="020F0502020204030204" pitchFamily="34" charset="0"/>
              </a:rPr>
              <a:t>Room layout</a:t>
            </a:r>
          </a:p>
          <a:p>
            <a:pPr marL="742962" lvl="1" indent="-285755" defTabSz="457207">
              <a:buClr>
                <a:schemeClr val="bg2">
                  <a:lumMod val="40000"/>
                  <a:lumOff val="60000"/>
                </a:schemeClr>
              </a:buClr>
              <a:buFont typeface="Wingdings 3" charset="2"/>
              <a:buChar char=""/>
              <a:defRPr/>
            </a:pPr>
            <a:r>
              <a:rPr lang="en-US" sz="6200" i="1" dirty="0" smtClean="0">
                <a:latin typeface="Calibri" panose="020F0502020204030204" pitchFamily="34" charset="0"/>
                <a:cs typeface="Calibri" panose="020F0502020204030204" pitchFamily="34" charset="0"/>
              </a:rPr>
              <a:t>3D </a:t>
            </a:r>
            <a:r>
              <a:rPr lang="en-US" sz="6200" i="1" dirty="0">
                <a:latin typeface="Calibri" panose="020F0502020204030204" pitchFamily="34" charset="0"/>
                <a:cs typeface="Calibri" panose="020F0502020204030204" pitchFamily="34" charset="0"/>
              </a:rPr>
              <a:t>view of building / room</a:t>
            </a:r>
          </a:p>
          <a:p>
            <a:pPr marL="742962" lvl="1" indent="-285755" defTabSz="457207">
              <a:buClr>
                <a:schemeClr val="bg2">
                  <a:lumMod val="40000"/>
                  <a:lumOff val="60000"/>
                </a:schemeClr>
              </a:buClr>
              <a:buFont typeface="Wingdings 3" charset="2"/>
              <a:buChar char=""/>
              <a:defRPr/>
            </a:pPr>
            <a:r>
              <a:rPr lang="en-US" sz="6200" i="1" dirty="0">
                <a:latin typeface="Calibri" panose="020F0502020204030204" pitchFamily="34" charset="0"/>
                <a:cs typeface="Calibri" panose="020F0502020204030204" pitchFamily="34" charset="0"/>
              </a:rPr>
              <a:t>Electrical diagram</a:t>
            </a:r>
          </a:p>
          <a:p>
            <a:pPr marL="742962" lvl="1" indent="-285755" defTabSz="457207">
              <a:buClr>
                <a:schemeClr val="bg2">
                  <a:lumMod val="40000"/>
                  <a:lumOff val="60000"/>
                </a:schemeClr>
              </a:buClr>
              <a:buFont typeface="Wingdings 3" charset="2"/>
              <a:buChar char=""/>
              <a:defRPr/>
            </a:pPr>
            <a:r>
              <a:rPr lang="en-US" sz="6200" i="1" dirty="0">
                <a:latin typeface="Calibri" panose="020F0502020204030204" pitchFamily="34" charset="0"/>
                <a:cs typeface="Calibri" panose="020F0502020204030204" pitchFamily="34" charset="0"/>
              </a:rPr>
              <a:t>Plumbing diagram</a:t>
            </a:r>
          </a:p>
          <a:p>
            <a:pPr marL="742962" lvl="1" indent="-285755" defTabSz="457207">
              <a:buClr>
                <a:schemeClr val="bg2">
                  <a:lumMod val="40000"/>
                  <a:lumOff val="60000"/>
                </a:schemeClr>
              </a:buClr>
              <a:buFont typeface="Wingdings 3" charset="2"/>
              <a:buChar char=""/>
              <a:defRPr/>
            </a:pPr>
            <a:r>
              <a:rPr lang="en-US" sz="6200" i="1" dirty="0">
                <a:latin typeface="Calibri" panose="020F0502020204030204" pitchFamily="34" charset="0"/>
                <a:cs typeface="Calibri" panose="020F0502020204030204" pitchFamily="34" charset="0"/>
              </a:rPr>
              <a:t>Security alarm diagram</a:t>
            </a:r>
          </a:p>
          <a:p>
            <a:pPr marL="742962" lvl="1" indent="-285755" defTabSz="457207">
              <a:buClr>
                <a:schemeClr val="bg2">
                  <a:lumMod val="40000"/>
                  <a:lumOff val="60000"/>
                </a:schemeClr>
              </a:buClr>
              <a:buFont typeface="Wingdings 3" charset="2"/>
              <a:buChar char=""/>
              <a:defRPr/>
            </a:pPr>
            <a:r>
              <a:rPr lang="en-US" sz="6200" i="1" dirty="0">
                <a:latin typeface="Calibri" panose="020F0502020204030204" pitchFamily="34" charset="0"/>
                <a:cs typeface="Calibri" panose="020F0502020204030204" pitchFamily="34" charset="0"/>
              </a:rPr>
              <a:t>AC duct diagram </a:t>
            </a:r>
            <a:r>
              <a:rPr lang="en-US" sz="6200" i="1" dirty="0" err="1">
                <a:latin typeface="Calibri" panose="020F0502020204030204" pitchFamily="34" charset="0"/>
                <a:cs typeface="Calibri" panose="020F0502020204030204" pitchFamily="34" charset="0"/>
              </a:rPr>
              <a:t>etc</a:t>
            </a:r>
            <a:r>
              <a:rPr lang="en-US" sz="6200" i="1" dirty="0">
                <a:latin typeface="Calibri" panose="020F0502020204030204" pitchFamily="34" charset="0"/>
                <a:cs typeface="Calibri" panose="020F0502020204030204" pitchFamily="34" charset="0"/>
              </a:rPr>
              <a:t>…</a:t>
            </a:r>
            <a:r>
              <a:rPr lang="en-US" sz="6200" i="1" dirty="0" err="1">
                <a:latin typeface="Calibri" panose="020F0502020204030204" pitchFamily="34" charset="0"/>
                <a:cs typeface="Calibri" panose="020F0502020204030204" pitchFamily="34" charset="0"/>
              </a:rPr>
              <a:t>etc</a:t>
            </a:r>
            <a:r>
              <a:rPr lang="en-US" sz="6200" i="1" dirty="0" smtClean="0">
                <a:latin typeface="Calibri" panose="020F0502020204030204" pitchFamily="34" charset="0"/>
                <a:cs typeface="Calibri" panose="020F0502020204030204" pitchFamily="34" charset="0"/>
              </a:rPr>
              <a:t>…</a:t>
            </a:r>
          </a:p>
          <a:p>
            <a:pPr marL="742962" lvl="1" indent="-285755" defTabSz="457207">
              <a:buClr>
                <a:schemeClr val="bg2">
                  <a:lumMod val="40000"/>
                  <a:lumOff val="60000"/>
                </a:schemeClr>
              </a:buClr>
              <a:buFont typeface="Wingdings 3" charset="2"/>
              <a:buChar char=""/>
              <a:defRPr/>
            </a:pPr>
            <a:endParaRPr lang="en-US" sz="4800" dirty="0"/>
          </a:p>
          <a:p>
            <a:pPr marL="342906" indent="-342906" defTabSz="457207">
              <a:buClr>
                <a:schemeClr val="bg2">
                  <a:lumMod val="40000"/>
                  <a:lumOff val="60000"/>
                </a:schemeClr>
              </a:buClr>
              <a:buFont typeface="Wingdings 3" charset="2"/>
              <a:buChar char=""/>
              <a:defRPr/>
            </a:pPr>
            <a:r>
              <a:rPr lang="en-US" sz="6400" dirty="0">
                <a:latin typeface="Calibri" panose="020F0502020204030204" pitchFamily="34" charset="0"/>
                <a:cs typeface="Calibri" panose="020F0502020204030204" pitchFamily="34" charset="0"/>
              </a:rPr>
              <a:t>Which of the above view is </a:t>
            </a:r>
            <a:r>
              <a:rPr lang="en-US" sz="6400" dirty="0" smtClean="0">
                <a:latin typeface="Calibri" panose="020F0502020204030204" pitchFamily="34" charset="0"/>
                <a:cs typeface="Calibri" panose="020F0502020204030204" pitchFamily="34" charset="0"/>
              </a:rPr>
              <a:t>Architecture?</a:t>
            </a:r>
            <a:endParaRPr lang="en-US" sz="6400" dirty="0">
              <a:latin typeface="Calibri" panose="020F0502020204030204" pitchFamily="34" charset="0"/>
              <a:cs typeface="Calibri" panose="020F0502020204030204" pitchFamily="34" charset="0"/>
            </a:endParaRPr>
          </a:p>
          <a:p>
            <a:pPr marL="342906" indent="-342906" defTabSz="457207">
              <a:buClr>
                <a:schemeClr val="bg2">
                  <a:lumMod val="40000"/>
                  <a:lumOff val="60000"/>
                </a:schemeClr>
              </a:buClr>
              <a:buFont typeface="Wingdings 3" charset="2"/>
              <a:buChar char=""/>
              <a:defRPr/>
            </a:pPr>
            <a:r>
              <a:rPr lang="en-US" sz="6400" b="1" dirty="0" smtClean="0"/>
              <a:t>In </a:t>
            </a:r>
            <a:r>
              <a:rPr lang="en-US" sz="6400" b="1" dirty="0"/>
              <a:t>Software, What are views ? ………..</a:t>
            </a:r>
          </a:p>
          <a:p>
            <a:pPr marL="342906" indent="-342906" defTabSz="457207">
              <a:buClr>
                <a:schemeClr val="bg2">
                  <a:lumMod val="40000"/>
                  <a:lumOff val="60000"/>
                </a:schemeClr>
              </a:buClr>
              <a:buFont typeface="Wingdings 3" charset="2"/>
              <a:buChar char=""/>
              <a:defRPr/>
            </a:pPr>
            <a:endParaRPr lang="en-US" dirty="0" smtClean="0"/>
          </a:p>
          <a:p>
            <a:pPr marL="742962" lvl="1" indent="-285755" defTabSz="457207">
              <a:buClr>
                <a:schemeClr val="bg2">
                  <a:lumMod val="40000"/>
                  <a:lumOff val="60000"/>
                </a:schemeClr>
              </a:buClr>
              <a:buFont typeface="Wingdings 3" charset="2"/>
              <a:buChar char=""/>
              <a:defRPr/>
            </a:pPr>
            <a:endParaRPr lang="en-US" sz="2400" dirty="0"/>
          </a:p>
          <a:p>
            <a:pPr marL="742962" lvl="1" indent="-285755" defTabSz="457207">
              <a:buClr>
                <a:schemeClr val="bg2">
                  <a:lumMod val="40000"/>
                  <a:lumOff val="60000"/>
                </a:schemeClr>
              </a:buClr>
              <a:buFont typeface="Wingdings 3" charset="2"/>
              <a:buChar char=""/>
              <a:defRPr/>
            </a:pPr>
            <a:endParaRPr lang="en-US" dirty="0"/>
          </a:p>
        </p:txBody>
      </p:sp>
    </p:spTree>
    <p:extLst>
      <p:ext uri="{BB962C8B-B14F-4D97-AF65-F5344CB8AC3E}">
        <p14:creationId xmlns:p14="http://schemas.microsoft.com/office/powerpoint/2010/main" val="1955928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13357" y="845886"/>
            <a:ext cx="7028747" cy="754314"/>
          </a:xfrm>
        </p:spPr>
        <p:txBody>
          <a:bodyPr/>
          <a:lstStyle/>
          <a:p>
            <a:pPr eaLnBrk="1" hangingPunct="1"/>
            <a:r>
              <a:rPr lang="en-US" altLang="en-US" dirty="0" smtClean="0"/>
              <a:t>Definition of SW View</a:t>
            </a:r>
          </a:p>
        </p:txBody>
      </p:sp>
      <p:sp>
        <p:nvSpPr>
          <p:cNvPr id="9219" name="Content Placeholder 2"/>
          <p:cNvSpPr>
            <a:spLocks noGrp="1"/>
          </p:cNvSpPr>
          <p:nvPr>
            <p:ph idx="1"/>
          </p:nvPr>
        </p:nvSpPr>
        <p:spPr>
          <a:xfrm>
            <a:off x="2119076" y="1873156"/>
            <a:ext cx="8758190" cy="4868839"/>
          </a:xfrm>
        </p:spPr>
        <p:txBody>
          <a:bodyPr>
            <a:noAutofit/>
          </a:bodyPr>
          <a:lstStyle/>
          <a:p>
            <a:pPr marL="0" indent="0" eaLnBrk="1" hangingPunct="1">
              <a:buNone/>
            </a:pPr>
            <a:r>
              <a:rPr lang="en-US" altLang="en-US" sz="2400" u="sng" dirty="0" smtClean="0"/>
              <a:t>As per IEEE definition,</a:t>
            </a:r>
          </a:p>
          <a:p>
            <a:pPr lvl="1" eaLnBrk="1" hangingPunct="1"/>
            <a:r>
              <a:rPr lang="en-US" altLang="en-US" sz="2400" dirty="0" smtClean="0">
                <a:latin typeface="Calibri" panose="020F0502020204030204" pitchFamily="34" charset="0"/>
                <a:cs typeface="Calibri" panose="020F0502020204030204" pitchFamily="34" charset="0"/>
              </a:rPr>
              <a:t> Software architecture descriptions are commonly organized into </a:t>
            </a:r>
            <a:r>
              <a:rPr lang="en-US" altLang="en-US" sz="2400" dirty="0" smtClean="0">
                <a:latin typeface="Calibri" panose="020F0502020204030204" pitchFamily="34" charset="0"/>
                <a:cs typeface="Calibri" panose="020F0502020204030204" pitchFamily="34" charset="0"/>
                <a:hlinkClick r:id="rId2" tooltip="View model"/>
              </a:rPr>
              <a:t>views</a:t>
            </a:r>
            <a:r>
              <a:rPr lang="en-US" altLang="en-US" sz="2400" dirty="0" smtClean="0">
                <a:latin typeface="Calibri" panose="020F0502020204030204" pitchFamily="34" charset="0"/>
                <a:cs typeface="Calibri" panose="020F0502020204030204" pitchFamily="34" charset="0"/>
              </a:rPr>
              <a:t>,</a:t>
            </a:r>
          </a:p>
          <a:p>
            <a:pPr lvl="1" eaLnBrk="1" hangingPunct="1"/>
            <a:r>
              <a:rPr lang="en-US" altLang="en-US" sz="2400" dirty="0" smtClean="0">
                <a:latin typeface="Calibri" panose="020F0502020204030204" pitchFamily="34" charset="0"/>
                <a:cs typeface="Calibri" panose="020F0502020204030204" pitchFamily="34" charset="0"/>
              </a:rPr>
              <a:t>Each </a:t>
            </a:r>
            <a:r>
              <a:rPr lang="en-US" altLang="en-US" sz="2400" u="sng" dirty="0" smtClean="0">
                <a:latin typeface="Calibri" panose="020F0502020204030204" pitchFamily="34" charset="0"/>
                <a:cs typeface="Calibri" panose="020F0502020204030204" pitchFamily="34" charset="0"/>
              </a:rPr>
              <a:t>view</a:t>
            </a:r>
            <a:r>
              <a:rPr lang="en-US" altLang="en-US" sz="2400" dirty="0" smtClean="0">
                <a:latin typeface="Calibri" panose="020F0502020204030204" pitchFamily="34" charset="0"/>
                <a:cs typeface="Calibri" panose="020F0502020204030204" pitchFamily="34" charset="0"/>
              </a:rPr>
              <a:t> addresses a set of system concerns, following the conventions of its </a:t>
            </a:r>
            <a:r>
              <a:rPr lang="en-US" altLang="en-US" sz="2400" i="1" u="sng" dirty="0" smtClean="0">
                <a:latin typeface="Calibri" panose="020F0502020204030204" pitchFamily="34" charset="0"/>
                <a:cs typeface="Calibri" panose="020F0502020204030204" pitchFamily="34" charset="0"/>
              </a:rPr>
              <a:t>viewpoint</a:t>
            </a:r>
            <a:r>
              <a:rPr lang="en-US" altLang="en-US" sz="2400" i="1" dirty="0" smtClean="0">
                <a:latin typeface="Calibri" panose="020F0502020204030204" pitchFamily="34" charset="0"/>
                <a:cs typeface="Calibri" panose="020F0502020204030204" pitchFamily="34" charset="0"/>
              </a:rPr>
              <a:t>.</a:t>
            </a:r>
          </a:p>
          <a:p>
            <a:pPr lvl="1" eaLnBrk="1" hangingPunct="1"/>
            <a:endParaRPr lang="en-US" altLang="en-US" sz="2400" i="1" dirty="0" smtClean="0">
              <a:latin typeface="Calibri" panose="020F0502020204030204" pitchFamily="34" charset="0"/>
              <a:cs typeface="Calibri" panose="020F0502020204030204" pitchFamily="34" charset="0"/>
            </a:endParaRPr>
          </a:p>
          <a:p>
            <a:pPr lvl="2" eaLnBrk="1" hangingPunct="1"/>
            <a:r>
              <a:rPr lang="en-US" altLang="en-US" sz="2400" dirty="0" smtClean="0">
                <a:latin typeface="Calibri" panose="020F0502020204030204" pitchFamily="34" charset="0"/>
                <a:cs typeface="Calibri" panose="020F0502020204030204" pitchFamily="34" charset="0"/>
              </a:rPr>
              <a:t>Viewpoint  - </a:t>
            </a:r>
            <a:r>
              <a:rPr lang="en-US" altLang="en-US" sz="2400" u="sng" dirty="0" smtClean="0">
                <a:latin typeface="Calibri" panose="020F0502020204030204" pitchFamily="34" charset="0"/>
                <a:cs typeface="Calibri" panose="020F0502020204030204" pitchFamily="34" charset="0"/>
              </a:rPr>
              <a:t>A position or direction f</a:t>
            </a:r>
            <a:r>
              <a:rPr lang="en-US" altLang="en-US" sz="2400" dirty="0" smtClean="0">
                <a:latin typeface="Calibri" panose="020F0502020204030204" pitchFamily="34" charset="0"/>
                <a:cs typeface="Calibri" panose="020F0502020204030204" pitchFamily="34" charset="0"/>
              </a:rPr>
              <a:t>rom  which something is observed or considered;</a:t>
            </a:r>
          </a:p>
          <a:p>
            <a:pPr lvl="2" eaLnBrk="1" hangingPunct="1"/>
            <a:r>
              <a:rPr lang="en-US" altLang="en-US" sz="2400" dirty="0" smtClean="0">
                <a:latin typeface="Calibri" panose="020F0502020204030204" pitchFamily="34" charset="0"/>
                <a:cs typeface="Calibri" panose="020F0502020204030204" pitchFamily="34" charset="0"/>
              </a:rPr>
              <a:t>View – Details or full specification considered from that viewpoint</a:t>
            </a:r>
          </a:p>
        </p:txBody>
      </p:sp>
    </p:spTree>
    <p:extLst>
      <p:ext uri="{BB962C8B-B14F-4D97-AF65-F5344CB8AC3E}">
        <p14:creationId xmlns:p14="http://schemas.microsoft.com/office/powerpoint/2010/main" val="41774826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Grp="1" noChangeAspect="1"/>
          </p:cNvGraphicFramePr>
          <p:nvPr>
            <p:ph idx="4294967295"/>
            <p:extLst/>
          </p:nvPr>
        </p:nvGraphicFramePr>
        <p:xfrm>
          <a:off x="2282848" y="822278"/>
          <a:ext cx="7315200" cy="6021388"/>
        </p:xfrm>
        <a:graphic>
          <a:graphicData uri="http://schemas.openxmlformats.org/presentationml/2006/ole">
            <mc:AlternateContent xmlns:mc="http://schemas.openxmlformats.org/markup-compatibility/2006">
              <mc:Choice xmlns:v="urn:schemas-microsoft-com:vml" Requires="v">
                <p:oleObj spid="_x0000_s1046" name="Visio" r:id="rId3" imgW="4728091" imgH="3890903" progId="">
                  <p:embed/>
                </p:oleObj>
              </mc:Choice>
              <mc:Fallback>
                <p:oleObj name="Visio" r:id="rId3" imgW="4728091" imgH="3890903"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2848" y="822278"/>
                        <a:ext cx="7315200" cy="602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Content Placeholder 2"/>
          <p:cNvSpPr txBox="1">
            <a:spLocks/>
          </p:cNvSpPr>
          <p:nvPr/>
        </p:nvSpPr>
        <p:spPr>
          <a:xfrm>
            <a:off x="5940448" y="945108"/>
            <a:ext cx="5646501" cy="100652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r>
              <a:rPr lang="en-US" altLang="en-US" sz="1800" b="1" dirty="0" smtClean="0"/>
              <a:t>So, a view of a system is </a:t>
            </a:r>
            <a:r>
              <a:rPr lang="en-US" altLang="en-US" sz="1800" b="1" dirty="0" smtClean="0">
                <a:solidFill>
                  <a:srgbClr val="FF0000"/>
                </a:solidFill>
              </a:rPr>
              <a:t>a representation of the system </a:t>
            </a:r>
            <a:r>
              <a:rPr lang="en-US" altLang="en-US" sz="1800" b="1" dirty="0" smtClean="0"/>
              <a:t>from the perspective of a viewpoint. </a:t>
            </a:r>
          </a:p>
        </p:txBody>
      </p:sp>
    </p:spTree>
    <p:extLst>
      <p:ext uri="{BB962C8B-B14F-4D97-AF65-F5344CB8AC3E}">
        <p14:creationId xmlns:p14="http://schemas.microsoft.com/office/powerpoint/2010/main" val="2176159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6967" y="990600"/>
            <a:ext cx="178103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Architecture</a:t>
            </a:r>
          </a:p>
        </p:txBody>
      </p:sp>
      <p:sp>
        <p:nvSpPr>
          <p:cNvPr id="3" name="Rectangle 2"/>
          <p:cNvSpPr/>
          <p:nvPr/>
        </p:nvSpPr>
        <p:spPr>
          <a:xfrm>
            <a:off x="4613276" y="30480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Views</a:t>
            </a:r>
          </a:p>
        </p:txBody>
      </p:sp>
      <p:cxnSp>
        <p:nvCxnSpPr>
          <p:cNvPr id="5" name="Straight Arrow Connector 4"/>
          <p:cNvCxnSpPr/>
          <p:nvPr/>
        </p:nvCxnSpPr>
        <p:spPr>
          <a:xfrm rot="16200000" flipH="1">
            <a:off x="5354638" y="2417763"/>
            <a:ext cx="1219200" cy="412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269" name="TextBox 14"/>
          <p:cNvSpPr txBox="1">
            <a:spLocks noChangeArrowheads="1"/>
          </p:cNvSpPr>
          <p:nvPr/>
        </p:nvSpPr>
        <p:spPr bwMode="auto">
          <a:xfrm>
            <a:off x="5845793" y="1524000"/>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dirty="0">
                <a:solidFill>
                  <a:schemeClr val="bg1"/>
                </a:solidFill>
                <a:latin typeface="Calibri" panose="020F0502020204030204" pitchFamily="34" charset="0"/>
              </a:rPr>
              <a:t>1</a:t>
            </a:r>
          </a:p>
        </p:txBody>
      </p:sp>
      <p:sp>
        <p:nvSpPr>
          <p:cNvPr id="11270" name="TextBox 15"/>
          <p:cNvSpPr txBox="1">
            <a:spLocks noChangeArrowheads="1"/>
          </p:cNvSpPr>
          <p:nvPr/>
        </p:nvSpPr>
        <p:spPr bwMode="auto">
          <a:xfrm>
            <a:off x="5867400" y="2971800"/>
            <a:ext cx="382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dirty="0">
                <a:solidFill>
                  <a:schemeClr val="bg1"/>
                </a:solidFill>
                <a:latin typeface="Calibri" panose="020F0502020204030204" pitchFamily="34" charset="0"/>
              </a:rPr>
              <a:t>M</a:t>
            </a:r>
          </a:p>
        </p:txBody>
      </p:sp>
      <p:cxnSp>
        <p:nvCxnSpPr>
          <p:cNvPr id="19" name="Straight Arrow Connector 18"/>
          <p:cNvCxnSpPr/>
          <p:nvPr/>
        </p:nvCxnSpPr>
        <p:spPr>
          <a:xfrm rot="16200000" flipH="1">
            <a:off x="5507038" y="4551363"/>
            <a:ext cx="1219200" cy="412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0" name="Rectangle 19"/>
          <p:cNvSpPr/>
          <p:nvPr/>
        </p:nvSpPr>
        <p:spPr>
          <a:xfrm>
            <a:off x="4687094" y="5181600"/>
            <a:ext cx="3048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Viewpoints</a:t>
            </a:r>
          </a:p>
        </p:txBody>
      </p:sp>
      <p:sp>
        <p:nvSpPr>
          <p:cNvPr id="11273" name="TextBox 21"/>
          <p:cNvSpPr txBox="1">
            <a:spLocks noChangeArrowheads="1"/>
          </p:cNvSpPr>
          <p:nvPr/>
        </p:nvSpPr>
        <p:spPr bwMode="auto">
          <a:xfrm>
            <a:off x="5962937" y="3657600"/>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dirty="0">
                <a:solidFill>
                  <a:schemeClr val="bg1"/>
                </a:solidFill>
                <a:latin typeface="Calibri" panose="020F0502020204030204" pitchFamily="34" charset="0"/>
              </a:rPr>
              <a:t>1</a:t>
            </a:r>
          </a:p>
        </p:txBody>
      </p:sp>
      <p:sp>
        <p:nvSpPr>
          <p:cNvPr id="11274" name="TextBox 22"/>
          <p:cNvSpPr txBox="1">
            <a:spLocks noChangeArrowheads="1"/>
          </p:cNvSpPr>
          <p:nvPr/>
        </p:nvSpPr>
        <p:spPr bwMode="auto">
          <a:xfrm>
            <a:off x="6019800" y="5181600"/>
            <a:ext cx="382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800" dirty="0">
                <a:solidFill>
                  <a:schemeClr val="bg1"/>
                </a:solidFill>
                <a:latin typeface="Calibri" panose="020F0502020204030204" pitchFamily="34" charset="0"/>
              </a:rPr>
              <a:t>M</a:t>
            </a:r>
          </a:p>
        </p:txBody>
      </p:sp>
    </p:spTree>
    <p:extLst>
      <p:ext uri="{BB962C8B-B14F-4D97-AF65-F5344CB8AC3E}">
        <p14:creationId xmlns:p14="http://schemas.microsoft.com/office/powerpoint/2010/main" val="15504808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125" y="869769"/>
            <a:ext cx="8911687" cy="767962"/>
          </a:xfrm>
        </p:spPr>
        <p:txBody>
          <a:bodyPr/>
          <a:lstStyle/>
          <a:p>
            <a:r>
              <a:rPr lang="en-US" dirty="0" smtClean="0"/>
              <a:t>View Model</a:t>
            </a:r>
            <a:endParaRPr lang="en-US" dirty="0"/>
          </a:p>
        </p:txBody>
      </p:sp>
      <p:sp>
        <p:nvSpPr>
          <p:cNvPr id="3" name="Content Placeholder 2"/>
          <p:cNvSpPr>
            <a:spLocks noGrp="1"/>
          </p:cNvSpPr>
          <p:nvPr>
            <p:ph idx="1"/>
          </p:nvPr>
        </p:nvSpPr>
        <p:spPr>
          <a:xfrm>
            <a:off x="1633868" y="3020703"/>
            <a:ext cx="8915400" cy="1360227"/>
          </a:xfrm>
        </p:spPr>
        <p:txBody>
          <a:bodyPr>
            <a:normAutofit/>
          </a:bodyPr>
          <a:lstStyle/>
          <a:p>
            <a:pPr algn="ctr">
              <a:buNone/>
            </a:pPr>
            <a:r>
              <a:rPr lang="en-US" sz="3200" dirty="0">
                <a:latin typeface="Calibri" panose="020F0502020204030204" pitchFamily="34" charset="0"/>
                <a:cs typeface="Calibri" panose="020F0502020204030204" pitchFamily="34" charset="0"/>
              </a:rPr>
              <a:t>Software designers can organize the description of their architecture decisions in different views.</a:t>
            </a:r>
          </a:p>
        </p:txBody>
      </p:sp>
    </p:spTree>
    <p:extLst>
      <p:ext uri="{BB962C8B-B14F-4D97-AF65-F5344CB8AC3E}">
        <p14:creationId xmlns:p14="http://schemas.microsoft.com/office/powerpoint/2010/main" val="27495488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659" y="924361"/>
            <a:ext cx="8911687" cy="672427"/>
          </a:xfrm>
        </p:spPr>
        <p:txBody>
          <a:bodyPr/>
          <a:lstStyle/>
          <a:p>
            <a:r>
              <a:rPr lang="en-US" b="1" dirty="0" smtClean="0"/>
              <a:t>4+1 view model</a:t>
            </a:r>
            <a:endParaRPr lang="en-US" dirty="0"/>
          </a:p>
        </p:txBody>
      </p:sp>
      <p:sp>
        <p:nvSpPr>
          <p:cNvPr id="3" name="Content Placeholder 2"/>
          <p:cNvSpPr>
            <a:spLocks noGrp="1"/>
          </p:cNvSpPr>
          <p:nvPr>
            <p:ph idx="1"/>
          </p:nvPr>
        </p:nvSpPr>
        <p:spPr>
          <a:xfrm>
            <a:off x="1797642" y="3143534"/>
            <a:ext cx="8915400" cy="1332931"/>
          </a:xfrm>
        </p:spPr>
        <p:txBody>
          <a:bodyPr>
            <a:normAutofit/>
          </a:bodyPr>
          <a:lstStyle/>
          <a:p>
            <a:pPr algn="ctr">
              <a:buNone/>
            </a:pPr>
            <a:r>
              <a:rPr lang="en-US" sz="2800" dirty="0">
                <a:latin typeface="Calibri" panose="020F0502020204030204" pitchFamily="34" charset="0"/>
                <a:cs typeface="Calibri" panose="020F0502020204030204" pitchFamily="34" charset="0"/>
              </a:rPr>
              <a:t>The 4+1 view is an architecture verification technique for studying and documenting software architecture design.</a:t>
            </a:r>
          </a:p>
        </p:txBody>
      </p:sp>
    </p:spTree>
    <p:extLst>
      <p:ext uri="{BB962C8B-B14F-4D97-AF65-F5344CB8AC3E}">
        <p14:creationId xmlns:p14="http://schemas.microsoft.com/office/powerpoint/2010/main" val="1422799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4 +1 View Model</a:t>
            </a:r>
            <a:endParaRPr lang="en-US" dirty="0"/>
          </a:p>
        </p:txBody>
      </p:sp>
      <p:sp>
        <p:nvSpPr>
          <p:cNvPr id="3" name="Content Placeholder 2"/>
          <p:cNvSpPr>
            <a:spLocks noGrp="1"/>
          </p:cNvSpPr>
          <p:nvPr>
            <p:ph sz="quarter" idx="1"/>
          </p:nvPr>
        </p:nvSpPr>
        <p:spPr>
          <a:xfrm>
            <a:off x="1733266" y="2415653"/>
            <a:ext cx="9471095" cy="4070445"/>
          </a:xfrm>
        </p:spPr>
        <p:txBody>
          <a:bodyPr>
            <a:noAutofit/>
          </a:bodyPr>
          <a:lstStyle/>
          <a:p>
            <a:pPr marL="0" indent="0">
              <a:buNone/>
            </a:pPr>
            <a:r>
              <a:rPr lang="en-US" sz="2400" dirty="0" smtClean="0">
                <a:latin typeface="Calibri" panose="020F0502020204030204" pitchFamily="34" charset="0"/>
                <a:cs typeface="Calibri" panose="020F0502020204030204" pitchFamily="34" charset="0"/>
              </a:rPr>
              <a:t>The 4+1 view model was originally introduced by Philippe </a:t>
            </a:r>
            <a:r>
              <a:rPr lang="en-US" sz="2400" dirty="0" err="1" smtClean="0">
                <a:latin typeface="Calibri" panose="020F0502020204030204" pitchFamily="34" charset="0"/>
                <a:cs typeface="Calibri" panose="020F0502020204030204" pitchFamily="34" charset="0"/>
              </a:rPr>
              <a:t>Kruchten</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Kruchten</a:t>
            </a:r>
            <a:r>
              <a:rPr lang="en-US" sz="2400" dirty="0" smtClean="0">
                <a:latin typeface="Calibri" panose="020F0502020204030204" pitchFamily="34" charset="0"/>
                <a:cs typeface="Calibri" panose="020F0502020204030204" pitchFamily="34" charset="0"/>
              </a:rPr>
              <a:t>, 1995). </a:t>
            </a:r>
          </a:p>
          <a:p>
            <a:pPr marL="0" indent="0">
              <a:buNone/>
            </a:pPr>
            <a:r>
              <a:rPr lang="en-US" sz="2400" dirty="0" smtClean="0">
                <a:latin typeface="Calibri" panose="020F0502020204030204" pitchFamily="34" charset="0"/>
                <a:cs typeface="Calibri" panose="020F0502020204030204" pitchFamily="34" charset="0"/>
              </a:rPr>
              <a:t>The model provides four essential views: </a:t>
            </a:r>
          </a:p>
          <a:p>
            <a:pPr lvl="2"/>
            <a:r>
              <a:rPr lang="en-US" sz="2200" dirty="0" smtClean="0">
                <a:latin typeface="Calibri" panose="020F0502020204030204" pitchFamily="34" charset="0"/>
                <a:cs typeface="Calibri" panose="020F0502020204030204" pitchFamily="34" charset="0"/>
              </a:rPr>
              <a:t>the logical view, </a:t>
            </a:r>
          </a:p>
          <a:p>
            <a:pPr lvl="2"/>
            <a:r>
              <a:rPr lang="en-US" sz="2200" dirty="0" smtClean="0">
                <a:latin typeface="Calibri" panose="020F0502020204030204" pitchFamily="34" charset="0"/>
                <a:cs typeface="Calibri" panose="020F0502020204030204" pitchFamily="34" charset="0"/>
              </a:rPr>
              <a:t>the process view, </a:t>
            </a:r>
          </a:p>
          <a:p>
            <a:pPr lvl="2"/>
            <a:r>
              <a:rPr lang="en-US" sz="2200" dirty="0" smtClean="0">
                <a:latin typeface="Calibri" panose="020F0502020204030204" pitchFamily="34" charset="0"/>
                <a:cs typeface="Calibri" panose="020F0502020204030204" pitchFamily="34" charset="0"/>
              </a:rPr>
              <a:t>the physical view, </a:t>
            </a:r>
          </a:p>
          <a:p>
            <a:pPr lvl="2"/>
            <a:r>
              <a:rPr lang="en-US" sz="2200" dirty="0" smtClean="0">
                <a:latin typeface="Calibri" panose="020F0502020204030204" pitchFamily="34" charset="0"/>
                <a:cs typeface="Calibri" panose="020F0502020204030204" pitchFamily="34" charset="0"/>
              </a:rPr>
              <a:t>the development view</a:t>
            </a:r>
          </a:p>
          <a:p>
            <a:r>
              <a:rPr lang="en-US" sz="2400" dirty="0" smtClean="0">
                <a:latin typeface="Calibri" panose="020F0502020204030204" pitchFamily="34" charset="0"/>
                <a:cs typeface="Calibri" panose="020F0502020204030204" pitchFamily="34" charset="0"/>
              </a:rPr>
              <a:t> and fifth is the scenario view</a:t>
            </a:r>
          </a:p>
          <a:p>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5965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706" y="1915235"/>
            <a:ext cx="11017607" cy="458535"/>
          </a:xfrm>
        </p:spPr>
        <p:txBody>
          <a:bodyPr>
            <a:noAutofit/>
          </a:bodyPr>
          <a:lstStyle/>
          <a:p>
            <a:r>
              <a:rPr lang="en-US" sz="2400" i="1" dirty="0" smtClean="0">
                <a:latin typeface="Calibri" panose="020F0502020204030204" pitchFamily="34" charset="0"/>
                <a:cs typeface="Calibri" panose="020F0502020204030204" pitchFamily="34" charset="0"/>
              </a:rPr>
              <a:t>Quality Engineering at every SDLC phase:</a:t>
            </a:r>
          </a:p>
        </p:txBody>
      </p:sp>
      <p:sp>
        <p:nvSpPr>
          <p:cNvPr id="4" name="Title 1"/>
          <p:cNvSpPr>
            <a:spLocks noGrp="1"/>
          </p:cNvSpPr>
          <p:nvPr>
            <p:ph type="title"/>
          </p:nvPr>
        </p:nvSpPr>
        <p:spPr>
          <a:xfrm>
            <a:off x="581192" y="702156"/>
            <a:ext cx="11029616" cy="1013800"/>
          </a:xfrm>
        </p:spPr>
        <p:txBody>
          <a:bodyPr/>
          <a:lstStyle/>
          <a:p>
            <a:r>
              <a:rPr lang="en-US" dirty="0" smtClean="0"/>
              <a:t>Software Quality Engineering Road Map</a:t>
            </a:r>
            <a:endParaRPr lang="en-US" dirty="0"/>
          </a:p>
        </p:txBody>
      </p:sp>
      <p:sp>
        <p:nvSpPr>
          <p:cNvPr id="2" name="Rectangle 1"/>
          <p:cNvSpPr/>
          <p:nvPr/>
        </p:nvSpPr>
        <p:spPr>
          <a:xfrm>
            <a:off x="833993" y="2536653"/>
            <a:ext cx="1433014" cy="682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Requirement Analysis</a:t>
            </a:r>
            <a:endParaRPr lang="en-US" dirty="0"/>
          </a:p>
        </p:txBody>
      </p:sp>
      <p:sp>
        <p:nvSpPr>
          <p:cNvPr id="5" name="Rectangle 4"/>
          <p:cNvSpPr/>
          <p:nvPr/>
        </p:nvSpPr>
        <p:spPr>
          <a:xfrm>
            <a:off x="2934268" y="3277737"/>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Design</a:t>
            </a:r>
            <a:endParaRPr lang="en-US" dirty="0"/>
          </a:p>
        </p:txBody>
      </p:sp>
      <p:sp>
        <p:nvSpPr>
          <p:cNvPr id="6" name="Rectangle 5"/>
          <p:cNvSpPr/>
          <p:nvPr/>
        </p:nvSpPr>
        <p:spPr>
          <a:xfrm>
            <a:off x="5143273" y="4014716"/>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Code</a:t>
            </a:r>
            <a:endParaRPr lang="en-US" dirty="0"/>
          </a:p>
        </p:txBody>
      </p:sp>
      <p:sp>
        <p:nvSpPr>
          <p:cNvPr id="7" name="Rectangle 6"/>
          <p:cNvSpPr/>
          <p:nvPr/>
        </p:nvSpPr>
        <p:spPr>
          <a:xfrm>
            <a:off x="7274599" y="4697104"/>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Testing</a:t>
            </a:r>
            <a:endParaRPr lang="en-US" dirty="0"/>
          </a:p>
        </p:txBody>
      </p:sp>
      <p:sp>
        <p:nvSpPr>
          <p:cNvPr id="8" name="Rectangle 7"/>
          <p:cNvSpPr/>
          <p:nvPr/>
        </p:nvSpPr>
        <p:spPr>
          <a:xfrm>
            <a:off x="9501458" y="5431809"/>
            <a:ext cx="1433014" cy="6823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Deployment</a:t>
            </a:r>
            <a:endParaRPr lang="en-US" dirty="0"/>
          </a:p>
        </p:txBody>
      </p:sp>
      <p:sp>
        <p:nvSpPr>
          <p:cNvPr id="9" name="Rectangle 8"/>
          <p:cNvSpPr/>
          <p:nvPr/>
        </p:nvSpPr>
        <p:spPr>
          <a:xfrm>
            <a:off x="9658407" y="4690280"/>
            <a:ext cx="1228298"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Docker Containers</a:t>
            </a:r>
            <a:endParaRPr lang="en-US" dirty="0"/>
          </a:p>
        </p:txBody>
      </p:sp>
      <p:sp>
        <p:nvSpPr>
          <p:cNvPr id="10" name="Rectangle 9"/>
          <p:cNvSpPr/>
          <p:nvPr/>
        </p:nvSpPr>
        <p:spPr>
          <a:xfrm>
            <a:off x="7308717" y="4001069"/>
            <a:ext cx="1391414"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Unit Testing</a:t>
            </a:r>
          </a:p>
          <a:p>
            <a:pPr algn="ctr"/>
            <a:r>
              <a:rPr lang="en-US" dirty="0"/>
              <a:t>(</a:t>
            </a:r>
            <a:r>
              <a:rPr lang="en-US" dirty="0" smtClean="0"/>
              <a:t>JUnit)</a:t>
            </a:r>
            <a:endParaRPr lang="en-US" dirty="0"/>
          </a:p>
        </p:txBody>
      </p:sp>
      <p:sp>
        <p:nvSpPr>
          <p:cNvPr id="13" name="Rectangle 12"/>
          <p:cNvSpPr/>
          <p:nvPr/>
        </p:nvSpPr>
        <p:spPr>
          <a:xfrm>
            <a:off x="5179322" y="3219041"/>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Version Controlling</a:t>
            </a:r>
          </a:p>
          <a:p>
            <a:pPr algn="ctr"/>
            <a:r>
              <a:rPr lang="en-US" dirty="0" smtClean="0"/>
              <a:t>GIT, GIT Hub</a:t>
            </a:r>
            <a:endParaRPr lang="en-US" dirty="0"/>
          </a:p>
        </p:txBody>
      </p:sp>
      <p:sp>
        <p:nvSpPr>
          <p:cNvPr id="14" name="Rectangle 13"/>
          <p:cNvSpPr/>
          <p:nvPr/>
        </p:nvSpPr>
        <p:spPr>
          <a:xfrm>
            <a:off x="2906967" y="2577598"/>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Quality Attributes</a:t>
            </a:r>
            <a:endParaRPr lang="en-US" dirty="0"/>
          </a:p>
        </p:txBody>
      </p:sp>
      <p:sp>
        <p:nvSpPr>
          <p:cNvPr id="15" name="Rectangle 14"/>
          <p:cNvSpPr/>
          <p:nvPr/>
        </p:nvSpPr>
        <p:spPr>
          <a:xfrm>
            <a:off x="581192" y="5268482"/>
            <a:ext cx="1494431"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Defects</a:t>
            </a:r>
            <a:endParaRPr lang="en-US" dirty="0"/>
          </a:p>
        </p:txBody>
      </p:sp>
      <p:cxnSp>
        <p:nvCxnSpPr>
          <p:cNvPr id="17" name="Straight Arrow Connector 16"/>
          <p:cNvCxnSpPr>
            <a:stCxn id="15" idx="0"/>
          </p:cNvCxnSpPr>
          <p:nvPr/>
        </p:nvCxnSpPr>
        <p:spPr>
          <a:xfrm flipV="1">
            <a:off x="1328408" y="4162567"/>
            <a:ext cx="1837873" cy="1105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15" idx="0"/>
          </p:cNvCxnSpPr>
          <p:nvPr/>
        </p:nvCxnSpPr>
        <p:spPr>
          <a:xfrm flipH="1" flipV="1">
            <a:off x="1328407" y="3472913"/>
            <a:ext cx="1" cy="1795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0"/>
          </p:cNvCxnSpPr>
          <p:nvPr/>
        </p:nvCxnSpPr>
        <p:spPr>
          <a:xfrm flipV="1">
            <a:off x="1328408" y="4355910"/>
            <a:ext cx="3711608" cy="9125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9806509" y="2204088"/>
            <a:ext cx="1680514" cy="6960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Quality Engineering</a:t>
            </a:r>
            <a:endParaRPr lang="en-US" dirty="0"/>
          </a:p>
        </p:txBody>
      </p:sp>
      <p:cxnSp>
        <p:nvCxnSpPr>
          <p:cNvPr id="24" name="Straight Arrow Connector 23"/>
          <p:cNvCxnSpPr/>
          <p:nvPr/>
        </p:nvCxnSpPr>
        <p:spPr>
          <a:xfrm flipH="1">
            <a:off x="10410967" y="2945617"/>
            <a:ext cx="288057" cy="1778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a:off x="8129753" y="2923340"/>
            <a:ext cx="2585778" cy="12392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H="1">
            <a:off x="6629742" y="2925616"/>
            <a:ext cx="4050358" cy="8352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4387750" y="2891495"/>
            <a:ext cx="6278702" cy="4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2473521" y="2613993"/>
            <a:ext cx="7557583" cy="54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763956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1"/>
          <p:cNvSpPr>
            <a:spLocks noGrp="1" noChangeArrowheads="1"/>
          </p:cNvSpPr>
          <p:nvPr>
            <p:ph type="title"/>
          </p:nvPr>
        </p:nvSpPr>
        <p:spPr>
          <a:xfrm>
            <a:off x="723025" y="845572"/>
            <a:ext cx="8623726" cy="874048"/>
          </a:xfrm>
        </p:spPr>
        <p:txBody>
          <a:bodyPr>
            <a:normAutofit/>
          </a:bodyPr>
          <a:lstStyle/>
          <a:p>
            <a:pPr eaLnBrk="1" hangingPunct="1"/>
            <a:r>
              <a:rPr lang="en-US" altLang="en-US" sz="2800" b="1" dirty="0" smtClean="0"/>
              <a:t>4+1 View Model of Architecture</a:t>
            </a:r>
          </a:p>
        </p:txBody>
      </p:sp>
      <p:sp>
        <p:nvSpPr>
          <p:cNvPr id="14342" name="Rectangle 8"/>
          <p:cNvSpPr>
            <a:spLocks noChangeArrowheads="1"/>
          </p:cNvSpPr>
          <p:nvPr/>
        </p:nvSpPr>
        <p:spPr bwMode="auto">
          <a:xfrm>
            <a:off x="3815688" y="3299350"/>
            <a:ext cx="1828800" cy="114300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lang="en-CA" altLang="en-US" sz="1800" dirty="0">
                <a:latin typeface="Arial" panose="020B0604020202020204" pitchFamily="34" charset="0"/>
              </a:rPr>
              <a:t>Logical view</a:t>
            </a:r>
            <a:endParaRPr lang="en-US" altLang="en-US" sz="1800" dirty="0">
              <a:latin typeface="Arial" panose="020B0604020202020204" pitchFamily="34" charset="0"/>
            </a:endParaRPr>
          </a:p>
        </p:txBody>
      </p:sp>
      <p:sp>
        <p:nvSpPr>
          <p:cNvPr id="14343" name="Rectangle 9"/>
          <p:cNvSpPr>
            <a:spLocks noChangeArrowheads="1"/>
          </p:cNvSpPr>
          <p:nvPr/>
        </p:nvSpPr>
        <p:spPr bwMode="auto">
          <a:xfrm>
            <a:off x="6558888" y="4823350"/>
            <a:ext cx="1828800" cy="114300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lang="en-CA" altLang="en-US" sz="1800">
                <a:latin typeface="Arial" panose="020B0604020202020204" pitchFamily="34" charset="0"/>
              </a:rPr>
              <a:t>Physical View</a:t>
            </a:r>
            <a:endParaRPr lang="en-US" altLang="en-US" sz="1800">
              <a:latin typeface="Arial" panose="020B0604020202020204" pitchFamily="34" charset="0"/>
            </a:endParaRPr>
          </a:p>
        </p:txBody>
      </p:sp>
      <p:sp>
        <p:nvSpPr>
          <p:cNvPr id="14344" name="Rectangle 10"/>
          <p:cNvSpPr>
            <a:spLocks noChangeArrowheads="1"/>
          </p:cNvSpPr>
          <p:nvPr/>
        </p:nvSpPr>
        <p:spPr bwMode="auto">
          <a:xfrm>
            <a:off x="3815688" y="4823350"/>
            <a:ext cx="1828800" cy="114300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lang="en-CA" altLang="en-US" sz="1800">
                <a:latin typeface="Arial" panose="020B0604020202020204" pitchFamily="34" charset="0"/>
              </a:rPr>
              <a:t>Process View</a:t>
            </a:r>
            <a:endParaRPr lang="en-US" altLang="en-US" sz="1800">
              <a:latin typeface="Arial" panose="020B0604020202020204" pitchFamily="34" charset="0"/>
            </a:endParaRPr>
          </a:p>
        </p:txBody>
      </p:sp>
      <p:sp>
        <p:nvSpPr>
          <p:cNvPr id="14345" name="Rectangle 11"/>
          <p:cNvSpPr>
            <a:spLocks noChangeArrowheads="1"/>
          </p:cNvSpPr>
          <p:nvPr/>
        </p:nvSpPr>
        <p:spPr bwMode="auto">
          <a:xfrm>
            <a:off x="6482688" y="3299350"/>
            <a:ext cx="1905000" cy="1143000"/>
          </a:xfrm>
          <a:prstGeom prst="rect">
            <a:avLst/>
          </a:prstGeom>
          <a:ln>
            <a:headEnd/>
            <a:tailEnd/>
          </a:ln>
          <a:extLst/>
        </p:spPr>
        <p:style>
          <a:lnRef idx="3">
            <a:schemeClr val="lt1"/>
          </a:lnRef>
          <a:fillRef idx="1">
            <a:schemeClr val="accent5"/>
          </a:fillRef>
          <a:effectRef idx="1">
            <a:schemeClr val="accent5"/>
          </a:effectRef>
          <a:fontRef idx="minor">
            <a:schemeClr val="lt1"/>
          </a:fontRef>
        </p:style>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lang="en-CA" altLang="en-US" sz="1800">
                <a:latin typeface="Arial" panose="020B0604020202020204" pitchFamily="34" charset="0"/>
              </a:rPr>
              <a:t>Development</a:t>
            </a:r>
            <a:br>
              <a:rPr lang="en-CA" altLang="en-US" sz="1800">
                <a:latin typeface="Arial" panose="020B0604020202020204" pitchFamily="34" charset="0"/>
              </a:rPr>
            </a:br>
            <a:r>
              <a:rPr lang="en-CA" altLang="en-US" sz="1800">
                <a:latin typeface="Arial" panose="020B0604020202020204" pitchFamily="34" charset="0"/>
              </a:rPr>
              <a:t> view</a:t>
            </a:r>
            <a:endParaRPr lang="en-US" altLang="en-US" sz="1800">
              <a:latin typeface="Arial" panose="020B0604020202020204" pitchFamily="34" charset="0"/>
            </a:endParaRPr>
          </a:p>
        </p:txBody>
      </p:sp>
      <p:sp>
        <p:nvSpPr>
          <p:cNvPr id="14352" name="Oval 35"/>
          <p:cNvSpPr>
            <a:spLocks noChangeArrowheads="1"/>
          </p:cNvSpPr>
          <p:nvPr/>
        </p:nvSpPr>
        <p:spPr bwMode="auto">
          <a:xfrm>
            <a:off x="5034888" y="4137550"/>
            <a:ext cx="1981200" cy="990600"/>
          </a:xfrm>
          <a:prstGeom prst="ellipse">
            <a:avLst/>
          </a:prstGeom>
          <a:solidFill>
            <a:srgbClr val="006699">
              <a:alpha val="50195"/>
            </a:srgb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0"/>
              </a:spcBef>
              <a:buClrTx/>
              <a:buSzTx/>
              <a:buFontTx/>
              <a:buNone/>
            </a:pPr>
            <a:r>
              <a:rPr lang="en-CA" altLang="en-US" sz="1800">
                <a:latin typeface="Arial" panose="020B0604020202020204" pitchFamily="34" charset="0"/>
              </a:rPr>
              <a:t>Scenarios</a:t>
            </a:r>
            <a:endParaRPr lang="en-US" altLang="en-US" sz="1800">
              <a:latin typeface="Arial" panose="020B0604020202020204" pitchFamily="34" charset="0"/>
            </a:endParaRPr>
          </a:p>
        </p:txBody>
      </p:sp>
      <p:sp>
        <p:nvSpPr>
          <p:cNvPr id="14353" name="Line 42"/>
          <p:cNvSpPr>
            <a:spLocks noChangeShapeType="1"/>
          </p:cNvSpPr>
          <p:nvPr/>
        </p:nvSpPr>
        <p:spPr bwMode="auto">
          <a:xfrm>
            <a:off x="4653888" y="444235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4" name="Line 43"/>
          <p:cNvSpPr>
            <a:spLocks noChangeShapeType="1"/>
          </p:cNvSpPr>
          <p:nvPr/>
        </p:nvSpPr>
        <p:spPr bwMode="auto">
          <a:xfrm>
            <a:off x="5644488" y="383275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5" name="Line 44"/>
          <p:cNvSpPr>
            <a:spLocks noChangeShapeType="1"/>
          </p:cNvSpPr>
          <p:nvPr/>
        </p:nvSpPr>
        <p:spPr bwMode="auto">
          <a:xfrm>
            <a:off x="7473288" y="4442350"/>
            <a:ext cx="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6" name="Line 45"/>
          <p:cNvSpPr>
            <a:spLocks noChangeShapeType="1"/>
          </p:cNvSpPr>
          <p:nvPr/>
        </p:nvSpPr>
        <p:spPr bwMode="auto">
          <a:xfrm>
            <a:off x="5644488" y="5432950"/>
            <a:ext cx="914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5649588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4+1 view model</a:t>
            </a:r>
            <a:endParaRPr lang="en-US" dirty="0"/>
          </a:p>
        </p:txBody>
      </p:sp>
      <p:sp>
        <p:nvSpPr>
          <p:cNvPr id="3" name="Content Placeholder 2"/>
          <p:cNvSpPr>
            <a:spLocks noGrp="1"/>
          </p:cNvSpPr>
          <p:nvPr>
            <p:ph sz="quarter" idx="1"/>
          </p:nvPr>
        </p:nvSpPr>
        <p:spPr>
          <a:xfrm>
            <a:off x="1497391" y="2775045"/>
            <a:ext cx="8915400" cy="2916072"/>
          </a:xfrm>
        </p:spPr>
        <p:txBody>
          <a:bodyPr>
            <a:normAutofit/>
          </a:bodyPr>
          <a:lstStyle/>
          <a:p>
            <a:r>
              <a:rPr lang="en-US" sz="2400" dirty="0">
                <a:latin typeface="Calibri" panose="020F0502020204030204" pitchFamily="34" charset="0"/>
                <a:cs typeface="Calibri" panose="020F0502020204030204" pitchFamily="34" charset="0"/>
              </a:rPr>
              <a:t>M</a:t>
            </a:r>
            <a:r>
              <a:rPr lang="en-US" sz="2400" dirty="0" smtClean="0">
                <a:latin typeface="Calibri" panose="020F0502020204030204" pitchFamily="34" charset="0"/>
                <a:cs typeface="Calibri" panose="020F0502020204030204" pitchFamily="34" charset="0"/>
              </a:rPr>
              <a:t>ultiple-view </a:t>
            </a:r>
            <a:r>
              <a:rPr lang="en-US" sz="2400" dirty="0">
                <a:latin typeface="Calibri" panose="020F0502020204030204" pitchFamily="34" charset="0"/>
                <a:cs typeface="Calibri" panose="020F0502020204030204" pitchFamily="34" charset="0"/>
              </a:rPr>
              <a:t>model that addresses different aspects and concerns of the system. </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S</a:t>
            </a:r>
            <a:r>
              <a:rPr lang="en-US" sz="2400" dirty="0" smtClean="0">
                <a:latin typeface="Calibri" panose="020F0502020204030204" pitchFamily="34" charset="0"/>
                <a:cs typeface="Calibri" panose="020F0502020204030204" pitchFamily="34" charset="0"/>
              </a:rPr>
              <a:t>tandardizes </a:t>
            </a:r>
            <a:r>
              <a:rPr lang="en-US" sz="2400" dirty="0">
                <a:latin typeface="Calibri" panose="020F0502020204030204" pitchFamily="34" charset="0"/>
                <a:cs typeface="Calibri" panose="020F0502020204030204" pitchFamily="34" charset="0"/>
              </a:rPr>
              <a:t>the software design documents and makes the design easy to understand by all stakeholders.</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57447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74" y="1160061"/>
            <a:ext cx="11588436" cy="4858602"/>
          </a:xfrm>
          <a:prstGeom prst="rect">
            <a:avLst/>
          </a:prstGeom>
        </p:spPr>
      </p:pic>
    </p:spTree>
    <p:extLst>
      <p:ext uri="{BB962C8B-B14F-4D97-AF65-F5344CB8AC3E}">
        <p14:creationId xmlns:p14="http://schemas.microsoft.com/office/powerpoint/2010/main" val="28392327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Scenario View- Use Case View</a:t>
            </a:r>
            <a:endParaRPr lang="en-US" dirty="0"/>
          </a:p>
        </p:txBody>
      </p:sp>
      <p:sp>
        <p:nvSpPr>
          <p:cNvPr id="3" name="Content Placeholder 2"/>
          <p:cNvSpPr>
            <a:spLocks noGrp="1"/>
          </p:cNvSpPr>
          <p:nvPr>
            <p:ph sz="quarter" idx="1"/>
          </p:nvPr>
        </p:nvSpPr>
        <p:spPr>
          <a:xfrm>
            <a:off x="1638300" y="2392907"/>
            <a:ext cx="8915400" cy="3777622"/>
          </a:xfrm>
        </p:spPr>
        <p:txBody>
          <a:bodyPr>
            <a:normAutofit/>
          </a:bodyPr>
          <a:lstStyle/>
          <a:p>
            <a:r>
              <a:rPr lang="en-US" sz="2400" dirty="0" smtClean="0">
                <a:latin typeface="Calibri" panose="020F0502020204030204" pitchFamily="34" charset="0"/>
                <a:cs typeface="Calibri" panose="020F0502020204030204" pitchFamily="34" charset="0"/>
              </a:rPr>
              <a:t>The scenario view describes the functionality of the system, i.e., how the user employs the system and how the system provides services to the users. </a:t>
            </a:r>
          </a:p>
          <a:p>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It helps designers to discover architecture elements during the design process and to validate the architecture design afterward. </a:t>
            </a:r>
          </a:p>
          <a:p>
            <a:pPr lvl="1"/>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19864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BA06E-0254-45F1-BE0E-4317DC433F22}"/>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xmlns="" id="{7E1C1AB8-0F3A-4D47-AEBB-6F4CB6703DA9}"/>
              </a:ext>
            </a:extLst>
          </p:cNvPr>
          <p:cNvSpPr>
            <a:spLocks noGrp="1"/>
          </p:cNvSpPr>
          <p:nvPr>
            <p:ph idx="1"/>
          </p:nvPr>
        </p:nvSpPr>
        <p:spPr>
          <a:xfrm>
            <a:off x="1487606" y="2180496"/>
            <a:ext cx="9212239" cy="3678303"/>
          </a:xfrm>
        </p:spPr>
        <p:txBody>
          <a:bodyPr>
            <a:normAutofit/>
          </a:bodyPr>
          <a:lstStyle/>
          <a:p>
            <a:pPr marL="0" indent="0">
              <a:buNone/>
            </a:pPr>
            <a:endParaRPr lang="en-US" dirty="0"/>
          </a:p>
          <a:p>
            <a:r>
              <a:rPr lang="en-US" sz="2400" dirty="0"/>
              <a:t>They use case view illustrates the functionality of the </a:t>
            </a:r>
            <a:r>
              <a:rPr lang="en-US" sz="2400" dirty="0" smtClean="0"/>
              <a:t>system. </a:t>
            </a:r>
            <a:endParaRPr lang="en-US" sz="2400" dirty="0"/>
          </a:p>
          <a:p>
            <a:r>
              <a:rPr lang="en-US" sz="2400" dirty="0"/>
              <a:t>U</a:t>
            </a:r>
            <a:r>
              <a:rPr lang="en-US" sz="2400" dirty="0" smtClean="0"/>
              <a:t>sing </a:t>
            </a:r>
            <a:r>
              <a:rPr lang="en-US" sz="2400" dirty="0"/>
              <a:t>use case we can capture the goals of the user or what the user expects from the </a:t>
            </a:r>
            <a:r>
              <a:rPr lang="en-US" sz="2400" dirty="0" smtClean="0"/>
              <a:t>system. </a:t>
            </a:r>
            <a:endParaRPr lang="en-US" sz="2400" dirty="0"/>
          </a:p>
          <a:p>
            <a:r>
              <a:rPr lang="en-US" sz="2400" dirty="0"/>
              <a:t>In UML, Use Cases can be created through use case diagrams or use case </a:t>
            </a:r>
            <a:r>
              <a:rPr lang="en-US" sz="2400" dirty="0" smtClean="0"/>
              <a:t>descriptions</a:t>
            </a:r>
          </a:p>
          <a:p>
            <a:r>
              <a:rPr lang="en-US" sz="2400" dirty="0" smtClean="0"/>
              <a:t>Use </a:t>
            </a:r>
            <a:r>
              <a:rPr lang="en-US" sz="2400" dirty="0"/>
              <a:t>cases can be created by analysts' architects or even by the </a:t>
            </a:r>
            <a:r>
              <a:rPr lang="en-US" sz="2400" dirty="0" smtClean="0"/>
              <a:t>users.</a:t>
            </a:r>
            <a:endParaRPr lang="en-US" sz="2400" dirty="0"/>
          </a:p>
          <a:p>
            <a:pPr marL="0" indent="0">
              <a:buNone/>
            </a:pPr>
            <a:endParaRPr lang="en-US" dirty="0"/>
          </a:p>
        </p:txBody>
      </p:sp>
    </p:spTree>
    <p:extLst>
      <p:ext uri="{BB962C8B-B14F-4D97-AF65-F5344CB8AC3E}">
        <p14:creationId xmlns:p14="http://schemas.microsoft.com/office/powerpoint/2010/main" val="866300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Logical or Conceptual View</a:t>
            </a:r>
            <a:endParaRPr lang="en-US" dirty="0"/>
          </a:p>
        </p:txBody>
      </p:sp>
      <p:sp>
        <p:nvSpPr>
          <p:cNvPr id="3" name="Content Placeholder 2"/>
          <p:cNvSpPr>
            <a:spLocks noGrp="1"/>
          </p:cNvSpPr>
          <p:nvPr>
            <p:ph sz="quarter" idx="1"/>
          </p:nvPr>
        </p:nvSpPr>
        <p:spPr>
          <a:xfrm>
            <a:off x="1524686" y="2638567"/>
            <a:ext cx="8915400" cy="3777622"/>
          </a:xfrm>
        </p:spPr>
        <p:txBody>
          <a:bodyPr>
            <a:normAutofit/>
          </a:bodyPr>
          <a:lstStyle/>
          <a:p>
            <a:pPr algn="just"/>
            <a:r>
              <a:rPr lang="en-US" sz="2400" dirty="0">
                <a:latin typeface="Calibri" panose="020F0502020204030204" pitchFamily="34" charset="0"/>
                <a:cs typeface="Calibri" panose="020F0502020204030204" pitchFamily="34" charset="0"/>
              </a:rPr>
              <a:t>The logical view is based on application domain entities necessary to implement the functional requirements. </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The logical view specifies system decomposition into conceptual entities (such as objects) and connections between them (such as  associations). </a:t>
            </a:r>
          </a:p>
          <a:p>
            <a:pPr algn="just"/>
            <a:endParaRPr lang="en-US" sz="24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81786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6500B7-724F-4726-9639-7BBFFDF60BA1}"/>
              </a:ext>
            </a:extLst>
          </p:cNvPr>
          <p:cNvSpPr>
            <a:spLocks noGrp="1"/>
          </p:cNvSpPr>
          <p:nvPr>
            <p:ph type="title"/>
          </p:nvPr>
        </p:nvSpPr>
        <p:spPr/>
        <p:txBody>
          <a:bodyPr/>
          <a:lstStyle/>
          <a:p>
            <a:r>
              <a:rPr lang="en-US" dirty="0"/>
              <a:t>Logical view</a:t>
            </a:r>
          </a:p>
        </p:txBody>
      </p:sp>
      <p:sp>
        <p:nvSpPr>
          <p:cNvPr id="5" name="Content Placeholder 4">
            <a:extLst>
              <a:ext uri="{FF2B5EF4-FFF2-40B4-BE49-F238E27FC236}">
                <a16:creationId xmlns:a16="http://schemas.microsoft.com/office/drawing/2014/main" xmlns="" id="{4601DBED-F66D-42D0-AB36-C41D3AB4C5A5}"/>
              </a:ext>
            </a:extLst>
          </p:cNvPr>
          <p:cNvSpPr>
            <a:spLocks noGrp="1"/>
          </p:cNvSpPr>
          <p:nvPr>
            <p:ph idx="1"/>
          </p:nvPr>
        </p:nvSpPr>
        <p:spPr>
          <a:xfrm>
            <a:off x="581192" y="2180496"/>
            <a:ext cx="6351871" cy="4302191"/>
          </a:xfrm>
        </p:spPr>
        <p:txBody>
          <a:bodyPr/>
          <a:lstStyle/>
          <a:p>
            <a:r>
              <a:rPr lang="en-US" dirty="0" smtClean="0"/>
              <a:t>The </a:t>
            </a:r>
            <a:r>
              <a:rPr lang="en-US" dirty="0"/>
              <a:t>logical view shows the parts that make up the system and how they interact with each other.</a:t>
            </a:r>
          </a:p>
          <a:p>
            <a:r>
              <a:rPr lang="en-US" dirty="0"/>
              <a:t>It represents the abstractions that are used in the problem domain </a:t>
            </a:r>
          </a:p>
          <a:p>
            <a:pPr lvl="1"/>
            <a:r>
              <a:rPr lang="en-US" dirty="0"/>
              <a:t>These abstractions are classes and objects</a:t>
            </a:r>
          </a:p>
          <a:p>
            <a:pPr algn="just"/>
            <a:r>
              <a:rPr lang="en-US" dirty="0"/>
              <a:t>Different UML diagrams show the logical way such as class diagram state diagram sequence, diagram communication diagram and object diagram.</a:t>
            </a:r>
          </a:p>
          <a:p>
            <a:endParaRPr lang="en-US" dirty="0"/>
          </a:p>
        </p:txBody>
      </p:sp>
      <p:sp>
        <p:nvSpPr>
          <p:cNvPr id="9" name="Rectangle 8">
            <a:extLst>
              <a:ext uri="{FF2B5EF4-FFF2-40B4-BE49-F238E27FC236}">
                <a16:creationId xmlns:a16="http://schemas.microsoft.com/office/drawing/2014/main" xmlns="" id="{DA2373F8-9AD0-497F-A916-3D9EF1F5728E}"/>
              </a:ext>
            </a:extLst>
          </p:cNvPr>
          <p:cNvSpPr/>
          <p:nvPr/>
        </p:nvSpPr>
        <p:spPr>
          <a:xfrm>
            <a:off x="7654269" y="3183302"/>
            <a:ext cx="3956539" cy="1934307"/>
          </a:xfrm>
          <a:prstGeom prst="rect">
            <a:avLst/>
          </a:prstGeom>
          <a:solidFill>
            <a:schemeClr val="accent2">
              <a:lumMod val="60000"/>
              <a:lumOff val="40000"/>
            </a:schemeClr>
          </a:solidFill>
          <a:ln>
            <a:noFill/>
          </a:ln>
        </p:spPr>
        <p:style>
          <a:lnRef idx="0">
            <a:schemeClr val="accent2"/>
          </a:lnRef>
          <a:fillRef idx="3">
            <a:schemeClr val="accent2"/>
          </a:fillRef>
          <a:effectRef idx="3">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bg1"/>
                </a:solidFill>
              </a:rPr>
              <a:t>Logical view</a:t>
            </a:r>
          </a:p>
          <a:p>
            <a:pPr marL="285750" indent="-285750">
              <a:buFont typeface="Arial" panose="020B0604020202020204" pitchFamily="34" charset="0"/>
              <a:buChar char="•"/>
            </a:pPr>
            <a:r>
              <a:rPr lang="en-US" dirty="0">
                <a:solidFill>
                  <a:schemeClr val="bg1"/>
                </a:solidFill>
              </a:rPr>
              <a:t>class diagram </a:t>
            </a:r>
          </a:p>
          <a:p>
            <a:pPr marL="285750" indent="-285750">
              <a:buFont typeface="Arial" panose="020B0604020202020204" pitchFamily="34" charset="0"/>
              <a:buChar char="•"/>
            </a:pPr>
            <a:r>
              <a:rPr lang="en-US" dirty="0">
                <a:solidFill>
                  <a:schemeClr val="bg1"/>
                </a:solidFill>
              </a:rPr>
              <a:t>state diagram </a:t>
            </a:r>
          </a:p>
          <a:p>
            <a:pPr marL="285750" indent="-285750">
              <a:buFont typeface="Arial" panose="020B0604020202020204" pitchFamily="34" charset="0"/>
              <a:buChar char="•"/>
            </a:pPr>
            <a:r>
              <a:rPr lang="en-US" dirty="0">
                <a:solidFill>
                  <a:schemeClr val="bg1"/>
                </a:solidFill>
              </a:rPr>
              <a:t>Sequence diagram </a:t>
            </a:r>
          </a:p>
          <a:p>
            <a:pPr marL="285750" indent="-285750">
              <a:buFont typeface="Arial" panose="020B0604020202020204" pitchFamily="34" charset="0"/>
              <a:buChar char="•"/>
            </a:pPr>
            <a:r>
              <a:rPr lang="en-US" dirty="0">
                <a:solidFill>
                  <a:schemeClr val="bg1"/>
                </a:solidFill>
              </a:rPr>
              <a:t>communication diagram </a:t>
            </a:r>
          </a:p>
          <a:p>
            <a:pPr marL="285750" indent="-285750">
              <a:buFont typeface="Arial" panose="020B0604020202020204" pitchFamily="34" charset="0"/>
              <a:buChar char="•"/>
            </a:pPr>
            <a:r>
              <a:rPr lang="en-US" dirty="0">
                <a:solidFill>
                  <a:schemeClr val="bg1"/>
                </a:solidFill>
              </a:rPr>
              <a:t>object diagram</a:t>
            </a:r>
          </a:p>
        </p:txBody>
      </p:sp>
    </p:spTree>
    <p:extLst>
      <p:ext uri="{BB962C8B-B14F-4D97-AF65-F5344CB8AC3E}">
        <p14:creationId xmlns:p14="http://schemas.microsoft.com/office/powerpoint/2010/main" val="1960914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Development or Module View</a:t>
            </a:r>
            <a:endParaRPr lang="en-US" dirty="0"/>
          </a:p>
        </p:txBody>
      </p:sp>
      <p:sp>
        <p:nvSpPr>
          <p:cNvPr id="3" name="Content Placeholder 2"/>
          <p:cNvSpPr>
            <a:spLocks noGrp="1"/>
          </p:cNvSpPr>
          <p:nvPr>
            <p:ph sz="quarter" idx="1"/>
          </p:nvPr>
        </p:nvSpPr>
        <p:spPr>
          <a:xfrm>
            <a:off x="1638300" y="2720454"/>
            <a:ext cx="8915400" cy="3093493"/>
          </a:xfrm>
        </p:spPr>
        <p:txBody>
          <a:bodyPr>
            <a:noAutofit/>
          </a:bodyPr>
          <a:lstStyle/>
          <a:p>
            <a:r>
              <a:rPr lang="en-US" sz="2400" dirty="0" smtClean="0">
                <a:latin typeface="Calibri" panose="020F0502020204030204" pitchFamily="34" charset="0"/>
                <a:cs typeface="Calibri" panose="020F0502020204030204" pitchFamily="34" charset="0"/>
              </a:rPr>
              <a:t>The development view derives from the logical view and describes the static organization of the system modules. </a:t>
            </a:r>
          </a:p>
          <a:p>
            <a:pPr>
              <a:buNone/>
            </a:pP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UML diagrams such as package diagrams and component diagrams are often used to support this view. </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95466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9E40C-3C3A-49CC-B3E1-ED57205AB221}"/>
              </a:ext>
            </a:extLst>
          </p:cNvPr>
          <p:cNvSpPr>
            <a:spLocks noGrp="1"/>
          </p:cNvSpPr>
          <p:nvPr>
            <p:ph type="title"/>
          </p:nvPr>
        </p:nvSpPr>
        <p:spPr/>
        <p:txBody>
          <a:bodyPr/>
          <a:lstStyle/>
          <a:p>
            <a:r>
              <a:rPr lang="en-US" dirty="0"/>
              <a:t>Development View</a:t>
            </a:r>
          </a:p>
        </p:txBody>
      </p:sp>
      <p:sp>
        <p:nvSpPr>
          <p:cNvPr id="3" name="Content Placeholder 2">
            <a:extLst>
              <a:ext uri="{FF2B5EF4-FFF2-40B4-BE49-F238E27FC236}">
                <a16:creationId xmlns:a16="http://schemas.microsoft.com/office/drawing/2014/main" xmlns="" id="{4DF5858E-6781-40B5-83B8-CE4ACE24352F}"/>
              </a:ext>
            </a:extLst>
          </p:cNvPr>
          <p:cNvSpPr>
            <a:spLocks noGrp="1"/>
          </p:cNvSpPr>
          <p:nvPr>
            <p:ph idx="1"/>
          </p:nvPr>
        </p:nvSpPr>
        <p:spPr/>
        <p:txBody>
          <a:bodyPr>
            <a:normAutofit/>
          </a:bodyPr>
          <a:lstStyle/>
          <a:p>
            <a:r>
              <a:rPr lang="en-US" dirty="0"/>
              <a:t>T</a:t>
            </a:r>
            <a:r>
              <a:rPr lang="en-US" dirty="0" smtClean="0"/>
              <a:t>he </a:t>
            </a:r>
            <a:r>
              <a:rPr lang="en-US" dirty="0"/>
              <a:t>development view describes the modules are the components of the system.</a:t>
            </a:r>
          </a:p>
          <a:p>
            <a:r>
              <a:rPr lang="en-US" dirty="0"/>
              <a:t>This might include packages or libraries.</a:t>
            </a:r>
          </a:p>
          <a:p>
            <a:r>
              <a:rPr lang="en-US" dirty="0"/>
              <a:t>It gives a high-level view of the architecture of the system and helps in managing the layers of the  system.</a:t>
            </a:r>
          </a:p>
          <a:p>
            <a:r>
              <a:rPr lang="en-US" dirty="0"/>
              <a:t>UML provides two diagrams for development view.</a:t>
            </a:r>
          </a:p>
          <a:p>
            <a:pPr lvl="1"/>
            <a:r>
              <a:rPr lang="en-US" dirty="0"/>
              <a:t>component Diagram</a:t>
            </a:r>
          </a:p>
          <a:p>
            <a:pPr lvl="1"/>
            <a:r>
              <a:rPr lang="en-US" dirty="0"/>
              <a:t>package </a:t>
            </a:r>
            <a:r>
              <a:rPr lang="en-US" dirty="0" smtClean="0"/>
              <a:t>Diagrams</a:t>
            </a:r>
            <a:endParaRPr lang="en-US" dirty="0"/>
          </a:p>
        </p:txBody>
      </p:sp>
      <p:sp>
        <p:nvSpPr>
          <p:cNvPr id="4" name="Rectangle 3">
            <a:extLst>
              <a:ext uri="{FF2B5EF4-FFF2-40B4-BE49-F238E27FC236}">
                <a16:creationId xmlns:a16="http://schemas.microsoft.com/office/drawing/2014/main" xmlns="" id="{FE1309A8-4017-4896-AD18-53432F6823F5}"/>
              </a:ext>
            </a:extLst>
          </p:cNvPr>
          <p:cNvSpPr/>
          <p:nvPr/>
        </p:nvSpPr>
        <p:spPr>
          <a:xfrm>
            <a:off x="7969357" y="4262630"/>
            <a:ext cx="3833445" cy="1876069"/>
          </a:xfrm>
          <a:prstGeom prst="rect">
            <a:avLst/>
          </a:prstGeom>
          <a:solidFill>
            <a:schemeClr val="tx1">
              <a:lumMod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chemeClr val="bg1"/>
                </a:solidFill>
              </a:rPr>
              <a:t>Development View</a:t>
            </a: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Component Diagram</a:t>
            </a:r>
          </a:p>
          <a:p>
            <a:pPr marL="342900" indent="-342900">
              <a:buFont typeface="Arial" panose="020B0604020202020204" pitchFamily="34" charset="0"/>
              <a:buChar char="•"/>
            </a:pPr>
            <a:r>
              <a:rPr lang="en-US" sz="2400" dirty="0">
                <a:solidFill>
                  <a:schemeClr val="bg1"/>
                </a:solidFill>
              </a:rPr>
              <a:t>Packages Diagram</a:t>
            </a:r>
          </a:p>
        </p:txBody>
      </p:sp>
      <p:sp>
        <p:nvSpPr>
          <p:cNvPr id="5" name="Slide Number Placeholder 4">
            <a:extLst>
              <a:ext uri="{FF2B5EF4-FFF2-40B4-BE49-F238E27FC236}">
                <a16:creationId xmlns:a16="http://schemas.microsoft.com/office/drawing/2014/main" xmlns="" id="{5E4C5A50-5EB4-42BC-989B-976305E3B039}"/>
              </a:ext>
            </a:extLst>
          </p:cNvPr>
          <p:cNvSpPr>
            <a:spLocks noGrp="1"/>
          </p:cNvSpPr>
          <p:nvPr>
            <p:ph type="sldNum" sz="quarter" idx="12"/>
          </p:nvPr>
        </p:nvSpPr>
        <p:spPr/>
        <p:txBody>
          <a:bodyPr/>
          <a:lstStyle/>
          <a:p>
            <a:fld id="{8F8ADB5D-B3D6-4C2A-983D-0D491F8524FD}" type="slidenum">
              <a:rPr lang="en-US" smtClean="0"/>
              <a:t>48</a:t>
            </a:fld>
            <a:endParaRPr lang="en-US"/>
          </a:p>
        </p:txBody>
      </p:sp>
    </p:spTree>
    <p:extLst>
      <p:ext uri="{BB962C8B-B14F-4D97-AF65-F5344CB8AC3E}">
        <p14:creationId xmlns:p14="http://schemas.microsoft.com/office/powerpoint/2010/main" val="2180854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Process View</a:t>
            </a:r>
            <a:endParaRPr lang="en-US" dirty="0"/>
          </a:p>
        </p:txBody>
      </p:sp>
      <p:sp>
        <p:nvSpPr>
          <p:cNvPr id="3" name="Content Placeholder 2"/>
          <p:cNvSpPr>
            <a:spLocks noGrp="1"/>
          </p:cNvSpPr>
          <p:nvPr>
            <p:ph sz="quarter" idx="1"/>
          </p:nvPr>
        </p:nvSpPr>
        <p:spPr>
          <a:xfrm>
            <a:off x="1638300" y="2347415"/>
            <a:ext cx="8915400" cy="3672990"/>
          </a:xfrm>
        </p:spPr>
        <p:txBody>
          <a:bodyPr>
            <a:noAutofit/>
          </a:bodyPr>
          <a:lstStyle/>
          <a:p>
            <a:r>
              <a:rPr lang="en-US" sz="2400" dirty="0" smtClean="0">
                <a:latin typeface="Calibri" panose="020F0502020204030204" pitchFamily="34" charset="0"/>
                <a:cs typeface="Calibri" panose="020F0502020204030204" pitchFamily="34" charset="0"/>
              </a:rPr>
              <a:t>The process view focuses on the dynamic aspects of the system, i.e., its execution time behavior. </a:t>
            </a:r>
          </a:p>
          <a:p>
            <a:endParaRPr lang="en-US" sz="8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This view maps functions, activities, and interactions onto runtime implementation.</a:t>
            </a:r>
          </a:p>
          <a:p>
            <a:endParaRPr lang="en-US" sz="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2844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66382" y="365077"/>
            <a:ext cx="7772400" cy="1143000"/>
          </a:xfrm>
          <a:noFill/>
          <a:ln/>
        </p:spPr>
        <p:txBody>
          <a:bodyPr>
            <a:normAutofit/>
          </a:bodyPr>
          <a:lstStyle/>
          <a:p>
            <a:pPr eaLnBrk="0" hangingPunct="0"/>
            <a:r>
              <a:rPr lang="en-US" sz="3200" dirty="0"/>
              <a:t>The Requirements Process</a:t>
            </a:r>
            <a:br>
              <a:rPr lang="en-US" sz="3200" dirty="0"/>
            </a:br>
            <a:r>
              <a:rPr lang="en-US" sz="2400" dirty="0" smtClean="0"/>
              <a:t>(Process </a:t>
            </a:r>
            <a:r>
              <a:rPr lang="en-US" sz="2400" dirty="0"/>
              <a:t>for Capturing </a:t>
            </a:r>
            <a:r>
              <a:rPr lang="en-US" sz="2400" dirty="0" smtClean="0"/>
              <a:t>Requirements)</a:t>
            </a:r>
            <a:endParaRPr lang="en-US" sz="2400" dirty="0"/>
          </a:p>
        </p:txBody>
      </p:sp>
      <p:sp>
        <p:nvSpPr>
          <p:cNvPr id="8195" name="Rectangle 3"/>
          <p:cNvSpPr>
            <a:spLocks noGrp="1" noChangeArrowheads="1"/>
          </p:cNvSpPr>
          <p:nvPr>
            <p:ph type="body" idx="1"/>
          </p:nvPr>
        </p:nvSpPr>
        <p:spPr>
          <a:xfrm>
            <a:off x="321884" y="2161125"/>
            <a:ext cx="3071859" cy="3270683"/>
          </a:xfrm>
          <a:noFill/>
          <a:ln/>
        </p:spPr>
        <p:txBody>
          <a:bodyPr>
            <a:normAutofit/>
          </a:bodyPr>
          <a:lstStyle/>
          <a:p>
            <a:pPr eaLnBrk="0" hangingPunct="0">
              <a:lnSpc>
                <a:spcPct val="90000"/>
              </a:lnSpc>
              <a:buClr>
                <a:schemeClr val="tx2"/>
              </a:buClr>
              <a:buSzPct val="75000"/>
              <a:buFont typeface="Monotype Sorts" pitchFamily="2" charset="2"/>
              <a:buChar char="l"/>
            </a:pPr>
            <a:r>
              <a:rPr lang="en-US" sz="2400" dirty="0"/>
              <a:t>Performed by the req. analyst or system analyst</a:t>
            </a:r>
          </a:p>
          <a:p>
            <a:pPr eaLnBrk="0" hangingPunct="0">
              <a:lnSpc>
                <a:spcPct val="90000"/>
              </a:lnSpc>
              <a:buClr>
                <a:schemeClr val="tx2"/>
              </a:buClr>
              <a:buSzPct val="75000"/>
              <a:buFont typeface="Monotype Sorts" pitchFamily="2" charset="2"/>
              <a:buChar char="l"/>
            </a:pPr>
            <a:r>
              <a:rPr lang="en-US" sz="2400" dirty="0"/>
              <a:t>The final outcome is a Software Requirements Specification (SRS) document</a:t>
            </a:r>
          </a:p>
          <a:p>
            <a:pPr marL="0" indent="0" eaLnBrk="0" hangingPunct="0">
              <a:lnSpc>
                <a:spcPct val="90000"/>
              </a:lnSpc>
              <a:buClr>
                <a:schemeClr val="tx2"/>
              </a:buClr>
              <a:buSzPct val="75000"/>
              <a:buNone/>
            </a:pPr>
            <a:endParaRPr lang="en-US" sz="2400" dirty="0"/>
          </a:p>
        </p:txBody>
      </p:sp>
      <p:pic>
        <p:nvPicPr>
          <p:cNvPr id="2" name="Picture 1"/>
          <p:cNvPicPr>
            <a:picLocks noChangeAspect="1"/>
          </p:cNvPicPr>
          <p:nvPr/>
        </p:nvPicPr>
        <p:blipFill>
          <a:blip r:embed="rId3"/>
          <a:stretch>
            <a:fillRect/>
          </a:stretch>
        </p:blipFill>
        <p:spPr>
          <a:xfrm>
            <a:off x="3600142" y="2161126"/>
            <a:ext cx="8123285" cy="3912128"/>
          </a:xfrm>
          <a:prstGeom prst="rect">
            <a:avLst/>
          </a:prstGeom>
        </p:spPr>
      </p:pic>
    </p:spTree>
    <p:extLst>
      <p:ext uri="{BB962C8B-B14F-4D97-AF65-F5344CB8AC3E}">
        <p14:creationId xmlns:p14="http://schemas.microsoft.com/office/powerpoint/2010/main" val="10563201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74EBF-43EA-4E9F-BA9F-C293EAFCCB6B}"/>
              </a:ext>
            </a:extLst>
          </p:cNvPr>
          <p:cNvSpPr>
            <a:spLocks noGrp="1"/>
          </p:cNvSpPr>
          <p:nvPr>
            <p:ph type="title"/>
          </p:nvPr>
        </p:nvSpPr>
        <p:spPr/>
        <p:txBody>
          <a:bodyPr/>
          <a:lstStyle/>
          <a:p>
            <a:r>
              <a:rPr lang="en-US" dirty="0"/>
              <a:t>Process View</a:t>
            </a:r>
          </a:p>
        </p:txBody>
      </p:sp>
      <p:sp>
        <p:nvSpPr>
          <p:cNvPr id="3" name="Content Placeholder 2">
            <a:extLst>
              <a:ext uri="{FF2B5EF4-FFF2-40B4-BE49-F238E27FC236}">
                <a16:creationId xmlns:a16="http://schemas.microsoft.com/office/drawing/2014/main" xmlns="" id="{253BCA50-ACEF-4763-923B-879461272E5E}"/>
              </a:ext>
            </a:extLst>
          </p:cNvPr>
          <p:cNvSpPr>
            <a:spLocks noGrp="1"/>
          </p:cNvSpPr>
          <p:nvPr>
            <p:ph idx="1"/>
          </p:nvPr>
        </p:nvSpPr>
        <p:spPr>
          <a:xfrm>
            <a:off x="581193" y="2180496"/>
            <a:ext cx="6379166" cy="3678303"/>
          </a:xfrm>
        </p:spPr>
        <p:txBody>
          <a:bodyPr>
            <a:normAutofit/>
          </a:bodyPr>
          <a:lstStyle/>
          <a:p>
            <a:r>
              <a:rPr lang="en-US" dirty="0"/>
              <a:t>Then we have the process view </a:t>
            </a:r>
          </a:p>
          <a:p>
            <a:r>
              <a:rPr lang="en-US" dirty="0"/>
              <a:t>Through this view, we can describe the processes of the system and how they communicate with each other using process </a:t>
            </a:r>
          </a:p>
          <a:p>
            <a:r>
              <a:rPr lang="en-US" dirty="0"/>
              <a:t>Using process view, we can find out what needs to happen to the system </a:t>
            </a:r>
          </a:p>
          <a:p>
            <a:r>
              <a:rPr lang="en-US" dirty="0"/>
              <a:t>So using process view we can understand the overall functioning of the system </a:t>
            </a:r>
          </a:p>
          <a:p>
            <a:r>
              <a:rPr lang="en-US" dirty="0"/>
              <a:t>Activity diagram in UML represents the process </a:t>
            </a:r>
            <a:r>
              <a:rPr lang="en-US" dirty="0" smtClean="0"/>
              <a:t>view</a:t>
            </a:r>
            <a:endParaRPr lang="en-US" dirty="0"/>
          </a:p>
          <a:p>
            <a:endParaRPr lang="en-US" dirty="0"/>
          </a:p>
        </p:txBody>
      </p:sp>
      <p:sp>
        <p:nvSpPr>
          <p:cNvPr id="5" name="Rectangle 4">
            <a:extLst>
              <a:ext uri="{FF2B5EF4-FFF2-40B4-BE49-F238E27FC236}">
                <a16:creationId xmlns:a16="http://schemas.microsoft.com/office/drawing/2014/main" xmlns="" id="{AC02E4A0-0DA1-4281-8640-F546DD2AC7BB}"/>
              </a:ext>
            </a:extLst>
          </p:cNvPr>
          <p:cNvSpPr/>
          <p:nvPr/>
        </p:nvSpPr>
        <p:spPr>
          <a:xfrm>
            <a:off x="7866569" y="3017324"/>
            <a:ext cx="3217985" cy="2004646"/>
          </a:xfrm>
          <a:prstGeom prst="rect">
            <a:avLst/>
          </a:prstGeom>
          <a:solidFill>
            <a:schemeClr val="accent6">
              <a:lumMod val="60000"/>
              <a:lumOff val="4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t>Process view</a:t>
            </a:r>
          </a:p>
          <a:p>
            <a:pPr algn="ctr"/>
            <a:endParaRPr lang="en-US" sz="2800" b="1" dirty="0"/>
          </a:p>
          <a:p>
            <a:pPr marL="285750" indent="-285750">
              <a:buFont typeface="Arial" panose="020B0604020202020204" pitchFamily="34" charset="0"/>
              <a:buChar char="•"/>
            </a:pPr>
            <a:r>
              <a:rPr lang="en-US" dirty="0">
                <a:solidFill>
                  <a:schemeClr val="bg1"/>
                </a:solidFill>
              </a:rPr>
              <a:t>Activity Diagram</a:t>
            </a:r>
          </a:p>
          <a:p>
            <a:pPr algn="ctr"/>
            <a:endParaRPr lang="en-US" dirty="0"/>
          </a:p>
        </p:txBody>
      </p:sp>
    </p:spTree>
    <p:extLst>
      <p:ext uri="{BB962C8B-B14F-4D97-AF65-F5344CB8AC3E}">
        <p14:creationId xmlns:p14="http://schemas.microsoft.com/office/powerpoint/2010/main" val="3495478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21" y="951657"/>
            <a:ext cx="8911687" cy="686075"/>
          </a:xfrm>
        </p:spPr>
        <p:txBody>
          <a:bodyPr/>
          <a:lstStyle/>
          <a:p>
            <a:r>
              <a:rPr lang="en-US" dirty="0" smtClean="0"/>
              <a:t>The Physical View</a:t>
            </a:r>
            <a:endParaRPr lang="en-US" dirty="0"/>
          </a:p>
        </p:txBody>
      </p:sp>
      <p:sp>
        <p:nvSpPr>
          <p:cNvPr id="3" name="Content Placeholder 2"/>
          <p:cNvSpPr>
            <a:spLocks noGrp="1"/>
          </p:cNvSpPr>
          <p:nvPr>
            <p:ph sz="quarter" idx="1"/>
          </p:nvPr>
        </p:nvSpPr>
        <p:spPr>
          <a:xfrm>
            <a:off x="1643804" y="2456597"/>
            <a:ext cx="8915400" cy="3657600"/>
          </a:xfrm>
        </p:spPr>
        <p:txBody>
          <a:bodyPr>
            <a:noAutofit/>
          </a:bodyPr>
          <a:lstStyle/>
          <a:p>
            <a:r>
              <a:rPr lang="en-US" sz="2400" dirty="0" smtClean="0">
                <a:latin typeface="Calibri" panose="020F0502020204030204" pitchFamily="34" charset="0"/>
                <a:cs typeface="Calibri" panose="020F0502020204030204" pitchFamily="34" charset="0"/>
              </a:rPr>
              <a:t>The physical view describes installation, configuration, and deployment of the software application.</a:t>
            </a:r>
          </a:p>
          <a:p>
            <a:endParaRPr lang="en-US" sz="10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 It concerns itself with how to deliver the deploy-able system. </a:t>
            </a:r>
          </a:p>
          <a:p>
            <a:endParaRPr lang="en-US" sz="10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 physical view shows the mapping of software onto hardware.  </a:t>
            </a:r>
          </a:p>
          <a:p>
            <a:endParaRPr lang="en-US" sz="10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92055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0B212-D781-4CD2-8A76-F92437017E6A}"/>
              </a:ext>
            </a:extLst>
          </p:cNvPr>
          <p:cNvSpPr>
            <a:spLocks noGrp="1"/>
          </p:cNvSpPr>
          <p:nvPr>
            <p:ph type="title"/>
          </p:nvPr>
        </p:nvSpPr>
        <p:spPr/>
        <p:txBody>
          <a:bodyPr/>
          <a:lstStyle/>
          <a:p>
            <a:r>
              <a:rPr lang="en-US" dirty="0"/>
              <a:t>Physical View</a:t>
            </a:r>
          </a:p>
        </p:txBody>
      </p:sp>
      <p:sp>
        <p:nvSpPr>
          <p:cNvPr id="3" name="Content Placeholder 2">
            <a:extLst>
              <a:ext uri="{FF2B5EF4-FFF2-40B4-BE49-F238E27FC236}">
                <a16:creationId xmlns:a16="http://schemas.microsoft.com/office/drawing/2014/main" xmlns="" id="{48CA2BA6-484C-46CF-A356-A4BD17375D00}"/>
              </a:ext>
            </a:extLst>
          </p:cNvPr>
          <p:cNvSpPr>
            <a:spLocks noGrp="1"/>
          </p:cNvSpPr>
          <p:nvPr>
            <p:ph idx="1"/>
          </p:nvPr>
        </p:nvSpPr>
        <p:spPr>
          <a:xfrm>
            <a:off x="581192" y="2180496"/>
            <a:ext cx="6774951" cy="4042883"/>
          </a:xfrm>
        </p:spPr>
        <p:txBody>
          <a:bodyPr/>
          <a:lstStyle/>
          <a:p>
            <a:r>
              <a:rPr lang="en-US" dirty="0" smtClean="0"/>
              <a:t>The </a:t>
            </a:r>
            <a:r>
              <a:rPr lang="en-US" dirty="0"/>
              <a:t>physical view is the view that models the execution environment of the system</a:t>
            </a:r>
          </a:p>
          <a:p>
            <a:r>
              <a:rPr lang="en-US" dirty="0"/>
              <a:t>Using this view, we can model the software entities onto the hardware that will host and run the entities </a:t>
            </a:r>
          </a:p>
          <a:p>
            <a:r>
              <a:rPr lang="en-US" dirty="0"/>
              <a:t>The physical view in UML is represented through deployment diagrams </a:t>
            </a:r>
          </a:p>
          <a:p>
            <a:endParaRPr lang="en-US" dirty="0"/>
          </a:p>
        </p:txBody>
      </p:sp>
      <p:sp>
        <p:nvSpPr>
          <p:cNvPr id="4" name="Rectangle 3">
            <a:extLst>
              <a:ext uri="{FF2B5EF4-FFF2-40B4-BE49-F238E27FC236}">
                <a16:creationId xmlns:a16="http://schemas.microsoft.com/office/drawing/2014/main" xmlns="" id="{C439180B-4BD6-46B5-8AEB-4E063B4532FE}"/>
              </a:ext>
            </a:extLst>
          </p:cNvPr>
          <p:cNvSpPr/>
          <p:nvPr/>
        </p:nvSpPr>
        <p:spPr>
          <a:xfrm>
            <a:off x="8295476" y="2836602"/>
            <a:ext cx="3052519" cy="1400529"/>
          </a:xfrm>
          <a:prstGeom prst="rect">
            <a:avLst/>
          </a:prstGeom>
          <a:solidFill>
            <a:schemeClr val="accent5"/>
          </a:solidFill>
          <a:ln>
            <a:no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b="1" dirty="0">
                <a:solidFill>
                  <a:schemeClr val="bg1"/>
                </a:solidFill>
              </a:rPr>
              <a:t>Physical view</a:t>
            </a:r>
          </a:p>
          <a:p>
            <a:pPr algn="ctr"/>
            <a:endParaRPr lang="en-US" dirty="0">
              <a:solidFill>
                <a:schemeClr val="bg1"/>
              </a:solidFill>
            </a:endParaRPr>
          </a:p>
          <a:p>
            <a:pPr marL="285750" indent="-285750">
              <a:buFont typeface="Arial" panose="020B0604020202020204" pitchFamily="34" charset="0"/>
              <a:buChar char="•"/>
            </a:pPr>
            <a:r>
              <a:rPr lang="en-US" dirty="0">
                <a:solidFill>
                  <a:schemeClr val="bg1"/>
                </a:solidFill>
              </a:rPr>
              <a:t>Deployment Diagrams</a:t>
            </a:r>
          </a:p>
        </p:txBody>
      </p:sp>
    </p:spTree>
    <p:extLst>
      <p:ext uri="{BB962C8B-B14F-4D97-AF65-F5344CB8AC3E}">
        <p14:creationId xmlns:p14="http://schemas.microsoft.com/office/powerpoint/2010/main" val="18679773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920" y="3353662"/>
            <a:ext cx="4971647" cy="686075"/>
          </a:xfrm>
        </p:spPr>
        <p:txBody>
          <a:bodyPr>
            <a:noAutofit/>
          </a:bodyPr>
          <a:lstStyle/>
          <a:p>
            <a:r>
              <a:rPr lang="en-US" sz="4400" dirty="0" smtClean="0">
                <a:solidFill>
                  <a:schemeClr val="tx1"/>
                </a:solidFill>
              </a:rPr>
              <a:t>Uber Case Study</a:t>
            </a:r>
            <a:endParaRPr lang="en-US" sz="4400" dirty="0">
              <a:solidFill>
                <a:schemeClr val="tx1"/>
              </a:solidFill>
            </a:endParaRPr>
          </a:p>
        </p:txBody>
      </p:sp>
    </p:spTree>
    <p:extLst>
      <p:ext uri="{BB962C8B-B14F-4D97-AF65-F5344CB8AC3E}">
        <p14:creationId xmlns:p14="http://schemas.microsoft.com/office/powerpoint/2010/main" val="35845734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202907" y="787944"/>
            <a:ext cx="9893905" cy="5885811"/>
            <a:chOff x="1789761" y="678762"/>
            <a:chExt cx="9893905" cy="5885811"/>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325"/>
            <a:stretch/>
          </p:blipFill>
          <p:spPr>
            <a:xfrm>
              <a:off x="4107975" y="678762"/>
              <a:ext cx="7575691" cy="5885811"/>
            </a:xfrm>
            <a:prstGeom prst="rect">
              <a:avLst/>
            </a:prstGeom>
            <a:ln w="28575">
              <a:solidFill>
                <a:schemeClr val="tx1"/>
              </a:solidFill>
            </a:ln>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71564" b="40810"/>
            <a:stretch/>
          </p:blipFill>
          <p:spPr>
            <a:xfrm>
              <a:off x="1789761" y="1019956"/>
              <a:ext cx="2809534" cy="3483805"/>
            </a:xfrm>
            <a:prstGeom prst="rect">
              <a:avLst/>
            </a:prstGeom>
            <a:ln w="28575">
              <a:solidFill>
                <a:schemeClr val="tx1"/>
              </a:solidFill>
            </a:ln>
          </p:spPr>
        </p:pic>
      </p:grpSp>
    </p:spTree>
    <p:extLst>
      <p:ext uri="{BB962C8B-B14F-4D97-AF65-F5344CB8AC3E}">
        <p14:creationId xmlns:p14="http://schemas.microsoft.com/office/powerpoint/2010/main" val="40234672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60" y="801531"/>
            <a:ext cx="8911687" cy="686075"/>
          </a:xfrm>
        </p:spPr>
        <p:txBody>
          <a:bodyPr/>
          <a:lstStyle/>
          <a:p>
            <a:r>
              <a:rPr lang="en-US" dirty="0" smtClean="0"/>
              <a:t>Ubers Case Study</a:t>
            </a:r>
            <a:endParaRPr lang="en-US" dirty="0"/>
          </a:p>
        </p:txBody>
      </p:sp>
      <p:sp>
        <p:nvSpPr>
          <p:cNvPr id="3" name="Content Placeholder 2"/>
          <p:cNvSpPr>
            <a:spLocks noGrp="1"/>
          </p:cNvSpPr>
          <p:nvPr>
            <p:ph sz="quarter" idx="1"/>
          </p:nvPr>
        </p:nvSpPr>
        <p:spPr>
          <a:xfrm>
            <a:off x="1043301" y="1883391"/>
            <a:ext cx="10216101" cy="4831308"/>
          </a:xfrm>
        </p:spPr>
        <p:txBody>
          <a:bodyPr>
            <a:noAutofit/>
          </a:bodyPr>
          <a:lstStyle/>
          <a:p>
            <a:pPr algn="just"/>
            <a:r>
              <a:rPr lang="en-US" sz="2400" dirty="0">
                <a:latin typeface="Calibri" panose="020F0502020204030204" pitchFamily="34" charset="0"/>
                <a:cs typeface="Calibri" panose="020F0502020204030204" pitchFamily="34" charset="0"/>
              </a:rPr>
              <a:t>Uber’s technology may look simple but when A user requests a ride from the app, and a driver arrives to take them to their destination</a:t>
            </a:r>
            <a:r>
              <a:rPr lang="en-US" sz="2400" dirty="0" smtClean="0">
                <a:latin typeface="Calibri" panose="020F0502020204030204" pitchFamily="34" charset="0"/>
                <a:cs typeface="Calibri" panose="020F0502020204030204" pitchFamily="34" charset="0"/>
              </a:rPr>
              <a:t>.</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But Behind the scenes, however, a giant infrastructure consisting of thousands of services and terabytes of data supports each and every trip on the platform</a:t>
            </a:r>
            <a:r>
              <a:rPr lang="en-US" sz="2400" dirty="0" smtClean="0">
                <a:latin typeface="Calibri" panose="020F0502020204030204" pitchFamily="34" charset="0"/>
                <a:cs typeface="Calibri" panose="020F0502020204030204" pitchFamily="34" charset="0"/>
              </a:rPr>
              <a:t>.</a:t>
            </a:r>
          </a:p>
          <a:p>
            <a:pPr algn="just"/>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Like most web-based services, the Uber </a:t>
            </a:r>
            <a:r>
              <a:rPr lang="en-US" sz="2400" dirty="0" smtClean="0">
                <a:latin typeface="Calibri" panose="020F0502020204030204" pitchFamily="34" charset="0"/>
                <a:cs typeface="Calibri" panose="020F0502020204030204" pitchFamily="34" charset="0"/>
              </a:rPr>
              <a:t>backend </a:t>
            </a:r>
            <a:r>
              <a:rPr lang="en-US" sz="2400" dirty="0">
                <a:latin typeface="Calibri" panose="020F0502020204030204" pitchFamily="34" charset="0"/>
                <a:cs typeface="Calibri" panose="020F0502020204030204" pitchFamily="34" charset="0"/>
              </a:rPr>
              <a:t>system started out as a “monolithic” software architecture with a bunch of app servers and a single </a:t>
            </a:r>
            <a:r>
              <a:rPr lang="en-US" sz="2400" dirty="0" smtClean="0">
                <a:latin typeface="Calibri" panose="020F0502020204030204" pitchFamily="34" charset="0"/>
                <a:cs typeface="Calibri" panose="020F0502020204030204" pitchFamily="34" charset="0"/>
              </a:rPr>
              <a:t>database.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73850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890" y="842474"/>
            <a:ext cx="8911687" cy="686075"/>
          </a:xfrm>
        </p:spPr>
        <p:txBody>
          <a:bodyPr/>
          <a:lstStyle/>
          <a:p>
            <a:r>
              <a:rPr lang="en-US" dirty="0" smtClean="0"/>
              <a:t>Ubers Services </a:t>
            </a:r>
            <a:endParaRPr lang="en-US" dirty="0"/>
          </a:p>
        </p:txBody>
      </p:sp>
      <p:sp>
        <p:nvSpPr>
          <p:cNvPr id="3" name="Content Placeholder 2"/>
          <p:cNvSpPr>
            <a:spLocks noGrp="1"/>
          </p:cNvSpPr>
          <p:nvPr>
            <p:ph sz="quarter" idx="1"/>
          </p:nvPr>
        </p:nvSpPr>
        <p:spPr>
          <a:xfrm>
            <a:off x="1401857" y="2442949"/>
            <a:ext cx="8915400" cy="3070746"/>
          </a:xfrm>
        </p:spPr>
        <p:txBody>
          <a:bodyPr>
            <a:noAutofit/>
          </a:bodyPr>
          <a:lstStyle/>
          <a:p>
            <a:pPr marL="0" indent="0">
              <a:buNone/>
            </a:pPr>
            <a:r>
              <a:rPr lang="en-US" sz="2600" dirty="0" smtClean="0">
                <a:latin typeface="Calibri" panose="020F0502020204030204" pitchFamily="34" charset="0"/>
                <a:cs typeface="Calibri" panose="020F0502020204030204" pitchFamily="34" charset="0"/>
              </a:rPr>
              <a:t>The </a:t>
            </a:r>
            <a:r>
              <a:rPr lang="en-US" sz="2600" dirty="0">
                <a:latin typeface="Calibri" panose="020F0502020204030204" pitchFamily="34" charset="0"/>
                <a:cs typeface="Calibri" panose="020F0502020204030204" pitchFamily="34" charset="0"/>
              </a:rPr>
              <a:t>challenging thing is to supply d</a:t>
            </a:r>
            <a:r>
              <a:rPr lang="en-US" sz="2600" dirty="0" smtClean="0">
                <a:latin typeface="Calibri" panose="020F0502020204030204" pitchFamily="34" charset="0"/>
                <a:cs typeface="Calibri" panose="020F0502020204030204" pitchFamily="34" charset="0"/>
              </a:rPr>
              <a:t>emand.</a:t>
            </a:r>
          </a:p>
          <a:p>
            <a:pPr marL="0" indent="0">
              <a:buNone/>
            </a:pPr>
            <a:endParaRPr lang="en-US" sz="2600" dirty="0" smtClean="0">
              <a:latin typeface="Calibri" panose="020F0502020204030204" pitchFamily="34" charset="0"/>
              <a:cs typeface="Calibri" panose="020F0502020204030204" pitchFamily="34" charset="0"/>
            </a:endParaRPr>
          </a:p>
          <a:p>
            <a:pPr marL="0" indent="0">
              <a:buNone/>
            </a:pPr>
            <a:r>
              <a:rPr lang="en-US" sz="2600" dirty="0" smtClean="0">
                <a:latin typeface="Calibri" panose="020F0502020204030204" pitchFamily="34" charset="0"/>
                <a:cs typeface="Calibri" panose="020F0502020204030204" pitchFamily="34" charset="0"/>
              </a:rPr>
              <a:t>So </a:t>
            </a:r>
            <a:r>
              <a:rPr lang="en-US" sz="2600" dirty="0">
                <a:latin typeface="Calibri" panose="020F0502020204030204" pitchFamily="34" charset="0"/>
                <a:cs typeface="Calibri" panose="020F0502020204030204" pitchFamily="34" charset="0"/>
              </a:rPr>
              <a:t>we need two services</a:t>
            </a:r>
          </a:p>
          <a:p>
            <a:pPr lvl="1"/>
            <a:r>
              <a:rPr lang="en-US" sz="2400" dirty="0">
                <a:latin typeface="Calibri" panose="020F0502020204030204" pitchFamily="34" charset="0"/>
                <a:cs typeface="Calibri" panose="020F0502020204030204" pitchFamily="34" charset="0"/>
              </a:rPr>
              <a:t>Supply </a:t>
            </a:r>
            <a:r>
              <a:rPr lang="en-US" sz="2400" dirty="0" smtClean="0">
                <a:latin typeface="Calibri" panose="020F0502020204030204" pitchFamily="34" charset="0"/>
                <a:cs typeface="Calibri" panose="020F0502020204030204" pitchFamily="34" charset="0"/>
              </a:rPr>
              <a:t>service </a:t>
            </a:r>
            <a:endParaRPr lang="en-US" sz="2400" dirty="0">
              <a:latin typeface="Calibri" panose="020F0502020204030204" pitchFamily="34" charset="0"/>
              <a:cs typeface="Calibri" panose="020F0502020204030204" pitchFamily="34" charset="0"/>
            </a:endParaRPr>
          </a:p>
          <a:p>
            <a:pPr lvl="1"/>
            <a:r>
              <a:rPr lang="en-US" sz="2400" dirty="0">
                <a:latin typeface="Calibri" panose="020F0502020204030204" pitchFamily="34" charset="0"/>
                <a:cs typeface="Calibri" panose="020F0502020204030204" pitchFamily="34" charset="0"/>
              </a:rPr>
              <a:t>Demand service</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4391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218" y="842474"/>
            <a:ext cx="8911687" cy="686075"/>
          </a:xfrm>
        </p:spPr>
        <p:txBody>
          <a:bodyPr/>
          <a:lstStyle/>
          <a:p>
            <a:r>
              <a:rPr lang="en-US" dirty="0" smtClean="0"/>
              <a:t>Ubers Services </a:t>
            </a:r>
            <a:endParaRPr lang="en-US" dirty="0"/>
          </a:p>
        </p:txBody>
      </p:sp>
      <p:sp>
        <p:nvSpPr>
          <p:cNvPr id="3" name="Content Placeholder 2"/>
          <p:cNvSpPr>
            <a:spLocks noGrp="1"/>
          </p:cNvSpPr>
          <p:nvPr>
            <p:ph sz="quarter" idx="1"/>
          </p:nvPr>
        </p:nvSpPr>
        <p:spPr>
          <a:xfrm>
            <a:off x="805218" y="2156347"/>
            <a:ext cx="10795379" cy="4367282"/>
          </a:xfrm>
        </p:spPr>
        <p:txBody>
          <a:bodyPr>
            <a:noAutofit/>
          </a:bodyPr>
          <a:lstStyle/>
          <a:p>
            <a:pPr marL="57150" indent="0">
              <a:buNone/>
            </a:pPr>
            <a:r>
              <a:rPr lang="en-US" sz="2600" u="sng" dirty="0" smtClean="0">
                <a:solidFill>
                  <a:srgbClr val="0070C0"/>
                </a:solidFill>
                <a:latin typeface="Calibri" panose="020F0502020204030204" pitchFamily="34" charset="0"/>
                <a:cs typeface="Calibri" panose="020F0502020204030204" pitchFamily="34" charset="0"/>
              </a:rPr>
              <a:t>Supply service </a:t>
            </a:r>
            <a:endParaRPr lang="en-US" sz="2600" u="sng" dirty="0">
              <a:solidFill>
                <a:srgbClr val="0070C0"/>
              </a:solidFill>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The Supply Service tracks cars using geolocation (</a:t>
            </a:r>
            <a:r>
              <a:rPr lang="en-US" sz="2400" dirty="0" err="1">
                <a:latin typeface="Calibri" panose="020F0502020204030204" pitchFamily="34" charset="0"/>
                <a:cs typeface="Calibri" panose="020F0502020204030204" pitchFamily="34" charset="0"/>
              </a:rPr>
              <a:t>lat</a:t>
            </a:r>
            <a:r>
              <a:rPr lang="en-US" sz="2400" dirty="0">
                <a:latin typeface="Calibri" panose="020F0502020204030204" pitchFamily="34" charset="0"/>
                <a:cs typeface="Calibri" panose="020F0502020204030204" pitchFamily="34" charset="0"/>
              </a:rPr>
              <a:t> and </a:t>
            </a:r>
            <a:r>
              <a:rPr lang="en-US" sz="2400" dirty="0" err="1" smtClean="0">
                <a:latin typeface="Calibri" panose="020F0502020204030204" pitchFamily="34" charset="0"/>
                <a:cs typeface="Calibri" panose="020F0502020204030204" pitchFamily="34" charset="0"/>
              </a:rPr>
              <a:t>lang</a:t>
            </a:r>
            <a:r>
              <a:rPr lang="en-US" sz="2400" dirty="0" smtClean="0">
                <a:latin typeface="Calibri" panose="020F0502020204030204" pitchFamily="34" charset="0"/>
                <a:cs typeface="Calibri" panose="020F0502020204030204" pitchFamily="34" charset="0"/>
              </a:rPr>
              <a:t>). </a:t>
            </a:r>
          </a:p>
          <a:p>
            <a:pPr marL="0" indent="0">
              <a:buNone/>
            </a:pPr>
            <a:r>
              <a:rPr lang="en-US" sz="2400" dirty="0" smtClean="0">
                <a:latin typeface="Calibri" panose="020F0502020204030204" pitchFamily="34" charset="0"/>
                <a:cs typeface="Calibri" panose="020F0502020204030204" pitchFamily="34" charset="0"/>
              </a:rPr>
              <a:t>Every </a:t>
            </a:r>
            <a:r>
              <a:rPr lang="en-US" sz="2400" dirty="0">
                <a:latin typeface="Calibri" panose="020F0502020204030204" pitchFamily="34" charset="0"/>
                <a:cs typeface="Calibri" panose="020F0502020204030204" pitchFamily="34" charset="0"/>
              </a:rPr>
              <a:t>cab which is active keep on sending </a:t>
            </a:r>
            <a:r>
              <a:rPr lang="en-US" sz="2400" dirty="0" err="1">
                <a:latin typeface="Calibri" panose="020F0502020204030204" pitchFamily="34" charset="0"/>
                <a:cs typeface="Calibri" panose="020F0502020204030204" pitchFamily="34" charset="0"/>
              </a:rPr>
              <a:t>lat</a:t>
            </a:r>
            <a:r>
              <a:rPr lang="en-US" sz="2400" dirty="0">
                <a:latin typeface="Calibri" panose="020F0502020204030204" pitchFamily="34" charset="0"/>
                <a:cs typeface="Calibri" panose="020F0502020204030204" pitchFamily="34" charset="0"/>
              </a:rPr>
              <a:t>-long to the server every 5 sec </a:t>
            </a:r>
            <a:r>
              <a:rPr lang="en-US" sz="2400" dirty="0" smtClean="0">
                <a:latin typeface="Calibri" panose="020F0502020204030204" pitchFamily="34" charset="0"/>
                <a:cs typeface="Calibri" panose="020F0502020204030204" pitchFamily="34" charset="0"/>
              </a:rPr>
              <a:t>once. </a:t>
            </a:r>
          </a:p>
          <a:p>
            <a:pPr marL="0" indent="0">
              <a:buNone/>
            </a:pPr>
            <a:endParaRPr lang="en-US" sz="1000" dirty="0" smtClean="0">
              <a:latin typeface="Calibri" panose="020F0502020204030204" pitchFamily="34" charset="0"/>
              <a:cs typeface="Calibri" panose="020F0502020204030204" pitchFamily="34" charset="0"/>
            </a:endParaRPr>
          </a:p>
          <a:p>
            <a:pPr marL="0" indent="0">
              <a:buNone/>
            </a:pPr>
            <a:r>
              <a:rPr lang="en-US" sz="2600" u="sng" dirty="0" smtClean="0">
                <a:solidFill>
                  <a:srgbClr val="0070C0"/>
                </a:solidFill>
                <a:latin typeface="Calibri" panose="020F0502020204030204" pitchFamily="34" charset="0"/>
                <a:cs typeface="Calibri" panose="020F0502020204030204" pitchFamily="34" charset="0"/>
              </a:rPr>
              <a:t>Demand </a:t>
            </a:r>
            <a:r>
              <a:rPr lang="en-US" sz="2600" u="sng" dirty="0">
                <a:solidFill>
                  <a:srgbClr val="0070C0"/>
                </a:solidFill>
                <a:latin typeface="Calibri" panose="020F0502020204030204" pitchFamily="34" charset="0"/>
                <a:cs typeface="Calibri" panose="020F0502020204030204" pitchFamily="34" charset="0"/>
              </a:rPr>
              <a:t>service </a:t>
            </a:r>
            <a:endParaRPr lang="en-US"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The Demand Service tracks the GPS location of the user when </a:t>
            </a:r>
            <a:r>
              <a:rPr lang="en-US" sz="2400" dirty="0" smtClean="0">
                <a:latin typeface="Calibri" panose="020F0502020204030204" pitchFamily="34" charset="0"/>
                <a:cs typeface="Calibri" panose="020F0502020204030204" pitchFamily="34" charset="0"/>
              </a:rPr>
              <a:t>requested. </a:t>
            </a:r>
          </a:p>
          <a:p>
            <a:pPr marL="0" indent="0" algn="just">
              <a:buNone/>
            </a:pPr>
            <a:endParaRPr lang="en-US" sz="1000" dirty="0" smtClean="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Now we have supply and demand. all we need a service which matches they demand to a supply and that service in UBER is called as </a:t>
            </a:r>
            <a:r>
              <a:rPr lang="en-US" sz="2400" i="1" u="sng" dirty="0" smtClean="0">
                <a:solidFill>
                  <a:srgbClr val="C00000"/>
                </a:solidFill>
                <a:latin typeface="Calibri" panose="020F0502020204030204" pitchFamily="34" charset="0"/>
                <a:cs typeface="Calibri" panose="020F0502020204030204" pitchFamily="34" charset="0"/>
              </a:rPr>
              <a:t>Dispatch Optimization. </a:t>
            </a:r>
            <a:endParaRPr lang="en-US" sz="2400" i="1" u="sng"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2686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469" y="777922"/>
            <a:ext cx="9871194" cy="1009934"/>
          </a:xfrm>
        </p:spPr>
        <p:txBody>
          <a:bodyPr>
            <a:normAutofit/>
          </a:bodyPr>
          <a:lstStyle/>
          <a:p>
            <a:r>
              <a:rPr lang="en-US" dirty="0" smtClean="0">
                <a:latin typeface="Calibri" panose="020F0502020204030204" pitchFamily="34" charset="0"/>
                <a:cs typeface="Calibri" panose="020F0502020204030204" pitchFamily="34" charset="0"/>
              </a:rPr>
              <a:t>How Dispatch System Works? How Riders match to drivers? </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
          </p:nvPr>
        </p:nvSpPr>
        <p:spPr>
          <a:xfrm>
            <a:off x="1329905" y="2661313"/>
            <a:ext cx="8765274" cy="3275463"/>
          </a:xfrm>
        </p:spPr>
        <p:txBody>
          <a:bodyPr>
            <a:noAutofit/>
          </a:bodyPr>
          <a:lstStyle/>
          <a:p>
            <a:pPr marL="0" indent="0">
              <a:buNone/>
            </a:pPr>
            <a:r>
              <a:rPr lang="en-US" sz="2400" i="1" u="sng" dirty="0" smtClean="0">
                <a:solidFill>
                  <a:srgbClr val="C00000"/>
                </a:solidFill>
                <a:latin typeface="Calibri" panose="020F0502020204030204" pitchFamily="34" charset="0"/>
                <a:cs typeface="Calibri" panose="020F0502020204030204" pitchFamily="34" charset="0"/>
              </a:rPr>
              <a:t>GPS</a:t>
            </a:r>
            <a:r>
              <a:rPr lang="en-US" sz="2400" i="1" u="sng" dirty="0">
                <a:solidFill>
                  <a:srgbClr val="C00000"/>
                </a:solidFill>
                <a:latin typeface="Calibri" panose="020F0502020204030204" pitchFamily="34" charset="0"/>
                <a:cs typeface="Calibri" panose="020F0502020204030204" pitchFamily="34" charset="0"/>
              </a:rPr>
              <a:t>/ location data </a:t>
            </a:r>
            <a:r>
              <a:rPr lang="en-US" sz="2400" dirty="0">
                <a:latin typeface="Calibri" panose="020F0502020204030204" pitchFamily="34" charset="0"/>
                <a:cs typeface="Calibri" panose="020F0502020204030204" pitchFamily="34" charset="0"/>
              </a:rPr>
              <a:t>is what drive </a:t>
            </a:r>
            <a:r>
              <a:rPr lang="en-US" sz="2400" dirty="0">
                <a:solidFill>
                  <a:srgbClr val="C00000"/>
                </a:solidFill>
                <a:latin typeface="Calibri" panose="020F0502020204030204" pitchFamily="34" charset="0"/>
                <a:cs typeface="Calibri" panose="020F0502020204030204" pitchFamily="34" charset="0"/>
              </a:rPr>
              <a:t>dispatch system</a:t>
            </a:r>
            <a:r>
              <a:rPr lang="en-US" sz="2400" dirty="0">
                <a:latin typeface="Calibri" panose="020F0502020204030204" pitchFamily="34" charset="0"/>
                <a:cs typeface="Calibri" panose="020F0502020204030204" pitchFamily="34" charset="0"/>
              </a:rPr>
              <a:t>, that means we have to model our maps and location </a:t>
            </a:r>
            <a:r>
              <a:rPr lang="en-US" sz="2400" dirty="0" smtClean="0">
                <a:latin typeface="Calibri" panose="020F0502020204030204" pitchFamily="34" charset="0"/>
                <a:cs typeface="Calibri" panose="020F0502020204030204" pitchFamily="34" charset="0"/>
              </a:rPr>
              <a:t>data. </a:t>
            </a:r>
          </a:p>
          <a:p>
            <a:pPr marL="0" indent="0">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The earth is a sphere. It’s hard to do summarization and approximation based purely on longitude and latitude</a:t>
            </a:r>
            <a:r>
              <a:rPr lang="en-US" sz="24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934344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719" y="692348"/>
            <a:ext cx="9721069" cy="1109157"/>
          </a:xfrm>
        </p:spPr>
        <p:txBody>
          <a:bodyPr>
            <a:normAutofit/>
          </a:bodyPr>
          <a:lstStyle/>
          <a:p>
            <a:r>
              <a:rPr lang="en-US" dirty="0" smtClean="0">
                <a:latin typeface="Calibri" panose="020F0502020204030204" pitchFamily="34" charset="0"/>
                <a:cs typeface="Calibri" panose="020F0502020204030204" pitchFamily="34" charset="0"/>
              </a:rPr>
              <a:t>How Dispatch System Works? How Riders match to drivers? </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
          </p:nvPr>
        </p:nvSpPr>
        <p:spPr>
          <a:xfrm>
            <a:off x="1019719" y="2089884"/>
            <a:ext cx="6258251" cy="3957851"/>
          </a:xfrm>
        </p:spPr>
        <p:txBody>
          <a:bodyPr>
            <a:noAutofit/>
          </a:bodyPr>
          <a:lstStyle/>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So </a:t>
            </a:r>
            <a:r>
              <a:rPr lang="en-US" sz="2400" dirty="0">
                <a:latin typeface="Calibri" panose="020F0502020204030204" pitchFamily="34" charset="0"/>
                <a:cs typeface="Calibri" panose="020F0502020204030204" pitchFamily="34" charset="0"/>
              </a:rPr>
              <a:t>Uber divides the earth into tiny cells using the Google S2 </a:t>
            </a:r>
            <a:r>
              <a:rPr lang="en-US" sz="2400" dirty="0" smtClean="0">
                <a:latin typeface="Calibri" panose="020F0502020204030204" pitchFamily="34" charset="0"/>
                <a:cs typeface="Calibri" panose="020F0502020204030204" pitchFamily="34" charset="0"/>
              </a:rPr>
              <a:t>library. Each </a:t>
            </a:r>
            <a:r>
              <a:rPr lang="en-US" sz="2400" dirty="0">
                <a:latin typeface="Calibri" panose="020F0502020204030204" pitchFamily="34" charset="0"/>
                <a:cs typeface="Calibri" panose="020F0502020204030204" pitchFamily="34" charset="0"/>
              </a:rPr>
              <a:t>cell has a unique cell ID</a:t>
            </a:r>
            <a:r>
              <a:rPr lang="en-US" sz="2400" dirty="0" smtClean="0">
                <a:latin typeface="Calibri" panose="020F0502020204030204" pitchFamily="34" charset="0"/>
                <a:cs typeface="Calibri" panose="020F0502020204030204" pitchFamily="34" charset="0"/>
              </a:rPr>
              <a:t>.</a:t>
            </a:r>
          </a:p>
          <a:p>
            <a:pPr marL="0" indent="0" algn="just">
              <a:buNone/>
            </a:pPr>
            <a:endParaRPr lang="en-US" sz="2400" dirty="0">
              <a:latin typeface="Calibri" panose="020F0502020204030204" pitchFamily="34" charset="0"/>
              <a:cs typeface="Calibri" panose="020F0502020204030204" pitchFamily="34" charset="0"/>
            </a:endParaRPr>
          </a:p>
          <a:p>
            <a:pPr marL="0" indent="0" algn="just">
              <a:buNone/>
            </a:pPr>
            <a:r>
              <a:rPr lang="en-US" sz="2400" dirty="0">
                <a:latin typeface="Calibri" panose="020F0502020204030204" pitchFamily="34" charset="0"/>
                <a:cs typeface="Calibri" panose="020F0502020204030204" pitchFamily="34" charset="0"/>
              </a:rPr>
              <a:t>S2 can give the coverage for a shape. If you want to draw a circle with a 1km radius centered on London, S2 can tell what cells are needed to completely cover the </a:t>
            </a:r>
            <a:r>
              <a:rPr lang="en-US" sz="2400" dirty="0" smtClean="0">
                <a:latin typeface="Calibri" panose="020F0502020204030204" pitchFamily="34" charset="0"/>
                <a:cs typeface="Calibri" panose="020F0502020204030204" pitchFamily="34" charset="0"/>
              </a:rPr>
              <a:t>shape.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780" y="2405560"/>
            <a:ext cx="3765846" cy="3326498"/>
          </a:xfrm>
          <a:prstGeom prst="rect">
            <a:avLst/>
          </a:prstGeom>
        </p:spPr>
      </p:pic>
    </p:spTree>
    <p:extLst>
      <p:ext uri="{BB962C8B-B14F-4D97-AF65-F5344CB8AC3E}">
        <p14:creationId xmlns:p14="http://schemas.microsoft.com/office/powerpoint/2010/main" val="2471282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503" y="150125"/>
            <a:ext cx="8289193" cy="6095832"/>
          </a:xfrm>
          <a:prstGeom prst="rect">
            <a:avLst/>
          </a:prstGeom>
        </p:spPr>
      </p:pic>
    </p:spTree>
    <p:extLst>
      <p:ext uri="{BB962C8B-B14F-4D97-AF65-F5344CB8AC3E}">
        <p14:creationId xmlns:p14="http://schemas.microsoft.com/office/powerpoint/2010/main" val="20127823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594" y="583167"/>
            <a:ext cx="8911687" cy="1218338"/>
          </a:xfrm>
        </p:spPr>
        <p:txBody>
          <a:bodyPr>
            <a:normAutofit/>
          </a:bodyPr>
          <a:lstStyle/>
          <a:p>
            <a:r>
              <a:rPr lang="en-US" dirty="0" smtClean="0">
                <a:latin typeface="Calibri" panose="020F0502020204030204" pitchFamily="34" charset="0"/>
                <a:cs typeface="Calibri" panose="020F0502020204030204" pitchFamily="34" charset="0"/>
              </a:rPr>
              <a:t>How Dispatch System Works? How Riders match to drivers? </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
          </p:nvPr>
        </p:nvSpPr>
        <p:spPr>
          <a:xfrm>
            <a:off x="1179779" y="2674961"/>
            <a:ext cx="6258251" cy="1801505"/>
          </a:xfrm>
        </p:spPr>
        <p:txBody>
          <a:bodyPr>
            <a:noAutofit/>
          </a:bodyPr>
          <a:lstStyle/>
          <a:p>
            <a:pPr marL="0" indent="0" algn="just">
              <a:buNone/>
            </a:pPr>
            <a:r>
              <a:rPr lang="en-US" sz="2400" dirty="0" smtClean="0">
                <a:latin typeface="Calibri" panose="020F0502020204030204" pitchFamily="34" charset="0"/>
                <a:cs typeface="Calibri" panose="020F0502020204030204" pitchFamily="34" charset="0"/>
              </a:rPr>
              <a:t>ETA (Estimated Time to Arrival)</a:t>
            </a:r>
          </a:p>
          <a:p>
            <a:pPr marL="0" indent="0" algn="just">
              <a:buNone/>
            </a:pPr>
            <a:r>
              <a:rPr lang="en-US" sz="2400" dirty="0" smtClean="0">
                <a:latin typeface="Calibri" panose="020F0502020204030204" pitchFamily="34" charset="0"/>
                <a:cs typeface="Calibri" panose="020F0502020204030204" pitchFamily="34" charset="0"/>
              </a:rPr>
              <a:t>To compute </a:t>
            </a:r>
            <a:r>
              <a:rPr lang="en-US" sz="2400" dirty="0">
                <a:latin typeface="Calibri" panose="020F0502020204030204" pitchFamily="34" charset="0"/>
                <a:cs typeface="Calibri" panose="020F0502020204030204" pitchFamily="34" charset="0"/>
              </a:rPr>
              <a:t>the ETA of how nearby they are not geographically, but by the road system.</a:t>
            </a:r>
          </a:p>
          <a:p>
            <a:pPr marL="0" indent="0" algn="just">
              <a:buNone/>
            </a:pPr>
            <a:endParaRPr lang="en-US" sz="2400" dirty="0" smtClean="0">
              <a:latin typeface="Calibri" panose="020F0502020204030204" pitchFamily="34" charset="0"/>
              <a:cs typeface="Calibri" panose="020F0502020204030204"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358" y="2446505"/>
            <a:ext cx="3765846" cy="3326498"/>
          </a:xfrm>
          <a:prstGeom prst="rect">
            <a:avLst/>
          </a:prstGeom>
        </p:spPr>
      </p:pic>
    </p:spTree>
    <p:extLst>
      <p:ext uri="{BB962C8B-B14F-4D97-AF65-F5344CB8AC3E}">
        <p14:creationId xmlns:p14="http://schemas.microsoft.com/office/powerpoint/2010/main" val="22113656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04" y="924360"/>
            <a:ext cx="8911687" cy="686075"/>
          </a:xfrm>
        </p:spPr>
        <p:txBody>
          <a:bodyPr>
            <a:normAutofit/>
          </a:bodyPr>
          <a:lstStyle/>
          <a:p>
            <a:r>
              <a:rPr lang="en-US" dirty="0" smtClean="0">
                <a:latin typeface="Calibri" panose="020F0502020204030204" pitchFamily="34" charset="0"/>
                <a:cs typeface="Calibri" panose="020F0502020204030204" pitchFamily="34" charset="0"/>
              </a:rPr>
              <a:t>Web Application Firewall</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
          </p:nvPr>
        </p:nvSpPr>
        <p:spPr>
          <a:xfrm>
            <a:off x="1138835" y="2702256"/>
            <a:ext cx="6258251" cy="2169994"/>
          </a:xfrm>
        </p:spPr>
        <p:txBody>
          <a:bodyPr>
            <a:noAutofit/>
          </a:bodyPr>
          <a:lstStyle/>
          <a:p>
            <a:pPr marL="0" indent="0" algn="just">
              <a:buNone/>
            </a:pPr>
            <a:r>
              <a:rPr lang="en-US" sz="2400" dirty="0">
                <a:latin typeface="Calibri" panose="020F0502020204030204" pitchFamily="34" charset="0"/>
                <a:cs typeface="Calibri" panose="020F0502020204030204" pitchFamily="34" charset="0"/>
              </a:rPr>
              <a:t>A web application firewall (WAF) is a firewall that monitors, filters and blocks </a:t>
            </a:r>
            <a:r>
              <a:rPr lang="en-US" sz="2400" dirty="0" smtClean="0">
                <a:latin typeface="Calibri" panose="020F0502020204030204" pitchFamily="34" charset="0"/>
                <a:cs typeface="Calibri" panose="020F0502020204030204" pitchFamily="34" charset="0"/>
              </a:rPr>
              <a:t>requests from</a:t>
            </a:r>
          </a:p>
          <a:p>
            <a:pPr lvl="1" indent="-342900" algn="just"/>
            <a:r>
              <a:rPr lang="en-US" sz="2200" dirty="0" smtClean="0">
                <a:latin typeface="Calibri" panose="020F0502020204030204" pitchFamily="34" charset="0"/>
                <a:cs typeface="Calibri" panose="020F0502020204030204" pitchFamily="34" charset="0"/>
              </a:rPr>
              <a:t>block IPs</a:t>
            </a:r>
          </a:p>
          <a:p>
            <a:pPr lvl="1" indent="-342900" algn="just"/>
            <a:r>
              <a:rPr lang="en-US" sz="2200" dirty="0" smtClean="0">
                <a:latin typeface="Calibri" panose="020F0502020204030204" pitchFamily="34" charset="0"/>
                <a:cs typeface="Calibri" panose="020F0502020204030204" pitchFamily="34" charset="0"/>
              </a:rPr>
              <a:t>Bots</a:t>
            </a:r>
          </a:p>
          <a:p>
            <a:pPr lvl="1" indent="-342900" algn="just"/>
            <a:r>
              <a:rPr lang="en-US" sz="2200" dirty="0" smtClean="0">
                <a:latin typeface="Calibri" panose="020F0502020204030204" pitchFamily="34" charset="0"/>
                <a:cs typeface="Calibri" panose="020F0502020204030204" pitchFamily="34" charset="0"/>
              </a:rPr>
              <a:t>Or where UBER service is not launched yet</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71564" b="40810"/>
          <a:stretch/>
        </p:blipFill>
        <p:spPr>
          <a:xfrm>
            <a:off x="8336524" y="2285999"/>
            <a:ext cx="2809534" cy="3483805"/>
          </a:xfrm>
          <a:prstGeom prst="rect">
            <a:avLst/>
          </a:prstGeom>
          <a:ln w="28575">
            <a:solidFill>
              <a:schemeClr val="tx1"/>
            </a:solidFill>
          </a:ln>
        </p:spPr>
      </p:pic>
    </p:spTree>
    <p:extLst>
      <p:ext uri="{BB962C8B-B14F-4D97-AF65-F5344CB8AC3E}">
        <p14:creationId xmlns:p14="http://schemas.microsoft.com/office/powerpoint/2010/main" val="19501212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51" y="897064"/>
            <a:ext cx="8911687" cy="686075"/>
          </a:xfrm>
        </p:spPr>
        <p:txBody>
          <a:bodyPr>
            <a:normAutofit/>
          </a:bodyPr>
          <a:lstStyle/>
          <a:p>
            <a:r>
              <a:rPr lang="en-US" dirty="0" smtClean="0">
                <a:latin typeface="Calibri" panose="020F0502020204030204" pitchFamily="34" charset="0"/>
                <a:cs typeface="Calibri" panose="020F0502020204030204" pitchFamily="34" charset="0"/>
              </a:rPr>
              <a:t>Load Balancing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
          </p:nvPr>
        </p:nvSpPr>
        <p:spPr>
          <a:xfrm>
            <a:off x="949673" y="2804615"/>
            <a:ext cx="4729701" cy="2169994"/>
          </a:xfrm>
        </p:spPr>
        <p:txBody>
          <a:bodyPr>
            <a:noAutofit/>
          </a:bodyPr>
          <a:lstStyle/>
          <a:p>
            <a:pPr marL="0" indent="0" algn="just">
              <a:buNone/>
            </a:pPr>
            <a:r>
              <a:rPr lang="en-US" sz="2400" b="1" dirty="0">
                <a:latin typeface="Calibri" panose="020F0502020204030204" pitchFamily="34" charset="0"/>
                <a:cs typeface="Calibri" panose="020F0502020204030204" pitchFamily="34" charset="0"/>
              </a:rPr>
              <a:t>Load balancing</a:t>
            </a:r>
            <a:r>
              <a:rPr lang="en-US" sz="2400" dirty="0">
                <a:latin typeface="Calibri" panose="020F0502020204030204" pitchFamily="34" charset="0"/>
                <a:cs typeface="Calibri" panose="020F0502020204030204" pitchFamily="34" charset="0"/>
              </a:rPr>
              <a:t> refers to efficiently distributing incoming network traffic across a group of backend servers, also known as a </a:t>
            </a:r>
            <a:r>
              <a:rPr lang="en-US" sz="2400" i="1" dirty="0">
                <a:latin typeface="Calibri" panose="020F0502020204030204" pitchFamily="34" charset="0"/>
                <a:cs typeface="Calibri" panose="020F0502020204030204" pitchFamily="34" charset="0"/>
              </a:rPr>
              <a:t>server farm</a:t>
            </a:r>
            <a:r>
              <a:rPr lang="en-US" sz="2400" dirty="0">
                <a:latin typeface="Calibri" panose="020F0502020204030204" pitchFamily="34" charset="0"/>
                <a:cs typeface="Calibri" panose="020F0502020204030204" pitchFamily="34" charset="0"/>
              </a:rPr>
              <a:t> or </a:t>
            </a:r>
            <a:r>
              <a:rPr lang="en-US" sz="2400" i="1" dirty="0">
                <a:latin typeface="Calibri" panose="020F0502020204030204" pitchFamily="34" charset="0"/>
                <a:cs typeface="Calibri" panose="020F0502020204030204" pitchFamily="34" charset="0"/>
              </a:rPr>
              <a:t>server </a:t>
            </a:r>
            <a:r>
              <a:rPr lang="en-US" sz="2400" i="1" dirty="0" smtClean="0">
                <a:latin typeface="Calibri" panose="020F0502020204030204" pitchFamily="34" charset="0"/>
                <a:cs typeface="Calibri" panose="020F0502020204030204" pitchFamily="34" charset="0"/>
              </a:rPr>
              <a:t>pool. </a:t>
            </a:r>
            <a:endParaRPr lang="en-US" sz="2200" dirty="0" smtClean="0">
              <a:latin typeface="Calibri" panose="020F0502020204030204" pitchFamily="34" charset="0"/>
              <a:cs typeface="Calibri" panose="020F0502020204030204" pitchFamily="34" charset="0"/>
            </a:endParaRPr>
          </a:p>
        </p:txBody>
      </p:sp>
      <p:grpSp>
        <p:nvGrpSpPr>
          <p:cNvPr id="4" name="Group 3"/>
          <p:cNvGrpSpPr/>
          <p:nvPr/>
        </p:nvGrpSpPr>
        <p:grpSpPr>
          <a:xfrm>
            <a:off x="7084141" y="2132249"/>
            <a:ext cx="4488210" cy="3483805"/>
            <a:chOff x="6005967" y="1408917"/>
            <a:chExt cx="4488210" cy="3483805"/>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71564" b="40810"/>
            <a:stretch/>
          </p:blipFill>
          <p:spPr>
            <a:xfrm>
              <a:off x="6005967" y="1408917"/>
              <a:ext cx="2809534" cy="3483805"/>
            </a:xfrm>
            <a:prstGeom prst="rect">
              <a:avLst/>
            </a:prstGeom>
            <a:ln w="28575">
              <a:solidFill>
                <a:schemeClr val="tx1"/>
              </a:solidFill>
            </a:ln>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8342" t="16989" r="54668" b="35245"/>
            <a:stretch/>
          </p:blipFill>
          <p:spPr>
            <a:xfrm>
              <a:off x="8815501" y="2081283"/>
              <a:ext cx="1678676" cy="2811439"/>
            </a:xfrm>
            <a:prstGeom prst="rect">
              <a:avLst/>
            </a:prstGeom>
            <a:ln w="28575">
              <a:solidFill>
                <a:schemeClr val="tx1"/>
              </a:solidFill>
            </a:ln>
          </p:spPr>
        </p:pic>
      </p:grpSp>
    </p:spTree>
    <p:extLst>
      <p:ext uri="{BB962C8B-B14F-4D97-AF65-F5344CB8AC3E}">
        <p14:creationId xmlns:p14="http://schemas.microsoft.com/office/powerpoint/2010/main" val="34982712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761" y="651405"/>
            <a:ext cx="3469681" cy="686075"/>
          </a:xfrm>
        </p:spPr>
        <p:txBody>
          <a:bodyPr>
            <a:normAutofit/>
          </a:bodyPr>
          <a:lstStyle/>
          <a:p>
            <a:r>
              <a:rPr lang="en-US" dirty="0" smtClean="0">
                <a:latin typeface="Calibri" panose="020F0502020204030204" pitchFamily="34" charset="0"/>
                <a:cs typeface="Calibri" panose="020F0502020204030204" pitchFamily="34" charset="0"/>
              </a:rPr>
              <a:t>Supply/ Demand</a:t>
            </a:r>
            <a:endParaRPr lang="en-US" dirty="0">
              <a:latin typeface="Calibri" panose="020F0502020204030204" pitchFamily="34" charset="0"/>
              <a:cs typeface="Calibri" panose="020F0502020204030204" pitchFamily="34" charset="0"/>
            </a:endParaRPr>
          </a:p>
        </p:txBody>
      </p:sp>
      <p:grpSp>
        <p:nvGrpSpPr>
          <p:cNvPr id="5" name="Group 4"/>
          <p:cNvGrpSpPr/>
          <p:nvPr/>
        </p:nvGrpSpPr>
        <p:grpSpPr>
          <a:xfrm>
            <a:off x="1951631" y="1651378"/>
            <a:ext cx="9158830" cy="5008729"/>
            <a:chOff x="1789761" y="678762"/>
            <a:chExt cx="9893905" cy="5885811"/>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3325"/>
            <a:stretch/>
          </p:blipFill>
          <p:spPr>
            <a:xfrm>
              <a:off x="4107975" y="678762"/>
              <a:ext cx="7575691" cy="5885811"/>
            </a:xfrm>
            <a:prstGeom prst="rect">
              <a:avLst/>
            </a:prstGeom>
            <a:ln w="28575">
              <a:solidFill>
                <a:schemeClr val="tx1"/>
              </a:solidFill>
            </a:ln>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71564" b="40810"/>
            <a:stretch/>
          </p:blipFill>
          <p:spPr>
            <a:xfrm>
              <a:off x="1789761" y="1019956"/>
              <a:ext cx="2809534" cy="3483805"/>
            </a:xfrm>
            <a:prstGeom prst="rect">
              <a:avLst/>
            </a:prstGeom>
            <a:ln w="28575">
              <a:solidFill>
                <a:schemeClr val="tx1"/>
              </a:solidFill>
            </a:ln>
          </p:spPr>
        </p:pic>
      </p:grpSp>
    </p:spTree>
    <p:extLst>
      <p:ext uri="{BB962C8B-B14F-4D97-AF65-F5344CB8AC3E}">
        <p14:creationId xmlns:p14="http://schemas.microsoft.com/office/powerpoint/2010/main" val="16130009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 GOOD 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164" y="122832"/>
            <a:ext cx="7273299" cy="6067235"/>
          </a:xfrm>
          <a:prstGeom prst="rect">
            <a:avLst/>
          </a:prstGeom>
        </p:spPr>
      </p:pic>
    </p:spTree>
    <p:extLst>
      <p:ext uri="{BB962C8B-B14F-4D97-AF65-F5344CB8AC3E}">
        <p14:creationId xmlns:p14="http://schemas.microsoft.com/office/powerpoint/2010/main" val="3652752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i="1" dirty="0" smtClean="0"/>
              <a:t>What is Defect?</a:t>
            </a:r>
          </a:p>
        </p:txBody>
      </p:sp>
      <p:sp>
        <p:nvSpPr>
          <p:cNvPr id="14339" name="Content Placeholder 2"/>
          <p:cNvSpPr>
            <a:spLocks noGrp="1"/>
          </p:cNvSpPr>
          <p:nvPr>
            <p:ph idx="1"/>
          </p:nvPr>
        </p:nvSpPr>
        <p:spPr>
          <a:xfrm>
            <a:off x="1315644" y="2009507"/>
            <a:ext cx="9621672" cy="3613370"/>
          </a:xfrm>
        </p:spPr>
        <p:txBody>
          <a:bodyPr>
            <a:normAutofit/>
          </a:bodyPr>
          <a:lstStyle/>
          <a:p>
            <a:pPr eaLnBrk="1" hangingPunct="1"/>
            <a:endParaRPr lang="en-US" altLang="en-US" sz="2400" dirty="0" smtClean="0"/>
          </a:p>
          <a:p>
            <a:pPr eaLnBrk="1" hangingPunct="1"/>
            <a:r>
              <a:rPr lang="en-US" altLang="en-US" sz="2200" dirty="0" smtClean="0"/>
              <a:t>Defect is deviation from customer requirement.</a:t>
            </a:r>
          </a:p>
          <a:p>
            <a:pPr eaLnBrk="1" hangingPunct="1"/>
            <a:r>
              <a:rPr lang="en-US" altLang="en-US" sz="2200" dirty="0" smtClean="0"/>
              <a:t>Mostly defects are found in the software after software is shipped to the customer at production site. </a:t>
            </a:r>
          </a:p>
          <a:p>
            <a:pPr eaLnBrk="1" hangingPunct="1"/>
            <a:endParaRPr lang="en-US" altLang="en-US" sz="2400" dirty="0" smtClean="0"/>
          </a:p>
          <a:p>
            <a:pPr eaLnBrk="1" hangingPunct="1"/>
            <a:r>
              <a:rPr lang="en-US" altLang="en-US" sz="2400" dirty="0" smtClean="0"/>
              <a:t>Example:</a:t>
            </a:r>
          </a:p>
          <a:p>
            <a:pPr eaLnBrk="1" hangingPunct="1"/>
            <a:r>
              <a:rPr lang="en-US" altLang="en-US" dirty="0" smtClean="0"/>
              <a:t>In online shopping, the option of searching a debit card for making payment is missing. </a:t>
            </a:r>
          </a:p>
          <a:p>
            <a:pPr eaLnBrk="1" hangingPunct="1"/>
            <a:endParaRPr lang="en-US" altLang="en-US" sz="2400" dirty="0" smtClean="0"/>
          </a:p>
          <a:p>
            <a:pPr eaLnBrk="1" hangingPunct="1"/>
            <a:endParaRPr lang="en-US" altLang="en-US" sz="2400" dirty="0" smtClean="0"/>
          </a:p>
        </p:txBody>
      </p:sp>
    </p:spTree>
    <p:extLst>
      <p:ext uri="{BB962C8B-B14F-4D97-AF65-F5344CB8AC3E}">
        <p14:creationId xmlns:p14="http://schemas.microsoft.com/office/powerpoint/2010/main" val="1419413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023582" y="777875"/>
            <a:ext cx="2756848" cy="709613"/>
          </a:xfrm>
        </p:spPr>
        <p:txBody>
          <a:bodyPr>
            <a:normAutofit/>
          </a:bodyPr>
          <a:lstStyle/>
          <a:p>
            <a:r>
              <a:rPr lang="en-US" sz="3600" dirty="0" smtClean="0">
                <a:solidFill>
                  <a:schemeClr val="tx1"/>
                </a:solidFill>
              </a:rPr>
              <a:t>Defects</a:t>
            </a:r>
            <a:endParaRPr lang="en-US" sz="3600" dirty="0">
              <a:solidFill>
                <a:schemeClr val="tx1"/>
              </a:solidFill>
            </a:endParaRPr>
          </a:p>
        </p:txBody>
      </p:sp>
      <p:pic>
        <p:nvPicPr>
          <p:cNvPr id="6" name="Content Placeholder 5"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153090" y="955178"/>
            <a:ext cx="7493000" cy="5678487"/>
          </a:xfrm>
        </p:spPr>
      </p:pic>
    </p:spTree>
    <p:extLst>
      <p:ext uri="{BB962C8B-B14F-4D97-AF65-F5344CB8AC3E}">
        <p14:creationId xmlns:p14="http://schemas.microsoft.com/office/powerpoint/2010/main" val="3803418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1600</TotalTime>
  <Words>2257</Words>
  <Application>Microsoft Office PowerPoint</Application>
  <PresentationFormat>Widescreen</PresentationFormat>
  <Paragraphs>305</Paragraphs>
  <Slides>64</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3" baseType="lpstr">
      <vt:lpstr>Arial</vt:lpstr>
      <vt:lpstr>Calibri</vt:lpstr>
      <vt:lpstr>Gill Sans MT</vt:lpstr>
      <vt:lpstr>Monotype Sorts</vt:lpstr>
      <vt:lpstr>Wingdings</vt:lpstr>
      <vt:lpstr>Wingdings 2</vt:lpstr>
      <vt:lpstr>Wingdings 3</vt:lpstr>
      <vt:lpstr>Dividend</vt:lpstr>
      <vt:lpstr>Visio</vt:lpstr>
      <vt:lpstr>SOFTWARE ENGINEERING (Week-3)</vt:lpstr>
      <vt:lpstr>Contents of week # 3</vt:lpstr>
      <vt:lpstr>Software Quality Engineering at Requirement Phase</vt:lpstr>
      <vt:lpstr>Software Quality Engineering Road Map</vt:lpstr>
      <vt:lpstr>The Requirements Process (Process for Capturing Requirements)</vt:lpstr>
      <vt:lpstr>PowerPoint Presentation</vt:lpstr>
      <vt:lpstr>PowerPoint Presentation</vt:lpstr>
      <vt:lpstr>What is Defect?</vt:lpstr>
      <vt:lpstr>Defects</vt:lpstr>
      <vt:lpstr>Distribution of Defects</vt:lpstr>
      <vt:lpstr>Failure Root Cause</vt:lpstr>
      <vt:lpstr>Failure Root Cause</vt:lpstr>
      <vt:lpstr>PowerPoint Presentation</vt:lpstr>
      <vt:lpstr>Impact of Requirement Defects</vt:lpstr>
      <vt:lpstr>What are Missing Quality Requirements?</vt:lpstr>
      <vt:lpstr>Missing Quality Requirements</vt:lpstr>
      <vt:lpstr>Cost Analysis based Approach</vt:lpstr>
      <vt:lpstr>Cost Analysis based Approach</vt:lpstr>
      <vt:lpstr>Cost Analysis based Approach</vt:lpstr>
      <vt:lpstr>RE Related Activities</vt:lpstr>
      <vt:lpstr>RE Related Activities</vt:lpstr>
      <vt:lpstr>PowerPoint Presentation</vt:lpstr>
      <vt:lpstr>PowerPoint Presentation</vt:lpstr>
      <vt:lpstr>PowerPoint Presentation</vt:lpstr>
      <vt:lpstr>PowerPoint Presentation</vt:lpstr>
      <vt:lpstr>PowerPoint Presentation</vt:lpstr>
      <vt:lpstr>PowerPoint Presentation</vt:lpstr>
      <vt:lpstr>Software Architecture</vt:lpstr>
      <vt:lpstr>PowerPoint Presentation</vt:lpstr>
      <vt:lpstr>Conceptual Model of an Architecture Description</vt:lpstr>
      <vt:lpstr>PowerPoint Presentation</vt:lpstr>
      <vt:lpstr>Introduction to Views</vt:lpstr>
      <vt:lpstr>Introduction to Views</vt:lpstr>
      <vt:lpstr>Definition of SW View</vt:lpstr>
      <vt:lpstr>PowerPoint Presentation</vt:lpstr>
      <vt:lpstr>PowerPoint Presentation</vt:lpstr>
      <vt:lpstr>View Model</vt:lpstr>
      <vt:lpstr>4+1 view model</vt:lpstr>
      <vt:lpstr>The 4 +1 View Model</vt:lpstr>
      <vt:lpstr>4+1 View Model of Architecture</vt:lpstr>
      <vt:lpstr>The 4+1 view model</vt:lpstr>
      <vt:lpstr>PowerPoint Presentation</vt:lpstr>
      <vt:lpstr>The Scenario View- Use Case View</vt:lpstr>
      <vt:lpstr>Use Case</vt:lpstr>
      <vt:lpstr>The Logical or Conceptual View</vt:lpstr>
      <vt:lpstr>Logical view</vt:lpstr>
      <vt:lpstr>The Development or Module View</vt:lpstr>
      <vt:lpstr>Development View</vt:lpstr>
      <vt:lpstr>The Process View</vt:lpstr>
      <vt:lpstr>Process View</vt:lpstr>
      <vt:lpstr>The Physical View</vt:lpstr>
      <vt:lpstr>Physical View</vt:lpstr>
      <vt:lpstr>Uber Case Study</vt:lpstr>
      <vt:lpstr>PowerPoint Presentation</vt:lpstr>
      <vt:lpstr>Ubers Case Study</vt:lpstr>
      <vt:lpstr>Ubers Services </vt:lpstr>
      <vt:lpstr>Ubers Services </vt:lpstr>
      <vt:lpstr>How Dispatch System Works? How Riders match to drivers? </vt:lpstr>
      <vt:lpstr>How Dispatch System Works? How Riders match to drivers? </vt:lpstr>
      <vt:lpstr>How Dispatch System Works? How Riders match to drivers? </vt:lpstr>
      <vt:lpstr>Web Application Firewall</vt:lpstr>
      <vt:lpstr>Load Balancing</vt:lpstr>
      <vt:lpstr>Supply/ Demand</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253</cp:revision>
  <dcterms:created xsi:type="dcterms:W3CDTF">2021-02-17T13:59:14Z</dcterms:created>
  <dcterms:modified xsi:type="dcterms:W3CDTF">2022-02-21T07:50:43Z</dcterms:modified>
</cp:coreProperties>
</file>