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26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26:44.2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3 14,'0'0'3,"-2"-1"-1,2-1 0</inkml:trace>
  <inkml:trace contextRef="#ctx0" brushRef="#br0" timeOffset="8050">744 972 14,'0'0'2,"0"0"1,0 0-1</inkml:trace>
  <inkml:trace contextRef="#ctx0" brushRef="#br0" timeOffset="8096">744 978 14,'0'0'2,"0"0"0,0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9:40.5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243-1 14,'0'0'2,"0"0"0,0 0 0,0 0-1,-2 0 1,2 0 0,0 1-1,-4 2 0,0 1 0,-1-2 0,3 1 0,-2 0-1,2 0 1,-2 0 0,0 0 0,2 0 0,0-1 0,0 0-1,0-1 1,0 1 0,-1-1 0,3 0-1,-2-1 0,2 1 0,-2-1 0,2 1 1,-2-1 0,2 1-1,-2 1 0,2-1 0,0-2 0,0 1 0,0 0 0,-2 0 0,2 2 1,-4 3-1,-2 2 0,-3 0 0,1 1 0,0 1 1,-3 1 0,1 2-1,0-1 1,-1-1-1,1 0 0,0 2 1,-1-1-1,3-2 0,0 1 0,-1 0 0,1-1 0,0-1 0,2-1 0,-1-1 0,3-2 0,0 1 0,0 0 0,2-1 0,-2-1 0,2-1 0,0 0 0,2 0 0,-2-1 0,2 0 0,-3 0 0,3-1 0,0 1 0,0 0 0,0 1 0,0-2 0,0 0 1,3 0 0,-1-2 0,0 2-1,0-2 0,4 0 0,0-4 0,2 1 0,3-3 0,1 0 0,3-1 0,1 1 0,-1-3 0,1-1 0,3 2-1,-2 0 2,1-1-1,3-1 0,-2 3 0,-3-1 0,3-1 0,-2 2 0,-1 1 0,-1 0 0,1-1 0,-1 3 0,-3-1 0,1 0 0,-1 1 0,-2 1 0,-1-1 0,-1 2 0,0 0 0,-2 1 0,-1 0 0,-1 0 0,2 2 0,-4-2-1,0 2 2,0 0-2,0 1 1,-2 0 0,0 0 0,0 0 0,-2 1 0,0 2 0,-4 0 0,0 2 0,-3 0 0,1 2 0,-4 2 0,-1 0 0,1 0 0,-3 0 0,3 1 0,-3 0 0,1 2 0,-1-2 0,3 1 0,-1-1 0,1 1 0,0-2 0,-1 0 0,3-1 0,-1 2 0,1-3-1,2 1 1,0-1 0,1-1 0,1-2 0,0 2 0,0-1 0,1-1 0,-1 1 0,0-1-1,2 0 1,0 0 0,0-2 0,2 0 0,2 1 0,-3-2 0,3 0 0,-2 0 0,2 0 0,0-1 0,2 0 0,1 0 0,3-2 0,0 1 0,4-4 0,1-1 0,3 1 1,1-1-1,1-2 0,1 1 0,-1-1 0,3-1 0,0 1 0,-1 0 0,3 1 0,-2 0 0,2 0 0,-5 0 0,3 1 0,-5 1 0,1 0 0,-1 1 0,-3 2 0,-1 1-1,-2-1 1,-1 0 0,-1 1 0,-2 1 0,0 1 0,-2 2 0,-2 0 0,-2 2 0,-4 2 0,-2 1 0,-1 1 0,-3 2 0,1-1 0,-1 1 0,0-1 0,-1 1 0,3-1 0,-3 1 0,3-2 0,0 1 0,-1 0 0,3-1 0,-2 1 0,1 0 0,1-2 0,2 1 0,-3-1-1,3 0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43:44.4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12 18,'-2'-2'3,"2"2"0,0 0-1,0 0 0,0 0 0,0 0 0,0 0 0,2 2 0,0-1 0,1 1 0,-1-2-1,-2 0 0,-2 0 0,2 2-1,2 1 1,-2-2 0,0-1-1,2 2 1,-2-2 0,-2 0 0,4 0 0,0 1 0,0 0-1,2 0 0,2 2 1,0-1 0,5 1 0,-1 0-1,3-1 1,1 0 0,3 1 0,1-1 6,3 0-7,4-1-1,2 0 1,2-1 0,4 2 6,2-2-7,6 0 7,3-3 5,6 1-8,1-1 0,5-1 6,4 0-7,0-1 6,3 0-14,-1 0 13,0 0-7,-2 2-6,2-1 13,0 1-1,2 1-13,-1 1 7,1-1 0,-4 1 6,2 1-13,-4 1 14,0-1-14,-2 2 7,-2 0 7,-3 0-8,-3 0 1,0 1 6,-5 0-1,1-1-13,-3 2 7,-1-1 0,-5 1 0,0-1 1,-4-1 6,-4 1-13,0-1 0,-4 1 1,-5 0 0,3 0 1,-2-1 0,-5 1 0,1-3-1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44:26.0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 22,'0'0'4,"0"0"-1,0 0-1,0 0 1,0 0-1,0 0 0,0 0 0,0 0 0,0 0-1,0-1 0,0 1-1,2-1 0,-1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47:39.6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22,'0'0'4,"0"0"-1,0 0 0,0 0-1,0 0 0,0 0-1,0 0 1,0 0 0,0 0 0,0 0-2,0 0 0,0 0 0,0 0-1,0 0 1,0 0-1,0 0 0,0 0 0</inkml:trace>
  <inkml:trace contextRef="#ctx0" brushRef="#br0" timeOffset="50562">2526 431 15,'0'0'2,"0"0"0,0 0 0,0 0-1,0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47:19.2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15,'0'0'3,"0"0"0,0 0-1,0 0 0,0 0-1,0 0 0,0 0 1,0 0 0,0 0-1,0 0 0,0 0 0,0 0 0,0 0-1,0 0 1,0 0-1,0 0 1,0 0 0,0 0-1,0 0 0,0 0 0,0 0 1,0 0-1,0 0 0,0 0 0,0 0 0,0 0 0,0 0 0,0 0 0,0 0 0,0 0 0,0 0 0,0 0 0,0 0 0,0 0 0,0 0 0,0 0 0,0 0 0,0 0 0,0 0 0,0 0 0,0 0 1,0 0-1,0 0 0,0 0 0,0 0 0,0 0 0,0 0 0,0 0 0,0 0 0,0 0 0,0 0 0,0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53:20.3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10162 3 14,'-2'-1'2,"0"-1"0</inkml:trace>
  <inkml:trace contextRef="#ctx0" brushRef="#br0" timeOffset="15521">16831 2947 19,'0'0'3,"0"0"0,0 0-1,0 0 0,0 0-1,0 0 0,0 0 0,0 0 0,0 0 0,0 0 0,0 0-1</inkml:trace>
  <inkml:trace contextRef="#ctx0" brushRef="#br0" timeOffset="15802">16968 3033 18,'0'0'3,"-2"0"-1</inkml:trace>
  <inkml:trace contextRef="#ctx0" brushRef="#br0" timeOffset="47980">0 1565 16,'0'0'3,"0"0"-1,0 0 0,0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53:36.3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12 22,'0'0'3,"0"0"0,0-2-1,-2 1 0,2 0-1,0 1 0,-3-2 0,3 1 0,-3 0 0,3-1 0,0 1-1,0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53:38.3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0 17,'0'0'3,"0"0"0,0 0-1,-2 0 0,2 0 0,-2 2 0,2-2 0,0 0-1,-3 0 0,3 0 0,0 1 0,0-1 0,0-1 0,0 1 0,0 0 0,0 0-1,0 0 0,0-2 0,0 2 1,0 0-1,0 0 0,0 2 1,0-2-1,0-2 0,0 4 0,0-2 0,0 0 0,0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54:06.8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44 15,'0'0'3,"0"0"-1,0 0 0,0 0 0,0 0 0,0 0 0,0-3-1,-2 2 0,2-1 0,-3 0 0,3 1 0,-2-1-1,0 1 1,2-2-1,-3 2 1,3-1-1,0 2 1,0-1 0,0 0-1,-2 0 0,2 0 0,0 0 0,0 0 1,0 1-1,0 0 0,0 0 0,0 0 0,0 0 0,0 0 0,0-2 0,0 0 0,-2 0 1,2 0-1,-2 1 1,2 0-1,0 0 0,0 0 0,0 0 0,0-2 0,0 2 0,0 0 0,0 0 0,0 1 0,0 0 0,0-1 0,0 1 0,-3 0 0,3 0 0,0 0 0,0 0 0,0 0 0,0 0 0,0 0 0,0 0 0,0 0 0,0 0 0,0 0 0,0 0 0,0 0 0,0 0 0,0 0 0,0 0 0,0 0 0,0 0 0,0 0 0,0 0 0,0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57:00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3 14,'0'0'2,"0"0"1,0 0-1,4 0 0,-4 0-1,0 0 1,4 0-1,-4 0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8:10.8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131 48 29,'-4'-2'4,"0"0"0,-5-4-1,1 0 0,-2 0-1,-3 2-1,1-1 0,-1 1 0,1 0-1,-3 1 0,1 1-1,-3-2-1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57:00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3 14,'0'0'2,"0"0"1,0 0-1,4 0 0,-4 0-1,0 0 1,4 0-1,-4 0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8:11.2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18,'2'1'4,"2"0"-1,0 3 0,0 0-1,2-1 0,-2 2 0,0 1 0,0-1 0,2 0-1,-1 0 0,-1 0 0,0 0 0,-2-1 0,2-1-1,-2 0 0,0-1-1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8:23.1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17 36,'0'-3'1,"0"-1"-1,-2-1 0,-1 3-1,0-1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8:11.7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1757 8 28,'-2'-3'3,"2"-2"-2</inkml:trace>
  <inkml:trace contextRef="#ctx0" brushRef="#br0" timeOffset="5657">1842 6944 15,'-4'-4'3,"-4"-1"-1,-1-3 0,1 1 0</inkml:trace>
  <inkml:trace contextRef="#ctx0" brushRef="#br0" timeOffset="6412">89 7993 19,'0'0'2,"-2"0"1,2 0-1,0 0 0,0 0 0,-2 0-1,2 0 0,0 0 0,0 0 0,0 0 0,-2 0-1,2 0 1,0 0 0,0 0 0,0 0 0,-2 0-1,2 0 1,2 0-1,-2-1 0,0 1 0,0 0 0,0 0 0,0 0 0,0 0 0,0 0 0,0 0 0,0 0 0,0 0 0,0 0 0,0 0 0,0 0 0,0 0 0,0 0 1,0 0-1,0 0 0,0 0 0,0 0 0,0 0 0,0 0 0,0 0 0,0 0 0,0 0 0,0 0 0,0 0 0,0 0 0,0 0 0,0 0 0,0 0 0,0 0 0,0 0 0,0 0 0,0 0 0,0 0 0,0 0 0,0 0 0,0 0 0,0 0 0,0 0 0,0 0 0,0 0 0,0 0 0,0 0 0,0 0 0,0 0 0,0 0 0,0 0 0,0 0 1,0 0-1,0 0 0,0 0 0,0 0 1,0 0-1,0 0 0,0 0 0,0 0 0,0 0 0,0 0 0,0 0 0,0 0 0,0 0 0,0 0-1,0 0 1,0 0 0,0 0 0,0 0 0,0 0 0,0 0 0,0 0 0,0 0 0,0 0 1,0 0-1,0 0 0,0 0 0,0 0 0,0 0 0,0 0 0,0 0 0,0 0 0,0 0 0,0 0 0,0 0 0,0 0 0,0 0 0,0 0 0,0 0 0,0 0 0,0 0 0,0 0 0,0 0 0,0 0 0,0 0 0,0 0 0,0 0 0,0 0 0,0 0 0,0 0 0,0 0-1,0 0 1,0 0 0</inkml:trace>
  <inkml:trace contextRef="#ctx0" brushRef="#br0" timeOffset="32620">3 2442 14,'-3'0'2,"3"-1"0,0 1 0,0 0 0,0 0 0,0 0 0,0 0-1,0-1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8:16.6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-2 228 16,'0'-1'3,"0"1"0,0 0-1,0 0 0,0 0 1,0 0-1,0 0-1,0 0 0,0 0 1,0 0-1,0 0 1,0 0-1,0 0-1,0 0 1,0 0 0,0 0-1,0 0 1,0-3 0,4 1-1,0-2 1,0 1 0,2-1-1,3 0 0,-1-1 1,3 0-1,1-2 0,1-1 0,1-1 0,3-1 0,0 0 0,-1-1 0,5-1 0,-2 1 0,2-2 0,-2 0 0,0-1-1,2 2 1,-4 1 0,1 1 0,-3 2 0,0-1-1,-3 2 0,-3 2 0,-1 0 0,-2 0 0,0 2 0,-4 0 1,1 2-1,-6 1 0</inkml:trace>
  <inkml:trace contextRef="#ctx0" brushRef="#br0" timeOffset="321">213 195 13,'3'0'3,"-1"0"0,0 0-1,2-1 0,0-1 0,0 1 0,2-1-1,1 0 1,-1-1 0,0 1-1,3-2 0,-3 1 0,2-2 0,3-1-1,-3-1 0,2 0 1,3 0-1,-3-1 0,3 1 0,-1-1 0,1 0 1,-1-1-1,1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8:22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28 22,'0'0'4,"0"0"-1,0 0 0,0 0 0,-2 0-1,2 0 0,0 0 0,0 0 0,0 0 0,0-2-1,0 0 0,-2 0 0,0-1 0,2 1-1,0 0 0,0-1 1,2 1-1,0-1 0,2 0 0,0 0-1,5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8:23.4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86,'4'-4'9,"2"-2"-14,6-1 1,1-1 1,1 2 0,-2 1 0,0 2 1,1 1-1,-3 1 1,0 1 0,-2 0 0,0 0 0,0 1-1,-2-1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8-05T12:39:21.0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4 16,'-3'-3'2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ICS 123, Spring 2002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University of California, Irvine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Topic 3, Architectural Styles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4853F3-D381-42A4-A3B8-1EB0E351AE70}" type="slidenum">
              <a:rPr lang="en-US" altLang="en-US" sz="1300" smtClean="0">
                <a:latin typeface="Tahoma" panose="020B0604030504040204" pitchFamily="34" charset="0"/>
              </a:rPr>
              <a:pPr/>
              <a:t>13</a:t>
            </a:fld>
            <a:endParaRPr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307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ICS 123, Spring 2002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University of California, Irvine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Topic 3, Architectural Styles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7F587B-380A-4FD6-94DB-6A261F9B8EBF}" type="slidenum">
              <a:rPr lang="en-US" altLang="en-US" sz="1300" smtClean="0">
                <a:latin typeface="Tahoma" panose="020B0604030504040204" pitchFamily="34" charset="0"/>
              </a:rPr>
              <a:pPr/>
              <a:t>14</a:t>
            </a:fld>
            <a:endParaRPr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559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38.emf"/><Relationship Id="rId2" Type="http://schemas.openxmlformats.org/officeDocument/2006/relationships/image" Target="../media/image12.png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customXml" Target="../ink/ink5.xml"/><Relationship Id="rId14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customXml" Target="../ink/ink9.xml"/><Relationship Id="rId12" Type="http://schemas.openxmlformats.org/officeDocument/2006/relationships/image" Target="../media/image4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9" Type="http://schemas.openxmlformats.org/officeDocument/2006/relationships/customXml" Target="../ink/ink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2.xml"/></Relationships>
</file>

<file path=ppt/slides/_rels/slide7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6.emf"/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4.xml"/><Relationship Id="rId4" Type="http://schemas.openxmlformats.org/officeDocument/2006/relationships/image" Target="../media/image59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customXml" Target="../ink/ink17.xml"/><Relationship Id="rId18" Type="http://schemas.openxmlformats.org/officeDocument/2006/relationships/image" Target="../media/image91.emf"/><Relationship Id="rId3" Type="http://schemas.openxmlformats.org/officeDocument/2006/relationships/customXml" Target="../ink/ink15.xml"/><Relationship Id="rId12" Type="http://schemas.openxmlformats.org/officeDocument/2006/relationships/image" Target="../media/image88.em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18.xml"/><Relationship Id="rId9" Type="http://schemas.openxmlformats.org/officeDocument/2006/relationships/customXml" Target="../ink/ink16.xml"/><Relationship Id="rId14" Type="http://schemas.openxmlformats.org/officeDocument/2006/relationships/image" Target="../media/image8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smtClean="0">
                <a:latin typeface="Calibri" panose="020F0502020204030204" pitchFamily="34" charset="0"/>
                <a:cs typeface="Calibri" panose="020F0502020204030204" pitchFamily="34" charset="0"/>
              </a:rPr>
              <a:t>(Week-4)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2710" y="2357917"/>
            <a:ext cx="8966579" cy="36783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Organized hierarchically into layers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layer provides service to the layer above it and serves as a client to the layer below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connectors are defined by the protocols that determine how the layers will interact.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7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Layered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2167" t="20538" r="3367" b="5807"/>
          <a:stretch>
            <a:fillRect/>
          </a:stretch>
        </p:blipFill>
        <p:spPr bwMode="auto">
          <a:xfrm>
            <a:off x="3138984" y="2008911"/>
            <a:ext cx="6732895" cy="470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26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609" y="901929"/>
            <a:ext cx="7558610" cy="808039"/>
          </a:xfrm>
        </p:spPr>
        <p:txBody>
          <a:bodyPr>
            <a:normAutofit/>
          </a:bodyPr>
          <a:lstStyle/>
          <a:p>
            <a:r>
              <a:rPr lang="en-US" altLang="en-US" smtClean="0"/>
              <a:t>Layered Virtual Machine Example:  Java</a:t>
            </a:r>
          </a:p>
        </p:txBody>
      </p:sp>
      <p:sp>
        <p:nvSpPr>
          <p:cNvPr id="24579" name="Oval 19"/>
          <p:cNvSpPr>
            <a:spLocks noChangeArrowheads="1"/>
          </p:cNvSpPr>
          <p:nvPr/>
        </p:nvSpPr>
        <p:spPr bwMode="auto">
          <a:xfrm>
            <a:off x="7277100" y="2856936"/>
            <a:ext cx="3200400" cy="3200400"/>
          </a:xfrm>
          <a:prstGeom prst="ellipse">
            <a:avLst/>
          </a:prstGeom>
          <a:solidFill>
            <a:srgbClr val="ACACAC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0" name="Text Box 23"/>
          <p:cNvSpPr txBox="1">
            <a:spLocks noChangeArrowheads="1"/>
          </p:cNvSpPr>
          <p:nvPr/>
        </p:nvSpPr>
        <p:spPr bwMode="auto">
          <a:xfrm>
            <a:off x="7680326" y="3723711"/>
            <a:ext cx="2392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Java Virtual Machine</a:t>
            </a:r>
          </a:p>
        </p:txBody>
      </p:sp>
      <p:grpSp>
        <p:nvGrpSpPr>
          <p:cNvPr id="24581" name="Group 20"/>
          <p:cNvGrpSpPr>
            <a:grpSpLocks/>
          </p:cNvGrpSpPr>
          <p:nvPr/>
        </p:nvGrpSpPr>
        <p:grpSpPr bwMode="auto">
          <a:xfrm>
            <a:off x="2246313" y="2323536"/>
            <a:ext cx="4267200" cy="4267200"/>
            <a:chOff x="837" y="1008"/>
            <a:chExt cx="2688" cy="2688"/>
          </a:xfrm>
        </p:grpSpPr>
        <p:sp>
          <p:nvSpPr>
            <p:cNvPr id="24585" name="Oval 3"/>
            <p:cNvSpPr>
              <a:spLocks noChangeArrowheads="1"/>
            </p:cNvSpPr>
            <p:nvPr/>
          </p:nvSpPr>
          <p:spPr bwMode="auto">
            <a:xfrm>
              <a:off x="837" y="1008"/>
              <a:ext cx="2688" cy="2688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6" name="Oval 4"/>
            <p:cNvSpPr>
              <a:spLocks noChangeArrowheads="1"/>
            </p:cNvSpPr>
            <p:nvPr/>
          </p:nvSpPr>
          <p:spPr bwMode="auto">
            <a:xfrm>
              <a:off x="1173" y="1344"/>
              <a:ext cx="2016" cy="2016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7" name="Oval 5"/>
            <p:cNvSpPr>
              <a:spLocks noChangeArrowheads="1"/>
            </p:cNvSpPr>
            <p:nvPr/>
          </p:nvSpPr>
          <p:spPr bwMode="auto">
            <a:xfrm>
              <a:off x="1543" y="1714"/>
              <a:ext cx="1276" cy="1276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8" name="Oval 6"/>
            <p:cNvSpPr>
              <a:spLocks noChangeArrowheads="1"/>
            </p:cNvSpPr>
            <p:nvPr/>
          </p:nvSpPr>
          <p:spPr bwMode="auto">
            <a:xfrm>
              <a:off x="1845" y="2016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24589" name="Text Box 7"/>
            <p:cNvSpPr txBox="1">
              <a:spLocks noChangeArrowheads="1"/>
            </p:cNvSpPr>
            <p:nvPr/>
          </p:nvSpPr>
          <p:spPr bwMode="auto">
            <a:xfrm>
              <a:off x="1701" y="1776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Operating</a:t>
              </a:r>
            </a:p>
          </p:txBody>
        </p:sp>
        <p:sp>
          <p:nvSpPr>
            <p:cNvPr id="24590" name="Text Box 8"/>
            <p:cNvSpPr txBox="1">
              <a:spLocks noChangeArrowheads="1"/>
            </p:cNvSpPr>
            <p:nvPr/>
          </p:nvSpPr>
          <p:spPr bwMode="auto">
            <a:xfrm>
              <a:off x="1701" y="2688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System</a:t>
              </a:r>
            </a:p>
          </p:txBody>
        </p:sp>
        <p:sp>
          <p:nvSpPr>
            <p:cNvPr id="24591" name="Text Box 9"/>
            <p:cNvSpPr txBox="1">
              <a:spLocks noChangeArrowheads="1"/>
            </p:cNvSpPr>
            <p:nvPr/>
          </p:nvSpPr>
          <p:spPr bwMode="auto">
            <a:xfrm>
              <a:off x="1701" y="1440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Java</a:t>
              </a:r>
            </a:p>
          </p:txBody>
        </p:sp>
        <p:sp>
          <p:nvSpPr>
            <p:cNvPr id="24592" name="Text Box 10"/>
            <p:cNvSpPr txBox="1">
              <a:spLocks noChangeArrowheads="1"/>
            </p:cNvSpPr>
            <p:nvPr/>
          </p:nvSpPr>
          <p:spPr bwMode="auto">
            <a:xfrm>
              <a:off x="1605" y="2976"/>
              <a:ext cx="115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Virtual Machine</a:t>
              </a:r>
            </a:p>
          </p:txBody>
        </p:sp>
        <p:sp>
          <p:nvSpPr>
            <p:cNvPr id="24593" name="Text Box 11"/>
            <p:cNvSpPr txBox="1">
              <a:spLocks noChangeArrowheads="1"/>
            </p:cNvSpPr>
            <p:nvPr/>
          </p:nvSpPr>
          <p:spPr bwMode="auto">
            <a:xfrm>
              <a:off x="1701" y="1056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Java</a:t>
              </a:r>
            </a:p>
          </p:txBody>
        </p:sp>
        <p:sp>
          <p:nvSpPr>
            <p:cNvPr id="24594" name="Text Box 12"/>
            <p:cNvSpPr txBox="1">
              <a:spLocks noChangeArrowheads="1"/>
            </p:cNvSpPr>
            <p:nvPr/>
          </p:nvSpPr>
          <p:spPr bwMode="auto">
            <a:xfrm>
              <a:off x="1701" y="3408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</p:grpSp>
      <p:sp>
        <p:nvSpPr>
          <p:cNvPr id="24582" name="Text Box 24"/>
          <p:cNvSpPr txBox="1">
            <a:spLocks noChangeArrowheads="1"/>
          </p:cNvSpPr>
          <p:nvPr/>
        </p:nvSpPr>
        <p:spPr bwMode="auto">
          <a:xfrm>
            <a:off x="7712075" y="4626999"/>
            <a:ext cx="2332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i="1">
                <a:latin typeface="Tahoma" panose="020B0604030504040204" pitchFamily="34" charset="0"/>
              </a:rPr>
              <a:t>(Virtual Machine Style)</a:t>
            </a:r>
          </a:p>
        </p:txBody>
      </p:sp>
      <p:cxnSp>
        <p:nvCxnSpPr>
          <p:cNvPr id="24583" name="AutoShape 21"/>
          <p:cNvCxnSpPr>
            <a:cxnSpLocks noChangeShapeType="1"/>
            <a:stCxn id="24586" idx="0"/>
            <a:endCxn id="24579" idx="0"/>
          </p:cNvCxnSpPr>
          <p:nvPr/>
        </p:nvCxnSpPr>
        <p:spPr bwMode="auto">
          <a:xfrm>
            <a:off x="4379914" y="2837886"/>
            <a:ext cx="4497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4" name="AutoShape 22"/>
          <p:cNvCxnSpPr>
            <a:cxnSpLocks noChangeShapeType="1"/>
            <a:stCxn id="24586" idx="4"/>
            <a:endCxn id="24579" idx="4"/>
          </p:cNvCxnSpPr>
          <p:nvPr/>
        </p:nvCxnSpPr>
        <p:spPr bwMode="auto">
          <a:xfrm>
            <a:off x="4379914" y="6076386"/>
            <a:ext cx="4497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55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502" y="716911"/>
            <a:ext cx="9389659" cy="10318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Layered System Example:</a:t>
            </a:r>
            <a:br>
              <a:rPr lang="en-US" altLang="en-US" dirty="0" smtClean="0"/>
            </a:br>
            <a:r>
              <a:rPr lang="en-US" altLang="en-US" dirty="0" smtClean="0"/>
              <a:t>OSI Protocol Stack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632882" y="2604448"/>
            <a:ext cx="1524000" cy="3200400"/>
            <a:chOff x="432" y="1056"/>
            <a:chExt cx="960" cy="2016"/>
          </a:xfrm>
        </p:grpSpPr>
        <p:sp>
          <p:nvSpPr>
            <p:cNvPr id="26660" name="Rectangle 4"/>
            <p:cNvSpPr>
              <a:spLocks noChangeArrowheads="1"/>
            </p:cNvSpPr>
            <p:nvPr/>
          </p:nvSpPr>
          <p:spPr bwMode="auto">
            <a:xfrm>
              <a:off x="432" y="105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26661" name="Rectangle 5"/>
            <p:cNvSpPr>
              <a:spLocks noChangeArrowheads="1"/>
            </p:cNvSpPr>
            <p:nvPr/>
          </p:nvSpPr>
          <p:spPr bwMode="auto">
            <a:xfrm>
              <a:off x="432" y="134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Presentation</a:t>
              </a:r>
            </a:p>
          </p:txBody>
        </p:sp>
        <p:sp>
          <p:nvSpPr>
            <p:cNvPr id="26662" name="Rectangle 6"/>
            <p:cNvSpPr>
              <a:spLocks noChangeArrowheads="1"/>
            </p:cNvSpPr>
            <p:nvPr/>
          </p:nvSpPr>
          <p:spPr bwMode="auto">
            <a:xfrm>
              <a:off x="432" y="163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Session</a:t>
              </a:r>
            </a:p>
          </p:txBody>
        </p:sp>
        <p:sp>
          <p:nvSpPr>
            <p:cNvPr id="26663" name="Rectangle 7"/>
            <p:cNvSpPr>
              <a:spLocks noChangeArrowheads="1"/>
            </p:cNvSpPr>
            <p:nvPr/>
          </p:nvSpPr>
          <p:spPr bwMode="auto">
            <a:xfrm>
              <a:off x="432" y="192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26664" name="Rectangle 8"/>
            <p:cNvSpPr>
              <a:spLocks noChangeArrowheads="1"/>
            </p:cNvSpPr>
            <p:nvPr/>
          </p:nvSpPr>
          <p:spPr bwMode="auto">
            <a:xfrm>
              <a:off x="432" y="220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65" name="Rectangle 9"/>
            <p:cNvSpPr>
              <a:spLocks noChangeArrowheads="1"/>
            </p:cNvSpPr>
            <p:nvPr/>
          </p:nvSpPr>
          <p:spPr bwMode="auto">
            <a:xfrm>
              <a:off x="432" y="249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66" name="Rectangle 10"/>
            <p:cNvSpPr>
              <a:spLocks noChangeArrowheads="1"/>
            </p:cNvSpPr>
            <p:nvPr/>
          </p:nvSpPr>
          <p:spPr bwMode="auto">
            <a:xfrm>
              <a:off x="432" y="278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8957482" y="2604448"/>
            <a:ext cx="1524000" cy="3200400"/>
            <a:chOff x="1056" y="1344"/>
            <a:chExt cx="960" cy="2016"/>
          </a:xfrm>
        </p:grpSpPr>
        <p:sp>
          <p:nvSpPr>
            <p:cNvPr id="26653" name="Rectangle 12"/>
            <p:cNvSpPr>
              <a:spLocks noChangeArrowheads="1"/>
            </p:cNvSpPr>
            <p:nvPr/>
          </p:nvSpPr>
          <p:spPr bwMode="auto">
            <a:xfrm>
              <a:off x="1056" y="134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26654" name="Rectangle 13"/>
            <p:cNvSpPr>
              <a:spLocks noChangeArrowheads="1"/>
            </p:cNvSpPr>
            <p:nvPr/>
          </p:nvSpPr>
          <p:spPr bwMode="auto">
            <a:xfrm>
              <a:off x="1056" y="163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Presentation</a:t>
              </a:r>
            </a:p>
          </p:txBody>
        </p:sp>
        <p:sp>
          <p:nvSpPr>
            <p:cNvPr id="26655" name="Rectangle 14"/>
            <p:cNvSpPr>
              <a:spLocks noChangeArrowheads="1"/>
            </p:cNvSpPr>
            <p:nvPr/>
          </p:nvSpPr>
          <p:spPr bwMode="auto">
            <a:xfrm>
              <a:off x="1056" y="192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Session</a:t>
              </a:r>
            </a:p>
          </p:txBody>
        </p:sp>
        <p:sp>
          <p:nvSpPr>
            <p:cNvPr id="26656" name="Rectangle 15"/>
            <p:cNvSpPr>
              <a:spLocks noChangeArrowheads="1"/>
            </p:cNvSpPr>
            <p:nvPr/>
          </p:nvSpPr>
          <p:spPr bwMode="auto">
            <a:xfrm>
              <a:off x="1056" y="220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26657" name="Rectangle 16"/>
            <p:cNvSpPr>
              <a:spLocks noChangeArrowheads="1"/>
            </p:cNvSpPr>
            <p:nvPr/>
          </p:nvSpPr>
          <p:spPr bwMode="auto">
            <a:xfrm>
              <a:off x="1056" y="249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58" name="Rectangle 17"/>
            <p:cNvSpPr>
              <a:spLocks noChangeArrowheads="1"/>
            </p:cNvSpPr>
            <p:nvPr/>
          </p:nvSpPr>
          <p:spPr bwMode="auto">
            <a:xfrm>
              <a:off x="1056" y="278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59" name="Rectangle 18"/>
            <p:cNvSpPr>
              <a:spLocks noChangeArrowheads="1"/>
            </p:cNvSpPr>
            <p:nvPr/>
          </p:nvSpPr>
          <p:spPr bwMode="auto">
            <a:xfrm>
              <a:off x="1056" y="307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grpSp>
        <p:nvGrpSpPr>
          <p:cNvPr id="26629" name="Group 19"/>
          <p:cNvGrpSpPr>
            <a:grpSpLocks/>
          </p:cNvGrpSpPr>
          <p:nvPr/>
        </p:nvGrpSpPr>
        <p:grpSpPr bwMode="auto">
          <a:xfrm>
            <a:off x="4741082" y="4433248"/>
            <a:ext cx="1524000" cy="1371600"/>
            <a:chOff x="1760" y="2208"/>
            <a:chExt cx="960" cy="864"/>
          </a:xfrm>
        </p:grpSpPr>
        <p:sp>
          <p:nvSpPr>
            <p:cNvPr id="26650" name="Rectangle 20"/>
            <p:cNvSpPr>
              <a:spLocks noChangeArrowheads="1"/>
            </p:cNvSpPr>
            <p:nvPr/>
          </p:nvSpPr>
          <p:spPr bwMode="auto">
            <a:xfrm>
              <a:off x="1760" y="220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51" name="Rectangle 21"/>
            <p:cNvSpPr>
              <a:spLocks noChangeArrowheads="1"/>
            </p:cNvSpPr>
            <p:nvPr/>
          </p:nvSpPr>
          <p:spPr bwMode="auto">
            <a:xfrm>
              <a:off x="1760" y="249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52" name="Rectangle 22"/>
            <p:cNvSpPr>
              <a:spLocks noChangeArrowheads="1"/>
            </p:cNvSpPr>
            <p:nvPr/>
          </p:nvSpPr>
          <p:spPr bwMode="auto">
            <a:xfrm>
              <a:off x="1760" y="278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grpSp>
        <p:nvGrpSpPr>
          <p:cNvPr id="26630" name="Group 23"/>
          <p:cNvGrpSpPr>
            <a:grpSpLocks/>
          </p:cNvGrpSpPr>
          <p:nvPr/>
        </p:nvGrpSpPr>
        <p:grpSpPr bwMode="auto">
          <a:xfrm>
            <a:off x="6849282" y="4433248"/>
            <a:ext cx="1524000" cy="1371600"/>
            <a:chOff x="2592" y="2592"/>
            <a:chExt cx="960" cy="864"/>
          </a:xfrm>
        </p:grpSpPr>
        <p:sp>
          <p:nvSpPr>
            <p:cNvPr id="26647" name="Rectangle 24"/>
            <p:cNvSpPr>
              <a:spLocks noChangeArrowheads="1"/>
            </p:cNvSpPr>
            <p:nvPr/>
          </p:nvSpPr>
          <p:spPr bwMode="auto">
            <a:xfrm>
              <a:off x="2592" y="259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48" name="Rectangle 25"/>
            <p:cNvSpPr>
              <a:spLocks noChangeArrowheads="1"/>
            </p:cNvSpPr>
            <p:nvPr/>
          </p:nvSpPr>
          <p:spPr bwMode="auto">
            <a:xfrm>
              <a:off x="2592" y="288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49" name="Rectangle 26"/>
            <p:cNvSpPr>
              <a:spLocks noChangeArrowheads="1"/>
            </p:cNvSpPr>
            <p:nvPr/>
          </p:nvSpPr>
          <p:spPr bwMode="auto">
            <a:xfrm>
              <a:off x="2592" y="316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cxnSp>
        <p:nvCxnSpPr>
          <p:cNvPr id="26631" name="AutoShape 27"/>
          <p:cNvCxnSpPr>
            <a:cxnSpLocks noChangeShapeType="1"/>
            <a:stCxn id="26666" idx="3"/>
            <a:endCxn id="26652" idx="1"/>
          </p:cNvCxnSpPr>
          <p:nvPr/>
        </p:nvCxnSpPr>
        <p:spPr bwMode="auto">
          <a:xfrm>
            <a:off x="4171171" y="55762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2" name="AutoShape 28"/>
          <p:cNvCxnSpPr>
            <a:cxnSpLocks noChangeShapeType="1"/>
            <a:stCxn id="26665" idx="3"/>
            <a:endCxn id="26651" idx="1"/>
          </p:cNvCxnSpPr>
          <p:nvPr/>
        </p:nvCxnSpPr>
        <p:spPr bwMode="auto">
          <a:xfrm>
            <a:off x="4171171" y="51190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3" name="AutoShape 29"/>
          <p:cNvCxnSpPr>
            <a:cxnSpLocks noChangeShapeType="1"/>
            <a:stCxn id="26664" idx="3"/>
            <a:endCxn id="26650" idx="1"/>
          </p:cNvCxnSpPr>
          <p:nvPr/>
        </p:nvCxnSpPr>
        <p:spPr bwMode="auto">
          <a:xfrm>
            <a:off x="4171171" y="46618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4" name="AutoShape 30"/>
          <p:cNvCxnSpPr>
            <a:cxnSpLocks noChangeShapeType="1"/>
            <a:stCxn id="26660" idx="3"/>
            <a:endCxn id="26653" idx="1"/>
          </p:cNvCxnSpPr>
          <p:nvPr/>
        </p:nvCxnSpPr>
        <p:spPr bwMode="auto">
          <a:xfrm>
            <a:off x="4171171" y="28330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31"/>
          <p:cNvCxnSpPr>
            <a:cxnSpLocks noChangeShapeType="1"/>
            <a:stCxn id="26661" idx="3"/>
            <a:endCxn id="26654" idx="1"/>
          </p:cNvCxnSpPr>
          <p:nvPr/>
        </p:nvCxnSpPr>
        <p:spPr bwMode="auto">
          <a:xfrm>
            <a:off x="4171171" y="32902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AutoShape 32"/>
          <p:cNvCxnSpPr>
            <a:cxnSpLocks noChangeShapeType="1"/>
            <a:stCxn id="26662" idx="3"/>
            <a:endCxn id="26655" idx="1"/>
          </p:cNvCxnSpPr>
          <p:nvPr/>
        </p:nvCxnSpPr>
        <p:spPr bwMode="auto">
          <a:xfrm>
            <a:off x="4171171" y="37474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33"/>
          <p:cNvCxnSpPr>
            <a:cxnSpLocks noChangeShapeType="1"/>
            <a:stCxn id="26663" idx="3"/>
            <a:endCxn id="26656" idx="1"/>
          </p:cNvCxnSpPr>
          <p:nvPr/>
        </p:nvCxnSpPr>
        <p:spPr bwMode="auto">
          <a:xfrm>
            <a:off x="4171171" y="42046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AutoShape 34"/>
          <p:cNvCxnSpPr>
            <a:cxnSpLocks noChangeShapeType="1"/>
            <a:stCxn id="26652" idx="3"/>
            <a:endCxn id="26649" idx="1"/>
          </p:cNvCxnSpPr>
          <p:nvPr/>
        </p:nvCxnSpPr>
        <p:spPr bwMode="auto">
          <a:xfrm>
            <a:off x="6279371" y="55762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35"/>
          <p:cNvCxnSpPr>
            <a:cxnSpLocks noChangeShapeType="1"/>
            <a:stCxn id="26651" idx="3"/>
            <a:endCxn id="26648" idx="1"/>
          </p:cNvCxnSpPr>
          <p:nvPr/>
        </p:nvCxnSpPr>
        <p:spPr bwMode="auto">
          <a:xfrm>
            <a:off x="6279371" y="51190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0" name="AutoShape 36"/>
          <p:cNvCxnSpPr>
            <a:cxnSpLocks noChangeShapeType="1"/>
            <a:stCxn id="26650" idx="3"/>
            <a:endCxn id="26647" idx="1"/>
          </p:cNvCxnSpPr>
          <p:nvPr/>
        </p:nvCxnSpPr>
        <p:spPr bwMode="auto">
          <a:xfrm>
            <a:off x="6279371" y="46618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37"/>
          <p:cNvCxnSpPr>
            <a:cxnSpLocks noChangeShapeType="1"/>
            <a:stCxn id="26647" idx="3"/>
            <a:endCxn id="26657" idx="1"/>
          </p:cNvCxnSpPr>
          <p:nvPr/>
        </p:nvCxnSpPr>
        <p:spPr bwMode="auto">
          <a:xfrm>
            <a:off x="8387571" y="46618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38"/>
          <p:cNvCxnSpPr>
            <a:cxnSpLocks noChangeShapeType="1"/>
            <a:stCxn id="26648" idx="3"/>
            <a:endCxn id="26658" idx="1"/>
          </p:cNvCxnSpPr>
          <p:nvPr/>
        </p:nvCxnSpPr>
        <p:spPr bwMode="auto">
          <a:xfrm>
            <a:off x="8387571" y="51190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39"/>
          <p:cNvCxnSpPr>
            <a:cxnSpLocks noChangeShapeType="1"/>
            <a:stCxn id="26649" idx="3"/>
            <a:endCxn id="26659" idx="1"/>
          </p:cNvCxnSpPr>
          <p:nvPr/>
        </p:nvCxnSpPr>
        <p:spPr bwMode="auto">
          <a:xfrm>
            <a:off x="8387571" y="55762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4" name="AutoShape 40"/>
          <p:cNvCxnSpPr>
            <a:cxnSpLocks noChangeShapeType="1"/>
          </p:cNvCxnSpPr>
          <p:nvPr/>
        </p:nvCxnSpPr>
        <p:spPr bwMode="auto">
          <a:xfrm rot="16200000" flipH="1">
            <a:off x="4422788" y="5157942"/>
            <a:ext cx="1588" cy="1295400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5" name="AutoShape 41"/>
          <p:cNvCxnSpPr>
            <a:cxnSpLocks noChangeShapeType="1"/>
          </p:cNvCxnSpPr>
          <p:nvPr/>
        </p:nvCxnSpPr>
        <p:spPr bwMode="auto">
          <a:xfrm rot="16200000" flipH="1">
            <a:off x="6632588" y="5157942"/>
            <a:ext cx="1588" cy="1295400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6" name="AutoShape 42"/>
          <p:cNvCxnSpPr>
            <a:cxnSpLocks noChangeShapeType="1"/>
          </p:cNvCxnSpPr>
          <p:nvPr/>
        </p:nvCxnSpPr>
        <p:spPr bwMode="auto">
          <a:xfrm rot="16200000" flipH="1">
            <a:off x="8613788" y="5157942"/>
            <a:ext cx="1588" cy="1295400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27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5068" y="897065"/>
            <a:ext cx="8284341" cy="67242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Applicable domains of layered architecture: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6242" y="2129051"/>
            <a:ext cx="9751400" cy="419668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system that can be divided between the application-specific portions and platform-specific portions which provide generic services to the application of the system.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have clean divisions between core services, critical services, user interface services, etc.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have a number of classes that are closely related to each other so that they can be grouped together into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package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provide the services to others.</a:t>
            </a:r>
          </a:p>
        </p:txBody>
      </p:sp>
    </p:spTree>
    <p:extLst>
      <p:ext uri="{BB962C8B-B14F-4D97-AF65-F5344CB8AC3E}">
        <p14:creationId xmlns:p14="http://schemas.microsoft.com/office/powerpoint/2010/main" val="399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14400"/>
            <a:ext cx="11029616" cy="801556"/>
          </a:xfrm>
        </p:spPr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290" y="2456597"/>
            <a:ext cx="8915400" cy="39032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Incremental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based on increasing levels of abstraction.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independence of upper layer to lower layer since there is no impact from the changes of lower layer services as long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their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interfaces remain unchanged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2194144"/>
            <a:ext cx="9986723" cy="367830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Enhanced flexibility: interchangeability and reusability are enhanced due to the separation of the standard interface and its implementation.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Promotion of portability: each layer can be an abstract machine deployed independently.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561" y="2761397"/>
            <a:ext cx="8915400" cy="23701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runtime performance since a client's request or a response to a client must go through potentially several layers.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also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performance concerns of overhead on the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buffering by each layer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29" y="910713"/>
            <a:ext cx="8911687" cy="767962"/>
          </a:xfrm>
        </p:spPr>
        <p:txBody>
          <a:bodyPr/>
          <a:lstStyle/>
          <a:p>
            <a:r>
              <a:rPr lang="en-US" dirty="0" smtClean="0"/>
              <a:t>Limitations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379" y="2235087"/>
            <a:ext cx="920880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of interlayer communication may cause deadlocks, and “bridging” may cause tight coupling.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Exceptions and error handling are issues in the layered architecture, since faults in one layer must propagate upward to all calling layers.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20521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Contents of week #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2060811"/>
            <a:ext cx="9471546" cy="4517409"/>
          </a:xfrm>
        </p:spPr>
        <p:txBody>
          <a:bodyPr rtlCol="0">
            <a:noAutofit/>
          </a:bodyPr>
          <a:lstStyle/>
          <a:p>
            <a:pPr marL="0" indent="0" algn="just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Architectural </a:t>
            </a:r>
            <a:r>
              <a:rPr lang="en-US" dirty="0" smtClean="0">
                <a:solidFill>
                  <a:schemeClr val="tx1"/>
                </a:solidFill>
              </a:rPr>
              <a:t>Styles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Categories of Architectural </a:t>
            </a:r>
            <a:r>
              <a:rPr lang="en-US" dirty="0" smtClean="0">
                <a:solidFill>
                  <a:schemeClr val="tx1"/>
                </a:solidFill>
              </a:rPr>
              <a:t>Style</a:t>
            </a:r>
            <a:endParaRPr lang="en-US" dirty="0">
              <a:solidFill>
                <a:schemeClr val="tx1"/>
              </a:solidFill>
            </a:endParaRPr>
          </a:p>
          <a:p>
            <a:pPr lvl="2" algn="just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Hierarchical Software Architecture</a:t>
            </a:r>
          </a:p>
          <a:p>
            <a:pPr lvl="3" algn="just"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Layered</a:t>
            </a:r>
            <a:endParaRPr lang="en-US" sz="1600" dirty="0">
              <a:solidFill>
                <a:schemeClr val="tx1"/>
              </a:solidFill>
            </a:endParaRPr>
          </a:p>
          <a:p>
            <a:pPr lvl="2" algn="just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Data Flow Software Architecture</a:t>
            </a:r>
          </a:p>
          <a:p>
            <a:pPr lvl="3" algn="just"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Pipe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>
                <a:solidFill>
                  <a:schemeClr val="tx1"/>
                </a:solidFill>
              </a:rPr>
              <a:t>Filter</a:t>
            </a:r>
          </a:p>
          <a:p>
            <a:pPr lvl="3" algn="just"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Batch </a:t>
            </a:r>
            <a:r>
              <a:rPr lang="en-US" sz="1600" dirty="0" smtClean="0">
                <a:solidFill>
                  <a:schemeClr val="tx1"/>
                </a:solidFill>
              </a:rPr>
              <a:t>Sequential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Data Centered Software Architecture</a:t>
            </a:r>
          </a:p>
          <a:p>
            <a:pPr lvl="3"/>
            <a:r>
              <a:rPr lang="en-US" sz="1600" dirty="0">
                <a:solidFill>
                  <a:schemeClr val="tx1"/>
                </a:solidFill>
              </a:rPr>
              <a:t>Black </a:t>
            </a:r>
            <a:r>
              <a:rPr lang="en-US" sz="1600" dirty="0" smtClean="0">
                <a:solidFill>
                  <a:schemeClr val="tx1"/>
                </a:solidFill>
              </a:rPr>
              <a:t>board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</a:rPr>
              <a:t>Shared </a:t>
            </a:r>
            <a:r>
              <a:rPr lang="en-US" sz="1600" dirty="0">
                <a:solidFill>
                  <a:schemeClr val="tx1"/>
                </a:solidFill>
              </a:rPr>
              <a:t>Repository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Component-Based Software </a:t>
            </a:r>
            <a:r>
              <a:rPr lang="en-US" b="1" dirty="0" smtClean="0">
                <a:solidFill>
                  <a:schemeClr val="tx1"/>
                </a:solidFill>
              </a:rPr>
              <a:t>Architecture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191" y="123879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smtClean="0"/>
              <a:t>Data flow </a:t>
            </a:r>
            <a:br>
              <a:rPr lang="en-US" dirty="0" smtClean="0"/>
            </a:br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Architectures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11038" y="2392907"/>
            <a:ext cx="8915400" cy="292971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flow software architecture style views the entire software system as a series of transformations on successive sets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system is decomposed into data processing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elements where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directs and controls the order of data computation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4098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082" y="2775044"/>
            <a:ext cx="9393523" cy="265676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component in this architecture transforms its input data into corresponding output data.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there is no interaction between the modules except for the output and the input data connections between subsystems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233" y="2453451"/>
            <a:ext cx="9239534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subsystem can be substituted by another without affecting the rest of the system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each subsystem does not need to know the identity of any other subsystem, modifiability and reusability are important property attributes of the data flow architecture.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 Image Processing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8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Sequential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– Sequential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9934" y="2262383"/>
            <a:ext cx="9932132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batch sequential architecture, each data transformation subsystem or module cannot start its process until its previous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subsystem completes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its computation.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 carries a batch of data as a whole from one subsystem to another.</a:t>
            </a:r>
          </a:p>
        </p:txBody>
      </p:sp>
    </p:spTree>
    <p:extLst>
      <p:ext uri="{BB962C8B-B14F-4D97-AF65-F5344CB8AC3E}">
        <p14:creationId xmlns:p14="http://schemas.microsoft.com/office/powerpoint/2010/main" val="249873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07670" y="740391"/>
            <a:ext cx="10747518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subsystem validates the transaction requests (insert, delete, and update) in their totality.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subsystem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sorts all transaction records in an ascending order on the primary key of data records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transaction update module updates the master file with the sorted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transaction requests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report module generates a new list.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architecture is in a linear data flow order.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42677" r="39568" b="34406"/>
          <a:stretch/>
        </p:blipFill>
        <p:spPr bwMode="auto">
          <a:xfrm>
            <a:off x="907670" y="3276601"/>
            <a:ext cx="8915400" cy="216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2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	Simple divisions on subsystems.</a:t>
            </a: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	Each subsystem can be a stand-alone program working on input data and producing output data.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9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It does not provide interactive interface.</a:t>
            </a: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Concurrency is not supported and hence throughput remains low.</a:t>
            </a: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High latency.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2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Pipes-and-Filters Style</a:t>
            </a:r>
          </a:p>
        </p:txBody>
      </p:sp>
    </p:spTree>
    <p:extLst>
      <p:ext uri="{BB962C8B-B14F-4D97-AF65-F5344CB8AC3E}">
        <p14:creationId xmlns:p14="http://schemas.microsoft.com/office/powerpoint/2010/main" val="400420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99" y="842474"/>
            <a:ext cx="8911687" cy="822553"/>
          </a:xfrm>
        </p:spPr>
        <p:txBody>
          <a:bodyPr/>
          <a:lstStyle/>
          <a:p>
            <a:r>
              <a:rPr lang="en-US" dirty="0" smtClean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097" y="2597623"/>
            <a:ext cx="8915400" cy="25202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“A set of design rules that identify the kinds of components and connectors that may be used to compose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system. 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architectural style is a very specific solution to a particular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system,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typically focuses on how to organize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created for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software. </a:t>
            </a:r>
          </a:p>
        </p:txBody>
      </p:sp>
    </p:spTree>
    <p:extLst>
      <p:ext uri="{BB962C8B-B14F-4D97-AF65-F5344CB8AC3E}">
        <p14:creationId xmlns:p14="http://schemas.microsoft.com/office/powerpoint/2010/main" val="1401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and 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architecture decomposes the whole system into components of data source, filters, pipes, and data sinks. 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connections between components are data streams. 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particular property attribute of the pipe and filter architecture is its concurrent and incremented execution.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17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209" y="2597623"/>
            <a:ext cx="8915400" cy="26567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filter is an independent data stream transformer; 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reads data from its input data stream, transforms and processes it, and then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writes the transformed data stream over a pipe for the next filter to process. </a:t>
            </a:r>
          </a:p>
        </p:txBody>
      </p:sp>
    </p:spTree>
    <p:extLst>
      <p:ext uri="{BB962C8B-B14F-4D97-AF65-F5344CB8AC3E}">
        <p14:creationId xmlns:p14="http://schemas.microsoft.com/office/powerpoint/2010/main" val="201856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391" y="2884227"/>
            <a:ext cx="8915400" cy="1837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filter does not need to wait for batched data as a whole.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soon as the data arrives through the connected pipe, the filter can start working right away. 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27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1" y="2180496"/>
            <a:ext cx="8939284" cy="36783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connectors serve as channels for the streams, transmitting outputs of one filter to inputs of the other.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makes connectors act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Pipes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2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355" y="2166848"/>
            <a:ext cx="9427165" cy="3678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pipe moves a data stream from one filter to another. 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pipe is placed between two filters; these filters can run in separate threads of the same process.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32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5069" y="3058236"/>
            <a:ext cx="9144000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0158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332" y="922087"/>
            <a:ext cx="8911687" cy="67470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62519" y="2626057"/>
            <a:ext cx="9444250" cy="33653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Traditional 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Compilers: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Compilation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phases are pipelined, though the phases are not always incremental.  The phases in the pipeline include:</a:t>
            </a:r>
          </a:p>
          <a:p>
            <a:pPr lvl="1"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lexical analysis + syntax analysis (parsing) + semantic analysis + code optimization + code generation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5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948" y="594070"/>
            <a:ext cx="77724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br>
              <a:rPr lang="en-US" sz="3200" dirty="0"/>
            </a:br>
            <a:r>
              <a:rPr lang="en-US" sz="3200" dirty="0"/>
              <a:t>Architecture of a Compiler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08790" y="2550755"/>
            <a:ext cx="8941108" cy="15396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Compilation is regarded as a sequential (pipeline) process.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phase is dependent on some data on the preceding phase.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6693" y="4370697"/>
            <a:ext cx="8775700" cy="914400"/>
            <a:chOff x="192" y="2736"/>
            <a:chExt cx="5528" cy="576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72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Lex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168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Syn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264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Sem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360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Opt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5" name="Rectangle 9"/>
            <p:cNvSpPr>
              <a:spLocks noChangeArrowheads="1"/>
            </p:cNvSpPr>
            <p:nvPr/>
          </p:nvSpPr>
          <p:spPr bwMode="auto">
            <a:xfrm>
              <a:off x="456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CGen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6" name="Text Box 10"/>
            <p:cNvSpPr txBox="1">
              <a:spLocks noChangeArrowheads="1"/>
            </p:cNvSpPr>
            <p:nvPr/>
          </p:nvSpPr>
          <p:spPr bwMode="auto">
            <a:xfrm>
              <a:off x="192" y="2761"/>
              <a:ext cx="5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text</a:t>
              </a:r>
            </a:p>
          </p:txBody>
        </p:sp>
        <p:sp>
          <p:nvSpPr>
            <p:cNvPr id="183307" name="Text Box 11"/>
            <p:cNvSpPr txBox="1">
              <a:spLocks noChangeArrowheads="1"/>
            </p:cNvSpPr>
            <p:nvPr/>
          </p:nvSpPr>
          <p:spPr bwMode="auto">
            <a:xfrm>
              <a:off x="5184" y="2736"/>
              <a:ext cx="5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code</a:t>
              </a:r>
            </a:p>
          </p:txBody>
        </p:sp>
        <p:sp>
          <p:nvSpPr>
            <p:cNvPr id="183308" name="Line 12"/>
            <p:cNvSpPr>
              <a:spLocks noChangeShapeType="1"/>
            </p:cNvSpPr>
            <p:nvPr/>
          </p:nvSpPr>
          <p:spPr bwMode="auto">
            <a:xfrm>
              <a:off x="384" y="3049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>
              <a:off x="1344" y="30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230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>
              <a:off x="326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422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518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92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91" y="2412508"/>
            <a:ext cx="8993875" cy="3678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Concurrency: It provides high overall throughput for excessive data processing.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Reusability: Encapsulation of filters makes it easy to plug and play, and to substitute.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Flexibility: It supports both sequential and parallel execution.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5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038" y="2439803"/>
            <a:ext cx="8625385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Modifiability: It features low coupling between filters, less impact from adding new filters, and modifying the implementation of any existing filters as long as the I/O interfaces are unchanged.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Simplicity: It offers clear division between any two filters connected by a pipe.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3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76" y="78756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of a style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967" y="1992573"/>
            <a:ext cx="9824113" cy="46754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key components of an architecture style are: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Elements/components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perform functions required by a system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connectors 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enable communication, coordination, and cooperation among elements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define how elements can be integrated to form the system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attributes 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describe the advantages and disadvantages of the chosen structure</a:t>
            </a:r>
          </a:p>
        </p:txBody>
      </p:sp>
    </p:spTree>
    <p:extLst>
      <p:ext uri="{BB962C8B-B14F-4D97-AF65-F5344CB8AC3E}">
        <p14:creationId xmlns:p14="http://schemas.microsoft.com/office/powerpoint/2010/main" val="1123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46914" y="2521691"/>
            <a:ext cx="9072323" cy="217313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 good choice for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interactive systems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because of their transformational characteristic.</a:t>
            </a:r>
          </a:p>
        </p:txBody>
      </p:sp>
    </p:spTree>
    <p:extLst>
      <p:ext uri="{BB962C8B-B14F-4D97-AF65-F5344CB8AC3E}">
        <p14:creationId xmlns:p14="http://schemas.microsoft.com/office/powerpoint/2010/main" val="154904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1191" y="1651379"/>
            <a:ext cx="10993549" cy="11033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centered / shared data</a:t>
            </a:r>
            <a:br>
              <a:rPr lang="en-US" dirty="0" smtClean="0"/>
            </a:br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 Software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180496"/>
            <a:ext cx="9495404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Data-centered software architecture is characterized by a centralized data store that is shared by all surrounding software components.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software system is decomposed into two major partitions: data store and independent software component or agents. </a:t>
            </a:r>
          </a:p>
        </p:txBody>
      </p:sp>
    </p:spTree>
    <p:extLst>
      <p:ext uri="{BB962C8B-B14F-4D97-AF65-F5344CB8AC3E}">
        <p14:creationId xmlns:p14="http://schemas.microsoft.com/office/powerpoint/2010/main" val="10257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328" y="2180496"/>
            <a:ext cx="10099343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pure data-centered software architecture, the software components don't communicate with each other directly; instead, all the communication is conducted via the data store.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shared data module provides all mechanisms for software components to access it, such as insertion, deletion, update, and retrieval.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1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65278" y="2699112"/>
            <a:ext cx="8065827" cy="217314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tx1"/>
                </a:solidFill>
                <a:ea typeface="新細明體" pitchFamily="18" charset="-120"/>
              </a:rPr>
              <a:t>Blackboard style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tx1"/>
                </a:solidFill>
                <a:ea typeface="新細明體" pitchFamily="18" charset="-120"/>
              </a:rPr>
              <a:t>Repository style </a:t>
            </a:r>
          </a:p>
        </p:txBody>
      </p:sp>
    </p:spTree>
    <p:extLst>
      <p:ext uri="{BB962C8B-B14F-4D97-AF65-F5344CB8AC3E}">
        <p14:creationId xmlns:p14="http://schemas.microsoft.com/office/powerpoint/2010/main" val="20482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7543" y="1801504"/>
            <a:ext cx="10993549" cy="857713"/>
          </a:xfrm>
        </p:spPr>
        <p:txBody>
          <a:bodyPr/>
          <a:lstStyle/>
          <a:p>
            <a:r>
              <a:rPr lang="en-US" dirty="0" smtClean="0"/>
              <a:t>Repository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1128" y="2180496"/>
            <a:ext cx="9089409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repository architecture style is a data-centered architecture that supports user interaction for data processing.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software component agents of the data store control the computation and flow of logic of the 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1142302"/>
            <a:ext cx="11029616" cy="548327"/>
          </a:xfrm>
        </p:spPr>
        <p:txBody>
          <a:bodyPr/>
          <a:lstStyle/>
          <a:p>
            <a:r>
              <a:rPr lang="en-US" dirty="0" smtClean="0"/>
              <a:t>Repository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966550"/>
            <a:ext cx="5364707" cy="259079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All data in a system is managed in a central repository that is accessible to all system components.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Components do not interact directly, only through the repository.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3396" y="3499619"/>
            <a:ext cx="5337412" cy="1850303"/>
            <a:chOff x="4876800" y="4513994"/>
            <a:chExt cx="5715000" cy="198120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34200" y="5199794"/>
              <a:ext cx="1447800" cy="762000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1600" b="1" dirty="0">
                  <a:ea typeface="新細明體" pitchFamily="18" charset="-120"/>
                </a:rPr>
                <a:t>Patient</a:t>
              </a:r>
            </a:p>
            <a:p>
              <a:pPr algn="ctr"/>
              <a:r>
                <a:rPr lang="en-US" altLang="zh-TW" sz="1600" b="1" dirty="0">
                  <a:ea typeface="新細明體" pitchFamily="18" charset="-120"/>
                </a:rPr>
                <a:t>database</a:t>
              </a:r>
              <a:endParaRPr lang="en-US" sz="1600" b="1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013280" y="4565170"/>
              <a:ext cx="1600200" cy="60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>
                  <a:ea typeface="新細明體" pitchFamily="18" charset="-120"/>
                </a:rPr>
                <a:t>physician</a:t>
              </a:r>
            </a:p>
            <a:p>
              <a:pPr algn="ctr"/>
              <a:r>
                <a:rPr lang="en-US" altLang="zh-TW" dirty="0" smtClean="0">
                  <a:ea typeface="新細明體" pitchFamily="18" charset="-120"/>
                </a:rPr>
                <a:t>diagnosis</a:t>
              </a:r>
              <a:endParaRPr lang="en-US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876800" y="5961794"/>
              <a:ext cx="17526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>
                  <a:ea typeface="新細明體" pitchFamily="18" charset="-120"/>
                </a:rPr>
                <a:t>pharmacy &amp;</a:t>
              </a:r>
            </a:p>
            <a:p>
              <a:pPr algn="ctr"/>
              <a:r>
                <a:rPr lang="en-US" altLang="zh-TW" dirty="0">
                  <a:ea typeface="新細明體" pitchFamily="18" charset="-120"/>
                </a:rPr>
                <a:t>drug processing </a:t>
              </a:r>
              <a:endParaRPr lang="en-US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8610600" y="4513994"/>
              <a:ext cx="17526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Lab testing </a:t>
              </a:r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8839200" y="5929952"/>
              <a:ext cx="17526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accounting</a:t>
              </a:r>
            </a:p>
            <a:p>
              <a:pPr algn="ctr"/>
              <a:r>
                <a:rPr lang="en-US" altLang="zh-TW">
                  <a:ea typeface="新細明體" pitchFamily="18" charset="-120"/>
                </a:rPr>
                <a:t>&amp; administration </a:t>
              </a:r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477000" y="5199794"/>
              <a:ext cx="457200" cy="228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8382000" y="5047394"/>
              <a:ext cx="38100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8305800" y="5885594"/>
              <a:ext cx="533400" cy="762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6629400" y="5961794"/>
              <a:ext cx="381000" cy="3048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3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55845" y="2180496"/>
            <a:ext cx="9779176" cy="3797223"/>
          </a:xfrm>
        </p:spPr>
        <p:txBody>
          <a:bodyPr>
            <a:noAutofit/>
          </a:bodyPr>
          <a:lstStyle/>
          <a:p>
            <a:r>
              <a:rPr lang="en-US" sz="2400" dirty="0" smtClean="0"/>
              <a:t>Organizing tools around a repository is an efficient way to share large amounts of data. </a:t>
            </a:r>
          </a:p>
          <a:p>
            <a:pPr lvl="2"/>
            <a:r>
              <a:rPr lang="en-US" sz="1800" dirty="0" smtClean="0"/>
              <a:t>There is no need to transmit data explicitly from one component to another.</a:t>
            </a:r>
          </a:p>
          <a:p>
            <a:endParaRPr lang="en-US" sz="2400" dirty="0" smtClean="0"/>
          </a:p>
          <a:p>
            <a:r>
              <a:rPr lang="en-US" sz="2400" dirty="0" smtClean="0"/>
              <a:t>Although </a:t>
            </a:r>
            <a:r>
              <a:rPr lang="en-US" sz="2400" dirty="0"/>
              <a:t>it is possible to distribute a logically centralized repository, there may be problems with data redundancy and inconsistency.</a:t>
            </a:r>
          </a:p>
          <a:p>
            <a:pPr lvl="2"/>
            <a:r>
              <a:rPr lang="en-US" sz="1800" dirty="0"/>
              <a:t>In practice, it may be difficult to distribute the repository over a number of machines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78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Integrated Development Environment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2299" t="21680" r="15081" b="30623"/>
          <a:stretch>
            <a:fillRect/>
          </a:stretch>
        </p:blipFill>
        <p:spPr bwMode="auto">
          <a:xfrm>
            <a:off x="943970" y="2442949"/>
            <a:ext cx="9516910" cy="377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41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886" y="910714"/>
            <a:ext cx="8911687" cy="727018"/>
          </a:xfrm>
        </p:spPr>
        <p:txBody>
          <a:bodyPr/>
          <a:lstStyle/>
          <a:p>
            <a:r>
              <a:rPr lang="en-US" dirty="0" smtClean="0"/>
              <a:t>Categories of Architectural </a:t>
            </a:r>
            <a:r>
              <a:rPr lang="en-US" dirty="0"/>
              <a:t>Styles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41945" y="1961599"/>
            <a:ext cx="4814969" cy="47835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Hierarchical Software Architecture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Layered</a:t>
            </a: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Data Flow Software Architecture</a:t>
            </a:r>
          </a:p>
          <a:p>
            <a:pPr lvl="1"/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Pipe 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and </a:t>
            </a:r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Filter</a:t>
            </a:r>
          </a:p>
          <a:p>
            <a:pPr lvl="1"/>
            <a:r>
              <a:rPr lang="en-US" sz="1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Batch </a:t>
            </a:r>
            <a:r>
              <a:rPr lang="en-US" sz="18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Sequential</a:t>
            </a: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Data Centered Software Architecture</a:t>
            </a:r>
          </a:p>
          <a:p>
            <a:pPr lvl="1"/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Black board</a:t>
            </a:r>
          </a:p>
          <a:p>
            <a:pPr lvl="1"/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Shared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Repository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Component-Based Software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Architecture</a:t>
            </a:r>
            <a:endParaRPr lang="en-US" sz="1800" b="1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8767" y="2111725"/>
            <a:ext cx="4313864" cy="4280581"/>
          </a:xfrm>
        </p:spPr>
        <p:txBody>
          <a:bodyPr>
            <a:normAutofit/>
          </a:bodyPr>
          <a:lstStyle/>
          <a:p>
            <a:r>
              <a:rPr lang="en-US" b="1" dirty="0"/>
              <a:t>Distributed Software Architecture</a:t>
            </a:r>
          </a:p>
          <a:p>
            <a:pPr lvl="1"/>
            <a:r>
              <a:rPr lang="en-US" sz="1800" dirty="0"/>
              <a:t>Client Server</a:t>
            </a:r>
          </a:p>
          <a:p>
            <a:pPr lvl="1"/>
            <a:r>
              <a:rPr lang="en-US" sz="1800" dirty="0"/>
              <a:t>Peer to Peer</a:t>
            </a:r>
          </a:p>
          <a:p>
            <a:pPr lvl="1"/>
            <a:r>
              <a:rPr lang="en-US" sz="1800" dirty="0"/>
              <a:t>REST</a:t>
            </a:r>
          </a:p>
          <a:p>
            <a:pPr lvl="1"/>
            <a:r>
              <a:rPr lang="en-US" sz="1800" dirty="0"/>
              <a:t>SOA</a:t>
            </a:r>
          </a:p>
          <a:p>
            <a:pPr lvl="1"/>
            <a:r>
              <a:rPr lang="en-US" sz="1800" dirty="0" smtClean="0"/>
              <a:t>Microservices</a:t>
            </a:r>
          </a:p>
          <a:p>
            <a:pPr lvl="1"/>
            <a:r>
              <a:rPr lang="en-US" sz="1800" dirty="0" smtClean="0"/>
              <a:t>Cloud Architecture</a:t>
            </a:r>
            <a:endParaRPr lang="en-US" sz="1800" dirty="0"/>
          </a:p>
          <a:p>
            <a:endParaRPr lang="en-US" b="1" dirty="0" smtClean="0"/>
          </a:p>
          <a:p>
            <a:r>
              <a:rPr lang="en-US" b="1" dirty="0" smtClean="0"/>
              <a:t>Event Based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9402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Applicable domains of repository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58" y="2180496"/>
            <a:ext cx="10136849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Suitable for large, complex information systems where many software component clients need to access them in different ways</a:t>
            </a:r>
          </a:p>
          <a:p>
            <a:pPr algn="just"/>
            <a:r>
              <a:rPr lang="en-US" sz="2400" dirty="0" smtClean="0"/>
              <a:t>Requires data transactions to drive the control flow of computation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8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10436" y="2562633"/>
            <a:ext cx="9713768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Components can be independent—they do not need to know of the existence of other components. </a:t>
            </a:r>
          </a:p>
          <a:p>
            <a:endParaRPr lang="en-US" sz="2400" dirty="0" smtClean="0"/>
          </a:p>
          <a:p>
            <a:r>
              <a:rPr lang="en-US" sz="2400" dirty="0" smtClean="0"/>
              <a:t>Changes made by one component can be propagated to all components. </a:t>
            </a:r>
          </a:p>
          <a:p>
            <a:pPr lvl="1"/>
            <a:r>
              <a:rPr lang="en-US" sz="2400" dirty="0" smtClean="0"/>
              <a:t>All data can be managed consistently (e.g., backups done at the same time) as it is all in one place.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7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7701" y="2357917"/>
            <a:ext cx="9836598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repository is a single point of failure so problems in the repository affect the whole system.</a:t>
            </a:r>
          </a:p>
          <a:p>
            <a:pPr algn="just"/>
            <a:r>
              <a:rPr lang="en-US" sz="2400" dirty="0" smtClean="0"/>
              <a:t> May be inefficiencies in organizing all communication through the repository. </a:t>
            </a:r>
          </a:p>
          <a:p>
            <a:pPr algn="just"/>
            <a:r>
              <a:rPr lang="en-US" sz="2400" dirty="0" smtClean="0"/>
              <a:t>Distributing the repository across several computers may be difficult.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1787857"/>
            <a:ext cx="10993549" cy="885008"/>
          </a:xfrm>
        </p:spPr>
        <p:txBody>
          <a:bodyPr/>
          <a:lstStyle/>
          <a:p>
            <a:r>
              <a:rPr lang="en-US" dirty="0" smtClean="0"/>
              <a:t>Blackboard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6788" y="2180496"/>
            <a:ext cx="10014019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blackboard architecture was developed for speech recognition applications in the 1970s. </a:t>
            </a:r>
          </a:p>
          <a:p>
            <a:endParaRPr lang="en-US" sz="2400" dirty="0" smtClean="0"/>
          </a:p>
          <a:p>
            <a:r>
              <a:rPr lang="en-US" sz="2400" dirty="0" smtClean="0"/>
              <a:t>Other applications for this architecture are image pattern recognition and weather broadcast systems.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761" y="2289678"/>
            <a:ext cx="9530687" cy="415206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word blackboard comes from classroom teaching and learning. 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400" dirty="0" smtClean="0"/>
              <a:t>Teachers and students can share data in solving classroom problems via a blackboard.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400" dirty="0" smtClean="0"/>
              <a:t>Students and teachers play the role of agents to contribute to the problem solving. 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400" dirty="0" smtClean="0"/>
              <a:t>They can all work in parallel, and independently, trying to find the best solution.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8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65276"/>
            <a:ext cx="5718413" cy="47252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The entire system is decomposed into two major partitions. </a:t>
            </a:r>
          </a:p>
          <a:p>
            <a:pPr marL="0" indent="0" algn="just">
              <a:buNone/>
            </a:pPr>
            <a:endParaRPr lang="en-US" sz="800" dirty="0" smtClean="0"/>
          </a:p>
          <a:p>
            <a:pPr lvl="2" algn="just"/>
            <a:r>
              <a:rPr lang="en-US" sz="1800" dirty="0" smtClean="0"/>
              <a:t>One partition, called the blackboard, is used to store data.</a:t>
            </a:r>
          </a:p>
          <a:p>
            <a:pPr lvl="2" algn="just"/>
            <a:endParaRPr lang="en-US" sz="800" dirty="0" smtClean="0"/>
          </a:p>
          <a:p>
            <a:pPr lvl="2" algn="just"/>
            <a:r>
              <a:rPr lang="en-US" sz="1800" dirty="0" smtClean="0"/>
              <a:t>while the other partition, called knowledge sources, stores domain specific knowledge.</a:t>
            </a:r>
          </a:p>
          <a:p>
            <a:pPr lvl="2" algn="just"/>
            <a:endParaRPr lang="en-US" sz="800" dirty="0" smtClean="0"/>
          </a:p>
          <a:p>
            <a:pPr lvl="2" algn="just"/>
            <a:r>
              <a:rPr lang="en-US" sz="1800" dirty="0" smtClean="0"/>
              <a:t>There also may be a third partition, called the controller, that is used to initiate the blackboard and knowledge sources and that takes a main role and overall supervision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38" y="2827768"/>
            <a:ext cx="4723061" cy="30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Blackboard architecture -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3" y="2181136"/>
            <a:ext cx="5827594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changes in the blackboard trigger one or more matched knowledge source to continue processing.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connection can be implemented in publish/subscribe mode.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5183" t="47917" r="25037" b="12500"/>
          <a:stretch>
            <a:fillRect/>
          </a:stretch>
        </p:blipFill>
        <p:spPr bwMode="auto">
          <a:xfrm>
            <a:off x="6456146" y="2580448"/>
            <a:ext cx="5464493" cy="28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22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Travel Consulting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129051"/>
            <a:ext cx="4960961" cy="445599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	There </a:t>
            </a:r>
            <a:r>
              <a:rPr lang="en-US" sz="2400" dirty="0"/>
              <a:t>may be many air travel agencies, hotel reservation systems, car rental companies, or attraction reservation systems to subscribe to or register with through this travel planning system.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8697" t="35417" r="39678" b="14583"/>
          <a:stretch>
            <a:fillRect/>
          </a:stretch>
        </p:blipFill>
        <p:spPr bwMode="auto">
          <a:xfrm>
            <a:off x="6418997" y="2129051"/>
            <a:ext cx="480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04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Travel Consulting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016155"/>
            <a:ext cx="5478413" cy="191459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Once the system receives a client request, it publishes the request to all related agents and composes plan options for clients to choose from.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697" t="35417" r="39678" b="14583"/>
          <a:stretch>
            <a:fillRect/>
          </a:stretch>
        </p:blipFill>
        <p:spPr bwMode="auto">
          <a:xfrm>
            <a:off x="6578221" y="2013044"/>
            <a:ext cx="5032587" cy="447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6728" y="2088107"/>
            <a:ext cx="8490346" cy="6393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Hierarchical 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024" y="2512326"/>
            <a:ext cx="4177352" cy="3276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600" dirty="0"/>
              <a:t>The system also stores all necessary data in the database.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After the system receives a confirmation from the client, it invokes the financial billing system to verify credit background and to issue invoices.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8697" t="35417" r="39678" b="14583"/>
          <a:stretch>
            <a:fillRect/>
          </a:stretch>
        </p:blipFill>
        <p:spPr bwMode="auto">
          <a:xfrm>
            <a:off x="6281383" y="2046407"/>
            <a:ext cx="50292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Example - Travel Consulting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77" y="2442350"/>
            <a:ext cx="5443181" cy="353483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data in the data store plays an active role in this system.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It does not require much user interaction after the system receives client requests since the request data will direct the computation and activate all related knowledge sources to solve the problem.</a:t>
            </a:r>
          </a:p>
          <a:p>
            <a:pPr algn="just"/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8697" t="35417" r="39678" b="14583"/>
          <a:stretch>
            <a:fillRect/>
          </a:stretch>
        </p:blipFill>
        <p:spPr bwMode="auto">
          <a:xfrm>
            <a:off x="6545239" y="2008433"/>
            <a:ext cx="4953000" cy="440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Example - Travel Consulting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Applicable domain: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666" y="3220872"/>
            <a:ext cx="7751929" cy="278805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Suitable for </a:t>
            </a:r>
            <a:r>
              <a:rPr lang="en-US" sz="2400" smtClean="0"/>
              <a:t>solving complex </a:t>
            </a:r>
            <a:r>
              <a:rPr lang="en-US" sz="2400" dirty="0" smtClean="0"/>
              <a:t>problems such as artificial intelligence (AI) problems where no preset solutions exist.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28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0" y="2180496"/>
            <a:ext cx="10150497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Scalability: easy to add or update knowledge source.</a:t>
            </a:r>
          </a:p>
          <a:p>
            <a:pPr algn="just"/>
            <a:r>
              <a:rPr lang="en-US" sz="2400" dirty="0" smtClean="0"/>
              <a:t>Concurrency: all knowledge sources can work in parallel since they are independent of each other.</a:t>
            </a:r>
          </a:p>
          <a:p>
            <a:pPr algn="just"/>
            <a:r>
              <a:rPr lang="en-US" sz="2400" dirty="0" smtClean="0"/>
              <a:t>Reusability of knowledge source agents.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9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5782" y="1869743"/>
            <a:ext cx="10528087" cy="980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based </a:t>
            </a:r>
            <a:br>
              <a:rPr lang="en-US" dirty="0" smtClean="0"/>
            </a:br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Component-Based Software Engineering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412" y="2180496"/>
            <a:ext cx="10464395" cy="367830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CBSE is an approach to software development that relies on </a:t>
            </a:r>
            <a:r>
              <a:rPr lang="en-US" altLang="en-US" sz="2400" dirty="0">
                <a:solidFill>
                  <a:srgbClr val="FF0000"/>
                </a:solidFill>
              </a:rPr>
              <a:t>reuse</a:t>
            </a:r>
          </a:p>
          <a:p>
            <a:r>
              <a:rPr lang="en-US" altLang="en-US" sz="2400" dirty="0"/>
              <a:t>CBSE emerged from the failure of object-oriented development to support reuse effectively</a:t>
            </a:r>
          </a:p>
          <a:p>
            <a:r>
              <a:rPr lang="en-US" altLang="en-US" sz="2400" dirty="0"/>
              <a:t>Objects (classes) are too specific and too detailed to support design for reuse </a:t>
            </a:r>
            <a:r>
              <a:rPr lang="en-US" altLang="en-US" sz="2400" dirty="0" smtClean="0"/>
              <a:t>work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487605" y="2235087"/>
            <a:ext cx="9635319" cy="3678303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A software component is an </a:t>
            </a:r>
            <a:r>
              <a:rPr lang="en-US" altLang="en-US" sz="2400" dirty="0" smtClean="0">
                <a:solidFill>
                  <a:srgbClr val="FF0000"/>
                </a:solidFill>
              </a:rPr>
              <a:t>independently</a:t>
            </a:r>
            <a:r>
              <a:rPr lang="en-US" altLang="en-US" sz="2400" dirty="0" smtClean="0"/>
              <a:t> deployable implementation of some functionality, to be reused as it is  in a broad spectrum of applications.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For a software component what it provides and requires should be clearly stated so that it can be used without any ambiguity.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62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Based Software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2890" y="2180496"/>
            <a:ext cx="9457898" cy="3678303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main motivation behind component-based design is component reusability.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Designs can make use of existing reusable commercial off-the-shelf (COTS) components or ones developed in-house, and they may produce reusable components for future reuse. </a:t>
            </a:r>
          </a:p>
          <a:p>
            <a:pPr algn="just"/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12289" y="5570539"/>
              <a:ext cx="268287" cy="352425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9772" y="5568019"/>
                <a:ext cx="273322" cy="3574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5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Categories  Of Components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651380" y="2235087"/>
            <a:ext cx="9184944" cy="3678303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Commercial of-the-shelf components- complete application libraries readily available  in the market.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Qualified components—assessed by software engineers to ensure that not only functionality, but also performance, reliability, usability, and other quality factors conform to the requirements of the system/product to be built.</a:t>
            </a:r>
          </a:p>
          <a:p>
            <a:pPr algn="just" eaLnBrk="1" hangingPunct="1"/>
            <a:endParaRPr lang="en-US" altLang="en-US" sz="2400" dirty="0" smtClean="0"/>
          </a:p>
          <a:p>
            <a:pPr algn="just"/>
            <a:r>
              <a:rPr lang="en-US" altLang="en-US" sz="2400" dirty="0"/>
              <a:t>Adapted components—adapted to modify (wrapping) unwanted or undesired characteristics.</a:t>
            </a:r>
          </a:p>
          <a:p>
            <a:pPr algn="just"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05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tier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30208" r="37335" b="12500"/>
          <a:stretch>
            <a:fillRect/>
          </a:stretch>
        </p:blipFill>
        <p:spPr bwMode="auto">
          <a:xfrm>
            <a:off x="2419351" y="2069910"/>
            <a:ext cx="6781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1826" y="4922838"/>
              <a:ext cx="47625" cy="17462"/>
            </p14:xfrm>
          </p:contentPart>
        </mc:Choice>
        <mc:Fallback xmlns=""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8940" y="4919987"/>
                <a:ext cx="53398" cy="23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88026" y="3887789"/>
              <a:ext cx="22225" cy="22225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5517" y="3885280"/>
                <a:ext cx="27602" cy="27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3489" y="3240088"/>
              <a:ext cx="3175" cy="6350"/>
            </p14:xfrm>
          </p:contentPart>
        </mc:Choice>
        <mc:Fallback xmlns=""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0667" y="3237266"/>
                <a:ext cx="8819" cy="11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3551" y="2419350"/>
              <a:ext cx="663575" cy="2878138"/>
            </p14:xfrm>
          </p:contentPart>
        </mc:Choice>
        <mc:Fallback xmlns=""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0671" y="2416470"/>
                <a:ext cx="668976" cy="2883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96139" y="4721225"/>
              <a:ext cx="142875" cy="82550"/>
            </p14:xfrm>
          </p:contentPart>
        </mc:Choice>
        <mc:Fallback xmlns=""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93260" y="4718341"/>
                <a:ext cx="148633" cy="87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2100" y="3251201"/>
              <a:ext cx="7938" cy="11113"/>
            </p14:xfrm>
          </p:contentPart>
        </mc:Choice>
        <mc:Fallback xmlns=""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98853" y="3248333"/>
                <a:ext cx="14072" cy="1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0263" y="3203576"/>
              <a:ext cx="49212" cy="15875"/>
            </p14:xfrm>
          </p:contentPart>
        </mc:Choice>
        <mc:Fallback xmlns=""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06671" y="3200329"/>
                <a:ext cx="56037" cy="22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7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hierarchical software architecture is characterized by viewing the entire system as a hierarchy structure.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system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decomposed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logical modules (subsystems) at different levels in the hierarchy.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25000" r="37335" b="17708"/>
          <a:stretch>
            <a:fillRect/>
          </a:stretch>
        </p:blipFill>
        <p:spPr bwMode="auto">
          <a:xfrm>
            <a:off x="1977112" y="1006273"/>
            <a:ext cx="8176383" cy="535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56600" y="4140200"/>
              <a:ext cx="1588" cy="1588"/>
            </p14:xfrm>
          </p:contentPart>
        </mc:Choice>
        <mc:Fallback xmlns=""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3821" y="4137421"/>
                <a:ext cx="7146" cy="7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8925" y="2082800"/>
              <a:ext cx="171450" cy="120650"/>
            </p14:xfrm>
          </p:contentPart>
        </mc:Choice>
        <mc:Fallback xmlns=""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66043" y="2079919"/>
                <a:ext cx="177213" cy="1264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7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456" y="1978925"/>
            <a:ext cx="8636758" cy="4350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Connectors connect components, specifying and ruling their interaction. 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Component interaction can take the form of </a:t>
            </a:r>
          </a:p>
          <a:p>
            <a:pPr lvl="1"/>
            <a:r>
              <a:rPr lang="en-US" sz="2400" dirty="0" smtClean="0"/>
              <a:t>method invocations, </a:t>
            </a:r>
          </a:p>
          <a:p>
            <a:pPr lvl="1"/>
            <a:r>
              <a:rPr lang="en-US" sz="2400" dirty="0" smtClean="0"/>
              <a:t>asynchronous invocations such as </a:t>
            </a:r>
          </a:p>
          <a:p>
            <a:pPr lvl="3"/>
            <a:r>
              <a:rPr lang="en-US" sz="2000" dirty="0" smtClean="0"/>
              <a:t>event listener and registrations, </a:t>
            </a:r>
          </a:p>
          <a:p>
            <a:pPr lvl="3"/>
            <a:r>
              <a:rPr lang="en-US" sz="2000" dirty="0" smtClean="0"/>
              <a:t>broadcasting,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23363" y="1720850"/>
              <a:ext cx="768350" cy="19050"/>
            </p14:xfrm>
          </p:contentPart>
        </mc:Choice>
        <mc:Fallback xmlns=""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0483" y="1716896"/>
                <a:ext cx="774471" cy="26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36214" y="3040064"/>
              <a:ext cx="1587" cy="1587"/>
            </p14:xfrm>
          </p:contentPart>
        </mc:Choice>
        <mc:Fallback xmlns=""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3040" y="3036890"/>
                <a:ext cx="7935" cy="79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2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7613" t="28125" r="53148" b="32292"/>
          <a:stretch>
            <a:fillRect/>
          </a:stretch>
        </p:blipFill>
        <p:spPr bwMode="auto">
          <a:xfrm>
            <a:off x="1851083" y="922717"/>
            <a:ext cx="8768388" cy="497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7225" y="1100139"/>
              <a:ext cx="909638" cy="155575"/>
            </p14:xfrm>
          </p:contentPart>
        </mc:Choice>
        <mc:Fallback xmlns=""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4345" y="1097258"/>
                <a:ext cx="915397" cy="161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03113" y="18078450"/>
              <a:ext cx="0" cy="0"/>
            </p14:xfrm>
          </p:contentPart>
        </mc:Choice>
        <mc:Fallback xmlns=""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203113" y="1807845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57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53250" name="Picture 2" descr="Shows component's inner structure is composed of other compon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887" y="1881188"/>
            <a:ext cx="8312226" cy="425873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81300" y="6073915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Figure: This component's inner structure is composed of other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0113" y="1881188"/>
              <a:ext cx="6108700" cy="1092200"/>
            </p14:xfrm>
          </p:contentPart>
        </mc:Choice>
        <mc:Fallback xmlns=""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7233" y="1878668"/>
                <a:ext cx="6114100" cy="10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13739" y="2997201"/>
              <a:ext cx="3175" cy="4763"/>
            </p14:xfrm>
          </p:contentPart>
        </mc:Choice>
        <mc:Fallback xmlns=""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10917" y="2994270"/>
                <a:ext cx="8819" cy="1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7001" y="3497264"/>
              <a:ext cx="3175" cy="1587"/>
            </p14:xfrm>
          </p:contentPart>
        </mc:Choice>
        <mc:Fallback xmlns=""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43826" y="3494725"/>
                <a:ext cx="9525" cy="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52839" y="2828926"/>
              <a:ext cx="7937" cy="15875"/>
            </p14:xfrm>
          </p:contentPart>
        </mc:Choice>
        <mc:Fallback xmlns=""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9953" y="2826104"/>
                <a:ext cx="13709" cy="215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5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 smtClean="0"/>
              <a:t>Elements of a Component Model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4" y="1600888"/>
            <a:ext cx="9671050" cy="330358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18401" y="1751014"/>
              <a:ext cx="3175" cy="1587"/>
            </p14:xfrm>
          </p:contentPart>
        </mc:Choice>
        <mc:Fallback xmlns=""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5932" y="1747840"/>
                <a:ext cx="8467" cy="79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 smtClean="0"/>
              <a:t>Elements of a Component Model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18401" y="1751014"/>
              <a:ext cx="3175" cy="1587"/>
            </p14:xfrm>
          </p:contentPart>
        </mc:Choice>
        <mc:Fallback xmlns=""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5932" y="1747840"/>
                <a:ext cx="8467" cy="7935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8" y="1751014"/>
            <a:ext cx="11099067" cy="34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Component Based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Component Based Development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46662" y="2057666"/>
            <a:ext cx="8748215" cy="367830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 smtClean="0"/>
              <a:t>This process basically consists of three main stages namely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qualification,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adaptation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40859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Qualification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378425" y="2112257"/>
            <a:ext cx="9048466" cy="367830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2400" dirty="0" smtClean="0"/>
              <a:t>Component qualification ensures that a candidate component </a:t>
            </a:r>
          </a:p>
          <a:p>
            <a:pPr lvl="1" algn="just" eaLnBrk="1" hangingPunct="1"/>
            <a:r>
              <a:rPr lang="en-US" altLang="en-US" sz="2400" dirty="0" smtClean="0"/>
              <a:t>will perform the function required, </a:t>
            </a:r>
          </a:p>
          <a:p>
            <a:pPr lvl="1" algn="just" eaLnBrk="1" hangingPunct="1"/>
            <a:r>
              <a:rPr lang="en-US" altLang="en-US" sz="2400" dirty="0" smtClean="0"/>
              <a:t>will properly fit into the architectural style specified for the system, and </a:t>
            </a:r>
          </a:p>
          <a:p>
            <a:pPr lvl="1" algn="just" eaLnBrk="1" hangingPunct="1"/>
            <a:r>
              <a:rPr lang="en-US" altLang="en-US" sz="2400" dirty="0" smtClean="0"/>
              <a:t>will exhibit the quality characteristics (e.g., performance, reliability, usability) required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380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Adaption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82890" y="2180496"/>
            <a:ext cx="9280477" cy="36783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Most of the times even after the component has been qualified for use in the architecture it exhibits some conflicts.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To soothe these conflicts certain techniques such as component wrapping is used.</a:t>
            </a:r>
          </a:p>
        </p:txBody>
      </p:sp>
    </p:spTree>
    <p:extLst>
      <p:ext uri="{BB962C8B-B14F-4D97-AF65-F5344CB8AC3E}">
        <p14:creationId xmlns:p14="http://schemas.microsoft.com/office/powerpoint/2010/main" val="11575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7" y="2483892"/>
            <a:ext cx="6769291" cy="29479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Modules at different levels are connected by method invocations.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lower-level module provides services to its adjacent upper-level modules, which invokes the methods or procedures in the lower level.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714" y="2686336"/>
            <a:ext cx="4598891" cy="216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39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Wrapping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05970" y="2180496"/>
            <a:ext cx="8748215" cy="36783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White-Box wrapping – this wrapping involves code level modifications in the components to avoid conflicts.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 smtClean="0"/>
              <a:t>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 smtClean="0"/>
              <a:t>    This is not widely used because the COTS products are not provided with the source code.</a:t>
            </a:r>
          </a:p>
        </p:txBody>
      </p:sp>
    </p:spTree>
    <p:extLst>
      <p:ext uri="{BB962C8B-B14F-4D97-AF65-F5344CB8AC3E}">
        <p14:creationId xmlns:p14="http://schemas.microsoft.com/office/powerpoint/2010/main" val="37225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Wrapping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01254" y="2344269"/>
            <a:ext cx="9536347" cy="36783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Grey-Box wrapping- applied when the component library provides a component extension language or API that enables conflicts to be removed.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Black-box wrapping -  introduction of pre- and post-processing at the component interface to remove or mask conflicts.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90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Composition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14901" y="2180496"/>
            <a:ext cx="9034818" cy="367830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 smtClean="0"/>
              <a:t>Architectural style depends the connection between various components and their relationships.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The design of the software system should be In such a way that most of the components are replaceable or can be reused in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7886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Benefits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528549" y="2180496"/>
            <a:ext cx="9075761" cy="3678303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Ideally the components for reuse would be verified and defect-free.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As the component is reused in many software systems any defect if there would be detected and corrected. So after a couple of reuses the component will have no defects.</a:t>
            </a:r>
          </a:p>
        </p:txBody>
      </p:sp>
    </p:spTree>
    <p:extLst>
      <p:ext uri="{BB962C8B-B14F-4D97-AF65-F5344CB8AC3E}">
        <p14:creationId xmlns:p14="http://schemas.microsoft.com/office/powerpoint/2010/main" val="13994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Benefits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692323" y="2180496"/>
            <a:ext cx="9075762" cy="3678303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Productivity is increased as every time the code need not be re-written from the scratch.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time taken to design and write the code also decreases with the use of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22017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301" y="2753702"/>
            <a:ext cx="8857397" cy="25552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can be difficult to find suitable available components to reuse.</a:t>
            </a:r>
          </a:p>
          <a:p>
            <a:endParaRPr lang="en-US" sz="2400" dirty="0" smtClean="0"/>
          </a:p>
          <a:p>
            <a:r>
              <a:rPr lang="en-US" sz="2400" dirty="0" smtClean="0"/>
              <a:t>Adaptation of components is an issue.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77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GOOD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44" y="1033543"/>
            <a:ext cx="8911687" cy="576893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2975210"/>
            <a:ext cx="5650174" cy="1255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is typically designed using the hierarchical architecture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62" y="2158764"/>
            <a:ext cx="4914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2616</Words>
  <Application>Microsoft Office PowerPoint</Application>
  <PresentationFormat>Widescreen</PresentationFormat>
  <Paragraphs>397</Paragraphs>
  <Slides>86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Comic Sans MS</vt:lpstr>
      <vt:lpstr>Gill Sans MT</vt:lpstr>
      <vt:lpstr>新細明體</vt:lpstr>
      <vt:lpstr>Tahoma</vt:lpstr>
      <vt:lpstr>Times New Roman</vt:lpstr>
      <vt:lpstr>Wingdings</vt:lpstr>
      <vt:lpstr>Wingdings 2</vt:lpstr>
      <vt:lpstr>Dividend</vt:lpstr>
      <vt:lpstr>SOFTWARE ENGINEERING (Week-4)</vt:lpstr>
      <vt:lpstr>Contents of week # 4</vt:lpstr>
      <vt:lpstr>Architectural Styles</vt:lpstr>
      <vt:lpstr>Components of a style</vt:lpstr>
      <vt:lpstr>Categories of Architectural Styles</vt:lpstr>
      <vt:lpstr> Hierarchical Software Architecture</vt:lpstr>
      <vt:lpstr>Hierarchical Style</vt:lpstr>
      <vt:lpstr>Hierarchical Style</vt:lpstr>
      <vt:lpstr>Hierarchical Style</vt:lpstr>
      <vt:lpstr>Layered Architecture</vt:lpstr>
      <vt:lpstr>Layered Style</vt:lpstr>
      <vt:lpstr>A generic Layered Architecture</vt:lpstr>
      <vt:lpstr>Layered Virtual Machine Example:  Java</vt:lpstr>
      <vt:lpstr>Layered System Example: OSI Protocol Stack</vt:lpstr>
      <vt:lpstr>Applicable domains of layered architecture:</vt:lpstr>
      <vt:lpstr>Benefits:</vt:lpstr>
      <vt:lpstr>Benefits (Cont..)</vt:lpstr>
      <vt:lpstr>Limitations:</vt:lpstr>
      <vt:lpstr>Limitations (Cont..)</vt:lpstr>
      <vt:lpstr>Data flow  Software Architecture</vt:lpstr>
      <vt:lpstr>Data Flow Architectures</vt:lpstr>
      <vt:lpstr>Data Flow Architectures</vt:lpstr>
      <vt:lpstr>Data Flow Architectures</vt:lpstr>
      <vt:lpstr>Batch Sequential</vt:lpstr>
      <vt:lpstr>Batch – Sequential </vt:lpstr>
      <vt:lpstr>PowerPoint Presentation</vt:lpstr>
      <vt:lpstr>Benefits:</vt:lpstr>
      <vt:lpstr>Limitations:</vt:lpstr>
      <vt:lpstr>Pipes-and-Filters Style</vt:lpstr>
      <vt:lpstr>Pipe and Filter</vt:lpstr>
      <vt:lpstr>Filter</vt:lpstr>
      <vt:lpstr>Filter</vt:lpstr>
      <vt:lpstr>Pipes</vt:lpstr>
      <vt:lpstr>Pipes</vt:lpstr>
      <vt:lpstr>Structure</vt:lpstr>
      <vt:lpstr>Examples</vt:lpstr>
      <vt:lpstr>Example:  Architecture of a Compiler</vt:lpstr>
      <vt:lpstr>Benefits:</vt:lpstr>
      <vt:lpstr>Benefits:</vt:lpstr>
      <vt:lpstr>Disadvantages</vt:lpstr>
      <vt:lpstr>Data centered / shared data software architecture</vt:lpstr>
      <vt:lpstr>Shared Data Software Architecture</vt:lpstr>
      <vt:lpstr>Shared Data Software Architecture</vt:lpstr>
      <vt:lpstr>Shared Data:</vt:lpstr>
      <vt:lpstr>Repository architecture</vt:lpstr>
      <vt:lpstr>Repository Architecture</vt:lpstr>
      <vt:lpstr>Repository architecture</vt:lpstr>
      <vt:lpstr>Repository architecture</vt:lpstr>
      <vt:lpstr>Example: Integrated Development Environment</vt:lpstr>
      <vt:lpstr>Applicable domains of repository architecture:</vt:lpstr>
      <vt:lpstr>Advantages</vt:lpstr>
      <vt:lpstr>Disadvantages </vt:lpstr>
      <vt:lpstr>Blackboard architecture</vt:lpstr>
      <vt:lpstr>Blackboard architecture</vt:lpstr>
      <vt:lpstr>Blackboard architecture</vt:lpstr>
      <vt:lpstr>Blackboard architecture</vt:lpstr>
      <vt:lpstr>Blackboard architecture - Connections</vt:lpstr>
      <vt:lpstr>Example - Travel Consulting System</vt:lpstr>
      <vt:lpstr>Example - Travel Consulting System</vt:lpstr>
      <vt:lpstr>Example - Travel Consulting System</vt:lpstr>
      <vt:lpstr>Example - Travel Consulting System</vt:lpstr>
      <vt:lpstr>Applicable domain:</vt:lpstr>
      <vt:lpstr>Benefits:</vt:lpstr>
      <vt:lpstr>Component based  software architecture</vt:lpstr>
      <vt:lpstr>Component-Based Software Engineering</vt:lpstr>
      <vt:lpstr>Component</vt:lpstr>
      <vt:lpstr>Component Based Software Architecture</vt:lpstr>
      <vt:lpstr>Categories  Of Components</vt:lpstr>
      <vt:lpstr>N tier Architecture</vt:lpstr>
      <vt:lpstr>PowerPoint Presentation</vt:lpstr>
      <vt:lpstr>Connectors</vt:lpstr>
      <vt:lpstr>PowerPoint Presentation</vt:lpstr>
      <vt:lpstr>Component Diagram</vt:lpstr>
      <vt:lpstr>Elements of a Component Model</vt:lpstr>
      <vt:lpstr>Elements of a Component Model</vt:lpstr>
      <vt:lpstr>Component Based Development</vt:lpstr>
      <vt:lpstr>Component Based Development</vt:lpstr>
      <vt:lpstr>Component Qualification</vt:lpstr>
      <vt:lpstr>Component Adaption</vt:lpstr>
      <vt:lpstr>Wrapping</vt:lpstr>
      <vt:lpstr>Wrapping</vt:lpstr>
      <vt:lpstr>Component Composition</vt:lpstr>
      <vt:lpstr>Benefits</vt:lpstr>
      <vt:lpstr>Benefits</vt:lpstr>
      <vt:lpstr>Limitations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255</cp:revision>
  <dcterms:created xsi:type="dcterms:W3CDTF">2021-02-17T13:59:14Z</dcterms:created>
  <dcterms:modified xsi:type="dcterms:W3CDTF">2022-02-27T17:44:40Z</dcterms:modified>
</cp:coreProperties>
</file>