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8" r:id="rId2"/>
    <p:sldId id="312"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34" r:id="rId23"/>
    <p:sldId id="385" r:id="rId24"/>
    <p:sldId id="386" r:id="rId25"/>
    <p:sldId id="387" r:id="rId26"/>
    <p:sldId id="388" r:id="rId27"/>
    <p:sldId id="389" r:id="rId28"/>
    <p:sldId id="390" r:id="rId29"/>
    <p:sldId id="404" r:id="rId30"/>
    <p:sldId id="399" r:id="rId31"/>
    <p:sldId id="398" r:id="rId32"/>
    <p:sldId id="391" r:id="rId33"/>
    <p:sldId id="392" r:id="rId34"/>
    <p:sldId id="393" r:id="rId35"/>
    <p:sldId id="394"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75" r:id="rId51"/>
    <p:sldId id="376" r:id="rId52"/>
    <p:sldId id="377" r:id="rId53"/>
    <p:sldId id="378" r:id="rId54"/>
    <p:sldId id="379" r:id="rId55"/>
    <p:sldId id="380" r:id="rId56"/>
    <p:sldId id="407" r:id="rId57"/>
    <p:sldId id="381" r:id="rId58"/>
    <p:sldId id="382" r:id="rId59"/>
    <p:sldId id="383" r:id="rId60"/>
    <p:sldId id="384" r:id="rId61"/>
    <p:sldId id="405" r:id="rId62"/>
    <p:sldId id="406" r:id="rId63"/>
    <p:sldId id="395" r:id="rId64"/>
    <p:sldId id="397" r:id="rId65"/>
    <p:sldId id="401" r:id="rId66"/>
    <p:sldId id="402" r:id="rId67"/>
    <p:sldId id="403" r:id="rId68"/>
    <p:sldId id="262"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34" autoAdjust="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1D4F0-0B7B-49CF-B59D-8FB6168DC939}" type="datetimeFigureOut">
              <a:rPr lang="en-US" smtClean="0"/>
              <a:t>09-Mar-22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2C3AB7-7B21-4535-840F-BA08383ADE8E}" type="slidenum">
              <a:rPr lang="en-US" smtClean="0"/>
              <a:t>‹#›</a:t>
            </a:fld>
            <a:endParaRPr lang="en-US" dirty="0"/>
          </a:p>
        </p:txBody>
      </p:sp>
    </p:spTree>
    <p:extLst>
      <p:ext uri="{BB962C8B-B14F-4D97-AF65-F5344CB8AC3E}">
        <p14:creationId xmlns:p14="http://schemas.microsoft.com/office/powerpoint/2010/main" val="2916664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195516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35</a:t>
            </a:fld>
            <a:endParaRPr lang="en-US" altLang="en-US" sz="1200"/>
          </a:p>
        </p:txBody>
      </p:sp>
    </p:spTree>
    <p:extLst>
      <p:ext uri="{BB962C8B-B14F-4D97-AF65-F5344CB8AC3E}">
        <p14:creationId xmlns:p14="http://schemas.microsoft.com/office/powerpoint/2010/main" val="4051311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27</a:t>
            </a:fld>
            <a:endParaRPr lang="en-US" altLang="en-US" sz="1200"/>
          </a:p>
        </p:txBody>
      </p:sp>
    </p:spTree>
    <p:extLst>
      <p:ext uri="{BB962C8B-B14F-4D97-AF65-F5344CB8AC3E}">
        <p14:creationId xmlns:p14="http://schemas.microsoft.com/office/powerpoint/2010/main" val="23584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28</a:t>
            </a:fld>
            <a:endParaRPr lang="en-US" altLang="en-US" sz="1200"/>
          </a:p>
        </p:txBody>
      </p:sp>
    </p:spTree>
    <p:extLst>
      <p:ext uri="{BB962C8B-B14F-4D97-AF65-F5344CB8AC3E}">
        <p14:creationId xmlns:p14="http://schemas.microsoft.com/office/powerpoint/2010/main" val="178462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29</a:t>
            </a:fld>
            <a:endParaRPr lang="en-US" altLang="en-US" sz="1200"/>
          </a:p>
        </p:txBody>
      </p:sp>
    </p:spTree>
    <p:extLst>
      <p:ext uri="{BB962C8B-B14F-4D97-AF65-F5344CB8AC3E}">
        <p14:creationId xmlns:p14="http://schemas.microsoft.com/office/powerpoint/2010/main" val="2716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30</a:t>
            </a:fld>
            <a:endParaRPr lang="en-US" altLang="en-US" sz="1200"/>
          </a:p>
        </p:txBody>
      </p:sp>
    </p:spTree>
    <p:extLst>
      <p:ext uri="{BB962C8B-B14F-4D97-AF65-F5344CB8AC3E}">
        <p14:creationId xmlns:p14="http://schemas.microsoft.com/office/powerpoint/2010/main" val="2421099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31</a:t>
            </a:fld>
            <a:endParaRPr lang="en-US" altLang="en-US" sz="1200"/>
          </a:p>
        </p:txBody>
      </p:sp>
    </p:spTree>
    <p:extLst>
      <p:ext uri="{BB962C8B-B14F-4D97-AF65-F5344CB8AC3E}">
        <p14:creationId xmlns:p14="http://schemas.microsoft.com/office/powerpoint/2010/main" val="252923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32</a:t>
            </a:fld>
            <a:endParaRPr lang="en-US" altLang="en-US" sz="1200"/>
          </a:p>
        </p:txBody>
      </p:sp>
    </p:spTree>
    <p:extLst>
      <p:ext uri="{BB962C8B-B14F-4D97-AF65-F5344CB8AC3E}">
        <p14:creationId xmlns:p14="http://schemas.microsoft.com/office/powerpoint/2010/main" val="339594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33</a:t>
            </a:fld>
            <a:endParaRPr lang="en-US" altLang="en-US" sz="1200"/>
          </a:p>
        </p:txBody>
      </p:sp>
    </p:spTree>
    <p:extLst>
      <p:ext uri="{BB962C8B-B14F-4D97-AF65-F5344CB8AC3E}">
        <p14:creationId xmlns:p14="http://schemas.microsoft.com/office/powerpoint/2010/main" val="3314261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ea typeface="ＭＳ Ｐゴシック" panose="020B0600070205080204" pitchFamily="34" charset="-128"/>
            </a:endParaRP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90E4690-180E-4A72-B825-9CAC2715A99F}" type="slidenum">
              <a:rPr lang="en-US" altLang="en-US" sz="1200"/>
              <a:pPr eaLnBrk="1" hangingPunct="1"/>
              <a:t>34</a:t>
            </a:fld>
            <a:endParaRPr lang="en-US" altLang="en-US" sz="1200"/>
          </a:p>
        </p:txBody>
      </p:sp>
    </p:spTree>
    <p:extLst>
      <p:ext uri="{BB962C8B-B14F-4D97-AF65-F5344CB8AC3E}">
        <p14:creationId xmlns:p14="http://schemas.microsoft.com/office/powerpoint/2010/main" val="75106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B4C3DA1-FC02-45E9-90BA-B8A07B7F30DE}" type="datetimeFigureOut">
              <a:rPr lang="en-US" smtClean="0"/>
              <a:t>09-Mar-22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407231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10143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B4C3DA1-FC02-45E9-90BA-B8A07B7F30DE}" type="datetimeFigureOut">
              <a:rPr lang="en-US" smtClean="0"/>
              <a:t>09-Mar-22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338384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7222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09-Mar-22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8025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383580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419767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745996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371193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B4C3DA1-FC02-45E9-90BA-B8A07B7F30DE}" type="datetimeFigureOut">
              <a:rPr lang="en-US" smtClean="0"/>
              <a:t>09-Mar-22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1360B945-DEF5-4880-9E02-1789D98D1124}" type="slidenum">
              <a:rPr lang="en-US" smtClean="0"/>
              <a:t>‹#›</a:t>
            </a:fld>
            <a:endParaRPr lang="en-US" dirty="0"/>
          </a:p>
        </p:txBody>
      </p:sp>
    </p:spTree>
    <p:extLst>
      <p:ext uri="{BB962C8B-B14F-4D97-AF65-F5344CB8AC3E}">
        <p14:creationId xmlns:p14="http://schemas.microsoft.com/office/powerpoint/2010/main" val="3299569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4C3DA1-FC02-45E9-90BA-B8A07B7F30DE}" type="datetimeFigureOut">
              <a:rPr lang="en-US" smtClean="0"/>
              <a:t>09-Mar-22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360B945-DEF5-4880-9E02-1789D98D1124}" type="slidenum">
              <a:rPr lang="en-US" smtClean="0"/>
              <a:t>‹#›</a:t>
            </a:fld>
            <a:endParaRPr lang="en-US" dirty="0"/>
          </a:p>
        </p:txBody>
      </p:sp>
    </p:spTree>
    <p:extLst>
      <p:ext uri="{BB962C8B-B14F-4D97-AF65-F5344CB8AC3E}">
        <p14:creationId xmlns:p14="http://schemas.microsoft.com/office/powerpoint/2010/main" val="1727890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B4C3DA1-FC02-45E9-90BA-B8A07B7F30DE}" type="datetimeFigureOut">
              <a:rPr lang="en-US" smtClean="0"/>
              <a:t>09-Mar-22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1360B945-DEF5-4880-9E02-1789D98D1124}"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58194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 Id="rId5" Type="http://schemas.openxmlformats.org/officeDocument/2006/relationships/image" Target="../media/image38.tmp"/><Relationship Id="rId4" Type="http://schemas.openxmlformats.org/officeDocument/2006/relationships/image" Target="../media/image37.tmp"/></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18170" y="1255370"/>
            <a:ext cx="7237863" cy="1538951"/>
          </a:xfrm>
        </p:spPr>
        <p:txBody>
          <a:bodyPr>
            <a:normAutofit/>
          </a:bodyPr>
          <a:lstStyle/>
          <a:p>
            <a:pPr algn="ctr"/>
            <a:r>
              <a:rPr lang="en-US" dirty="0" smtClean="0"/>
              <a:t>SOFTWARE ENGINEERING</a:t>
            </a:r>
            <a:br>
              <a:rPr lang="en-US" dirty="0" smtClean="0"/>
            </a:br>
            <a:r>
              <a:rPr lang="en-US" cap="none" dirty="0" smtClean="0">
                <a:latin typeface="Calibri" panose="020F0502020204030204" pitchFamily="34" charset="0"/>
                <a:cs typeface="Calibri" panose="020F0502020204030204" pitchFamily="34" charset="0"/>
              </a:rPr>
              <a:t>(Week-5)</a:t>
            </a:r>
            <a:endParaRPr lang="en-US" cap="none"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2688609" y="3533799"/>
            <a:ext cx="6878471" cy="2457568"/>
          </a:xfrm>
        </p:spPr>
        <p:txBody>
          <a:bodyPr>
            <a:normAutofit/>
          </a:bodyPr>
          <a:lstStyle/>
          <a:p>
            <a:pPr algn="ctr"/>
            <a:endParaRPr lang="en-US" sz="2800" i="1" dirty="0" smtClean="0">
              <a:solidFill>
                <a:schemeClr val="bg1"/>
              </a:solidFill>
              <a:latin typeface="Calibri" panose="020F0502020204030204" pitchFamily="34" charset="0"/>
              <a:cs typeface="Calibri" panose="020F0502020204030204" pitchFamily="34" charset="0"/>
            </a:endParaRPr>
          </a:p>
          <a:p>
            <a:pPr algn="ctr"/>
            <a:r>
              <a:rPr lang="en-US" sz="3300" dirty="0" smtClean="0">
                <a:solidFill>
                  <a:schemeClr val="bg1"/>
                </a:solidFill>
                <a:latin typeface="Calibri" panose="020F0502020204030204" pitchFamily="34" charset="0"/>
                <a:cs typeface="Calibri" panose="020F0502020204030204" pitchFamily="34" charset="0"/>
              </a:rPr>
              <a:t>Usama Musharaf</a:t>
            </a:r>
          </a:p>
          <a:p>
            <a:pPr algn="ctr"/>
            <a:r>
              <a:rPr lang="en-US" sz="2800" i="1" dirty="0" smtClean="0">
                <a:solidFill>
                  <a:schemeClr val="bg1"/>
                </a:solidFill>
                <a:latin typeface="Calibri" panose="020F0502020204030204" pitchFamily="34" charset="0"/>
                <a:cs typeface="Calibri" panose="020F0502020204030204" pitchFamily="34" charset="0"/>
              </a:rPr>
              <a:t>Lecturer (</a:t>
            </a:r>
            <a:r>
              <a:rPr lang="en-US" sz="2800" i="1" cap="none" dirty="0">
                <a:solidFill>
                  <a:schemeClr val="bg1"/>
                </a:solidFill>
                <a:latin typeface="Calibri" panose="020F0502020204030204" pitchFamily="34" charset="0"/>
                <a:cs typeface="Calibri" panose="020F0502020204030204" pitchFamily="34" charset="0"/>
              </a:rPr>
              <a:t>D</a:t>
            </a:r>
            <a:r>
              <a:rPr lang="en-US" sz="2800" i="1" cap="none" dirty="0" smtClean="0">
                <a:solidFill>
                  <a:schemeClr val="bg1"/>
                </a:solidFill>
                <a:latin typeface="Calibri" panose="020F0502020204030204" pitchFamily="34" charset="0"/>
                <a:cs typeface="Calibri" panose="020F0502020204030204" pitchFamily="34" charset="0"/>
              </a:rPr>
              <a:t>epartment of Computer </a:t>
            </a:r>
            <a:r>
              <a:rPr lang="en-US" sz="2800" i="1" cap="none" dirty="0">
                <a:solidFill>
                  <a:schemeClr val="bg1"/>
                </a:solidFill>
                <a:latin typeface="Calibri" panose="020F0502020204030204" pitchFamily="34" charset="0"/>
                <a:cs typeface="Calibri" panose="020F0502020204030204" pitchFamily="34" charset="0"/>
              </a:rPr>
              <a:t>S</a:t>
            </a:r>
            <a:r>
              <a:rPr lang="en-US" sz="2800" i="1" cap="none" dirty="0" smtClean="0">
                <a:solidFill>
                  <a:schemeClr val="bg1"/>
                </a:solidFill>
                <a:latin typeface="Calibri" panose="020F0502020204030204" pitchFamily="34" charset="0"/>
                <a:cs typeface="Calibri" panose="020F0502020204030204" pitchFamily="34" charset="0"/>
              </a:rPr>
              <a:t>cience</a:t>
            </a:r>
            <a:r>
              <a:rPr lang="en-US" sz="2800" i="1" dirty="0" smtClean="0">
                <a:solidFill>
                  <a:schemeClr val="bg1"/>
                </a:solidFill>
                <a:latin typeface="Calibri" panose="020F0502020204030204" pitchFamily="34" charset="0"/>
                <a:cs typeface="Calibri" panose="020F0502020204030204" pitchFamily="34" charset="0"/>
              </a:rPr>
              <a:t>)</a:t>
            </a:r>
          </a:p>
          <a:p>
            <a:pPr algn="ctr"/>
            <a:r>
              <a:rPr lang="en-US" sz="2800" i="1" dirty="0" smtClean="0">
                <a:solidFill>
                  <a:schemeClr val="bg1"/>
                </a:solidFill>
                <a:latin typeface="Calibri" panose="020F0502020204030204" pitchFamily="34" charset="0"/>
                <a:cs typeface="Calibri" panose="020F0502020204030204" pitchFamily="34" charset="0"/>
              </a:rPr>
              <a:t>FAST-NUCES Peshawar</a:t>
            </a:r>
          </a:p>
          <a:p>
            <a:endParaRPr lang="en-US" sz="2800" i="1" dirty="0">
              <a:solidFill>
                <a:schemeClr val="bg1"/>
              </a:solidFill>
            </a:endParaRPr>
          </a:p>
        </p:txBody>
      </p:sp>
      <p:grpSp>
        <p:nvGrpSpPr>
          <p:cNvPr id="6" name="Group 5"/>
          <p:cNvGrpSpPr/>
          <p:nvPr/>
        </p:nvGrpSpPr>
        <p:grpSpPr>
          <a:xfrm>
            <a:off x="9758150" y="771124"/>
            <a:ext cx="2069598" cy="1011532"/>
            <a:chOff x="0" y="858720"/>
            <a:chExt cx="2069598" cy="101153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234" y="858720"/>
              <a:ext cx="1261129" cy="484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42966"/>
              <a:ext cx="2069598" cy="527286"/>
            </a:xfrm>
            <a:prstGeom prst="rect">
              <a:avLst/>
            </a:prstGeom>
          </p:spPr>
        </p:pic>
      </p:grpSp>
    </p:spTree>
    <p:extLst>
      <p:ext uri="{BB962C8B-B14F-4D97-AF65-F5344CB8AC3E}">
        <p14:creationId xmlns:p14="http://schemas.microsoft.com/office/powerpoint/2010/main" val="21568059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Common Example</a:t>
            </a:r>
          </a:p>
        </p:txBody>
      </p:sp>
      <p:sp>
        <p:nvSpPr>
          <p:cNvPr id="216067" name="Rectangle 3"/>
          <p:cNvSpPr>
            <a:spLocks noGrp="1" noChangeArrowheads="1"/>
          </p:cNvSpPr>
          <p:nvPr>
            <p:ph sz="quarter" idx="1"/>
          </p:nvPr>
        </p:nvSpPr>
        <p:spPr>
          <a:xfrm>
            <a:off x="1244220" y="2306472"/>
            <a:ext cx="5138738" cy="4048291"/>
          </a:xfrm>
        </p:spPr>
        <p:txBody>
          <a:bodyPr>
            <a:normAutofit/>
          </a:bodyPr>
          <a:lstStyle/>
          <a:p>
            <a:pPr algn="just"/>
            <a:r>
              <a:rPr lang="en-US" sz="2400" dirty="0"/>
              <a:t>The World Wide Web is an example of client-server architecture. </a:t>
            </a:r>
            <a:endParaRPr lang="en-US" sz="2400" dirty="0" smtClean="0"/>
          </a:p>
          <a:p>
            <a:pPr algn="just"/>
            <a:endParaRPr lang="en-US" sz="2400" dirty="0"/>
          </a:p>
          <a:p>
            <a:pPr algn="just"/>
            <a:r>
              <a:rPr lang="en-US" sz="2400" dirty="0"/>
              <a:t>Each computer that uses a Web browser is a client, and the data on the various Web pages that those clients access is stored on multiple servers. </a:t>
            </a:r>
          </a:p>
        </p:txBody>
      </p:sp>
      <p:pic>
        <p:nvPicPr>
          <p:cNvPr id="216068" name="Picture 4"/>
          <p:cNvPicPr>
            <a:picLocks noChangeAspect="1" noChangeArrowheads="1"/>
          </p:cNvPicPr>
          <p:nvPr/>
        </p:nvPicPr>
        <p:blipFill>
          <a:blip r:embed="rId2"/>
          <a:srcRect/>
          <a:stretch>
            <a:fillRect/>
          </a:stretch>
        </p:blipFill>
        <p:spPr bwMode="auto">
          <a:xfrm>
            <a:off x="7597254" y="2402006"/>
            <a:ext cx="3657600" cy="3657600"/>
          </a:xfrm>
          <a:prstGeom prst="rect">
            <a:avLst/>
          </a:prstGeom>
          <a:noFill/>
          <a:ln w="9525">
            <a:noFill/>
            <a:miter lim="800000"/>
            <a:headEnd/>
            <a:tailEnd/>
          </a:ln>
          <a:effectLst/>
        </p:spPr>
      </p:pic>
    </p:spTree>
    <p:extLst>
      <p:ext uri="{BB962C8B-B14F-4D97-AF65-F5344CB8AC3E}">
        <p14:creationId xmlns:p14="http://schemas.microsoft.com/office/powerpoint/2010/main" val="26708185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Another Example</a:t>
            </a:r>
          </a:p>
        </p:txBody>
      </p:sp>
      <p:sp>
        <p:nvSpPr>
          <p:cNvPr id="217091" name="Rectangle 3"/>
          <p:cNvSpPr>
            <a:spLocks noGrp="1" noChangeArrowheads="1"/>
          </p:cNvSpPr>
          <p:nvPr>
            <p:ph sz="quarter" idx="1"/>
          </p:nvPr>
        </p:nvSpPr>
        <p:spPr>
          <a:xfrm>
            <a:off x="1050878" y="2292824"/>
            <a:ext cx="9676262" cy="4031776"/>
          </a:xfrm>
        </p:spPr>
        <p:txBody>
          <a:bodyPr>
            <a:normAutofit/>
          </a:bodyPr>
          <a:lstStyle/>
          <a:p>
            <a:pPr algn="just">
              <a:lnSpc>
                <a:spcPct val="80000"/>
              </a:lnSpc>
            </a:pPr>
            <a:r>
              <a:rPr lang="en-US" sz="2400" dirty="0"/>
              <a:t>If you have to check a bank account from your computer, you have to send a request to a server program at the bank. </a:t>
            </a:r>
          </a:p>
          <a:p>
            <a:pPr algn="just">
              <a:lnSpc>
                <a:spcPct val="80000"/>
              </a:lnSpc>
            </a:pPr>
            <a:endParaRPr lang="en-US" sz="2400" dirty="0"/>
          </a:p>
          <a:p>
            <a:pPr algn="just">
              <a:lnSpc>
                <a:spcPct val="80000"/>
              </a:lnSpc>
            </a:pPr>
            <a:r>
              <a:rPr lang="en-US" sz="2400" dirty="0"/>
              <a:t>That program processes the request and forwards the request to its own client program that sends a request to a database server at another bank computer to retrieve client balance information. </a:t>
            </a:r>
          </a:p>
          <a:p>
            <a:pPr algn="just">
              <a:lnSpc>
                <a:spcPct val="80000"/>
              </a:lnSpc>
            </a:pPr>
            <a:endParaRPr lang="en-US" sz="2400" dirty="0"/>
          </a:p>
          <a:p>
            <a:pPr>
              <a:lnSpc>
                <a:spcPct val="80000"/>
              </a:lnSpc>
            </a:pPr>
            <a:r>
              <a:rPr lang="en-US" sz="2400" dirty="0"/>
              <a:t>The balance is sent back to the bank data client, which in turn serves it back to your personal computer, which displays the information of balance </a:t>
            </a:r>
            <a:r>
              <a:rPr lang="en-US" sz="2400" dirty="0" smtClean="0"/>
              <a:t>on your computer</a:t>
            </a:r>
            <a:r>
              <a:rPr lang="en-US" sz="2400" dirty="0"/>
              <a:t>. </a:t>
            </a:r>
            <a:br>
              <a:rPr lang="en-US" sz="2400" dirty="0"/>
            </a:br>
            <a:endParaRPr lang="en-US" sz="2400" dirty="0"/>
          </a:p>
        </p:txBody>
      </p:sp>
    </p:spTree>
    <p:extLst>
      <p:ext uri="{BB962C8B-B14F-4D97-AF65-F5344CB8AC3E}">
        <p14:creationId xmlns:p14="http://schemas.microsoft.com/office/powerpoint/2010/main" val="188557133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smtClean="0"/>
              <a:t>Types of Servers</a:t>
            </a:r>
            <a:endParaRPr lang="en-US" dirty="0"/>
          </a:p>
        </p:txBody>
      </p:sp>
      <p:sp>
        <p:nvSpPr>
          <p:cNvPr id="219139" name="Rectangle 3"/>
          <p:cNvSpPr>
            <a:spLocks noGrp="1" noChangeArrowheads="1"/>
          </p:cNvSpPr>
          <p:nvPr>
            <p:ph sz="quarter" idx="1"/>
          </p:nvPr>
        </p:nvSpPr>
        <p:spPr>
          <a:xfrm>
            <a:off x="581193" y="2180496"/>
            <a:ext cx="3990808" cy="3678303"/>
          </a:xfrm>
        </p:spPr>
        <p:txBody>
          <a:bodyPr/>
          <a:lstStyle/>
          <a:p>
            <a:r>
              <a:rPr lang="en-US" sz="2400" b="1" u="sng" dirty="0"/>
              <a:t>File Servers:</a:t>
            </a:r>
            <a:endParaRPr lang="en-US" sz="2400" dirty="0"/>
          </a:p>
          <a:p>
            <a:pPr lvl="1"/>
            <a:r>
              <a:rPr lang="en-US" sz="2000" dirty="0" smtClean="0"/>
              <a:t>Useful </a:t>
            </a:r>
            <a:r>
              <a:rPr lang="en-US" sz="2000" dirty="0"/>
              <a:t>for sharing files across a network.</a:t>
            </a:r>
          </a:p>
          <a:p>
            <a:pPr lvl="1"/>
            <a:r>
              <a:rPr lang="en-US" sz="2000" dirty="0"/>
              <a:t>The client passes requests for files over the network to the file server.</a:t>
            </a:r>
          </a:p>
          <a:p>
            <a:endParaRPr lang="en-US" dirty="0"/>
          </a:p>
        </p:txBody>
      </p:sp>
      <p:sp>
        <p:nvSpPr>
          <p:cNvPr id="4" name="Rectangle 3"/>
          <p:cNvSpPr txBox="1">
            <a:spLocks noChangeArrowheads="1"/>
          </p:cNvSpPr>
          <p:nvPr/>
        </p:nvSpPr>
        <p:spPr>
          <a:xfrm>
            <a:off x="5958411" y="2398860"/>
            <a:ext cx="4905208"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b="1" u="sng" dirty="0" smtClean="0"/>
              <a:t>Database Servers:</a:t>
            </a:r>
            <a:endParaRPr lang="en-US" sz="2400" dirty="0" smtClean="0"/>
          </a:p>
          <a:p>
            <a:pPr lvl="1"/>
            <a:r>
              <a:rPr lang="en-US" sz="2000" dirty="0" smtClean="0"/>
              <a:t>Client passes SQL requests as messages to the DB server; results are returned over the network to the client.</a:t>
            </a:r>
          </a:p>
          <a:p>
            <a:pPr lvl="1"/>
            <a:r>
              <a:rPr lang="en-US" sz="2000" dirty="0" smtClean="0"/>
              <a:t>Query processing done by the server.</a:t>
            </a:r>
          </a:p>
          <a:p>
            <a:pPr lvl="1"/>
            <a:r>
              <a:rPr lang="en-US" sz="2000" dirty="0" smtClean="0"/>
              <a:t>No need for large data transfers.</a:t>
            </a:r>
          </a:p>
          <a:p>
            <a:pPr>
              <a:buFontTx/>
              <a:buNone/>
            </a:pPr>
            <a:endParaRPr lang="en-US" dirty="0"/>
          </a:p>
        </p:txBody>
      </p:sp>
    </p:spTree>
    <p:extLst>
      <p:ext uri="{BB962C8B-B14F-4D97-AF65-F5344CB8AC3E}">
        <p14:creationId xmlns:p14="http://schemas.microsoft.com/office/powerpoint/2010/main" val="42084818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624084"/>
            <a:ext cx="10993549" cy="953247"/>
          </a:xfrm>
        </p:spPr>
        <p:txBody>
          <a:bodyPr/>
          <a:lstStyle/>
          <a:p>
            <a:r>
              <a:rPr lang="en-US" dirty="0" smtClean="0"/>
              <a:t>Multi-tier Client server architecture</a:t>
            </a:r>
            <a:endParaRPr lang="en-US" dirty="0"/>
          </a:p>
        </p:txBody>
      </p:sp>
    </p:spTree>
    <p:extLst>
      <p:ext uri="{BB962C8B-B14F-4D97-AF65-F5344CB8AC3E}">
        <p14:creationId xmlns:p14="http://schemas.microsoft.com/office/powerpoint/2010/main" val="899135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Client Server</a:t>
            </a:r>
            <a:endParaRPr lang="en-US" dirty="0"/>
          </a:p>
        </p:txBody>
      </p:sp>
      <p:sp>
        <p:nvSpPr>
          <p:cNvPr id="3" name="Content Placeholder 2"/>
          <p:cNvSpPr>
            <a:spLocks noGrp="1"/>
          </p:cNvSpPr>
          <p:nvPr>
            <p:ph sz="quarter" idx="1"/>
          </p:nvPr>
        </p:nvSpPr>
        <p:spPr>
          <a:xfrm>
            <a:off x="1223749" y="2180496"/>
            <a:ext cx="9744502" cy="4261247"/>
          </a:xfrm>
        </p:spPr>
        <p:txBody>
          <a:bodyPr>
            <a:noAutofit/>
          </a:bodyPr>
          <a:lstStyle/>
          <a:p>
            <a:pPr marL="0" indent="0">
              <a:buNone/>
            </a:pPr>
            <a:r>
              <a:rPr lang="en-US" sz="2400" dirty="0" smtClean="0"/>
              <a:t>Two-tier client–server architecture, </a:t>
            </a:r>
          </a:p>
          <a:p>
            <a:pPr lvl="2" algn="just"/>
            <a:r>
              <a:rPr lang="en-US" sz="2200" dirty="0" smtClean="0"/>
              <a:t>which is used for simple client–server systems, and in situations where it is important to centralize the system for security reasons.</a:t>
            </a:r>
          </a:p>
          <a:p>
            <a:pPr lvl="2" algn="just"/>
            <a:r>
              <a:rPr lang="en-US" sz="2200" dirty="0" smtClean="0"/>
              <a:t> In such cases, communication between the client and server is normally encrypted.</a:t>
            </a:r>
          </a:p>
          <a:p>
            <a:pPr marL="0" indent="0">
              <a:buNone/>
            </a:pPr>
            <a:endParaRPr lang="en-US" sz="2400" dirty="0" smtClean="0"/>
          </a:p>
          <a:p>
            <a:r>
              <a:rPr lang="en-US" sz="2400" dirty="0" smtClean="0"/>
              <a:t>Multitier client–server architecture, </a:t>
            </a:r>
          </a:p>
          <a:p>
            <a:pPr lvl="2"/>
            <a:r>
              <a:rPr lang="en-US" sz="2200" dirty="0" smtClean="0"/>
              <a:t>which is used when there is a high volume of transactions to be processed by the server.</a:t>
            </a:r>
            <a:endParaRPr lang="en-US" sz="2200" dirty="0"/>
          </a:p>
        </p:txBody>
      </p:sp>
    </p:spTree>
    <p:extLst>
      <p:ext uri="{BB962C8B-B14F-4D97-AF65-F5344CB8AC3E}">
        <p14:creationId xmlns:p14="http://schemas.microsoft.com/office/powerpoint/2010/main" val="18566607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two-tier client–server architecture</a:t>
            </a:r>
            <a:endParaRPr lang="en-US" dirty="0"/>
          </a:p>
        </p:txBody>
      </p:sp>
      <p:sp>
        <p:nvSpPr>
          <p:cNvPr id="3" name="Content Placeholder 2"/>
          <p:cNvSpPr>
            <a:spLocks noGrp="1"/>
          </p:cNvSpPr>
          <p:nvPr>
            <p:ph sz="quarter" idx="1"/>
          </p:nvPr>
        </p:nvSpPr>
        <p:spPr>
          <a:xfrm>
            <a:off x="1665027" y="2180496"/>
            <a:ext cx="7833815" cy="3678303"/>
          </a:xfrm>
        </p:spPr>
        <p:txBody>
          <a:bodyPr>
            <a:normAutofit/>
          </a:bodyPr>
          <a:lstStyle/>
          <a:p>
            <a:pPr marL="0" indent="0">
              <a:buNone/>
            </a:pPr>
            <a:r>
              <a:rPr lang="en-US" sz="2400" dirty="0" smtClean="0"/>
              <a:t>The system is implemented as a single logical server plus an indefinite number of clients that use that server. </a:t>
            </a:r>
          </a:p>
          <a:p>
            <a:endParaRPr lang="en-US" sz="2400" dirty="0" smtClean="0"/>
          </a:p>
          <a:p>
            <a:pPr marL="0" indent="0">
              <a:buNone/>
            </a:pPr>
            <a:r>
              <a:rPr lang="en-US" sz="2400" dirty="0" smtClean="0"/>
              <a:t>Two forms of this architectural model:</a:t>
            </a:r>
          </a:p>
          <a:p>
            <a:pPr lvl="1"/>
            <a:r>
              <a:rPr lang="en-US" sz="2400" dirty="0" smtClean="0"/>
              <a:t>A thin-client model,</a:t>
            </a:r>
          </a:p>
          <a:p>
            <a:pPr lvl="1"/>
            <a:r>
              <a:rPr lang="en-US" sz="2400" dirty="0" smtClean="0"/>
              <a:t>A fat-client model, </a:t>
            </a:r>
          </a:p>
        </p:txBody>
      </p:sp>
    </p:spTree>
    <p:extLst>
      <p:ext uri="{BB962C8B-B14F-4D97-AF65-F5344CB8AC3E}">
        <p14:creationId xmlns:p14="http://schemas.microsoft.com/office/powerpoint/2010/main" val="270854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a:t>
            </a:r>
            <a:endParaRPr lang="en-US" dirty="0"/>
          </a:p>
        </p:txBody>
      </p:sp>
      <p:sp>
        <p:nvSpPr>
          <p:cNvPr id="3" name="Content Placeholder 2"/>
          <p:cNvSpPr>
            <a:spLocks noGrp="1"/>
          </p:cNvSpPr>
          <p:nvPr>
            <p:ph idx="1"/>
          </p:nvPr>
        </p:nvSpPr>
        <p:spPr>
          <a:xfrm>
            <a:off x="1269243" y="2180496"/>
            <a:ext cx="8652680" cy="2010504"/>
          </a:xfrm>
        </p:spPr>
        <p:txBody>
          <a:bodyPr>
            <a:noAutofit/>
          </a:bodyPr>
          <a:lstStyle/>
          <a:p>
            <a:pPr marL="0" indent="0">
              <a:buNone/>
            </a:pPr>
            <a:r>
              <a:rPr lang="en-US" sz="2400" dirty="0" smtClean="0"/>
              <a:t>A thin-client model,</a:t>
            </a:r>
          </a:p>
          <a:p>
            <a:pPr lvl="1"/>
            <a:r>
              <a:rPr lang="en-US" sz="2400" dirty="0" smtClean="0"/>
              <a:t>where the presentation layer is implemented on the client and all other layers (data management, application processing, and database) are implemented on a server.</a:t>
            </a:r>
          </a:p>
          <a:p>
            <a:endParaRPr lang="en-US" sz="2400" dirty="0" smtClean="0"/>
          </a:p>
        </p:txBody>
      </p:sp>
      <p:pic>
        <p:nvPicPr>
          <p:cNvPr id="4" name="Picture 2"/>
          <p:cNvPicPr>
            <a:picLocks noChangeAspect="1" noChangeArrowheads="1"/>
          </p:cNvPicPr>
          <p:nvPr/>
        </p:nvPicPr>
        <p:blipFill>
          <a:blip r:embed="rId2"/>
          <a:srcRect l="29630" t="25328" r="12037" b="47250"/>
          <a:stretch>
            <a:fillRect/>
          </a:stretch>
        </p:blipFill>
        <p:spPr bwMode="auto">
          <a:xfrm>
            <a:off x="2557462" y="4191000"/>
            <a:ext cx="7500938" cy="1905000"/>
          </a:xfrm>
          <a:prstGeom prst="rect">
            <a:avLst/>
          </a:prstGeom>
          <a:noFill/>
          <a:ln w="9525">
            <a:noFill/>
            <a:miter lim="800000"/>
            <a:headEnd/>
            <a:tailEnd/>
          </a:ln>
          <a:effectLst/>
        </p:spPr>
      </p:pic>
    </p:spTree>
    <p:extLst>
      <p:ext uri="{BB962C8B-B14F-4D97-AF65-F5344CB8AC3E}">
        <p14:creationId xmlns:p14="http://schemas.microsoft.com/office/powerpoint/2010/main" val="24701056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a:xfrm>
            <a:off x="1774209" y="2180496"/>
            <a:ext cx="8120418" cy="3678303"/>
          </a:xfrm>
        </p:spPr>
        <p:txBody>
          <a:bodyPr>
            <a:normAutofit/>
          </a:bodyPr>
          <a:lstStyle/>
          <a:p>
            <a:pPr marL="0" indent="0">
              <a:buNone/>
            </a:pPr>
            <a:r>
              <a:rPr lang="en-US" sz="2400" dirty="0" smtClean="0"/>
              <a:t>The advantage of the thin-client model is that it is simple to manage the clients.</a:t>
            </a:r>
          </a:p>
          <a:p>
            <a:pPr lvl="1"/>
            <a:r>
              <a:rPr lang="en-US" sz="2000" dirty="0" smtClean="0"/>
              <a:t>This is a major issue if there are a large number of clients, as it may be difficult and expensive to install new software on all of them. If a web browser is used as the client, there is no need to install any software.</a:t>
            </a:r>
          </a:p>
        </p:txBody>
      </p:sp>
    </p:spTree>
    <p:extLst>
      <p:ext uri="{BB962C8B-B14F-4D97-AF65-F5344CB8AC3E}">
        <p14:creationId xmlns:p14="http://schemas.microsoft.com/office/powerpoint/2010/main" val="29660852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
          </p:nvPr>
        </p:nvSpPr>
        <p:spPr>
          <a:xfrm>
            <a:off x="1610436" y="2276030"/>
            <a:ext cx="9727416" cy="3678303"/>
          </a:xfrm>
        </p:spPr>
        <p:txBody>
          <a:bodyPr>
            <a:normAutofit/>
          </a:bodyPr>
          <a:lstStyle/>
          <a:p>
            <a:pPr marL="0" indent="0">
              <a:buNone/>
            </a:pPr>
            <a:r>
              <a:rPr lang="en-US" sz="2400" dirty="0" smtClean="0"/>
              <a:t>The disadvantage of the thin-client approach, however is that it may place a heavy processing load on both the server and the network. </a:t>
            </a:r>
          </a:p>
          <a:p>
            <a:pPr lvl="1" algn="just"/>
            <a:r>
              <a:rPr lang="en-US" sz="2400" dirty="0" smtClean="0"/>
              <a:t>The server is responsible for all computation and this may lead to the generation of significant network traffic between the client and the server.</a:t>
            </a:r>
          </a:p>
          <a:p>
            <a:endParaRPr lang="en-US" sz="2400" dirty="0"/>
          </a:p>
        </p:txBody>
      </p:sp>
    </p:spTree>
    <p:extLst>
      <p:ext uri="{BB962C8B-B14F-4D97-AF65-F5344CB8AC3E}">
        <p14:creationId xmlns:p14="http://schemas.microsoft.com/office/powerpoint/2010/main" val="4286904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Two-tier Client Server</a:t>
            </a:r>
            <a:endParaRPr lang="en-US" dirty="0"/>
          </a:p>
        </p:txBody>
      </p:sp>
      <p:sp>
        <p:nvSpPr>
          <p:cNvPr id="3" name="Content Placeholder 2"/>
          <p:cNvSpPr>
            <a:spLocks noGrp="1"/>
          </p:cNvSpPr>
          <p:nvPr>
            <p:ph idx="1"/>
          </p:nvPr>
        </p:nvSpPr>
        <p:spPr>
          <a:xfrm>
            <a:off x="928332" y="1958203"/>
            <a:ext cx="10276480" cy="2233243"/>
          </a:xfrm>
        </p:spPr>
        <p:txBody>
          <a:bodyPr>
            <a:noAutofit/>
          </a:bodyPr>
          <a:lstStyle/>
          <a:p>
            <a:pPr marL="0" indent="0">
              <a:buNone/>
            </a:pPr>
            <a:r>
              <a:rPr lang="en-US" sz="2400" dirty="0" smtClean="0"/>
              <a:t>A fat-client model, </a:t>
            </a:r>
          </a:p>
          <a:p>
            <a:pPr lvl="1"/>
            <a:r>
              <a:rPr lang="en-US" sz="2400" dirty="0" smtClean="0"/>
              <a:t>where some or all of the application processing is carried out on the client. </a:t>
            </a:r>
          </a:p>
          <a:p>
            <a:pPr lvl="1"/>
            <a:r>
              <a:rPr lang="en-US" sz="2400" dirty="0" smtClean="0"/>
              <a:t>Data management and database functions are implemented on the server.</a:t>
            </a:r>
          </a:p>
          <a:p>
            <a:endParaRPr lang="en-US" sz="2400" dirty="0"/>
          </a:p>
        </p:txBody>
      </p:sp>
      <p:pic>
        <p:nvPicPr>
          <p:cNvPr id="5" name="Picture 3"/>
          <p:cNvPicPr>
            <a:picLocks noChangeAspect="1" noChangeArrowheads="1"/>
          </p:cNvPicPr>
          <p:nvPr/>
        </p:nvPicPr>
        <p:blipFill>
          <a:blip r:embed="rId2"/>
          <a:srcRect l="12518" t="21816" r="14861" b="26152"/>
          <a:stretch>
            <a:fillRect/>
          </a:stretch>
        </p:blipFill>
        <p:spPr bwMode="auto">
          <a:xfrm>
            <a:off x="5406788" y="4179628"/>
            <a:ext cx="6096000" cy="2327787"/>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29630" t="49322" r="12037" b="19829"/>
          <a:stretch>
            <a:fillRect/>
          </a:stretch>
        </p:blipFill>
        <p:spPr bwMode="auto">
          <a:xfrm>
            <a:off x="952500" y="4421875"/>
            <a:ext cx="5143500" cy="1469571"/>
          </a:xfrm>
          <a:prstGeom prst="rect">
            <a:avLst/>
          </a:prstGeom>
          <a:noFill/>
          <a:ln w="9525">
            <a:noFill/>
            <a:miter lim="800000"/>
            <a:headEnd/>
            <a:tailEnd/>
          </a:ln>
          <a:effectLst/>
        </p:spPr>
      </p:pic>
    </p:spTree>
    <p:extLst>
      <p:ext uri="{BB962C8B-B14F-4D97-AF65-F5344CB8AC3E}">
        <p14:creationId xmlns:p14="http://schemas.microsoft.com/office/powerpoint/2010/main" val="2119153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76559" y="920521"/>
            <a:ext cx="11029616" cy="758154"/>
          </a:xfrm>
        </p:spPr>
        <p:txBody>
          <a:bodyPr>
            <a:normAutofit/>
          </a:bodyPr>
          <a:lstStyle/>
          <a:p>
            <a:pPr eaLnBrk="1" hangingPunct="1"/>
            <a:r>
              <a:rPr lang="en-US" altLang="en-US" sz="3200" dirty="0" smtClean="0">
                <a:cs typeface="Arial" panose="020B0604020202020204" pitchFamily="34" charset="0"/>
              </a:rPr>
              <a:t>Contents of week # 5</a:t>
            </a:r>
          </a:p>
        </p:txBody>
      </p:sp>
      <p:sp>
        <p:nvSpPr>
          <p:cNvPr id="3" name="Content Placeholder 2"/>
          <p:cNvSpPr>
            <a:spLocks noGrp="1"/>
          </p:cNvSpPr>
          <p:nvPr>
            <p:ph idx="1"/>
          </p:nvPr>
        </p:nvSpPr>
        <p:spPr>
          <a:xfrm>
            <a:off x="1255594" y="2060811"/>
            <a:ext cx="9471546" cy="4517409"/>
          </a:xfrm>
        </p:spPr>
        <p:txBody>
          <a:bodyPr rtlCol="0">
            <a:noAutofit/>
          </a:bodyPr>
          <a:lstStyle/>
          <a:p>
            <a:pPr lvl="0">
              <a:buClr>
                <a:srgbClr val="903163"/>
              </a:buClr>
            </a:pPr>
            <a:r>
              <a:rPr lang="en-US" b="1" dirty="0">
                <a:solidFill>
                  <a:schemeClr val="tx1"/>
                </a:solidFill>
              </a:rPr>
              <a:t>Distributed Software Architecture</a:t>
            </a:r>
          </a:p>
          <a:p>
            <a:pPr lvl="1">
              <a:buClr>
                <a:srgbClr val="903163"/>
              </a:buClr>
            </a:pPr>
            <a:r>
              <a:rPr lang="en-US" sz="1800" dirty="0">
                <a:solidFill>
                  <a:schemeClr val="tx1"/>
                </a:solidFill>
              </a:rPr>
              <a:t>Client Server</a:t>
            </a:r>
          </a:p>
          <a:p>
            <a:pPr lvl="1">
              <a:buClr>
                <a:srgbClr val="903163"/>
              </a:buClr>
            </a:pPr>
            <a:r>
              <a:rPr lang="en-US" sz="1800" dirty="0">
                <a:solidFill>
                  <a:schemeClr val="tx1"/>
                </a:solidFill>
              </a:rPr>
              <a:t>Peer to Peer</a:t>
            </a:r>
          </a:p>
          <a:p>
            <a:pPr lvl="1">
              <a:buClr>
                <a:srgbClr val="903163"/>
              </a:buClr>
            </a:pPr>
            <a:r>
              <a:rPr lang="en-US" sz="1800" dirty="0">
                <a:solidFill>
                  <a:schemeClr val="tx1"/>
                </a:solidFill>
              </a:rPr>
              <a:t>REST</a:t>
            </a:r>
          </a:p>
          <a:p>
            <a:pPr lvl="1">
              <a:buClr>
                <a:srgbClr val="903163"/>
              </a:buClr>
            </a:pPr>
            <a:r>
              <a:rPr lang="en-US" sz="1800" dirty="0">
                <a:solidFill>
                  <a:schemeClr val="tx1"/>
                </a:solidFill>
              </a:rPr>
              <a:t>SOA</a:t>
            </a:r>
          </a:p>
          <a:p>
            <a:pPr lvl="1">
              <a:buClr>
                <a:srgbClr val="903163"/>
              </a:buClr>
            </a:pPr>
            <a:r>
              <a:rPr lang="en-US" sz="1800" dirty="0">
                <a:solidFill>
                  <a:schemeClr val="tx1"/>
                </a:solidFill>
              </a:rPr>
              <a:t>Microservices</a:t>
            </a:r>
          </a:p>
          <a:p>
            <a:pPr lvl="1">
              <a:buClr>
                <a:srgbClr val="903163"/>
              </a:buClr>
            </a:pPr>
            <a:r>
              <a:rPr lang="en-US" sz="1800" dirty="0">
                <a:solidFill>
                  <a:schemeClr val="tx1"/>
                </a:solidFill>
              </a:rPr>
              <a:t>Cloud Architecture</a:t>
            </a:r>
          </a:p>
          <a:p>
            <a:pPr marL="0" lvl="0" indent="0">
              <a:buClr>
                <a:srgbClr val="903163"/>
              </a:buClr>
              <a:buNone/>
            </a:pPr>
            <a:endParaRPr lang="en-US" b="1" dirty="0">
              <a:solidFill>
                <a:schemeClr val="tx1"/>
              </a:solidFill>
            </a:endParaRPr>
          </a:p>
        </p:txBody>
      </p:sp>
    </p:spTree>
    <p:extLst>
      <p:ext uri="{BB962C8B-B14F-4D97-AF65-F5344CB8AC3E}">
        <p14:creationId xmlns:p14="http://schemas.microsoft.com/office/powerpoint/2010/main" val="5178081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Multi-tier client–server architectures</a:t>
            </a:r>
            <a:endParaRPr lang="en-US" dirty="0"/>
          </a:p>
        </p:txBody>
      </p:sp>
      <p:sp>
        <p:nvSpPr>
          <p:cNvPr id="3" name="Content Placeholder 2"/>
          <p:cNvSpPr>
            <a:spLocks noGrp="1"/>
          </p:cNvSpPr>
          <p:nvPr>
            <p:ph sz="quarter" idx="1"/>
          </p:nvPr>
        </p:nvSpPr>
        <p:spPr>
          <a:xfrm>
            <a:off x="1088990" y="2330621"/>
            <a:ext cx="10014019" cy="3678303"/>
          </a:xfrm>
        </p:spPr>
        <p:txBody>
          <a:bodyPr>
            <a:normAutofit/>
          </a:bodyPr>
          <a:lstStyle/>
          <a:p>
            <a:pPr algn="just"/>
            <a:r>
              <a:rPr lang="en-US" sz="2400" dirty="0" smtClean="0"/>
              <a:t>The fundamental problem with a two-tier client–server approach is that the logical layers in the system—presentation, application processing, data management, and database—must be mapped onto two computer systems: the client and the server.</a:t>
            </a:r>
          </a:p>
          <a:p>
            <a:pPr algn="just"/>
            <a:endParaRPr lang="en-US" sz="2400" dirty="0" smtClean="0"/>
          </a:p>
          <a:p>
            <a:pPr algn="just"/>
            <a:r>
              <a:rPr lang="en-US" sz="2400" dirty="0" smtClean="0"/>
              <a:t>This may lead to problems with scalability and performance if the thin-client model is chosen, or problems of system management if the fat-client model is used.</a:t>
            </a:r>
            <a:endParaRPr lang="en-US" sz="2400" dirty="0"/>
          </a:p>
        </p:txBody>
      </p:sp>
    </p:spTree>
    <p:extLst>
      <p:ext uri="{BB962C8B-B14F-4D97-AF65-F5344CB8AC3E}">
        <p14:creationId xmlns:p14="http://schemas.microsoft.com/office/powerpoint/2010/main" val="627600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client–server architectures</a:t>
            </a:r>
          </a:p>
        </p:txBody>
      </p:sp>
      <p:pic>
        <p:nvPicPr>
          <p:cNvPr id="3074" name="Picture 2"/>
          <p:cNvPicPr>
            <a:picLocks noChangeAspect="1" noChangeArrowheads="1"/>
          </p:cNvPicPr>
          <p:nvPr/>
        </p:nvPicPr>
        <p:blipFill>
          <a:blip r:embed="rId2"/>
          <a:srcRect l="8199" t="11924" r="13324" b="30623"/>
          <a:stretch>
            <a:fillRect/>
          </a:stretch>
        </p:blipFill>
        <p:spPr bwMode="auto">
          <a:xfrm>
            <a:off x="1278148" y="2303059"/>
            <a:ext cx="9635704" cy="3811137"/>
          </a:xfrm>
          <a:prstGeom prst="rect">
            <a:avLst/>
          </a:prstGeom>
          <a:noFill/>
          <a:ln w="9525">
            <a:noFill/>
            <a:miter lim="800000"/>
            <a:headEnd/>
            <a:tailEnd/>
          </a:ln>
          <a:effectLst/>
        </p:spPr>
      </p:pic>
    </p:spTree>
    <p:extLst>
      <p:ext uri="{BB962C8B-B14F-4D97-AF65-F5344CB8AC3E}">
        <p14:creationId xmlns:p14="http://schemas.microsoft.com/office/powerpoint/2010/main" val="2487712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client–server architectures</a:t>
            </a:r>
          </a:p>
        </p:txBody>
      </p:sp>
      <p:sp>
        <p:nvSpPr>
          <p:cNvPr id="3" name="Content Placeholder 2"/>
          <p:cNvSpPr>
            <a:spLocks noGrp="1"/>
          </p:cNvSpPr>
          <p:nvPr>
            <p:ph sz="quarter" idx="1"/>
          </p:nvPr>
        </p:nvSpPr>
        <p:spPr>
          <a:xfrm>
            <a:off x="1050878" y="2180496"/>
            <a:ext cx="10559929" cy="3678303"/>
          </a:xfrm>
        </p:spPr>
        <p:txBody>
          <a:bodyPr>
            <a:normAutofit/>
          </a:bodyPr>
          <a:lstStyle/>
          <a:p>
            <a:r>
              <a:rPr lang="en-US" sz="2400" dirty="0" smtClean="0"/>
              <a:t>This system is scalable because it is relatively easy to add servers (scale out) as the number of customers increase.</a:t>
            </a:r>
          </a:p>
          <a:p>
            <a:endParaRPr lang="en-US" sz="2400" dirty="0" smtClean="0"/>
          </a:p>
          <a:p>
            <a:r>
              <a:rPr lang="en-US" sz="2400" dirty="0" smtClean="0"/>
              <a:t>In this case, the use of a three-tier architecture allows the information transfer between the web server and the database server to be optimized. </a:t>
            </a:r>
          </a:p>
        </p:txBody>
      </p:sp>
    </p:spTree>
    <p:extLst>
      <p:ext uri="{BB962C8B-B14F-4D97-AF65-F5344CB8AC3E}">
        <p14:creationId xmlns:p14="http://schemas.microsoft.com/office/powerpoint/2010/main" val="2932887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624084"/>
            <a:ext cx="10993549" cy="953247"/>
          </a:xfrm>
        </p:spPr>
        <p:txBody>
          <a:bodyPr/>
          <a:lstStyle/>
          <a:p>
            <a:r>
              <a:rPr lang="en-US" dirty="0" smtClean="0"/>
              <a:t>REST architecture</a:t>
            </a:r>
            <a:endParaRPr lang="en-US" dirty="0"/>
          </a:p>
        </p:txBody>
      </p:sp>
    </p:spTree>
    <p:extLst>
      <p:ext uri="{BB962C8B-B14F-4D97-AF65-F5344CB8AC3E}">
        <p14:creationId xmlns:p14="http://schemas.microsoft.com/office/powerpoint/2010/main" val="3815164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Representational state transfer (REST)</a:t>
            </a:r>
            <a:endParaRPr lang="en-GB" dirty="0"/>
          </a:p>
        </p:txBody>
      </p:sp>
      <p:sp>
        <p:nvSpPr>
          <p:cNvPr id="44035" name="Content Placeholder 2"/>
          <p:cNvSpPr>
            <a:spLocks noGrp="1"/>
          </p:cNvSpPr>
          <p:nvPr>
            <p:ph idx="1"/>
          </p:nvPr>
        </p:nvSpPr>
        <p:spPr>
          <a:xfrm>
            <a:off x="1093550" y="2388359"/>
            <a:ext cx="9851955" cy="3521122"/>
          </a:xfrm>
        </p:spPr>
        <p:txBody>
          <a:bodyPr>
            <a:normAutofit/>
          </a:bodyPr>
          <a:lstStyle/>
          <a:p>
            <a:pPr algn="just"/>
            <a:r>
              <a:rPr lang="en-US" sz="2400" dirty="0" smtClean="0"/>
              <a:t>REST</a:t>
            </a:r>
            <a:r>
              <a:rPr lang="en-US" sz="2400" dirty="0"/>
              <a:t>, or REpresentational State Transfer, is an architectural style for providing standards between computer systems on the web, making it easier for systems to communicate with each other</a:t>
            </a:r>
            <a:r>
              <a:rPr lang="en-US" sz="2400" dirty="0" smtClean="0"/>
              <a:t>.</a:t>
            </a:r>
          </a:p>
          <a:p>
            <a:pPr algn="just"/>
            <a:endParaRPr lang="en-US" sz="2400" dirty="0"/>
          </a:p>
          <a:p>
            <a:pPr algn="just"/>
            <a:r>
              <a:rPr lang="en-US" altLang="en-US" sz="2400" dirty="0"/>
              <a:t>REST is a </a:t>
            </a:r>
            <a:r>
              <a:rPr lang="en-US" altLang="en-US" sz="2400" dirty="0" smtClean="0"/>
              <a:t>guideline for building performant and scalable applications. </a:t>
            </a:r>
            <a:endParaRPr lang="en-US" sz="2400" dirty="0" smtClean="0"/>
          </a:p>
          <a:p>
            <a:pPr algn="just"/>
            <a:endParaRPr lang="en-US" altLang="en-US" sz="2400" dirty="0" smtClean="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24</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801707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a:normAutofit/>
          </a:bodyPr>
          <a:lstStyle/>
          <a:p>
            <a:r>
              <a:rPr lang="en-US" altLang="en-US" dirty="0" smtClean="0"/>
              <a:t>Representational </a:t>
            </a:r>
            <a:r>
              <a:rPr lang="en-US" altLang="en-US" dirty="0"/>
              <a:t>State Transfer (REST)</a:t>
            </a:r>
            <a:endParaRPr lang="en-US" altLang="en-US" dirty="0" smtClean="0"/>
          </a:p>
        </p:txBody>
      </p:sp>
      <p:sp>
        <p:nvSpPr>
          <p:cNvPr id="43011" name="Rectangle 3"/>
          <p:cNvSpPr>
            <a:spLocks noGrp="1"/>
          </p:cNvSpPr>
          <p:nvPr>
            <p:ph idx="1"/>
          </p:nvPr>
        </p:nvSpPr>
        <p:spPr>
          <a:xfrm>
            <a:off x="635784" y="2098611"/>
            <a:ext cx="5709313" cy="4370429"/>
          </a:xfrm>
        </p:spPr>
        <p:txBody>
          <a:bodyPr>
            <a:normAutofit fontScale="92500" lnSpcReduction="20000"/>
          </a:bodyPr>
          <a:lstStyle/>
          <a:p>
            <a:r>
              <a:rPr lang="en-US" altLang="en-US" sz="2000" dirty="0" smtClean="0"/>
              <a:t>Representational State Transfer (REST)</a:t>
            </a:r>
          </a:p>
          <a:p>
            <a:pPr lvl="1"/>
            <a:r>
              <a:rPr lang="en-US" altLang="en-US" sz="1900" dirty="0" smtClean="0"/>
              <a:t>A style of software architecture for distributed systems such as the World Wide Web. </a:t>
            </a:r>
          </a:p>
          <a:p>
            <a:endParaRPr lang="en-US" altLang="en-US" sz="2000" dirty="0" smtClean="0"/>
          </a:p>
          <a:p>
            <a:r>
              <a:rPr lang="en-US" altLang="en-US" sz="2000" dirty="0" smtClean="0"/>
              <a:t>REST is basically client/server architectural style</a:t>
            </a:r>
          </a:p>
          <a:p>
            <a:pPr lvl="1"/>
            <a:r>
              <a:rPr lang="en-US" altLang="en-US" sz="1900" dirty="0" smtClean="0"/>
              <a:t>Requests and responses are built around the transfer of "representations" of "resources".</a:t>
            </a:r>
          </a:p>
          <a:p>
            <a:endParaRPr lang="en-US" altLang="en-US" sz="2000" dirty="0" smtClean="0"/>
          </a:p>
          <a:p>
            <a:r>
              <a:rPr lang="en-US" altLang="en-US" sz="2000" dirty="0" smtClean="0"/>
              <a:t>HTTP is the main and the best example of a REST style implementation</a:t>
            </a:r>
          </a:p>
          <a:p>
            <a:pPr lvl="1"/>
            <a:r>
              <a:rPr lang="en-US" altLang="en-US" sz="1900" dirty="0" smtClean="0"/>
              <a:t>But it should not be confused with REST</a:t>
            </a:r>
          </a:p>
          <a:p>
            <a:pPr lvl="1"/>
            <a:r>
              <a:rPr lang="en-US" altLang="en-US" sz="1900" dirty="0" smtClean="0"/>
              <a:t>REST is not a protocol</a:t>
            </a:r>
          </a:p>
          <a:p>
            <a:pPr lvl="1"/>
            <a:r>
              <a:rPr lang="en-US" altLang="en-US" sz="1900" dirty="0" smtClean="0"/>
              <a:t>REST is a guideline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6430" y="2185554"/>
            <a:ext cx="4738759" cy="4060062"/>
          </a:xfrm>
          <a:prstGeom prst="rect">
            <a:avLst/>
          </a:prstGeom>
        </p:spPr>
      </p:pic>
    </p:spTree>
    <p:extLst>
      <p:ext uri="{BB962C8B-B14F-4D97-AF65-F5344CB8AC3E}">
        <p14:creationId xmlns:p14="http://schemas.microsoft.com/office/powerpoint/2010/main" val="3953838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altLang="en-US" dirty="0" smtClean="0"/>
              <a:t>REST principles / architectural constraints</a:t>
            </a:r>
          </a:p>
        </p:txBody>
      </p:sp>
      <p:sp>
        <p:nvSpPr>
          <p:cNvPr id="45059" name="Content Placeholder 2"/>
          <p:cNvSpPr>
            <a:spLocks noGrp="1"/>
          </p:cNvSpPr>
          <p:nvPr>
            <p:ph idx="1"/>
          </p:nvPr>
        </p:nvSpPr>
        <p:spPr>
          <a:xfrm>
            <a:off x="1105469" y="2180496"/>
            <a:ext cx="4503761" cy="3678303"/>
          </a:xfrm>
        </p:spPr>
        <p:txBody>
          <a:bodyPr>
            <a:normAutofit/>
          </a:bodyPr>
          <a:lstStyle/>
          <a:p>
            <a:r>
              <a:rPr lang="en-US" altLang="en-US" sz="2400" dirty="0"/>
              <a:t>Client-server</a:t>
            </a:r>
          </a:p>
          <a:p>
            <a:r>
              <a:rPr lang="en-US" altLang="en-US" sz="2400" dirty="0"/>
              <a:t>Stateless</a:t>
            </a:r>
          </a:p>
          <a:p>
            <a:r>
              <a:rPr lang="en-US" altLang="en-US" sz="2400" dirty="0"/>
              <a:t>Cacheable</a:t>
            </a:r>
          </a:p>
          <a:p>
            <a:r>
              <a:rPr lang="en-US" altLang="en-US" sz="2400" dirty="0"/>
              <a:t>Uniform interface</a:t>
            </a:r>
          </a:p>
          <a:p>
            <a:r>
              <a:rPr lang="en-US" altLang="en-US" sz="2400" dirty="0"/>
              <a:t>Layered system</a:t>
            </a:r>
          </a:p>
          <a:p>
            <a:r>
              <a:rPr lang="en-US" altLang="en-US" sz="2400" dirty="0"/>
              <a:t>Code on demand (optional)</a:t>
            </a:r>
            <a:endParaRPr lang="en-US" altLang="en-US" sz="2400" dirty="0" smtClean="0"/>
          </a:p>
        </p:txBody>
      </p:sp>
    </p:spTree>
    <p:extLst>
      <p:ext uri="{BB962C8B-B14F-4D97-AF65-F5344CB8AC3E}">
        <p14:creationId xmlns:p14="http://schemas.microsoft.com/office/powerpoint/2010/main" val="32345039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1. Client Server</a:t>
            </a:r>
          </a:p>
        </p:txBody>
      </p:sp>
      <p:sp>
        <p:nvSpPr>
          <p:cNvPr id="46083" name="Rectangle 3"/>
          <p:cNvSpPr>
            <a:spLocks noGrp="1"/>
          </p:cNvSpPr>
          <p:nvPr>
            <p:ph idx="1"/>
          </p:nvPr>
        </p:nvSpPr>
        <p:spPr>
          <a:xfrm>
            <a:off x="581193" y="2180496"/>
            <a:ext cx="5915141" cy="3678303"/>
          </a:xfrm>
        </p:spPr>
        <p:txBody>
          <a:bodyPr>
            <a:normAutofit lnSpcReduction="10000"/>
          </a:bodyPr>
          <a:lstStyle/>
          <a:p>
            <a:pPr algn="just"/>
            <a:r>
              <a:rPr lang="en-US" altLang="en-US" sz="2000" dirty="0"/>
              <a:t>Separation of concerns is the principle behind the client-server constraints. </a:t>
            </a:r>
            <a:endParaRPr lang="en-US" altLang="en-US" sz="2000" dirty="0" smtClean="0"/>
          </a:p>
          <a:p>
            <a:pPr marL="0" indent="0" algn="just">
              <a:buNone/>
            </a:pPr>
            <a:endParaRPr lang="en-US" altLang="en-US" sz="2000" dirty="0" smtClean="0"/>
          </a:p>
          <a:p>
            <a:pPr algn="just"/>
            <a:r>
              <a:rPr lang="en-US" altLang="en-US" sz="2000" dirty="0" smtClean="0"/>
              <a:t>By </a:t>
            </a:r>
            <a:r>
              <a:rPr lang="en-US" altLang="en-US" sz="2000" dirty="0"/>
              <a:t>separating the user interface concerns from the data storage concerns, we improve the portability of the user interface across multiple platforms and improve scalability by simplifying the server components</a:t>
            </a:r>
            <a:r>
              <a:rPr lang="en-US" altLang="en-US" sz="2000" dirty="0" smtClean="0"/>
              <a:t>.</a:t>
            </a:r>
          </a:p>
          <a:p>
            <a:pPr algn="just"/>
            <a:endParaRPr lang="en-US" altLang="en-US" sz="2000" dirty="0" smtClean="0"/>
          </a:p>
          <a:p>
            <a:pPr algn="just"/>
            <a:r>
              <a:rPr lang="en-US" altLang="en-US" sz="2000" dirty="0" smtClean="0"/>
              <a:t>Client and server can </a:t>
            </a:r>
            <a:r>
              <a:rPr lang="en-US" altLang="en-US" sz="2000" smtClean="0"/>
              <a:t>evolve independently. </a:t>
            </a:r>
            <a:endParaRPr lang="en-US" altLang="en-US" sz="2000" dirty="0"/>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3497" y="2776461"/>
            <a:ext cx="4925112" cy="2486372"/>
          </a:xfrm>
          <a:prstGeom prst="rect">
            <a:avLst/>
          </a:prstGeom>
        </p:spPr>
      </p:pic>
    </p:spTree>
    <p:extLst>
      <p:ext uri="{BB962C8B-B14F-4D97-AF65-F5344CB8AC3E}">
        <p14:creationId xmlns:p14="http://schemas.microsoft.com/office/powerpoint/2010/main" val="3828409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2. stateless</a:t>
            </a:r>
          </a:p>
        </p:txBody>
      </p:sp>
      <p:sp>
        <p:nvSpPr>
          <p:cNvPr id="46083" name="Rectangle 3"/>
          <p:cNvSpPr>
            <a:spLocks noGrp="1"/>
          </p:cNvSpPr>
          <p:nvPr>
            <p:ph idx="1"/>
          </p:nvPr>
        </p:nvSpPr>
        <p:spPr>
          <a:xfrm>
            <a:off x="1099808" y="2180496"/>
            <a:ext cx="9286138" cy="3678303"/>
          </a:xfrm>
        </p:spPr>
        <p:txBody>
          <a:bodyPr>
            <a:normAutofit/>
          </a:bodyPr>
          <a:lstStyle/>
          <a:p>
            <a:pPr algn="just"/>
            <a:r>
              <a:rPr lang="en-US" altLang="en-US" sz="2000" dirty="0"/>
              <a:t>Statelessness means communication must be stateless in nature as in the client stateless server style, </a:t>
            </a:r>
            <a:endParaRPr lang="en-US" altLang="en-US" sz="2000" dirty="0" smtClean="0"/>
          </a:p>
          <a:p>
            <a:pPr algn="just"/>
            <a:endParaRPr lang="en-US" altLang="en-US" sz="2000" dirty="0" smtClean="0"/>
          </a:p>
          <a:p>
            <a:pPr algn="just"/>
            <a:r>
              <a:rPr lang="en-US" altLang="en-US" sz="2000" dirty="0" smtClean="0"/>
              <a:t>Each </a:t>
            </a:r>
            <a:r>
              <a:rPr lang="en-US" altLang="en-US" sz="2000" dirty="0"/>
              <a:t>request from client to server must contain all of the information necessary to understand the request, and cannot take advantage of any stored context on the server. </a:t>
            </a:r>
            <a:endParaRPr lang="en-US" altLang="en-US" sz="2000" dirty="0" smtClean="0"/>
          </a:p>
        </p:txBody>
      </p:sp>
    </p:spTree>
    <p:extLst>
      <p:ext uri="{BB962C8B-B14F-4D97-AF65-F5344CB8AC3E}">
        <p14:creationId xmlns:p14="http://schemas.microsoft.com/office/powerpoint/2010/main" val="17663324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06" y="1161561"/>
            <a:ext cx="10715123" cy="5034523"/>
          </a:xfrm>
          <a:prstGeom prst="rect">
            <a:avLst/>
          </a:prstGeom>
        </p:spPr>
      </p:pic>
    </p:spTree>
    <p:extLst>
      <p:ext uri="{BB962C8B-B14F-4D97-AF65-F5344CB8AC3E}">
        <p14:creationId xmlns:p14="http://schemas.microsoft.com/office/powerpoint/2010/main" val="41325229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95886" y="910714"/>
            <a:ext cx="8911687" cy="727018"/>
          </a:xfrm>
        </p:spPr>
        <p:txBody>
          <a:bodyPr/>
          <a:lstStyle/>
          <a:p>
            <a:r>
              <a:rPr lang="en-US" dirty="0" smtClean="0"/>
              <a:t>Categories of Architectural </a:t>
            </a:r>
            <a:r>
              <a:rPr lang="en-US" dirty="0"/>
              <a:t>Styles</a:t>
            </a:r>
          </a:p>
        </p:txBody>
      </p:sp>
      <p:sp>
        <p:nvSpPr>
          <p:cNvPr id="176131" name="Rectangle 3"/>
          <p:cNvSpPr>
            <a:spLocks noGrp="1" noChangeArrowheads="1"/>
          </p:cNvSpPr>
          <p:nvPr>
            <p:ph sz="half" idx="1"/>
          </p:nvPr>
        </p:nvSpPr>
        <p:spPr>
          <a:xfrm>
            <a:off x="1241945" y="1961599"/>
            <a:ext cx="4814969" cy="4783540"/>
          </a:xfrm>
        </p:spPr>
        <p:txBody>
          <a:bodyPr>
            <a:normAutofit/>
          </a:bodyPr>
          <a:lstStyle/>
          <a:p>
            <a:r>
              <a:rPr lang="en-US" dirty="0" smtClean="0">
                <a:solidFill>
                  <a:schemeClr val="tx1"/>
                </a:solidFill>
              </a:rPr>
              <a:t>Hierarchical Software Architecture</a:t>
            </a:r>
          </a:p>
          <a:p>
            <a:pPr lvl="1"/>
            <a:r>
              <a:rPr lang="en-US" sz="1800" dirty="0" smtClean="0">
                <a:solidFill>
                  <a:schemeClr val="tx1"/>
                </a:solidFill>
              </a:rPr>
              <a:t>Layered</a:t>
            </a:r>
          </a:p>
          <a:p>
            <a:r>
              <a:rPr lang="en-US" dirty="0">
                <a:solidFill>
                  <a:schemeClr val="tx1"/>
                </a:solidFill>
              </a:rPr>
              <a:t>Data Flow Software Architecture</a:t>
            </a:r>
          </a:p>
          <a:p>
            <a:pPr lvl="1"/>
            <a:r>
              <a:rPr lang="en-US" sz="1800" dirty="0">
                <a:solidFill>
                  <a:schemeClr val="tx1"/>
                </a:solidFill>
              </a:rPr>
              <a:t>Pipe </a:t>
            </a:r>
            <a:r>
              <a:rPr lang="en-US" sz="1800" dirty="0" smtClean="0">
                <a:solidFill>
                  <a:schemeClr val="tx1"/>
                </a:solidFill>
              </a:rPr>
              <a:t>and </a:t>
            </a:r>
            <a:r>
              <a:rPr lang="en-US" sz="1800" dirty="0">
                <a:solidFill>
                  <a:schemeClr val="tx1"/>
                </a:solidFill>
              </a:rPr>
              <a:t>Filter</a:t>
            </a:r>
          </a:p>
          <a:p>
            <a:pPr lvl="1"/>
            <a:r>
              <a:rPr lang="en-US" sz="1800" dirty="0">
                <a:solidFill>
                  <a:schemeClr val="tx1"/>
                </a:solidFill>
              </a:rPr>
              <a:t>Batch </a:t>
            </a:r>
            <a:r>
              <a:rPr lang="en-US" sz="1800" dirty="0" smtClean="0">
                <a:solidFill>
                  <a:schemeClr val="tx1"/>
                </a:solidFill>
              </a:rPr>
              <a:t>Sequential</a:t>
            </a:r>
          </a:p>
          <a:p>
            <a:r>
              <a:rPr lang="en-US" dirty="0">
                <a:solidFill>
                  <a:schemeClr val="tx1"/>
                </a:solidFill>
              </a:rPr>
              <a:t>Data Centered Software Architecture</a:t>
            </a:r>
          </a:p>
          <a:p>
            <a:pPr lvl="1"/>
            <a:r>
              <a:rPr lang="en-US" dirty="0">
                <a:solidFill>
                  <a:schemeClr val="tx1"/>
                </a:solidFill>
              </a:rPr>
              <a:t>Black board</a:t>
            </a:r>
          </a:p>
          <a:p>
            <a:pPr lvl="1"/>
            <a:r>
              <a:rPr lang="en-US" dirty="0">
                <a:solidFill>
                  <a:schemeClr val="tx1"/>
                </a:solidFill>
              </a:rPr>
              <a:t>Shared </a:t>
            </a:r>
            <a:r>
              <a:rPr lang="en-US" dirty="0" smtClean="0">
                <a:solidFill>
                  <a:schemeClr val="tx1"/>
                </a:solidFill>
              </a:rPr>
              <a:t>Repository</a:t>
            </a:r>
            <a:endParaRPr lang="en-US" dirty="0">
              <a:solidFill>
                <a:schemeClr val="tx1"/>
              </a:solidFill>
            </a:endParaRPr>
          </a:p>
          <a:p>
            <a:r>
              <a:rPr lang="en-US" dirty="0">
                <a:solidFill>
                  <a:schemeClr val="tx1"/>
                </a:solidFill>
              </a:rPr>
              <a:t>Component-Based Software </a:t>
            </a:r>
            <a:r>
              <a:rPr lang="en-US" dirty="0" smtClean="0">
                <a:solidFill>
                  <a:schemeClr val="tx1"/>
                </a:solidFill>
              </a:rPr>
              <a:t>Architecture</a:t>
            </a:r>
            <a:endParaRPr lang="en-US" sz="1800" dirty="0" smtClean="0">
              <a:solidFill>
                <a:schemeClr val="tx1"/>
              </a:solidFill>
            </a:endParaRPr>
          </a:p>
        </p:txBody>
      </p:sp>
      <p:sp>
        <p:nvSpPr>
          <p:cNvPr id="4" name="Content Placeholder 3"/>
          <p:cNvSpPr>
            <a:spLocks noGrp="1"/>
          </p:cNvSpPr>
          <p:nvPr>
            <p:ph sz="half" idx="2"/>
          </p:nvPr>
        </p:nvSpPr>
        <p:spPr>
          <a:xfrm>
            <a:off x="7048767" y="2111725"/>
            <a:ext cx="4313864" cy="4280581"/>
          </a:xfrm>
        </p:spPr>
        <p:txBody>
          <a:bodyPr>
            <a:normAutofit/>
          </a:bodyPr>
          <a:lstStyle/>
          <a:p>
            <a:r>
              <a:rPr lang="en-US" b="1" dirty="0">
                <a:solidFill>
                  <a:schemeClr val="accent1">
                    <a:lumMod val="90000"/>
                    <a:lumOff val="10000"/>
                  </a:schemeClr>
                </a:solidFill>
              </a:rPr>
              <a:t>Distributed Software Architecture</a:t>
            </a:r>
          </a:p>
          <a:p>
            <a:pPr lvl="1"/>
            <a:r>
              <a:rPr lang="en-US" sz="1800" dirty="0">
                <a:solidFill>
                  <a:schemeClr val="accent1">
                    <a:lumMod val="90000"/>
                    <a:lumOff val="10000"/>
                  </a:schemeClr>
                </a:solidFill>
              </a:rPr>
              <a:t>Client Server</a:t>
            </a:r>
          </a:p>
          <a:p>
            <a:pPr lvl="1"/>
            <a:r>
              <a:rPr lang="en-US" sz="1800" dirty="0">
                <a:solidFill>
                  <a:schemeClr val="accent1">
                    <a:lumMod val="90000"/>
                    <a:lumOff val="10000"/>
                  </a:schemeClr>
                </a:solidFill>
              </a:rPr>
              <a:t>Peer to Peer</a:t>
            </a:r>
          </a:p>
          <a:p>
            <a:pPr lvl="1"/>
            <a:r>
              <a:rPr lang="en-US" sz="1800" dirty="0">
                <a:solidFill>
                  <a:schemeClr val="accent1">
                    <a:lumMod val="90000"/>
                    <a:lumOff val="10000"/>
                  </a:schemeClr>
                </a:solidFill>
              </a:rPr>
              <a:t>REST</a:t>
            </a:r>
          </a:p>
          <a:p>
            <a:pPr lvl="1"/>
            <a:r>
              <a:rPr lang="en-US" sz="1800" dirty="0">
                <a:solidFill>
                  <a:schemeClr val="accent1">
                    <a:lumMod val="90000"/>
                    <a:lumOff val="10000"/>
                  </a:schemeClr>
                </a:solidFill>
              </a:rPr>
              <a:t>SOA</a:t>
            </a:r>
          </a:p>
          <a:p>
            <a:pPr lvl="1"/>
            <a:r>
              <a:rPr lang="en-US" sz="1800" dirty="0" smtClean="0">
                <a:solidFill>
                  <a:schemeClr val="accent1">
                    <a:lumMod val="90000"/>
                    <a:lumOff val="10000"/>
                  </a:schemeClr>
                </a:solidFill>
              </a:rPr>
              <a:t>Microservices</a:t>
            </a:r>
          </a:p>
          <a:p>
            <a:pPr lvl="1"/>
            <a:r>
              <a:rPr lang="en-US" sz="1800" dirty="0" smtClean="0">
                <a:solidFill>
                  <a:schemeClr val="accent1">
                    <a:lumMod val="90000"/>
                    <a:lumOff val="10000"/>
                  </a:schemeClr>
                </a:solidFill>
              </a:rPr>
              <a:t>Cloud Architecture</a:t>
            </a:r>
            <a:endParaRPr lang="en-US" sz="1800" dirty="0">
              <a:solidFill>
                <a:schemeClr val="accent1">
                  <a:lumMod val="90000"/>
                  <a:lumOff val="10000"/>
                </a:schemeClr>
              </a:solidFill>
            </a:endParaRPr>
          </a:p>
          <a:p>
            <a:endParaRPr lang="en-US" b="1" dirty="0" smtClean="0">
              <a:solidFill>
                <a:schemeClr val="accent1">
                  <a:lumMod val="90000"/>
                  <a:lumOff val="10000"/>
                </a:schemeClr>
              </a:solidFill>
            </a:endParaRPr>
          </a:p>
          <a:p>
            <a:r>
              <a:rPr lang="en-US" b="1" dirty="0" smtClean="0">
                <a:solidFill>
                  <a:schemeClr val="tx1"/>
                </a:solidFill>
              </a:rPr>
              <a:t>Event Based Software Architecture</a:t>
            </a:r>
          </a:p>
        </p:txBody>
      </p:sp>
    </p:spTree>
    <p:extLst>
      <p:ext uri="{BB962C8B-B14F-4D97-AF65-F5344CB8AC3E}">
        <p14:creationId xmlns:p14="http://schemas.microsoft.com/office/powerpoint/2010/main" val="129402321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stateful</a:t>
            </a:r>
          </a:p>
        </p:txBody>
      </p:sp>
      <p:pic>
        <p:nvPicPr>
          <p:cNvPr id="4" name="Picture 3" descr="Screen Clipping"/>
          <p:cNvPicPr>
            <a:picLocks noChangeAspect="1"/>
          </p:cNvPicPr>
          <p:nvPr/>
        </p:nvPicPr>
        <p:blipFill rotWithShape="1">
          <a:blip r:embed="rId3">
            <a:extLst>
              <a:ext uri="{28A0092B-C50C-407E-A947-70E740481C1C}">
                <a14:useLocalDpi xmlns:a14="http://schemas.microsoft.com/office/drawing/2010/main" val="0"/>
              </a:ext>
            </a:extLst>
          </a:blip>
          <a:srcRect t="39447"/>
          <a:stretch/>
        </p:blipFill>
        <p:spPr>
          <a:xfrm>
            <a:off x="867795" y="2688609"/>
            <a:ext cx="10198276" cy="3289110"/>
          </a:xfrm>
          <a:prstGeom prst="rect">
            <a:avLst/>
          </a:prstGeom>
        </p:spPr>
      </p:pic>
    </p:spTree>
    <p:extLst>
      <p:ext uri="{BB962C8B-B14F-4D97-AF65-F5344CB8AC3E}">
        <p14:creationId xmlns:p14="http://schemas.microsoft.com/office/powerpoint/2010/main" val="760097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stateless</a:t>
            </a:r>
          </a:p>
        </p:txBody>
      </p:sp>
      <p:grpSp>
        <p:nvGrpSpPr>
          <p:cNvPr id="3" name="Group 2"/>
          <p:cNvGrpSpPr/>
          <p:nvPr/>
        </p:nvGrpSpPr>
        <p:grpSpPr>
          <a:xfrm>
            <a:off x="1244651" y="2336286"/>
            <a:ext cx="9940579" cy="3668728"/>
            <a:chOff x="1244651" y="2336286"/>
            <a:chExt cx="9940579" cy="3668728"/>
          </a:xfrm>
        </p:grpSpPr>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32150" t="33462"/>
            <a:stretch/>
          </p:blipFill>
          <p:spPr>
            <a:xfrm>
              <a:off x="4445391" y="2336286"/>
              <a:ext cx="6739839" cy="3668728"/>
            </a:xfrm>
            <a:prstGeom prst="rect">
              <a:avLst/>
            </a:prstGeom>
          </p:spPr>
        </p:pic>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t="40346" r="67778"/>
            <a:stretch/>
          </p:blipFill>
          <p:spPr>
            <a:xfrm>
              <a:off x="1244651" y="2715904"/>
              <a:ext cx="3200740" cy="3289110"/>
            </a:xfrm>
            <a:prstGeom prst="rect">
              <a:avLst/>
            </a:prstGeom>
          </p:spPr>
        </p:pic>
      </p:grpSp>
    </p:spTree>
    <p:extLst>
      <p:ext uri="{BB962C8B-B14F-4D97-AF65-F5344CB8AC3E}">
        <p14:creationId xmlns:p14="http://schemas.microsoft.com/office/powerpoint/2010/main" val="34879699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a:t>3</a:t>
            </a:r>
            <a:r>
              <a:rPr lang="en-US" altLang="en-US" dirty="0" smtClean="0"/>
              <a:t>. cacheable</a:t>
            </a:r>
          </a:p>
        </p:txBody>
      </p:sp>
      <p:sp>
        <p:nvSpPr>
          <p:cNvPr id="46083" name="Rectangle 3"/>
          <p:cNvSpPr>
            <a:spLocks noGrp="1"/>
          </p:cNvSpPr>
          <p:nvPr>
            <p:ph idx="1"/>
          </p:nvPr>
        </p:nvSpPr>
        <p:spPr>
          <a:xfrm>
            <a:off x="1578591" y="2057666"/>
            <a:ext cx="9034817" cy="4343134"/>
          </a:xfrm>
        </p:spPr>
        <p:txBody>
          <a:bodyPr>
            <a:normAutofit lnSpcReduction="10000"/>
          </a:bodyPr>
          <a:lstStyle/>
          <a:p>
            <a:pPr algn="just"/>
            <a:r>
              <a:rPr lang="en-US" altLang="en-US" sz="2000" dirty="0" smtClean="0"/>
              <a:t>In </a:t>
            </a:r>
            <a:r>
              <a:rPr lang="en-US" altLang="en-US" sz="2000" dirty="0"/>
              <a:t>order to improve network efficiency, cache constraints are added to the REST style</a:t>
            </a:r>
            <a:r>
              <a:rPr lang="en-US" altLang="en-US" sz="2000" dirty="0" smtClean="0"/>
              <a:t>.</a:t>
            </a:r>
          </a:p>
          <a:p>
            <a:pPr algn="just"/>
            <a:endParaRPr lang="en-US" altLang="en-US" sz="1000" dirty="0"/>
          </a:p>
          <a:p>
            <a:pPr algn="just"/>
            <a:r>
              <a:rPr lang="en-US" altLang="en-US" sz="2000" dirty="0"/>
              <a:t>Cache constraints require that the data within a response to a request </a:t>
            </a:r>
            <a:r>
              <a:rPr lang="en-US" altLang="en-US" sz="2000" dirty="0" smtClean="0"/>
              <a:t>can be cacheable </a:t>
            </a:r>
            <a:r>
              <a:rPr lang="en-US" altLang="en-US" sz="2000" dirty="0"/>
              <a:t>or </a:t>
            </a:r>
            <a:r>
              <a:rPr lang="en-US" altLang="en-US" sz="2000" dirty="0" smtClean="0"/>
              <a:t>not</a:t>
            </a:r>
          </a:p>
          <a:p>
            <a:pPr algn="just"/>
            <a:endParaRPr lang="en-US" altLang="en-US" sz="1000" dirty="0" smtClean="0"/>
          </a:p>
          <a:p>
            <a:pPr algn="just"/>
            <a:r>
              <a:rPr lang="en-US" altLang="en-US" sz="2000" dirty="0" smtClean="0"/>
              <a:t>If </a:t>
            </a:r>
            <a:r>
              <a:rPr lang="en-US" altLang="en-US" sz="2000" dirty="0"/>
              <a:t>a response is cacheable, then a client cache is given the right to reuse that response data for later, equivalent requests</a:t>
            </a:r>
            <a:r>
              <a:rPr lang="en-US" altLang="en-US" sz="2000" dirty="0" smtClean="0"/>
              <a:t>.</a:t>
            </a:r>
          </a:p>
          <a:p>
            <a:pPr algn="just"/>
            <a:endParaRPr lang="en-US" altLang="en-US" sz="1100" dirty="0"/>
          </a:p>
          <a:p>
            <a:pPr algn="just"/>
            <a:r>
              <a:rPr lang="en-US" altLang="en-US" sz="2000" dirty="0"/>
              <a:t>The advantage of adding cache constraints is that they have the potential to partially or completely eliminate some interactions, improving efficiency, scalability, and user-perceived performance by reducing the average latency of a series of interactions.</a:t>
            </a:r>
            <a:endParaRPr lang="en-US" altLang="en-US" sz="2000" dirty="0" smtClean="0"/>
          </a:p>
        </p:txBody>
      </p:sp>
    </p:spTree>
    <p:extLst>
      <p:ext uri="{BB962C8B-B14F-4D97-AF65-F5344CB8AC3E}">
        <p14:creationId xmlns:p14="http://schemas.microsoft.com/office/powerpoint/2010/main" val="752634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4. Uniform interface</a:t>
            </a:r>
          </a:p>
        </p:txBody>
      </p:sp>
      <p:sp>
        <p:nvSpPr>
          <p:cNvPr id="46083" name="Rectangle 3"/>
          <p:cNvSpPr>
            <a:spLocks noGrp="1"/>
          </p:cNvSpPr>
          <p:nvPr>
            <p:ph idx="1"/>
          </p:nvPr>
        </p:nvSpPr>
        <p:spPr>
          <a:xfrm>
            <a:off x="444715" y="1948485"/>
            <a:ext cx="4618605" cy="1804650"/>
          </a:xfrm>
        </p:spPr>
        <p:txBody>
          <a:bodyPr>
            <a:normAutofit/>
          </a:bodyPr>
          <a:lstStyle/>
          <a:p>
            <a:pPr algn="just"/>
            <a:r>
              <a:rPr lang="en-US" altLang="en-US" sz="2000" dirty="0" smtClean="0"/>
              <a:t>Identification of resources (typically by URI).</a:t>
            </a:r>
          </a:p>
          <a:p>
            <a:pPr algn="just"/>
            <a:r>
              <a:rPr lang="en-US" altLang="en-US" sz="2000" dirty="0" smtClean="0"/>
              <a:t>Manipulation of resources through representations.</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767" y="2038079"/>
            <a:ext cx="5454041" cy="343011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08" y="4224364"/>
            <a:ext cx="4610743" cy="1419423"/>
          </a:xfrm>
          <a:prstGeom prst="rect">
            <a:avLst/>
          </a:prstGeom>
        </p:spPr>
      </p:pic>
    </p:spTree>
    <p:extLst>
      <p:ext uri="{BB962C8B-B14F-4D97-AF65-F5344CB8AC3E}">
        <p14:creationId xmlns:p14="http://schemas.microsoft.com/office/powerpoint/2010/main" val="28685184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a:t>5</a:t>
            </a:r>
            <a:r>
              <a:rPr lang="en-US" altLang="en-US" dirty="0" smtClean="0"/>
              <a:t>. Layered system</a:t>
            </a:r>
          </a:p>
        </p:txBody>
      </p:sp>
      <p:sp>
        <p:nvSpPr>
          <p:cNvPr id="46083" name="Rectangle 3"/>
          <p:cNvSpPr>
            <a:spLocks noGrp="1"/>
          </p:cNvSpPr>
          <p:nvPr>
            <p:ph idx="1"/>
          </p:nvPr>
        </p:nvSpPr>
        <p:spPr>
          <a:xfrm>
            <a:off x="1524000" y="2374710"/>
            <a:ext cx="9143999" cy="2665223"/>
          </a:xfrm>
        </p:spPr>
        <p:txBody>
          <a:bodyPr>
            <a:normAutofit/>
          </a:bodyPr>
          <a:lstStyle/>
          <a:p>
            <a:pPr algn="just"/>
            <a:r>
              <a:rPr lang="en-US" sz="2000" dirty="0"/>
              <a:t>The layered system style allows an architecture to be composed of hierarchical layers by constraining component behavior such that each component cannot “see” beyond the immediate layer with which they are </a:t>
            </a:r>
            <a:r>
              <a:rPr lang="en-US" sz="2000" dirty="0" smtClean="0"/>
              <a:t>interacting. </a:t>
            </a:r>
            <a:endParaRPr lang="en-US" altLang="en-US" sz="2000" dirty="0" smtClean="0"/>
          </a:p>
        </p:txBody>
      </p:sp>
    </p:spTree>
    <p:extLst>
      <p:ext uri="{BB962C8B-B14F-4D97-AF65-F5344CB8AC3E}">
        <p14:creationId xmlns:p14="http://schemas.microsoft.com/office/powerpoint/2010/main" val="164776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a:lstStyle/>
          <a:p>
            <a:r>
              <a:rPr lang="en-US" altLang="en-US" dirty="0" smtClean="0"/>
              <a:t>6. Code on demand (optional)</a:t>
            </a:r>
          </a:p>
        </p:txBody>
      </p:sp>
      <p:sp>
        <p:nvSpPr>
          <p:cNvPr id="46083" name="Rectangle 3"/>
          <p:cNvSpPr>
            <a:spLocks noGrp="1"/>
          </p:cNvSpPr>
          <p:nvPr>
            <p:ph idx="1"/>
          </p:nvPr>
        </p:nvSpPr>
        <p:spPr>
          <a:xfrm>
            <a:off x="895091" y="2180496"/>
            <a:ext cx="10023117" cy="4165713"/>
          </a:xfrm>
        </p:spPr>
        <p:txBody>
          <a:bodyPr>
            <a:normAutofit/>
          </a:bodyPr>
          <a:lstStyle/>
          <a:p>
            <a:pPr algn="just"/>
            <a:r>
              <a:rPr lang="en-US" altLang="en-US" sz="2000" dirty="0"/>
              <a:t>This states that the server can add more functionality to the REST client, by sending code that can be executable by that client. In the context of the web, one such example is JavaScript code that the server sends to the browser.</a:t>
            </a:r>
          </a:p>
          <a:p>
            <a:pPr marL="0" indent="0" algn="just">
              <a:buNone/>
            </a:pPr>
            <a:endParaRPr lang="en-US" altLang="en-US" sz="2000" dirty="0"/>
          </a:p>
          <a:p>
            <a:pPr algn="just"/>
            <a:r>
              <a:rPr lang="en-US" altLang="en-US" sz="2000" dirty="0"/>
              <a:t>For example, a web browser acts like a REST client and the server passes HTML content that the browser renders. At the server side, there is some sort of server-side language which is performing some logical work at the server side. But if we want to add some logic which will work in the browser then we (as server-side developers) will have to send some JavaScript code to the client side and the browser and then execute that </a:t>
            </a:r>
            <a:r>
              <a:rPr lang="en-US" altLang="en-US" sz="2000" dirty="0" smtClean="0"/>
              <a:t>JavaScript. </a:t>
            </a:r>
          </a:p>
        </p:txBody>
      </p:sp>
    </p:spTree>
    <p:extLst>
      <p:ext uri="{BB962C8B-B14F-4D97-AF65-F5344CB8AC3E}">
        <p14:creationId xmlns:p14="http://schemas.microsoft.com/office/powerpoint/2010/main" val="1647093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624084"/>
            <a:ext cx="10993549" cy="953247"/>
          </a:xfrm>
        </p:spPr>
        <p:txBody>
          <a:bodyPr/>
          <a:lstStyle/>
          <a:p>
            <a:r>
              <a:rPr lang="en-US" dirty="0" smtClean="0"/>
              <a:t>Service Oriented architecture (SOA)</a:t>
            </a:r>
            <a:endParaRPr lang="en-US" dirty="0"/>
          </a:p>
        </p:txBody>
      </p:sp>
    </p:spTree>
    <p:extLst>
      <p:ext uri="{BB962C8B-B14F-4D97-AF65-F5344CB8AC3E}">
        <p14:creationId xmlns:p14="http://schemas.microsoft.com/office/powerpoint/2010/main" val="24929351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Service oriented architecture (soa)</a:t>
            </a:r>
            <a:endParaRPr lang="en-GB" dirty="0"/>
          </a:p>
        </p:txBody>
      </p:sp>
      <p:sp>
        <p:nvSpPr>
          <p:cNvPr id="44035" name="Content Placeholder 2"/>
          <p:cNvSpPr>
            <a:spLocks noGrp="1"/>
          </p:cNvSpPr>
          <p:nvPr>
            <p:ph idx="1"/>
          </p:nvPr>
        </p:nvSpPr>
        <p:spPr>
          <a:xfrm>
            <a:off x="1378424" y="2052400"/>
            <a:ext cx="9362364" cy="4354750"/>
          </a:xfrm>
        </p:spPr>
        <p:txBody>
          <a:bodyPr>
            <a:normAutofit/>
          </a:bodyPr>
          <a:lstStyle/>
          <a:p>
            <a:pPr algn="just"/>
            <a:r>
              <a:rPr lang="en-US" sz="2400" dirty="0"/>
              <a:t>A service-oriented architecture (SOA) is an architectural pattern in computer software design in which application components provide services to other components via a communications protocol, typically over a network. </a:t>
            </a:r>
            <a:endParaRPr lang="en-US" sz="2400" dirty="0" smtClean="0"/>
          </a:p>
          <a:p>
            <a:pPr algn="just"/>
            <a:endParaRPr lang="en-US" sz="2400" dirty="0"/>
          </a:p>
          <a:p>
            <a:pPr algn="just"/>
            <a:r>
              <a:rPr lang="en-US" sz="2400" dirty="0" smtClean="0"/>
              <a:t>The </a:t>
            </a:r>
            <a:r>
              <a:rPr lang="en-US" sz="2400" dirty="0"/>
              <a:t>principles of service-orientation are independent of any product, vendor or technology.</a:t>
            </a:r>
            <a:endParaRPr lang="en-US" altLang="en-US" sz="2400" dirty="0" smtClean="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37</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4181517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What is Service?</a:t>
            </a:r>
            <a:endParaRPr lang="en-GB" dirty="0"/>
          </a:p>
        </p:txBody>
      </p:sp>
      <p:sp>
        <p:nvSpPr>
          <p:cNvPr id="44035" name="Content Placeholder 2"/>
          <p:cNvSpPr>
            <a:spLocks noGrp="1"/>
          </p:cNvSpPr>
          <p:nvPr>
            <p:ph idx="1"/>
          </p:nvPr>
        </p:nvSpPr>
        <p:spPr>
          <a:xfrm>
            <a:off x="1473959" y="2052400"/>
            <a:ext cx="8802806" cy="4354750"/>
          </a:xfrm>
        </p:spPr>
        <p:txBody>
          <a:bodyPr>
            <a:normAutofit/>
          </a:bodyPr>
          <a:lstStyle/>
          <a:p>
            <a:pPr marL="0" indent="0" algn="just">
              <a:buNone/>
            </a:pPr>
            <a:r>
              <a:rPr lang="en-US" sz="2400" dirty="0" smtClean="0"/>
              <a:t>A </a:t>
            </a:r>
            <a:r>
              <a:rPr lang="en-US" sz="2400" dirty="0"/>
              <a:t>service is a </a:t>
            </a:r>
            <a:r>
              <a:rPr lang="en-US" sz="2400" dirty="0" smtClean="0"/>
              <a:t>self-contained</a:t>
            </a:r>
            <a:r>
              <a:rPr lang="en-US" sz="2400" dirty="0"/>
              <a:t>, self-describing and modular piece of software that performs a </a:t>
            </a:r>
            <a:r>
              <a:rPr lang="en-US" sz="2400" dirty="0" smtClean="0"/>
              <a:t>specific business </a:t>
            </a:r>
            <a:r>
              <a:rPr lang="en-US" sz="2400" dirty="0"/>
              <a:t>function such as validating a credit card or generating an invoice. </a:t>
            </a:r>
            <a:endParaRPr lang="en-US" sz="2400" dirty="0" smtClean="0"/>
          </a:p>
          <a:p>
            <a:pPr marL="0" indent="0" algn="just">
              <a:buNone/>
            </a:pPr>
            <a:endParaRPr lang="en-US" sz="1000" dirty="0" smtClean="0"/>
          </a:p>
          <a:p>
            <a:pPr lvl="2" algn="just"/>
            <a:r>
              <a:rPr lang="en-US" sz="2000" dirty="0" smtClean="0"/>
              <a:t>The term self-contained </a:t>
            </a:r>
            <a:r>
              <a:rPr lang="en-US" sz="2000" dirty="0"/>
              <a:t>implies services include all that is needed to get them working. </a:t>
            </a:r>
            <a:endParaRPr lang="en-US" sz="2000" dirty="0" smtClean="0"/>
          </a:p>
          <a:p>
            <a:pPr lvl="2" algn="just"/>
            <a:r>
              <a:rPr lang="en-US" sz="2000" dirty="0" smtClean="0"/>
              <a:t>Self-describing </a:t>
            </a:r>
            <a:r>
              <a:rPr lang="en-US" sz="2000" dirty="0"/>
              <a:t>means they have interfaces that describe their business functionalities.</a:t>
            </a:r>
          </a:p>
          <a:p>
            <a:pPr lvl="2" algn="just"/>
            <a:r>
              <a:rPr lang="en-US" sz="2000" dirty="0"/>
              <a:t>Modular means services can be aggregated to form more complex </a:t>
            </a:r>
            <a:r>
              <a:rPr lang="en-US" sz="2000" dirty="0" smtClean="0"/>
              <a:t>applications.</a:t>
            </a:r>
            <a:endParaRPr lang="en-US" altLang="en-US" sz="2000" dirty="0" smtClean="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38</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26236633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Example</a:t>
            </a:r>
            <a:endParaRPr lang="en-GB" dirty="0"/>
          </a:p>
        </p:txBody>
      </p:sp>
      <p:sp>
        <p:nvSpPr>
          <p:cNvPr id="44035" name="Content Placeholder 2"/>
          <p:cNvSpPr>
            <a:spLocks noGrp="1"/>
          </p:cNvSpPr>
          <p:nvPr>
            <p:ph idx="1"/>
          </p:nvPr>
        </p:nvSpPr>
        <p:spPr>
          <a:xfrm>
            <a:off x="1173707" y="2052400"/>
            <a:ext cx="10058400" cy="4354750"/>
          </a:xfrm>
        </p:spPr>
        <p:txBody>
          <a:bodyPr>
            <a:normAutofit/>
          </a:bodyPr>
          <a:lstStyle/>
          <a:p>
            <a:pPr marL="0" indent="0" algn="just">
              <a:buNone/>
            </a:pPr>
            <a:r>
              <a:rPr lang="en-US" sz="2400" dirty="0"/>
              <a:t>A single service provides a collection of capabilities, often grouped together within a functional context as established by business requirements. </a:t>
            </a:r>
            <a:endParaRPr lang="en-US" sz="2400" dirty="0" smtClean="0"/>
          </a:p>
          <a:p>
            <a:pPr marL="0" indent="0" algn="just">
              <a:buNone/>
            </a:pPr>
            <a:endParaRPr lang="en-US" sz="800" dirty="0" smtClean="0"/>
          </a:p>
          <a:p>
            <a:pPr marL="0" indent="0" algn="just">
              <a:buNone/>
            </a:pPr>
            <a:r>
              <a:rPr lang="en-US" sz="2400" dirty="0" smtClean="0"/>
              <a:t>For </a:t>
            </a:r>
            <a:r>
              <a:rPr lang="en-US" sz="2400" dirty="0"/>
              <a:t>example, the </a:t>
            </a:r>
            <a:r>
              <a:rPr lang="en-US" sz="2400" dirty="0" smtClean="0"/>
              <a:t>functional </a:t>
            </a:r>
            <a:r>
              <a:rPr lang="en-US" sz="2400" dirty="0"/>
              <a:t>context of the service below is account. </a:t>
            </a:r>
            <a:r>
              <a:rPr lang="en-US" sz="2400" dirty="0" smtClean="0"/>
              <a:t>Therefore</a:t>
            </a:r>
            <a:r>
              <a:rPr lang="en-US" sz="2400" dirty="0"/>
              <a:t>, this service provides the set of operations associated with a customer’s account</a:t>
            </a:r>
            <a:r>
              <a:rPr lang="en-US" sz="2400" dirty="0" smtClean="0"/>
              <a:t>.</a:t>
            </a:r>
          </a:p>
          <a:p>
            <a:pPr marL="0" indent="0" algn="just">
              <a:buNone/>
            </a:pPr>
            <a:endParaRPr lang="en-US" altLang="en-US" sz="2400" dirty="0"/>
          </a:p>
          <a:p>
            <a:pPr marL="0" indent="0" algn="just">
              <a:buNone/>
            </a:pPr>
            <a:endParaRPr lang="en-US" altLang="en-US" sz="2400" dirty="0" smtClean="0"/>
          </a:p>
          <a:p>
            <a:pPr marL="0" indent="0" algn="just">
              <a:buNone/>
            </a:pPr>
            <a:endParaRPr lang="en-US" altLang="en-US" sz="2400" dirty="0"/>
          </a:p>
          <a:p>
            <a:pPr marL="0" indent="0" algn="just">
              <a:buNone/>
            </a:pPr>
            <a:endParaRPr lang="en-US" altLang="en-US" sz="2400" dirty="0" smtClean="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39</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9446" t="6823" r="17452" b="16621"/>
          <a:stretch/>
        </p:blipFill>
        <p:spPr>
          <a:xfrm>
            <a:off x="4899545" y="4475699"/>
            <a:ext cx="2606724" cy="1748888"/>
          </a:xfrm>
          <a:prstGeom prst="rect">
            <a:avLst/>
          </a:prstGeom>
        </p:spPr>
      </p:pic>
    </p:spTree>
    <p:extLst>
      <p:ext uri="{BB962C8B-B14F-4D97-AF65-F5344CB8AC3E}">
        <p14:creationId xmlns:p14="http://schemas.microsoft.com/office/powerpoint/2010/main" val="32083538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81191" y="1651379"/>
            <a:ext cx="10993549" cy="1103373"/>
          </a:xfrm>
        </p:spPr>
        <p:txBody>
          <a:bodyPr>
            <a:normAutofit fontScale="90000"/>
          </a:bodyPr>
          <a:lstStyle/>
          <a:p>
            <a:r>
              <a:rPr lang="en-US" dirty="0" smtClean="0"/>
              <a:t>distributed</a:t>
            </a:r>
            <a:br>
              <a:rPr lang="en-US" dirty="0" smtClean="0"/>
            </a:br>
            <a:r>
              <a:rPr lang="en-US" dirty="0" smtClean="0"/>
              <a:t>software architecture</a:t>
            </a:r>
            <a:endParaRPr lang="en-US" dirty="0"/>
          </a:p>
        </p:txBody>
      </p:sp>
    </p:spTree>
    <p:extLst>
      <p:ext uri="{BB962C8B-B14F-4D97-AF65-F5344CB8AC3E}">
        <p14:creationId xmlns:p14="http://schemas.microsoft.com/office/powerpoint/2010/main" val="23086039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Banking example</a:t>
            </a:r>
            <a:endParaRPr lang="en-US" dirty="0"/>
          </a:p>
        </p:txBody>
      </p:sp>
      <p:sp>
        <p:nvSpPr>
          <p:cNvPr id="3" name="Content Placeholder 2"/>
          <p:cNvSpPr>
            <a:spLocks noGrp="1"/>
          </p:cNvSpPr>
          <p:nvPr>
            <p:ph idx="1"/>
          </p:nvPr>
        </p:nvSpPr>
        <p:spPr>
          <a:xfrm>
            <a:off x="1405720" y="1924334"/>
            <a:ext cx="9908274" cy="4735773"/>
          </a:xfrm>
        </p:spPr>
        <p:txBody>
          <a:bodyPr>
            <a:noAutofit/>
          </a:bodyPr>
          <a:lstStyle/>
          <a:p>
            <a:r>
              <a:rPr lang="en-US" sz="2400" dirty="0" smtClean="0"/>
              <a:t>Imagine that several areas of banking applications will deal with the current balance of an existing customer. </a:t>
            </a:r>
          </a:p>
          <a:p>
            <a:endParaRPr lang="en-US" sz="800" dirty="0" smtClean="0"/>
          </a:p>
          <a:p>
            <a:r>
              <a:rPr lang="en-US" sz="2400" dirty="0" smtClean="0"/>
              <a:t>More than often, the “get current balance” functionality is repeated in various applications within a banking environment.</a:t>
            </a:r>
          </a:p>
          <a:p>
            <a:endParaRPr lang="en-US" sz="800" dirty="0" smtClean="0"/>
          </a:p>
          <a:p>
            <a:r>
              <a:rPr lang="en-US" sz="2400" dirty="0" smtClean="0"/>
              <a:t>This gives rise to a redundant programming scenario. </a:t>
            </a:r>
          </a:p>
          <a:p>
            <a:endParaRPr lang="en-US" sz="800" dirty="0" smtClean="0"/>
          </a:p>
          <a:p>
            <a:r>
              <a:rPr lang="en-US" sz="2400" dirty="0" smtClean="0"/>
              <a:t>The focus should be toward finding this sort of common, reusable functionality and implement it as a service, so</a:t>
            </a:r>
          </a:p>
          <a:p>
            <a:pPr lvl="1"/>
            <a:r>
              <a:rPr lang="en-US" sz="2400" dirty="0" smtClean="0"/>
              <a:t>that all banking applications can reuse the service as and when necessary.</a:t>
            </a:r>
            <a:endParaRPr lang="en-US" sz="2400" dirty="0"/>
          </a:p>
        </p:txBody>
      </p:sp>
    </p:spTree>
    <p:extLst>
      <p:ext uri="{BB962C8B-B14F-4D97-AF65-F5344CB8AC3E}">
        <p14:creationId xmlns:p14="http://schemas.microsoft.com/office/powerpoint/2010/main" val="1368300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998559" y="2745063"/>
            <a:ext cx="5224819" cy="3160594"/>
          </a:xfrm>
        </p:spPr>
        <p:txBody>
          <a:bodyPr>
            <a:noAutofit/>
          </a:bodyPr>
          <a:lstStyle/>
          <a:p>
            <a:pPr marL="0" indent="0">
              <a:buNone/>
            </a:pPr>
            <a:r>
              <a:rPr lang="en-US" sz="2400" dirty="0" smtClean="0"/>
              <a:t>An online travel agency system</a:t>
            </a:r>
          </a:p>
          <a:p>
            <a:r>
              <a:rPr lang="en-US" sz="2400" dirty="0" smtClean="0"/>
              <a:t>It consists of four existing web services: </a:t>
            </a:r>
          </a:p>
          <a:p>
            <a:pPr lvl="2"/>
            <a:r>
              <a:rPr lang="en-US" sz="2200" dirty="0" smtClean="0"/>
              <a:t>airline reservation,	</a:t>
            </a:r>
          </a:p>
          <a:p>
            <a:pPr lvl="2"/>
            <a:r>
              <a:rPr lang="en-US" sz="2200" dirty="0" smtClean="0"/>
              <a:t>car rental, </a:t>
            </a:r>
          </a:p>
          <a:p>
            <a:pPr lvl="2"/>
            <a:r>
              <a:rPr lang="en-US" sz="2200" dirty="0" smtClean="0"/>
              <a:t>hotel reservation, </a:t>
            </a:r>
          </a:p>
          <a:p>
            <a:pPr lvl="2"/>
            <a:r>
              <a:rPr lang="en-US" sz="2200" dirty="0" smtClean="0"/>
              <a:t>and attraction reservation.</a:t>
            </a:r>
            <a:endParaRPr lang="en-US" sz="2200" dirty="0"/>
          </a:p>
        </p:txBody>
      </p:sp>
      <p:pic>
        <p:nvPicPr>
          <p:cNvPr id="1027" name="Picture 3"/>
          <p:cNvPicPr>
            <a:picLocks noChangeAspect="1" noChangeArrowheads="1"/>
          </p:cNvPicPr>
          <p:nvPr/>
        </p:nvPicPr>
        <p:blipFill>
          <a:blip r:embed="rId2"/>
          <a:srcRect l="24817" t="26042" r="16032" b="6250"/>
          <a:stretch>
            <a:fillRect/>
          </a:stretch>
        </p:blipFill>
        <p:spPr bwMode="auto">
          <a:xfrm>
            <a:off x="6657808" y="2510366"/>
            <a:ext cx="4953000" cy="3187574"/>
          </a:xfrm>
          <a:prstGeom prst="rect">
            <a:avLst/>
          </a:prstGeom>
          <a:noFill/>
          <a:ln w="9525">
            <a:noFill/>
            <a:miter lim="800000"/>
            <a:headEnd/>
            <a:tailEnd/>
          </a:ln>
          <a:effectLst/>
        </p:spPr>
      </p:pic>
    </p:spTree>
    <p:extLst>
      <p:ext uri="{BB962C8B-B14F-4D97-AF65-F5344CB8AC3E}">
        <p14:creationId xmlns:p14="http://schemas.microsoft.com/office/powerpoint/2010/main" val="16397610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SOA Architecture</a:t>
            </a:r>
            <a:endParaRPr lang="en-GB" dirty="0"/>
          </a:p>
        </p:txBody>
      </p:sp>
      <p:pic>
        <p:nvPicPr>
          <p:cNvPr id="3" name="Content Placeholder 2"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595" y="2321162"/>
            <a:ext cx="7156920" cy="3720863"/>
          </a:xfrm>
        </p:spPr>
      </p:pic>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42</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2917436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Components of SOA</a:t>
            </a:r>
            <a:endParaRPr lang="en-GB" dirty="0"/>
          </a:p>
        </p:txBody>
      </p:sp>
      <p:pic>
        <p:nvPicPr>
          <p:cNvPr id="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845" y="1923140"/>
            <a:ext cx="9223274" cy="4675078"/>
          </a:xfrm>
        </p:spPr>
      </p:pic>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43</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908355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44</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2" name="Content Placeholder 1"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01253" y="846162"/>
            <a:ext cx="8815570" cy="5668963"/>
          </a:xfrm>
        </p:spPr>
      </p:pic>
    </p:spTree>
    <p:extLst>
      <p:ext uri="{BB962C8B-B14F-4D97-AF65-F5344CB8AC3E}">
        <p14:creationId xmlns:p14="http://schemas.microsoft.com/office/powerpoint/2010/main" val="70024718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ESB</a:t>
            </a:r>
            <a:endParaRPr lang="en-US" dirty="0"/>
          </a:p>
        </p:txBody>
      </p:sp>
      <p:sp>
        <p:nvSpPr>
          <p:cNvPr id="7" name="Content Placeholder 6"/>
          <p:cNvSpPr>
            <a:spLocks noGrp="1"/>
          </p:cNvSpPr>
          <p:nvPr>
            <p:ph idx="1"/>
          </p:nvPr>
        </p:nvSpPr>
        <p:spPr>
          <a:xfrm>
            <a:off x="1596789" y="2074139"/>
            <a:ext cx="8639032" cy="1529637"/>
          </a:xfrm>
        </p:spPr>
        <p:txBody>
          <a:bodyPr>
            <a:normAutofit/>
          </a:bodyPr>
          <a:lstStyle/>
          <a:p>
            <a:pPr algn="just"/>
            <a:r>
              <a:rPr lang="en-US" sz="2000" dirty="0"/>
              <a:t>Enterprise Service Buses (ESBs) build on MOM (message-oriented middleware) to provide a flexible, scalable, standards-based integration technology for building a loosely coupled, highly-distributed SOA</a:t>
            </a: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45</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94" y="3961959"/>
            <a:ext cx="10666809" cy="2627897"/>
          </a:xfrm>
          <a:prstGeom prst="rect">
            <a:avLst/>
          </a:prstGeom>
        </p:spPr>
      </p:pic>
    </p:spTree>
    <p:extLst>
      <p:ext uri="{BB962C8B-B14F-4D97-AF65-F5344CB8AC3E}">
        <p14:creationId xmlns:p14="http://schemas.microsoft.com/office/powerpoint/2010/main" val="19574753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ctrTitle"/>
          </p:nvPr>
        </p:nvSpPr>
        <p:spPr/>
        <p:txBody>
          <a:bodyPr>
            <a:normAutofit/>
          </a:bodyPr>
          <a:lstStyle/>
          <a:p>
            <a:pPr>
              <a:defRPr/>
            </a:pPr>
            <a:r>
              <a:rPr lang="en-US" dirty="0" smtClean="0"/>
              <a:t>Service Composition</a:t>
            </a:r>
            <a:endParaRPr lang="en-GB" dirty="0"/>
          </a:p>
        </p:txBody>
      </p:sp>
    </p:spTree>
    <p:extLst>
      <p:ext uri="{BB962C8B-B14F-4D97-AF65-F5344CB8AC3E}">
        <p14:creationId xmlns:p14="http://schemas.microsoft.com/office/powerpoint/2010/main" val="2523524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47</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893" y="695808"/>
            <a:ext cx="7096836" cy="6060218"/>
          </a:xfrm>
          <a:prstGeom prst="rect">
            <a:avLst/>
          </a:prstGeom>
        </p:spPr>
      </p:pic>
    </p:spTree>
    <p:extLst>
      <p:ext uri="{BB962C8B-B14F-4D97-AF65-F5344CB8AC3E}">
        <p14:creationId xmlns:p14="http://schemas.microsoft.com/office/powerpoint/2010/main" val="9510476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000" dirty="0" smtClean="0"/>
              <a:t>Service Orchestration </a:t>
            </a:r>
            <a:br>
              <a:rPr lang="en-US" sz="2000" dirty="0" smtClean="0"/>
            </a:br>
            <a:r>
              <a:rPr lang="en-US" sz="2000" dirty="0" smtClean="0"/>
              <a:t>vs </a:t>
            </a:r>
            <a:br>
              <a:rPr lang="en-US" sz="2000" dirty="0" smtClean="0"/>
            </a:br>
            <a:r>
              <a:rPr lang="en-US" sz="2000" dirty="0" smtClean="0"/>
              <a:t>Service choreography</a:t>
            </a:r>
            <a:endParaRPr lang="en-US" sz="2000" dirty="0"/>
          </a:p>
        </p:txBody>
      </p:sp>
      <p:sp>
        <p:nvSpPr>
          <p:cNvPr id="7" name="Content Placeholder 6"/>
          <p:cNvSpPr>
            <a:spLocks noGrp="1"/>
          </p:cNvSpPr>
          <p:nvPr>
            <p:ph idx="1"/>
          </p:nvPr>
        </p:nvSpPr>
        <p:spPr>
          <a:xfrm>
            <a:off x="805219" y="2483572"/>
            <a:ext cx="6482685" cy="3944524"/>
          </a:xfrm>
        </p:spPr>
        <p:txBody>
          <a:bodyPr>
            <a:normAutofit/>
          </a:bodyPr>
          <a:lstStyle/>
          <a:p>
            <a:pPr algn="just"/>
            <a:r>
              <a:rPr lang="en-US" sz="2000" dirty="0"/>
              <a:t>Orchestration comes from orchestras; in an orchestra there is a conductor leading it, and there are musicians who play their instruments following the instructions of the conductor. </a:t>
            </a:r>
            <a:endParaRPr lang="en-US" sz="2000" dirty="0" smtClean="0"/>
          </a:p>
          <a:p>
            <a:pPr algn="just"/>
            <a:endParaRPr lang="en-US" sz="2000" dirty="0" smtClean="0"/>
          </a:p>
          <a:p>
            <a:pPr algn="just"/>
            <a:r>
              <a:rPr lang="en-US" sz="2000" dirty="0" smtClean="0"/>
              <a:t>The </a:t>
            </a:r>
            <a:r>
              <a:rPr lang="en-US" sz="2000" dirty="0"/>
              <a:t>musicians know their role; they know how to play their instruments, but not necessarily directly interact with each other. That is, in an orchestra, there is a central system (the conductor) that coordinates and </a:t>
            </a:r>
            <a:r>
              <a:rPr lang="en-US" sz="2000" dirty="0" smtClean="0"/>
              <a:t>synchronizes </a:t>
            </a:r>
            <a:r>
              <a:rPr lang="en-US" sz="2000" dirty="0"/>
              <a:t>the interactions of the components to perform a coherent piece of </a:t>
            </a:r>
            <a:r>
              <a:rPr lang="en-US" sz="2000" dirty="0" smtClean="0"/>
              <a:t>music.</a:t>
            </a:r>
            <a:endParaRPr lang="en-US" sz="2000" dirty="0"/>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48</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0549" y="2770496"/>
            <a:ext cx="3892747" cy="2988859"/>
          </a:xfrm>
          <a:prstGeom prst="rect">
            <a:avLst/>
          </a:prstGeom>
        </p:spPr>
      </p:pic>
    </p:spTree>
    <p:extLst>
      <p:ext uri="{BB962C8B-B14F-4D97-AF65-F5344CB8AC3E}">
        <p14:creationId xmlns:p14="http://schemas.microsoft.com/office/powerpoint/2010/main" val="5322471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ctr"/>
            <a:r>
              <a:rPr lang="en-US" sz="2000" dirty="0" smtClean="0"/>
              <a:t>Service Orchestration </a:t>
            </a:r>
            <a:br>
              <a:rPr lang="en-US" sz="2000" dirty="0" smtClean="0"/>
            </a:br>
            <a:r>
              <a:rPr lang="en-US" sz="2000" dirty="0" smtClean="0"/>
              <a:t>vs </a:t>
            </a:r>
            <a:br>
              <a:rPr lang="en-US" sz="2000" dirty="0" smtClean="0"/>
            </a:br>
            <a:r>
              <a:rPr lang="en-US" sz="2000" dirty="0" smtClean="0"/>
              <a:t>Service choreography</a:t>
            </a:r>
            <a:endParaRPr lang="en-US" sz="2000" dirty="0"/>
          </a:p>
        </p:txBody>
      </p:sp>
      <p:sp>
        <p:nvSpPr>
          <p:cNvPr id="7" name="Content Placeholder 6"/>
          <p:cNvSpPr>
            <a:spLocks noGrp="1"/>
          </p:cNvSpPr>
          <p:nvPr>
            <p:ph idx="1"/>
          </p:nvPr>
        </p:nvSpPr>
        <p:spPr>
          <a:xfrm>
            <a:off x="805219" y="2483572"/>
            <a:ext cx="5609229" cy="2279497"/>
          </a:xfrm>
        </p:spPr>
        <p:txBody>
          <a:bodyPr>
            <a:normAutofit/>
          </a:bodyPr>
          <a:lstStyle/>
          <a:p>
            <a:pPr algn="just"/>
            <a:r>
              <a:rPr lang="en-US" sz="2000" dirty="0"/>
              <a:t>Choreography is related to dance; on a dancing stage there are just dancers, but they know what they have to do and how to interact with the other dancers; each dancer is in charge of being </a:t>
            </a:r>
            <a:r>
              <a:rPr lang="en-US" sz="2000" dirty="0" smtClean="0"/>
              <a:t>synchronized </a:t>
            </a:r>
            <a:r>
              <a:rPr lang="en-US" sz="2000" dirty="0"/>
              <a:t>with the rest.</a:t>
            </a:r>
          </a:p>
        </p:txBody>
      </p:sp>
      <p:sp>
        <p:nvSpPr>
          <p:cNvPr id="286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49</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8078" y="2776792"/>
            <a:ext cx="4382730" cy="3361907"/>
          </a:xfrm>
          <a:prstGeom prst="rect">
            <a:avLst/>
          </a:prstGeom>
        </p:spPr>
      </p:pic>
    </p:spTree>
    <p:extLst>
      <p:ext uri="{BB962C8B-B14F-4D97-AF65-F5344CB8AC3E}">
        <p14:creationId xmlns:p14="http://schemas.microsoft.com/office/powerpoint/2010/main" val="3109362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b="1" dirty="0" smtClean="0"/>
              <a:t>Distributed Software Architecture</a:t>
            </a:r>
            <a:endParaRPr lang="en-US" b="1" dirty="0"/>
          </a:p>
        </p:txBody>
      </p:sp>
      <p:sp>
        <p:nvSpPr>
          <p:cNvPr id="7" name="Content Placeholder 6"/>
          <p:cNvSpPr>
            <a:spLocks noGrp="1"/>
          </p:cNvSpPr>
          <p:nvPr>
            <p:ph idx="1"/>
          </p:nvPr>
        </p:nvSpPr>
        <p:spPr>
          <a:xfrm>
            <a:off x="1856095" y="2330621"/>
            <a:ext cx="8952932" cy="3678303"/>
          </a:xfrm>
        </p:spPr>
        <p:txBody>
          <a:bodyPr>
            <a:normAutofit/>
          </a:bodyPr>
          <a:lstStyle/>
          <a:p>
            <a:r>
              <a:rPr lang="en-US" sz="2400" dirty="0" smtClean="0"/>
              <a:t>A distributed system is a collection of computational and storage devices connected through a communications network. </a:t>
            </a:r>
          </a:p>
          <a:p>
            <a:endParaRPr lang="en-US" sz="2400" dirty="0" smtClean="0"/>
          </a:p>
          <a:p>
            <a:r>
              <a:rPr lang="en-US" sz="2400" dirty="0" smtClean="0"/>
              <a:t>Data, software, and users are distributed. </a:t>
            </a:r>
          </a:p>
          <a:p>
            <a:endParaRPr lang="en-US" sz="2400" dirty="0" smtClean="0"/>
          </a:p>
        </p:txBody>
      </p:sp>
    </p:spTree>
    <p:extLst>
      <p:ext uri="{BB962C8B-B14F-4D97-AF65-F5344CB8AC3E}">
        <p14:creationId xmlns:p14="http://schemas.microsoft.com/office/powerpoint/2010/main" val="67998317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1191" y="1624084"/>
            <a:ext cx="10993549" cy="953247"/>
          </a:xfrm>
        </p:spPr>
        <p:txBody>
          <a:bodyPr/>
          <a:lstStyle/>
          <a:p>
            <a:r>
              <a:rPr lang="en-US" dirty="0" smtClean="0"/>
              <a:t>Microservices</a:t>
            </a:r>
            <a:endParaRPr lang="en-US" dirty="0"/>
          </a:p>
        </p:txBody>
      </p:sp>
    </p:spTree>
    <p:extLst>
      <p:ext uri="{BB962C8B-B14F-4D97-AF65-F5344CB8AC3E}">
        <p14:creationId xmlns:p14="http://schemas.microsoft.com/office/powerpoint/2010/main" val="38519795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Microservices</a:t>
            </a:r>
            <a:endParaRPr lang="en-GB" dirty="0"/>
          </a:p>
        </p:txBody>
      </p:sp>
      <p:sp>
        <p:nvSpPr>
          <p:cNvPr id="44035" name="Content Placeholder 2"/>
          <p:cNvSpPr>
            <a:spLocks noGrp="1"/>
          </p:cNvSpPr>
          <p:nvPr>
            <p:ph idx="1"/>
          </p:nvPr>
        </p:nvSpPr>
        <p:spPr>
          <a:xfrm>
            <a:off x="375511" y="3067621"/>
            <a:ext cx="3900378" cy="1973260"/>
          </a:xfrm>
        </p:spPr>
        <p:txBody>
          <a:bodyPr>
            <a:normAutofit fontScale="85000" lnSpcReduction="10000"/>
          </a:bodyPr>
          <a:lstStyle/>
          <a:p>
            <a:pPr algn="just"/>
            <a:r>
              <a:rPr lang="en-US" sz="2400" dirty="0" smtClean="0"/>
              <a:t>Microservices are small</a:t>
            </a:r>
            <a:r>
              <a:rPr lang="en-US" sz="2400" dirty="0"/>
              <a:t>, individually deployable services performing different operations</a:t>
            </a:r>
            <a:r>
              <a:rPr lang="en-US" sz="2400" dirty="0" smtClean="0"/>
              <a:t>.</a:t>
            </a:r>
          </a:p>
          <a:p>
            <a:pPr algn="just"/>
            <a:endParaRPr lang="en-US" altLang="en-US" sz="2400" dirty="0"/>
          </a:p>
          <a:p>
            <a:pPr algn="just"/>
            <a:r>
              <a:rPr lang="en-US" altLang="en-US" sz="2400" dirty="0" smtClean="0"/>
              <a:t>Variant of SOA</a:t>
            </a:r>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51</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684" y="2066477"/>
            <a:ext cx="3495280" cy="3975548"/>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889" y="1966318"/>
            <a:ext cx="3724795" cy="4258269"/>
          </a:xfrm>
          <a:prstGeom prst="rect">
            <a:avLst/>
          </a:prstGeom>
        </p:spPr>
      </p:pic>
    </p:spTree>
    <p:extLst>
      <p:ext uri="{BB962C8B-B14F-4D97-AF65-F5344CB8AC3E}">
        <p14:creationId xmlns:p14="http://schemas.microsoft.com/office/powerpoint/2010/main" val="1017676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SOA vs microservices</a:t>
            </a:r>
            <a:endParaRPr lang="en-GB" dirty="0"/>
          </a:p>
        </p:txBody>
      </p:sp>
      <p:pic>
        <p:nvPicPr>
          <p:cNvPr id="2" name="Content Placeholder 1"/>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42331" y="2009586"/>
            <a:ext cx="7188271" cy="4587437"/>
          </a:xfrm>
        </p:spPr>
      </p:pic>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52</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39067301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SOA vs microservices</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53</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272" y="1996485"/>
            <a:ext cx="10058400" cy="4522661"/>
          </a:xfrm>
          <a:prstGeom prst="rect">
            <a:avLst/>
          </a:prstGeom>
        </p:spPr>
      </p:pic>
    </p:spTree>
    <p:extLst>
      <p:ext uri="{BB962C8B-B14F-4D97-AF65-F5344CB8AC3E}">
        <p14:creationId xmlns:p14="http://schemas.microsoft.com/office/powerpoint/2010/main" val="70740838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4" y="873457"/>
            <a:ext cx="9603925" cy="850757"/>
          </a:xfrm>
        </p:spPr>
        <p:txBody>
          <a:bodyPr>
            <a:normAutofit/>
          </a:bodyPr>
          <a:lstStyle/>
          <a:p>
            <a:pPr>
              <a:defRPr/>
            </a:pPr>
            <a:r>
              <a:rPr lang="en-US" dirty="0" smtClean="0"/>
              <a:t>How does Microservices architecture work?</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54</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777" y="2040506"/>
            <a:ext cx="10008501" cy="4366644"/>
          </a:xfrm>
        </p:spPr>
      </p:pic>
    </p:spTree>
    <p:extLst>
      <p:ext uri="{BB962C8B-B14F-4D97-AF65-F5344CB8AC3E}">
        <p14:creationId xmlns:p14="http://schemas.microsoft.com/office/powerpoint/2010/main" val="40297712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Communication in Microservices</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55</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
        <p:nvSpPr>
          <p:cNvPr id="2" name="Rectangle 1"/>
          <p:cNvSpPr/>
          <p:nvPr/>
        </p:nvSpPr>
        <p:spPr>
          <a:xfrm>
            <a:off x="1487606" y="2579132"/>
            <a:ext cx="9253182" cy="3139321"/>
          </a:xfrm>
          <a:prstGeom prst="rect">
            <a:avLst/>
          </a:prstGeom>
        </p:spPr>
        <p:txBody>
          <a:bodyPr wrap="square">
            <a:spAutoFit/>
          </a:bodyPr>
          <a:lstStyle/>
          <a:p>
            <a:pPr algn="just"/>
            <a:r>
              <a:rPr lang="en-US" b="1" dirty="0"/>
              <a:t>Synchronous Messages:</a:t>
            </a:r>
            <a:r>
              <a:rPr lang="en-US" dirty="0"/>
              <a:t> </a:t>
            </a:r>
            <a:endParaRPr lang="en-US" dirty="0" smtClean="0"/>
          </a:p>
          <a:p>
            <a:pPr algn="just"/>
            <a:r>
              <a:rPr lang="en-US" dirty="0" smtClean="0"/>
              <a:t>In </a:t>
            </a:r>
            <a:r>
              <a:rPr lang="en-US" dirty="0"/>
              <a:t>the situation where clients wait for the responses from a service, Microservices usually tend to use </a:t>
            </a:r>
            <a:r>
              <a:rPr lang="en-US" b="1" dirty="0"/>
              <a:t>REST (Representational State Transfer)</a:t>
            </a:r>
            <a:r>
              <a:rPr lang="en-US" dirty="0"/>
              <a:t> as it relies on a stateless, client-server, and the </a:t>
            </a:r>
            <a:r>
              <a:rPr lang="en-US" b="1" dirty="0"/>
              <a:t>HTTP protocol</a:t>
            </a:r>
            <a:r>
              <a:rPr lang="en-US" dirty="0"/>
              <a:t>. This protocol is used as it is a distributed environment each and every functionality is represented with a resource to carry out operations</a:t>
            </a:r>
          </a:p>
          <a:p>
            <a:pPr algn="just"/>
            <a:endParaRPr lang="en-US" b="1" dirty="0" smtClean="0"/>
          </a:p>
          <a:p>
            <a:pPr algn="just"/>
            <a:endParaRPr lang="en-US" b="1" dirty="0"/>
          </a:p>
          <a:p>
            <a:pPr algn="just"/>
            <a:r>
              <a:rPr lang="en-US" b="1" dirty="0" smtClean="0"/>
              <a:t>Asynchronous </a:t>
            </a:r>
            <a:r>
              <a:rPr lang="en-US" b="1" dirty="0"/>
              <a:t>Messages</a:t>
            </a:r>
            <a:r>
              <a:rPr lang="en-US" b="1" dirty="0" smtClean="0"/>
              <a:t>:</a:t>
            </a:r>
          </a:p>
          <a:p>
            <a:pPr algn="just"/>
            <a:r>
              <a:rPr lang="en-US" dirty="0" smtClean="0"/>
              <a:t>In </a:t>
            </a:r>
            <a:r>
              <a:rPr lang="en-US" dirty="0"/>
              <a:t>the situation where clients do not wait for the responses from a service, Microservices usually tend to use protocols such as </a:t>
            </a:r>
            <a:r>
              <a:rPr lang="en-US" b="1" dirty="0"/>
              <a:t>AMQP, </a:t>
            </a:r>
            <a:r>
              <a:rPr lang="en-US" b="1" dirty="0" smtClean="0"/>
              <a:t>MQTT</a:t>
            </a:r>
            <a:r>
              <a:rPr lang="en-US" dirty="0"/>
              <a:t>. </a:t>
            </a:r>
            <a:endParaRPr lang="en-US" dirty="0" smtClean="0"/>
          </a:p>
          <a:p>
            <a:pPr algn="just"/>
            <a:endParaRPr lang="en-US" dirty="0"/>
          </a:p>
        </p:txBody>
      </p:sp>
    </p:spTree>
    <p:extLst>
      <p:ext uri="{BB962C8B-B14F-4D97-AF65-F5344CB8AC3E}">
        <p14:creationId xmlns:p14="http://schemas.microsoft.com/office/powerpoint/2010/main" val="41326466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Reference architecture of Microservices</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56</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4166" y="2110587"/>
            <a:ext cx="8358838" cy="4518291"/>
          </a:xfrm>
          <a:prstGeom prst="rect">
            <a:avLst/>
          </a:prstGeom>
        </p:spPr>
      </p:pic>
    </p:spTree>
    <p:extLst>
      <p:ext uri="{BB962C8B-B14F-4D97-AF65-F5344CB8AC3E}">
        <p14:creationId xmlns:p14="http://schemas.microsoft.com/office/powerpoint/2010/main" val="32375375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Uber’s previous architecture</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57</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1050" y="1850906"/>
            <a:ext cx="5117911" cy="4864683"/>
          </a:xfrm>
        </p:spPr>
      </p:pic>
      <p:sp>
        <p:nvSpPr>
          <p:cNvPr id="2" name="Rectangle 1"/>
          <p:cNvSpPr/>
          <p:nvPr/>
        </p:nvSpPr>
        <p:spPr>
          <a:xfrm>
            <a:off x="368491" y="2224290"/>
            <a:ext cx="5827594" cy="2062103"/>
          </a:xfrm>
          <a:prstGeom prst="rect">
            <a:avLst/>
          </a:prstGeom>
        </p:spPr>
        <p:txBody>
          <a:bodyPr wrap="square">
            <a:spAutoFit/>
          </a:bodyPr>
          <a:lstStyle/>
          <a:p>
            <a:pPr marL="342900" indent="-342900" algn="just">
              <a:buFont typeface="Wingdings" panose="05000000000000000000" pitchFamily="2" charset="2"/>
              <a:buChar char="§"/>
            </a:pPr>
            <a:r>
              <a:rPr lang="en-US" sz="1600" dirty="0">
                <a:solidFill>
                  <a:srgbClr val="292929"/>
                </a:solidFill>
                <a:latin typeface="charter"/>
              </a:rPr>
              <a:t>A REST API is present with which the passenger and driver connect</a:t>
            </a:r>
            <a:r>
              <a:rPr lang="en-US" sz="1600" dirty="0" smtClean="0">
                <a:solidFill>
                  <a:srgbClr val="292929"/>
                </a:solidFill>
                <a:latin typeface="charter"/>
              </a:rPr>
              <a:t>.</a:t>
            </a:r>
          </a:p>
          <a:p>
            <a:pPr marL="342900" indent="-342900" algn="just">
              <a:buFont typeface="Wingdings" panose="05000000000000000000" pitchFamily="2" charset="2"/>
              <a:buChar char="§"/>
            </a:pPr>
            <a:endParaRPr lang="en-US" sz="1600" dirty="0">
              <a:solidFill>
                <a:srgbClr val="292929"/>
              </a:solidFill>
              <a:latin typeface="charter"/>
            </a:endParaRPr>
          </a:p>
          <a:p>
            <a:pPr marL="342900" indent="-342900" algn="just">
              <a:buFont typeface="Wingdings" panose="05000000000000000000" pitchFamily="2" charset="2"/>
              <a:buChar char="§"/>
            </a:pPr>
            <a:r>
              <a:rPr lang="en-US" sz="1600" dirty="0">
                <a:solidFill>
                  <a:srgbClr val="292929"/>
                </a:solidFill>
                <a:latin typeface="charter"/>
              </a:rPr>
              <a:t>Three different adapters are used with API within them, to perform actions such as billing, payments, sending emails/messages that we see when we book a cab</a:t>
            </a:r>
            <a:r>
              <a:rPr lang="en-US" sz="1600" dirty="0" smtClean="0">
                <a:solidFill>
                  <a:srgbClr val="292929"/>
                </a:solidFill>
                <a:latin typeface="charter"/>
              </a:rPr>
              <a:t>.</a:t>
            </a:r>
          </a:p>
          <a:p>
            <a:pPr marL="342900" indent="-342900" algn="just">
              <a:buFont typeface="Wingdings" panose="05000000000000000000" pitchFamily="2" charset="2"/>
              <a:buChar char="§"/>
            </a:pPr>
            <a:endParaRPr lang="en-US" sz="1600" dirty="0">
              <a:solidFill>
                <a:srgbClr val="292929"/>
              </a:solidFill>
              <a:latin typeface="charter"/>
            </a:endParaRPr>
          </a:p>
          <a:p>
            <a:pPr marL="342900" indent="-342900" algn="just">
              <a:buFont typeface="Wingdings" panose="05000000000000000000" pitchFamily="2" charset="2"/>
              <a:buChar char="§"/>
            </a:pPr>
            <a:r>
              <a:rPr lang="en-US" sz="1600" dirty="0">
                <a:solidFill>
                  <a:srgbClr val="292929"/>
                </a:solidFill>
                <a:latin typeface="charter"/>
              </a:rPr>
              <a:t>A MySQL database to store all their data.</a:t>
            </a:r>
            <a:endParaRPr lang="en-US" sz="1600" b="0" i="0" dirty="0">
              <a:solidFill>
                <a:srgbClr val="292929"/>
              </a:solidFill>
              <a:effectLst/>
              <a:latin typeface="charter"/>
            </a:endParaRPr>
          </a:p>
        </p:txBody>
      </p:sp>
      <p:sp>
        <p:nvSpPr>
          <p:cNvPr id="3" name="Rectangle 2"/>
          <p:cNvSpPr/>
          <p:nvPr/>
        </p:nvSpPr>
        <p:spPr>
          <a:xfrm>
            <a:off x="708072" y="5009438"/>
            <a:ext cx="5740495" cy="830997"/>
          </a:xfrm>
          <a:prstGeom prst="rect">
            <a:avLst/>
          </a:prstGeom>
        </p:spPr>
        <p:txBody>
          <a:bodyPr wrap="square">
            <a:spAutoFit/>
          </a:bodyPr>
          <a:lstStyle/>
          <a:p>
            <a:pPr algn="just"/>
            <a:r>
              <a:rPr lang="en-US" sz="1600" i="1" dirty="0" smtClean="0">
                <a:solidFill>
                  <a:srgbClr val="002060"/>
                </a:solidFill>
                <a:latin typeface="charter"/>
              </a:rPr>
              <a:t>All </a:t>
            </a:r>
            <a:r>
              <a:rPr lang="en-US" sz="1600" i="1" dirty="0">
                <a:solidFill>
                  <a:srgbClr val="002060"/>
                </a:solidFill>
                <a:latin typeface="charter"/>
              </a:rPr>
              <a:t>the features such as passenger management, billing, notification features, payments, trip management, and driver management were composed within a single </a:t>
            </a:r>
            <a:r>
              <a:rPr lang="en-US" sz="1600" i="1" dirty="0" smtClean="0">
                <a:solidFill>
                  <a:srgbClr val="002060"/>
                </a:solidFill>
                <a:latin typeface="charter"/>
              </a:rPr>
              <a:t>framework.</a:t>
            </a:r>
            <a:endParaRPr lang="en-US" sz="1600" i="1" dirty="0">
              <a:solidFill>
                <a:srgbClr val="002060"/>
              </a:solidFill>
            </a:endParaRPr>
          </a:p>
        </p:txBody>
      </p:sp>
    </p:spTree>
    <p:extLst>
      <p:ext uri="{BB962C8B-B14F-4D97-AF65-F5344CB8AC3E}">
        <p14:creationId xmlns:p14="http://schemas.microsoft.com/office/powerpoint/2010/main" val="278765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Problem in uber’s architecture</a:t>
            </a:r>
            <a:endParaRPr lang="en-GB" dirty="0"/>
          </a:p>
        </p:txBody>
      </p:sp>
      <p:sp>
        <p:nvSpPr>
          <p:cNvPr id="44035" name="Content Placeholder 2"/>
          <p:cNvSpPr>
            <a:spLocks noGrp="1"/>
          </p:cNvSpPr>
          <p:nvPr>
            <p:ph idx="1"/>
          </p:nvPr>
        </p:nvSpPr>
        <p:spPr>
          <a:xfrm>
            <a:off x="1311914" y="2402006"/>
            <a:ext cx="9442521" cy="4005144"/>
          </a:xfrm>
        </p:spPr>
        <p:txBody>
          <a:bodyPr>
            <a:normAutofit/>
          </a:bodyPr>
          <a:lstStyle/>
          <a:p>
            <a:pPr algn="just"/>
            <a:r>
              <a:rPr lang="en-US" sz="2400" dirty="0"/>
              <a:t>All the features had to be re-built, deployed and tested again and again to update a single feature</a:t>
            </a:r>
            <a:r>
              <a:rPr lang="en-US" sz="2400" dirty="0" smtClean="0"/>
              <a:t>.</a:t>
            </a:r>
          </a:p>
          <a:p>
            <a:pPr algn="just"/>
            <a:endParaRPr lang="en-US" sz="2400" dirty="0"/>
          </a:p>
          <a:p>
            <a:pPr algn="just"/>
            <a:r>
              <a:rPr lang="en-US" sz="2400" dirty="0"/>
              <a:t>Fixing bugs became extremely difficult in a single repository as developers had to change the code again and again</a:t>
            </a:r>
            <a:r>
              <a:rPr lang="en-US" sz="2400" dirty="0" smtClean="0"/>
              <a:t>.</a:t>
            </a:r>
          </a:p>
          <a:p>
            <a:pPr algn="just"/>
            <a:endParaRPr lang="en-US" sz="2400" dirty="0"/>
          </a:p>
          <a:p>
            <a:pPr algn="just"/>
            <a:r>
              <a:rPr lang="en-US" sz="2400" dirty="0"/>
              <a:t>Scaling the features simultaneously with the introduction of new features </a:t>
            </a:r>
            <a:r>
              <a:rPr lang="en-US" sz="2400" dirty="0" smtClean="0"/>
              <a:t>was </a:t>
            </a:r>
            <a:r>
              <a:rPr lang="en-US" sz="2400" dirty="0"/>
              <a:t>quite tough to be handled </a:t>
            </a:r>
            <a:r>
              <a:rPr lang="en-US" sz="2400" dirty="0" smtClean="0"/>
              <a:t>together. </a:t>
            </a:r>
            <a:endParaRPr lang="en-US" sz="2400"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58</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4328282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Solution is Microservices architecture</a:t>
            </a:r>
            <a:endParaRPr lang="en-GB"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59</a:t>
            </a:fld>
            <a:endParaRPr lang="en-GB" altLang="en-US" sz="1200" smtClean="0">
              <a:solidFill>
                <a:schemeClr val="bg1"/>
              </a:solidFill>
              <a:latin typeface="Comic Sans MS" panose="030F0702030302020204" pitchFamily="66" charset="0"/>
              <a:ea typeface="ＭＳ Ｐゴシック" panose="020B0600070205080204" pitchFamily="34" charset="-128"/>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4512" y="1949212"/>
            <a:ext cx="4868736" cy="4830700"/>
          </a:xfrm>
        </p:spPr>
      </p:pic>
    </p:spTree>
    <p:extLst>
      <p:ext uri="{BB962C8B-B14F-4D97-AF65-F5344CB8AC3E}">
        <p14:creationId xmlns:p14="http://schemas.microsoft.com/office/powerpoint/2010/main" val="545385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ctrTitle"/>
          </p:nvPr>
        </p:nvSpPr>
        <p:spPr/>
        <p:txBody>
          <a:bodyPr/>
          <a:lstStyle/>
          <a:p>
            <a:r>
              <a:rPr lang="en-US"/>
              <a:t>Client Server Architectural Style</a:t>
            </a:r>
          </a:p>
        </p:txBody>
      </p:sp>
    </p:spTree>
    <p:extLst>
      <p:ext uri="{BB962C8B-B14F-4D97-AF65-F5344CB8AC3E}">
        <p14:creationId xmlns:p14="http://schemas.microsoft.com/office/powerpoint/2010/main" val="111549715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Solution</a:t>
            </a:r>
            <a:endParaRPr lang="en-GB" dirty="0"/>
          </a:p>
        </p:txBody>
      </p:sp>
      <p:sp>
        <p:nvSpPr>
          <p:cNvPr id="44035" name="Content Placeholder 2"/>
          <p:cNvSpPr>
            <a:spLocks noGrp="1"/>
          </p:cNvSpPr>
          <p:nvPr>
            <p:ph idx="1"/>
          </p:nvPr>
        </p:nvSpPr>
        <p:spPr>
          <a:xfrm>
            <a:off x="1311914" y="2402006"/>
            <a:ext cx="9442521" cy="4005144"/>
          </a:xfrm>
        </p:spPr>
        <p:txBody>
          <a:bodyPr>
            <a:normAutofit lnSpcReduction="10000"/>
          </a:bodyPr>
          <a:lstStyle/>
          <a:p>
            <a:r>
              <a:rPr lang="en-US" sz="2400" dirty="0"/>
              <a:t>The units are individual separate deployable units performing separate functionalities</a:t>
            </a:r>
            <a:r>
              <a:rPr lang="en-US" sz="2400" dirty="0" smtClean="0"/>
              <a:t>.</a:t>
            </a:r>
          </a:p>
          <a:p>
            <a:endParaRPr lang="en-US" sz="2400" dirty="0"/>
          </a:p>
          <a:p>
            <a:r>
              <a:rPr lang="en-US" sz="2400" dirty="0"/>
              <a:t>For Example: If you want to change anything in the billing Microservices, then you just have to deploy only billing Microservices and don’t have to deploy the others</a:t>
            </a:r>
            <a:r>
              <a:rPr lang="en-US" sz="2400" dirty="0" smtClean="0"/>
              <a:t>.</a:t>
            </a:r>
          </a:p>
          <a:p>
            <a:endParaRPr lang="en-US" sz="2400" dirty="0"/>
          </a:p>
          <a:p>
            <a:r>
              <a:rPr lang="en-US" sz="2400" dirty="0"/>
              <a:t>All the features were now scaled individually i.e. The interdependency between each and every feature was removed.</a:t>
            </a:r>
          </a:p>
          <a:p>
            <a:pPr algn="just"/>
            <a:endParaRPr lang="en-US" sz="2400"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60</a:t>
            </a:fld>
            <a:endParaRPr lang="en-GB" altLang="en-US" sz="1200" dirty="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0572381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Decomposition of microservices</a:t>
            </a:r>
            <a:endParaRPr lang="en-GB" dirty="0"/>
          </a:p>
        </p:txBody>
      </p:sp>
      <p:sp>
        <p:nvSpPr>
          <p:cNvPr id="44035" name="Content Placeholder 2"/>
          <p:cNvSpPr>
            <a:spLocks noGrp="1"/>
          </p:cNvSpPr>
          <p:nvPr>
            <p:ph idx="1"/>
          </p:nvPr>
        </p:nvSpPr>
        <p:spPr>
          <a:xfrm>
            <a:off x="1298267" y="2219443"/>
            <a:ext cx="9442521" cy="4005144"/>
          </a:xfrm>
        </p:spPr>
        <p:txBody>
          <a:bodyPr>
            <a:normAutofit/>
          </a:bodyPr>
          <a:lstStyle/>
          <a:p>
            <a:pPr marL="0" indent="0">
              <a:buNone/>
            </a:pPr>
            <a:r>
              <a:rPr lang="en-US" sz="2400" dirty="0"/>
              <a:t>There are some Prerequisite of decomposition of microservices</a:t>
            </a:r>
            <a:r>
              <a:rPr lang="en-US" sz="2400" dirty="0" smtClean="0"/>
              <a:t>.</a:t>
            </a:r>
          </a:p>
          <a:p>
            <a:pPr marL="0" indent="0">
              <a:buNone/>
            </a:pPr>
            <a:endParaRPr lang="en-US" sz="2400" dirty="0"/>
          </a:p>
          <a:p>
            <a:pPr marL="0" indent="0">
              <a:buNone/>
            </a:pPr>
            <a:r>
              <a:rPr lang="en-US" sz="2400" dirty="0"/>
              <a:t>Services must be </a:t>
            </a:r>
            <a:r>
              <a:rPr lang="en-US" sz="2400" dirty="0" smtClean="0"/>
              <a:t>cohesive.</a:t>
            </a:r>
          </a:p>
          <a:p>
            <a:pPr lvl="1"/>
            <a:r>
              <a:rPr lang="en-US" sz="2200" dirty="0" smtClean="0"/>
              <a:t>A </a:t>
            </a:r>
            <a:r>
              <a:rPr lang="en-US" sz="2200" dirty="0"/>
              <a:t>service should implement a small set of strongly related functions</a:t>
            </a:r>
            <a:r>
              <a:rPr lang="en-US" sz="2200" dirty="0" smtClean="0"/>
              <a:t>.</a:t>
            </a:r>
          </a:p>
          <a:p>
            <a:pPr lvl="1"/>
            <a:endParaRPr lang="en-US" sz="2200" dirty="0"/>
          </a:p>
          <a:p>
            <a:pPr marL="0" indent="0">
              <a:buNone/>
            </a:pPr>
            <a:r>
              <a:rPr lang="en-US" sz="2400" dirty="0"/>
              <a:t>Services must be loosely </a:t>
            </a:r>
            <a:r>
              <a:rPr lang="en-US" sz="2400" dirty="0" smtClean="0"/>
              <a:t>coupled</a:t>
            </a:r>
          </a:p>
          <a:p>
            <a:pPr lvl="1"/>
            <a:r>
              <a:rPr lang="en-US" sz="2200" dirty="0"/>
              <a:t>E</a:t>
            </a:r>
            <a:r>
              <a:rPr lang="en-US" sz="2200" dirty="0" smtClean="0"/>
              <a:t>ach </a:t>
            </a:r>
            <a:r>
              <a:rPr lang="en-US" sz="2200" dirty="0"/>
              <a:t>service as an API that encapsulates its implementation.</a:t>
            </a:r>
            <a:endParaRPr lang="en-US" sz="2200"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61</a:t>
            </a:fld>
            <a:endParaRPr lang="en-GB" altLang="en-US" sz="1200" dirty="0" smtClean="0">
              <a:solidFill>
                <a:schemeClr val="bg1"/>
              </a:solidFill>
              <a:latin typeface="Comic Sans MS" panose="030F0702030302020204" pitchFamily="66" charset="0"/>
              <a:ea typeface="ＭＳ Ｐゴシック" panose="020B0600070205080204" pitchFamily="34" charset="-128"/>
            </a:endParaRPr>
          </a:p>
        </p:txBody>
      </p:sp>
    </p:spTree>
    <p:extLst>
      <p:ext uri="{BB962C8B-B14F-4D97-AF65-F5344CB8AC3E}">
        <p14:creationId xmlns:p14="http://schemas.microsoft.com/office/powerpoint/2010/main" val="13837001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77305" y="873457"/>
            <a:ext cx="8157262" cy="850757"/>
          </a:xfrm>
        </p:spPr>
        <p:txBody>
          <a:bodyPr>
            <a:normAutofit/>
          </a:bodyPr>
          <a:lstStyle/>
          <a:p>
            <a:pPr>
              <a:defRPr/>
            </a:pPr>
            <a:r>
              <a:rPr lang="en-US" dirty="0" smtClean="0"/>
              <a:t>Decomposition of microservices</a:t>
            </a:r>
            <a:endParaRPr lang="en-GB" dirty="0"/>
          </a:p>
        </p:txBody>
      </p:sp>
      <p:sp>
        <p:nvSpPr>
          <p:cNvPr id="44035" name="Content Placeholder 2"/>
          <p:cNvSpPr>
            <a:spLocks noGrp="1"/>
          </p:cNvSpPr>
          <p:nvPr>
            <p:ph idx="1"/>
          </p:nvPr>
        </p:nvSpPr>
        <p:spPr>
          <a:xfrm>
            <a:off x="577305" y="2219443"/>
            <a:ext cx="6818621" cy="4005144"/>
          </a:xfrm>
        </p:spPr>
        <p:txBody>
          <a:bodyPr>
            <a:normAutofit/>
          </a:bodyPr>
          <a:lstStyle/>
          <a:p>
            <a:pPr marL="0" indent="0">
              <a:buNone/>
            </a:pPr>
            <a:r>
              <a:rPr lang="en-US" sz="2200" dirty="0"/>
              <a:t>Decompose by Business Capability” pattern offers that;</a:t>
            </a:r>
          </a:p>
          <a:p>
            <a:pPr lvl="2"/>
            <a:r>
              <a:rPr lang="en-US" sz="1800" dirty="0"/>
              <a:t>Define services corresponding to business capabilities.</a:t>
            </a:r>
          </a:p>
          <a:p>
            <a:pPr lvl="2"/>
            <a:r>
              <a:rPr lang="en-US" sz="1800" dirty="0"/>
              <a:t>A business capability is a concept from business architecture modeling.</a:t>
            </a:r>
          </a:p>
          <a:p>
            <a:pPr lvl="2"/>
            <a:r>
              <a:rPr lang="en-US" sz="1800" dirty="0"/>
              <a:t>A business service should generate value.</a:t>
            </a:r>
          </a:p>
          <a:p>
            <a:pPr marL="0" indent="0">
              <a:buNone/>
            </a:pPr>
            <a:r>
              <a:rPr lang="en-US" sz="2200" dirty="0"/>
              <a:t>For example; Order Management is responsible for orders, Customer Management is responsible for customers.</a:t>
            </a:r>
            <a:endParaRPr lang="en-US" sz="2200" dirty="0"/>
          </a:p>
        </p:txBody>
      </p:sp>
      <p:sp>
        <p:nvSpPr>
          <p:cNvPr id="28676" name="Slide Number Placeholder 4"/>
          <p:cNvSpPr>
            <a:spLocks noGrp="1"/>
          </p:cNvSpPr>
          <p:nvPr>
            <p:ph type="sldNum" sz="quarter" idx="12"/>
          </p:nvPr>
        </p:nvSpPr>
        <p:spPr bwMode="auto">
          <a:xfrm>
            <a:off x="7205663" y="6042025"/>
            <a:ext cx="91122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0" hangingPunct="0">
              <a:spcBef>
                <a:spcPct val="0"/>
              </a:spcBef>
              <a:buClrTx/>
              <a:buSzTx/>
              <a:buFontTx/>
              <a:buNone/>
            </a:pPr>
            <a:fld id="{5CF6EA13-99B5-48AE-8C80-00BBE015CCB9}" type="slidenum">
              <a:rPr lang="en-GB" altLang="en-US" sz="1200" smtClean="0">
                <a:solidFill>
                  <a:schemeClr val="bg1"/>
                </a:solidFill>
                <a:latin typeface="Comic Sans MS" panose="030F0702030302020204" pitchFamily="66" charset="0"/>
                <a:ea typeface="ＭＳ Ｐゴシック" panose="020B0600070205080204" pitchFamily="34" charset="-128"/>
              </a:rPr>
              <a:pPr eaLnBrk="0" hangingPunct="0">
                <a:spcBef>
                  <a:spcPct val="0"/>
                </a:spcBef>
                <a:buClrTx/>
                <a:buSzTx/>
                <a:buFontTx/>
                <a:buNone/>
              </a:pPr>
              <a:t>62</a:t>
            </a:fld>
            <a:endParaRPr lang="en-GB" altLang="en-US" sz="1200" dirty="0" smtClean="0">
              <a:solidFill>
                <a:schemeClr val="bg1"/>
              </a:solidFill>
              <a:latin typeface="Comic Sans MS" panose="030F0702030302020204" pitchFamily="66" charset="0"/>
              <a:ea typeface="ＭＳ Ｐゴシック" panose="020B0600070205080204" pitchFamily="34" charset="-128"/>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5663" y="2842099"/>
            <a:ext cx="4715325" cy="3199926"/>
          </a:xfrm>
          <a:prstGeom prst="rect">
            <a:avLst/>
          </a:prstGeom>
        </p:spPr>
      </p:pic>
    </p:spTree>
    <p:extLst>
      <p:ext uri="{BB962C8B-B14F-4D97-AF65-F5344CB8AC3E}">
        <p14:creationId xmlns:p14="http://schemas.microsoft.com/office/powerpoint/2010/main" val="292975876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1347977"/>
            <a:ext cx="10993549" cy="1475013"/>
          </a:xfrm>
        </p:spPr>
        <p:txBody>
          <a:bodyPr/>
          <a:lstStyle/>
          <a:p>
            <a:r>
              <a:rPr lang="en-US" dirty="0" smtClean="0"/>
              <a:t>Cloud architecture</a:t>
            </a:r>
            <a:endParaRPr lang="en-US" dirty="0"/>
          </a:p>
        </p:txBody>
      </p:sp>
    </p:spTree>
    <p:extLst>
      <p:ext uri="{BB962C8B-B14F-4D97-AF65-F5344CB8AC3E}">
        <p14:creationId xmlns:p14="http://schemas.microsoft.com/office/powerpoint/2010/main" val="32901486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computing</a:t>
            </a:r>
            <a:endParaRPr lang="en-US" dirty="0"/>
          </a:p>
        </p:txBody>
      </p:sp>
      <p:sp>
        <p:nvSpPr>
          <p:cNvPr id="3" name="Content Placeholder 2"/>
          <p:cNvSpPr>
            <a:spLocks noGrp="1"/>
          </p:cNvSpPr>
          <p:nvPr>
            <p:ph sz="quarter" idx="1"/>
          </p:nvPr>
        </p:nvSpPr>
        <p:spPr>
          <a:xfrm>
            <a:off x="1050878" y="2180496"/>
            <a:ext cx="10559929" cy="3678303"/>
          </a:xfrm>
        </p:spPr>
        <p:txBody>
          <a:bodyPr>
            <a:normAutofit/>
          </a:bodyPr>
          <a:lstStyle/>
          <a:p>
            <a:r>
              <a:rPr lang="en-US" sz="2400" dirty="0"/>
              <a:t>Cloud computing is the on-demand availability of computer system resources, especially data storage and computing power, without direct active management by the </a:t>
            </a:r>
            <a:r>
              <a:rPr lang="en-US" sz="2400" dirty="0" smtClean="0"/>
              <a:t>user. </a:t>
            </a:r>
          </a:p>
        </p:txBody>
      </p:sp>
    </p:spTree>
    <p:extLst>
      <p:ext uri="{BB962C8B-B14F-4D97-AF65-F5344CB8AC3E}">
        <p14:creationId xmlns:p14="http://schemas.microsoft.com/office/powerpoint/2010/main" val="409238619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597" y="1385602"/>
            <a:ext cx="8994305" cy="4769538"/>
          </a:xfrm>
          <a:prstGeom prst="rect">
            <a:avLst/>
          </a:prstGeom>
        </p:spPr>
      </p:pic>
    </p:spTree>
    <p:extLst>
      <p:ext uri="{BB962C8B-B14F-4D97-AF65-F5344CB8AC3E}">
        <p14:creationId xmlns:p14="http://schemas.microsoft.com/office/powerpoint/2010/main" val="17601254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9888" y="1426917"/>
            <a:ext cx="10102329" cy="4482564"/>
          </a:xfrm>
          <a:prstGeom prst="rect">
            <a:avLst/>
          </a:prstGeom>
        </p:spPr>
      </p:pic>
    </p:spTree>
    <p:extLst>
      <p:ext uri="{BB962C8B-B14F-4D97-AF65-F5344CB8AC3E}">
        <p14:creationId xmlns:p14="http://schemas.microsoft.com/office/powerpoint/2010/main" val="29975021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8981" y="1989140"/>
            <a:ext cx="2029108" cy="287695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192" y="1770776"/>
            <a:ext cx="2314898" cy="4467849"/>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8641" y="1989140"/>
            <a:ext cx="2229161" cy="3343742"/>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0705" y="1989140"/>
            <a:ext cx="2305372" cy="2657846"/>
          </a:xfrm>
          <a:prstGeom prst="rect">
            <a:avLst/>
          </a:prstGeom>
        </p:spPr>
      </p:pic>
      <p:sp>
        <p:nvSpPr>
          <p:cNvPr id="8" name="Title 1"/>
          <p:cNvSpPr txBox="1">
            <a:spLocks/>
          </p:cNvSpPr>
          <p:nvPr/>
        </p:nvSpPr>
        <p:spPr>
          <a:xfrm>
            <a:off x="581192" y="702156"/>
            <a:ext cx="11029616" cy="621677"/>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solidFill>
                  <a:schemeClr val="tx1"/>
                </a:solidFill>
              </a:rPr>
              <a:t>Cloud service models: comparison</a:t>
            </a:r>
            <a:endParaRPr lang="en-US" dirty="0">
              <a:solidFill>
                <a:schemeClr val="tx1"/>
              </a:solidFill>
            </a:endParaRPr>
          </a:p>
        </p:txBody>
      </p:sp>
    </p:spTree>
    <p:extLst>
      <p:ext uri="{BB962C8B-B14F-4D97-AF65-F5344CB8AC3E}">
        <p14:creationId xmlns:p14="http://schemas.microsoft.com/office/powerpoint/2010/main" val="10919139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1856"/>
            <a:ext cx="10515600" cy="740343"/>
          </a:xfrm>
        </p:spPr>
        <p:txBody>
          <a:bodyPr>
            <a:normAutofit/>
          </a:bodyPr>
          <a:lstStyle/>
          <a:p>
            <a:pPr algn="ctr"/>
            <a:r>
              <a:rPr lang="en-US" sz="4000" dirty="0" smtClean="0"/>
              <a:t> </a:t>
            </a:r>
            <a:endParaRPr lang="en-US" sz="4000" dirty="0"/>
          </a:p>
        </p:txBody>
      </p:sp>
      <p:sp>
        <p:nvSpPr>
          <p:cNvPr id="3" name="Content Placeholder 2"/>
          <p:cNvSpPr>
            <a:spLocks noGrp="1"/>
          </p:cNvSpPr>
          <p:nvPr>
            <p:ph idx="1"/>
          </p:nvPr>
        </p:nvSpPr>
        <p:spPr>
          <a:xfrm>
            <a:off x="2792130" y="2947916"/>
            <a:ext cx="6911428" cy="1897040"/>
          </a:xfrm>
        </p:spPr>
        <p:txBody>
          <a:bodyPr>
            <a:normAutofit/>
          </a:bodyPr>
          <a:lstStyle/>
          <a:p>
            <a:pPr marL="0" indent="0" algn="ctr">
              <a:buNone/>
            </a:pPr>
            <a:r>
              <a:rPr lang="en-US" sz="4400" b="1" dirty="0" smtClean="0"/>
              <a:t>HAVE A GOOD DAY</a:t>
            </a:r>
            <a:r>
              <a:rPr lang="en-US" sz="4400" b="1" dirty="0"/>
              <a:t>!</a:t>
            </a:r>
          </a:p>
        </p:txBody>
      </p:sp>
    </p:spTree>
    <p:extLst>
      <p:ext uri="{BB962C8B-B14F-4D97-AF65-F5344CB8AC3E}">
        <p14:creationId xmlns:p14="http://schemas.microsoft.com/office/powerpoint/2010/main" val="3164143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Client Server Architectural Style</a:t>
            </a:r>
          </a:p>
        </p:txBody>
      </p:sp>
      <p:sp>
        <p:nvSpPr>
          <p:cNvPr id="211971" name="Rectangle 3"/>
          <p:cNvSpPr>
            <a:spLocks noGrp="1" noChangeArrowheads="1"/>
          </p:cNvSpPr>
          <p:nvPr>
            <p:ph sz="quarter" idx="1"/>
          </p:nvPr>
        </p:nvSpPr>
        <p:spPr>
          <a:xfrm>
            <a:off x="968991" y="2180496"/>
            <a:ext cx="9348716" cy="3678303"/>
          </a:xfrm>
        </p:spPr>
        <p:txBody>
          <a:bodyPr>
            <a:normAutofit/>
          </a:bodyPr>
          <a:lstStyle/>
          <a:p>
            <a:pPr algn="just">
              <a:lnSpc>
                <a:spcPct val="80000"/>
              </a:lnSpc>
            </a:pPr>
            <a:r>
              <a:rPr lang="en-US" sz="2400" dirty="0"/>
              <a:t>Client/server architecture illustrates the relationship between two computer programs in which one program is a client, and the other is Server. </a:t>
            </a:r>
            <a:endParaRPr lang="en-US" sz="2400" dirty="0" smtClean="0"/>
          </a:p>
          <a:p>
            <a:pPr algn="just">
              <a:lnSpc>
                <a:spcPct val="80000"/>
              </a:lnSpc>
            </a:pPr>
            <a:endParaRPr lang="en-US" sz="2400" dirty="0"/>
          </a:p>
          <a:p>
            <a:pPr algn="just">
              <a:lnSpc>
                <a:spcPct val="80000"/>
              </a:lnSpc>
            </a:pPr>
            <a:r>
              <a:rPr lang="en-US" sz="2400" b="1" dirty="0"/>
              <a:t>Client</a:t>
            </a:r>
            <a:r>
              <a:rPr lang="en-US" sz="2400" dirty="0"/>
              <a:t> makes a service request to server.</a:t>
            </a:r>
          </a:p>
          <a:p>
            <a:pPr algn="just">
              <a:lnSpc>
                <a:spcPct val="80000"/>
              </a:lnSpc>
            </a:pPr>
            <a:r>
              <a:rPr lang="en-US" sz="2400" b="1" dirty="0"/>
              <a:t>Server</a:t>
            </a:r>
            <a:r>
              <a:rPr lang="en-US" sz="2400" dirty="0"/>
              <a:t> provides service to the request. </a:t>
            </a:r>
          </a:p>
        </p:txBody>
      </p:sp>
    </p:spTree>
    <p:extLst>
      <p:ext uri="{BB962C8B-B14F-4D97-AF65-F5344CB8AC3E}">
        <p14:creationId xmlns:p14="http://schemas.microsoft.com/office/powerpoint/2010/main" val="263397911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Client/Server</a:t>
            </a:r>
          </a:p>
        </p:txBody>
      </p:sp>
      <p:sp>
        <p:nvSpPr>
          <p:cNvPr id="212995" name="Rectangle 3"/>
          <p:cNvSpPr>
            <a:spLocks noGrp="1" noChangeArrowheads="1"/>
          </p:cNvSpPr>
          <p:nvPr>
            <p:ph sz="quarter" idx="1"/>
          </p:nvPr>
        </p:nvSpPr>
        <p:spPr>
          <a:xfrm>
            <a:off x="797257" y="2134737"/>
            <a:ext cx="4648200" cy="4572000"/>
          </a:xfrm>
        </p:spPr>
        <p:txBody>
          <a:bodyPr>
            <a:normAutofit/>
          </a:bodyPr>
          <a:lstStyle/>
          <a:p>
            <a:pPr algn="just">
              <a:lnSpc>
                <a:spcPct val="80000"/>
              </a:lnSpc>
            </a:pPr>
            <a:r>
              <a:rPr lang="en-US" sz="2400" dirty="0"/>
              <a:t>Although the client/server architecture can be used within a single computer by programs, but it is a more important idea in a network. </a:t>
            </a:r>
          </a:p>
          <a:p>
            <a:pPr algn="just">
              <a:lnSpc>
                <a:spcPct val="80000"/>
              </a:lnSpc>
            </a:pPr>
            <a:endParaRPr lang="en-US" sz="2400" dirty="0"/>
          </a:p>
          <a:p>
            <a:pPr algn="just">
              <a:lnSpc>
                <a:spcPct val="80000"/>
              </a:lnSpc>
            </a:pPr>
            <a:r>
              <a:rPr lang="en-US" sz="2400" dirty="0"/>
              <a:t>In a network, the client/server architecture allows efficient way to interconnect programs that are distributed efficiently across different locations. </a:t>
            </a:r>
          </a:p>
          <a:p>
            <a:pPr algn="just">
              <a:lnSpc>
                <a:spcPct val="80000"/>
              </a:lnSpc>
            </a:pPr>
            <a:endParaRPr lang="en-US" sz="2400" dirty="0"/>
          </a:p>
        </p:txBody>
      </p:sp>
      <p:pic>
        <p:nvPicPr>
          <p:cNvPr id="212996" name="Picture 4"/>
          <p:cNvPicPr>
            <a:picLocks noChangeAspect="1" noChangeArrowheads="1"/>
          </p:cNvPicPr>
          <p:nvPr/>
        </p:nvPicPr>
        <p:blipFill>
          <a:blip r:embed="rId2"/>
          <a:srcRect/>
          <a:stretch>
            <a:fillRect/>
          </a:stretch>
        </p:blipFill>
        <p:spPr bwMode="auto">
          <a:xfrm>
            <a:off x="7094561" y="2505502"/>
            <a:ext cx="4419600" cy="3421063"/>
          </a:xfrm>
          <a:prstGeom prst="rect">
            <a:avLst/>
          </a:prstGeom>
          <a:noFill/>
          <a:ln w="9525">
            <a:noFill/>
            <a:miter lim="800000"/>
            <a:headEnd/>
            <a:tailEnd/>
          </a:ln>
          <a:effectLst/>
        </p:spPr>
      </p:pic>
    </p:spTree>
    <p:extLst>
      <p:ext uri="{BB962C8B-B14F-4D97-AF65-F5344CB8AC3E}">
        <p14:creationId xmlns:p14="http://schemas.microsoft.com/office/powerpoint/2010/main" val="335625725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Client-Server Style</a:t>
            </a:r>
          </a:p>
        </p:txBody>
      </p:sp>
      <p:sp>
        <p:nvSpPr>
          <p:cNvPr id="214019" name="Rectangle 3"/>
          <p:cNvSpPr>
            <a:spLocks noGrp="1" noChangeArrowheads="1"/>
          </p:cNvSpPr>
          <p:nvPr>
            <p:ph sz="quarter" idx="1"/>
          </p:nvPr>
        </p:nvSpPr>
        <p:spPr>
          <a:xfrm>
            <a:off x="1981200" y="2238232"/>
            <a:ext cx="9128078" cy="3933967"/>
          </a:xfrm>
        </p:spPr>
        <p:txBody>
          <a:bodyPr>
            <a:normAutofit/>
          </a:bodyPr>
          <a:lstStyle/>
          <a:p>
            <a:pPr>
              <a:lnSpc>
                <a:spcPct val="90000"/>
              </a:lnSpc>
            </a:pPr>
            <a:r>
              <a:rPr lang="en-US" sz="2400" dirty="0"/>
              <a:t>Suitable for applications that involve distributed data and processing across a range of components</a:t>
            </a:r>
            <a:r>
              <a:rPr lang="en-US" sz="2400" dirty="0" smtClean="0"/>
              <a:t>.</a:t>
            </a:r>
          </a:p>
          <a:p>
            <a:pPr>
              <a:lnSpc>
                <a:spcPct val="90000"/>
              </a:lnSpc>
            </a:pPr>
            <a:endParaRPr lang="en-US" sz="2400" dirty="0"/>
          </a:p>
          <a:p>
            <a:pPr marL="0" indent="0">
              <a:lnSpc>
                <a:spcPct val="80000"/>
              </a:lnSpc>
              <a:buNone/>
            </a:pPr>
            <a:r>
              <a:rPr lang="en-US" sz="2400" b="1" u="sng" dirty="0"/>
              <a:t>Components:</a:t>
            </a:r>
          </a:p>
          <a:p>
            <a:pPr lvl="1">
              <a:lnSpc>
                <a:spcPct val="80000"/>
              </a:lnSpc>
            </a:pPr>
            <a:r>
              <a:rPr lang="en-US" sz="2400" b="1" dirty="0"/>
              <a:t>Servers:</a:t>
            </a:r>
            <a:r>
              <a:rPr lang="en-US" sz="2400" dirty="0"/>
              <a:t> Stand-alone components that provide specific services such as printing, data management, etc.</a:t>
            </a:r>
          </a:p>
          <a:p>
            <a:pPr lvl="1">
              <a:lnSpc>
                <a:spcPct val="80000"/>
              </a:lnSpc>
            </a:pPr>
            <a:r>
              <a:rPr lang="en-US" sz="2400" b="1" dirty="0"/>
              <a:t>Clients:</a:t>
            </a:r>
            <a:r>
              <a:rPr lang="en-US" sz="2400" dirty="0"/>
              <a:t> Components that call on the services provided by servers.</a:t>
            </a:r>
          </a:p>
          <a:p>
            <a:pPr lvl="1">
              <a:lnSpc>
                <a:spcPct val="80000"/>
              </a:lnSpc>
            </a:pPr>
            <a:r>
              <a:rPr lang="en-US" sz="2200" b="1" u="sng" dirty="0"/>
              <a:t>Connector:</a:t>
            </a:r>
            <a:r>
              <a:rPr lang="en-US" sz="2200" dirty="0"/>
              <a:t>  The network, which allows clients to access remote servers.</a:t>
            </a:r>
          </a:p>
          <a:p>
            <a:pPr>
              <a:lnSpc>
                <a:spcPct val="90000"/>
              </a:lnSpc>
            </a:pPr>
            <a:endParaRPr lang="en-US" sz="2400" dirty="0"/>
          </a:p>
        </p:txBody>
      </p:sp>
    </p:spTree>
    <p:extLst>
      <p:ext uri="{BB962C8B-B14F-4D97-AF65-F5344CB8AC3E}">
        <p14:creationId xmlns:p14="http://schemas.microsoft.com/office/powerpoint/2010/main" val="31393240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2605</TotalTime>
  <Words>2306</Words>
  <Application>Microsoft Office PowerPoint</Application>
  <PresentationFormat>Widescreen</PresentationFormat>
  <Paragraphs>292</Paragraphs>
  <Slides>68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ＭＳ Ｐゴシック</vt:lpstr>
      <vt:lpstr>Arial</vt:lpstr>
      <vt:lpstr>Calibri</vt:lpstr>
      <vt:lpstr>charter</vt:lpstr>
      <vt:lpstr>Comic Sans MS</vt:lpstr>
      <vt:lpstr>Gill Sans MT</vt:lpstr>
      <vt:lpstr>Wingdings</vt:lpstr>
      <vt:lpstr>Wingdings 2</vt:lpstr>
      <vt:lpstr>Dividend</vt:lpstr>
      <vt:lpstr>SOFTWARE ENGINEERING (Week-5)</vt:lpstr>
      <vt:lpstr>Contents of week # 5</vt:lpstr>
      <vt:lpstr>Categories of Architectural Styles</vt:lpstr>
      <vt:lpstr>distributed software architecture</vt:lpstr>
      <vt:lpstr>Distributed Software Architecture</vt:lpstr>
      <vt:lpstr>Client Server Architectural Style</vt:lpstr>
      <vt:lpstr>Client Server Architectural Style</vt:lpstr>
      <vt:lpstr>Client/Server</vt:lpstr>
      <vt:lpstr>Client-Server Style</vt:lpstr>
      <vt:lpstr>Common Example</vt:lpstr>
      <vt:lpstr>Another Example</vt:lpstr>
      <vt:lpstr>Types of Servers</vt:lpstr>
      <vt:lpstr>Multi-tier Client server architecture</vt:lpstr>
      <vt:lpstr>Types of Client Server</vt:lpstr>
      <vt:lpstr>A two-tier client–server architecture</vt:lpstr>
      <vt:lpstr>Two-tier Client Server</vt:lpstr>
      <vt:lpstr>Advantages</vt:lpstr>
      <vt:lpstr>Disadvantages</vt:lpstr>
      <vt:lpstr>Two-tier Client Server</vt:lpstr>
      <vt:lpstr>Multi-tier client–server architectures</vt:lpstr>
      <vt:lpstr>Multi-tier client–server architectures</vt:lpstr>
      <vt:lpstr>Multi-tier client–server architectures</vt:lpstr>
      <vt:lpstr>REST architecture</vt:lpstr>
      <vt:lpstr>Representational state transfer (REST)</vt:lpstr>
      <vt:lpstr>Representational State Transfer (REST)</vt:lpstr>
      <vt:lpstr>REST principles / architectural constraints</vt:lpstr>
      <vt:lpstr>1. Client Server</vt:lpstr>
      <vt:lpstr>2. stateless</vt:lpstr>
      <vt:lpstr>PowerPoint Presentation</vt:lpstr>
      <vt:lpstr>stateful</vt:lpstr>
      <vt:lpstr>stateless</vt:lpstr>
      <vt:lpstr>3. cacheable</vt:lpstr>
      <vt:lpstr>4. Uniform interface</vt:lpstr>
      <vt:lpstr>5. Layered system</vt:lpstr>
      <vt:lpstr>6. Code on demand (optional)</vt:lpstr>
      <vt:lpstr>Service Oriented architecture (SOA)</vt:lpstr>
      <vt:lpstr>Service oriented architecture (soa)</vt:lpstr>
      <vt:lpstr>What is Service?</vt:lpstr>
      <vt:lpstr>Example</vt:lpstr>
      <vt:lpstr>Banking example</vt:lpstr>
      <vt:lpstr>example</vt:lpstr>
      <vt:lpstr>SOA Architecture</vt:lpstr>
      <vt:lpstr>Components of SOA</vt:lpstr>
      <vt:lpstr>PowerPoint Presentation</vt:lpstr>
      <vt:lpstr>ESB</vt:lpstr>
      <vt:lpstr>Service Composition</vt:lpstr>
      <vt:lpstr>PowerPoint Presentation</vt:lpstr>
      <vt:lpstr>Service Orchestration  vs  Service choreography</vt:lpstr>
      <vt:lpstr>Service Orchestration  vs  Service choreography</vt:lpstr>
      <vt:lpstr>Microservices</vt:lpstr>
      <vt:lpstr>Microservices</vt:lpstr>
      <vt:lpstr>SOA vs microservices</vt:lpstr>
      <vt:lpstr>SOA vs microservices</vt:lpstr>
      <vt:lpstr>How does Microservices architecture work?</vt:lpstr>
      <vt:lpstr>Communication in Microservices</vt:lpstr>
      <vt:lpstr>Reference architecture of Microservices</vt:lpstr>
      <vt:lpstr>Uber’s previous architecture</vt:lpstr>
      <vt:lpstr>Problem in uber’s architecture</vt:lpstr>
      <vt:lpstr>Solution is Microservices architecture</vt:lpstr>
      <vt:lpstr>Solution</vt:lpstr>
      <vt:lpstr>Decomposition of microservices</vt:lpstr>
      <vt:lpstr>Decomposition of microservices</vt:lpstr>
      <vt:lpstr>Cloud architecture</vt:lpstr>
      <vt:lpstr>Cloud computing</vt:lpstr>
      <vt:lpstr>PowerPoint Presentation</vt:lpstr>
      <vt:lpstr>PowerPoint Presentation</vt:lpstr>
      <vt:lpstr>PowerPoint Presentation</vt:lpstr>
      <vt:lpstr>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(Week-1)</dc:title>
  <dc:creator>Hp</dc:creator>
  <cp:lastModifiedBy>Hp</cp:lastModifiedBy>
  <cp:revision>279</cp:revision>
  <dcterms:created xsi:type="dcterms:W3CDTF">2021-02-17T13:59:14Z</dcterms:created>
  <dcterms:modified xsi:type="dcterms:W3CDTF">2022-03-09T16:41:49Z</dcterms:modified>
</cp:coreProperties>
</file>