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8" r:id="rId2"/>
    <p:sldId id="312" r:id="rId3"/>
    <p:sldId id="315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26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14-Mar-22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14-Mar-22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14-Mar-22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14-Mar-22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14-Mar-22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14-Mar-22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14-Mar-22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14-Mar-22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14-Mar-22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14-Mar-22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14-Mar-22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14-Mar-22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14-Mar-22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(Week-6)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3499" t="29056" r="37115" b="20213"/>
          <a:stretch/>
        </p:blipFill>
        <p:spPr>
          <a:xfrm>
            <a:off x="2209800" y="1990876"/>
            <a:ext cx="7772400" cy="448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80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1128" y="2931124"/>
            <a:ext cx="8734567" cy="226867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Non-buffered </a:t>
            </a:r>
            <a:r>
              <a:rPr lang="en-US" sz="2400" dirty="0"/>
              <a:t>Event-Based Implicit </a:t>
            </a:r>
            <a:r>
              <a:rPr lang="en-US" sz="2400" dirty="0" smtClean="0"/>
              <a:t>Invocations</a:t>
            </a:r>
          </a:p>
          <a:p>
            <a:r>
              <a:rPr lang="en-US" sz="2400" dirty="0"/>
              <a:t>Buffered Message-Based Software </a:t>
            </a:r>
            <a:r>
              <a:rPr lang="en-US" sz="2400" dirty="0" smtClean="0"/>
              <a:t>Architecture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68990"/>
            <a:ext cx="11029616" cy="746965"/>
          </a:xfrm>
        </p:spPr>
        <p:txBody>
          <a:bodyPr>
            <a:normAutofit fontScale="90000"/>
          </a:bodyPr>
          <a:lstStyle/>
          <a:p>
            <a:r>
              <a:rPr lang="en-US" dirty="0"/>
              <a:t>Implicit Asynchronous Communication 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0751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1191" y="1307034"/>
            <a:ext cx="10993549" cy="1475013"/>
          </a:xfrm>
        </p:spPr>
        <p:txBody>
          <a:bodyPr/>
          <a:lstStyle/>
          <a:p>
            <a:r>
              <a:rPr lang="en-US" dirty="0" smtClean="0"/>
              <a:t>Non-buffered Event-Based Implicit Invocations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1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Non-buffered Event-Based Implicit Invocations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87356" y="2303326"/>
            <a:ext cx="10249468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non-buffered event-based implicit invocation architecture breaks the software system into two partitions: </a:t>
            </a:r>
          </a:p>
          <a:p>
            <a:pPr lvl="1"/>
            <a:r>
              <a:rPr lang="en-US" sz="2400" dirty="0" smtClean="0"/>
              <a:t>Event sources and </a:t>
            </a:r>
          </a:p>
          <a:p>
            <a:pPr lvl="1"/>
            <a:r>
              <a:rPr lang="en-US" sz="2400" dirty="0" smtClean="0"/>
              <a:t>Event listeners. 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The event registration process connects these two partitions. There is no buffer available between these two parties.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88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Non-buffered Event-Based Implicit Invocations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561" y="2316973"/>
            <a:ext cx="9058676" cy="38654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In the event-based implicit invocations (non-buffered) each object keeps its own dependency list.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Any state changes of the object will impact its dependents. </a:t>
            </a:r>
          </a:p>
          <a:p>
            <a:pPr algn="just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7624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525" y="2074460"/>
            <a:ext cx="10290411" cy="440253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Reusability of components: It is easy to plug in new event handlers without affecting the rest of the system.</a:t>
            </a:r>
          </a:p>
          <a:p>
            <a:endParaRPr lang="en-US" sz="800" dirty="0" smtClean="0"/>
          </a:p>
          <a:p>
            <a:r>
              <a:rPr lang="en-US" sz="2400" dirty="0" smtClean="0"/>
              <a:t>System maintenance and evolution: Both event sources and targets are easy to update. </a:t>
            </a:r>
            <a:endParaRPr lang="en-US" sz="1000" dirty="0" smtClean="0"/>
          </a:p>
          <a:p>
            <a:endParaRPr lang="en-US" sz="800" dirty="0" smtClean="0"/>
          </a:p>
          <a:p>
            <a:r>
              <a:rPr lang="en-US" sz="2400" dirty="0" smtClean="0"/>
              <a:t>Parallel execution of event handlings is possible.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95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112295"/>
            <a:ext cx="11029616" cy="572955"/>
          </a:xfrm>
        </p:spPr>
        <p:txBody>
          <a:bodyPr>
            <a:normAutofit/>
          </a:bodyPr>
          <a:lstStyle/>
          <a:p>
            <a:r>
              <a:rPr lang="en-US" dirty="0" smtClean="0"/>
              <a:t>Limitations: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468" y="2303060"/>
            <a:ext cx="9608023" cy="390667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is difficult to test and debug the system since it is hard to predict and verify responses and the order of responses from the listeners. </a:t>
            </a:r>
          </a:p>
          <a:p>
            <a:pPr lvl="2"/>
            <a:r>
              <a:rPr lang="en-US" sz="2200" dirty="0" smtClean="0"/>
              <a:t>The event trigger cannot determine when a response has finished or the sequence of all responses.</a:t>
            </a:r>
          </a:p>
          <a:p>
            <a:endParaRPr lang="en-US" sz="2400" dirty="0" smtClean="0"/>
          </a:p>
          <a:p>
            <a:r>
              <a:rPr lang="en-US" sz="2400" dirty="0" smtClean="0"/>
              <a:t>There is tighter coupling between event sources and their listeners than in message queue-based or message topic-based implicit invocation. </a:t>
            </a:r>
          </a:p>
        </p:txBody>
      </p:sp>
    </p:spTree>
    <p:extLst>
      <p:ext uri="{BB962C8B-B14F-4D97-AF65-F5344CB8AC3E}">
        <p14:creationId xmlns:p14="http://schemas.microsoft.com/office/powerpoint/2010/main" val="1123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81191" y="1197852"/>
            <a:ext cx="10993549" cy="1475013"/>
          </a:xfrm>
        </p:spPr>
        <p:txBody>
          <a:bodyPr/>
          <a:lstStyle/>
          <a:p>
            <a:r>
              <a:rPr lang="en-US" dirty="0" smtClean="0"/>
              <a:t>Buffered Message-Based Software Architecture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9953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buffered message-based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6663" y="2180496"/>
            <a:ext cx="10164144" cy="3678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It breaks the software system into three partitions: </a:t>
            </a:r>
          </a:p>
          <a:p>
            <a:pPr lvl="2" algn="just"/>
            <a:r>
              <a:rPr lang="en-US" sz="2200" dirty="0" smtClean="0"/>
              <a:t>message producers, </a:t>
            </a:r>
          </a:p>
          <a:p>
            <a:pPr lvl="2" algn="just"/>
            <a:r>
              <a:rPr lang="en-US" sz="2200" dirty="0" smtClean="0"/>
              <a:t>Message consumers, and </a:t>
            </a:r>
          </a:p>
          <a:p>
            <a:pPr lvl="2" algn="just"/>
            <a:r>
              <a:rPr lang="en-US" sz="2200" dirty="0" smtClean="0"/>
              <a:t>message service providers. 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smtClean="0"/>
              <a:t>They are connected asynchronously by either a message queue or a message topic.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4558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buffered message-based software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776" y="2108089"/>
            <a:ext cx="6414448" cy="433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0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76559" y="920521"/>
            <a:ext cx="11029616" cy="75815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dirty="0" smtClean="0">
                <a:cs typeface="Arial" panose="020B0604020202020204" pitchFamily="34" charset="0"/>
              </a:rPr>
              <a:t>Contents of week #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594" y="2060811"/>
            <a:ext cx="9471546" cy="2265529"/>
          </a:xfrm>
        </p:spPr>
        <p:txBody>
          <a:bodyPr rtlCol="0">
            <a:noAutofit/>
          </a:bodyPr>
          <a:lstStyle/>
          <a:p>
            <a:pPr lvl="0">
              <a:buClr>
                <a:srgbClr val="903163"/>
              </a:buClr>
            </a:pPr>
            <a:endParaRPr lang="en-US" b="1" dirty="0">
              <a:solidFill>
                <a:schemeClr val="tx1"/>
              </a:solidFill>
            </a:endParaRPr>
          </a:p>
          <a:p>
            <a:pPr lvl="0">
              <a:buClr>
                <a:srgbClr val="903163"/>
              </a:buClr>
            </a:pPr>
            <a:r>
              <a:rPr lang="en-US" sz="2400" b="1" dirty="0">
                <a:solidFill>
                  <a:schemeClr val="tx1"/>
                </a:solidFill>
              </a:rPr>
              <a:t>Event Based 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51780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buffered message-based software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594" y="2180496"/>
            <a:ext cx="9526137" cy="36783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messaging client can produce and send messages to other clients, and can also consume messages from other clients. </a:t>
            </a:r>
          </a:p>
          <a:p>
            <a:endParaRPr lang="en-US" sz="2400" dirty="0" smtClean="0"/>
          </a:p>
          <a:p>
            <a:r>
              <a:rPr lang="en-US" sz="2400" dirty="0" smtClean="0"/>
              <a:t>Each client must register with a messaging destination in a connection session provided by a message service provider for creating, sending, receiving, reading, validating, and processing messages.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70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Applicable domains of message-based architecture: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6065" y="2303326"/>
            <a:ext cx="9399870" cy="367830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Suitable for a software system where the communication between a producer and a receiver requires buffered message-based asynchronous implicit invocation for performance and distribution purposes.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The provider wants components that function independently of information about other component interfaces so that components can be easily replaced.</a:t>
            </a:r>
          </a:p>
        </p:txBody>
      </p:sp>
    </p:spTree>
    <p:extLst>
      <p:ext uri="{BB962C8B-B14F-4D97-AF65-F5344CB8AC3E}">
        <p14:creationId xmlns:p14="http://schemas.microsoft.com/office/powerpoint/2010/main" val="4856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77" y="2262382"/>
            <a:ext cx="9713768" cy="36783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Anonymity: provides high degree of anonymity between message producer and consumer. </a:t>
            </a:r>
          </a:p>
          <a:p>
            <a:endParaRPr lang="en-US" sz="2400" dirty="0" smtClean="0"/>
          </a:p>
          <a:p>
            <a:r>
              <a:rPr lang="en-US" sz="2400" dirty="0" smtClean="0"/>
              <a:t>Concurrency: supports concurrency both among consumers and between producer and consumers.</a:t>
            </a:r>
          </a:p>
          <a:p>
            <a:endParaRPr lang="en-US" sz="2400" dirty="0" smtClean="0"/>
          </a:p>
          <a:p>
            <a:r>
              <a:rPr lang="en-US" sz="2400" dirty="0" smtClean="0"/>
              <a:t>Scalability </a:t>
            </a:r>
          </a:p>
        </p:txBody>
      </p:sp>
    </p:spTree>
    <p:extLst>
      <p:ext uri="{BB962C8B-B14F-4D97-AF65-F5344CB8AC3E}">
        <p14:creationId xmlns:p14="http://schemas.microsoft.com/office/powerpoint/2010/main" val="361493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8549" y="2320118"/>
            <a:ext cx="9139451" cy="369968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Provides strong support for </a:t>
            </a:r>
            <a:r>
              <a:rPr lang="en-US" sz="2400" b="1" dirty="0"/>
              <a:t>reuse</a:t>
            </a:r>
            <a:r>
              <a:rPr lang="en-US" sz="2400" dirty="0"/>
              <a:t> since any component can be introduced into a system simply by registering it for the events of that system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Eases system evolution</a:t>
            </a:r>
            <a:r>
              <a:rPr lang="en-US" sz="2400" dirty="0"/>
              <a:t> since components may be replaced by other components without affecting the interfaces of other components in the system.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2737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469" y="2180496"/>
            <a:ext cx="10505338" cy="36783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Capacity limit of message queue: </a:t>
            </a:r>
          </a:p>
          <a:p>
            <a:endParaRPr lang="en-US" sz="2400" dirty="0" smtClean="0"/>
          </a:p>
          <a:p>
            <a:r>
              <a:rPr lang="en-US" sz="2400" dirty="0" smtClean="0"/>
              <a:t>Increased complexity of the system design and implementation.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026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982638"/>
            <a:ext cx="7994650" cy="650733"/>
          </a:xfrm>
        </p:spPr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50183" y="2194144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When a component announces an event:</a:t>
            </a:r>
          </a:p>
          <a:p>
            <a:pPr lvl="1"/>
            <a:r>
              <a:rPr lang="en-US" sz="2400" dirty="0"/>
              <a:t>it has no idea how other components will respond to it, </a:t>
            </a:r>
          </a:p>
          <a:p>
            <a:pPr lvl="1"/>
            <a:r>
              <a:rPr lang="en-US" sz="2400" dirty="0"/>
              <a:t>it cannot rely on the order in which the responses are invoked</a:t>
            </a:r>
          </a:p>
          <a:p>
            <a:pPr lvl="1"/>
            <a:r>
              <a:rPr lang="en-US" sz="2400" dirty="0"/>
              <a:t>it cannot know when responses are </a:t>
            </a:r>
            <a:r>
              <a:rPr lang="en-US" sz="2400" dirty="0" smtClean="0"/>
              <a:t>finished. 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49068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331" y="968992"/>
            <a:ext cx="9864799" cy="528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19" y="1095221"/>
            <a:ext cx="10097909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7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781" y="955344"/>
            <a:ext cx="9974243" cy="534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07874" y="835712"/>
            <a:ext cx="9880258" cy="5885811"/>
            <a:chOff x="1707874" y="835712"/>
            <a:chExt cx="9880258" cy="588581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25"/>
            <a:stretch/>
          </p:blipFill>
          <p:spPr>
            <a:xfrm>
              <a:off x="4012441" y="835712"/>
              <a:ext cx="7575691" cy="588581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564" b="40810"/>
            <a:stretch/>
          </p:blipFill>
          <p:spPr>
            <a:xfrm>
              <a:off x="1707874" y="1211024"/>
              <a:ext cx="2809534" cy="348380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130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95886" y="910714"/>
            <a:ext cx="8911687" cy="727018"/>
          </a:xfrm>
        </p:spPr>
        <p:txBody>
          <a:bodyPr/>
          <a:lstStyle/>
          <a:p>
            <a:r>
              <a:rPr lang="en-US" dirty="0" smtClean="0"/>
              <a:t>Categories of Architectural </a:t>
            </a:r>
            <a:r>
              <a:rPr lang="en-US" dirty="0"/>
              <a:t>Styles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241945" y="1961599"/>
            <a:ext cx="4814969" cy="47835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Hierarchical Software Architecture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Layered</a:t>
            </a:r>
          </a:p>
          <a:p>
            <a:r>
              <a:rPr lang="en-US" dirty="0">
                <a:solidFill>
                  <a:schemeClr val="tx1"/>
                </a:solidFill>
              </a:rPr>
              <a:t>Data Flow Software Architecture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Pipe </a:t>
            </a:r>
            <a:r>
              <a:rPr lang="en-US" sz="1800" dirty="0" smtClean="0">
                <a:solidFill>
                  <a:schemeClr val="tx1"/>
                </a:solidFill>
              </a:rPr>
              <a:t>and </a:t>
            </a:r>
            <a:r>
              <a:rPr lang="en-US" sz="1800" dirty="0">
                <a:solidFill>
                  <a:schemeClr val="tx1"/>
                </a:solidFill>
              </a:rPr>
              <a:t>Filter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Batch </a:t>
            </a:r>
            <a:r>
              <a:rPr lang="en-US" sz="1800" dirty="0" smtClean="0">
                <a:solidFill>
                  <a:schemeClr val="tx1"/>
                </a:solidFill>
              </a:rPr>
              <a:t>Sequential</a:t>
            </a:r>
          </a:p>
          <a:p>
            <a:r>
              <a:rPr lang="en-US" dirty="0">
                <a:solidFill>
                  <a:schemeClr val="tx1"/>
                </a:solidFill>
              </a:rPr>
              <a:t>Data Centered Software Architecture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Black board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Shared </a:t>
            </a:r>
            <a:r>
              <a:rPr lang="en-US" dirty="0" smtClean="0">
                <a:solidFill>
                  <a:schemeClr val="tx1"/>
                </a:solidFill>
              </a:rPr>
              <a:t>Repository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Component-Based Software </a:t>
            </a:r>
            <a:r>
              <a:rPr lang="en-US" dirty="0" smtClean="0">
                <a:solidFill>
                  <a:schemeClr val="tx1"/>
                </a:solidFill>
              </a:rPr>
              <a:t>Architecture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8767" y="2111725"/>
            <a:ext cx="4313864" cy="42805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Distributed Software Architecture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Client Server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Peer to Peer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REST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SOA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Microservices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Cloud Architecture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accent1">
                  <a:lumMod val="90000"/>
                  <a:lumOff val="1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1">
                    <a:lumMod val="90000"/>
                    <a:lumOff val="10000"/>
                  </a:schemeClr>
                </a:solidFill>
              </a:rPr>
              <a:t>Event Based 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94023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A GOOD 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81191" y="1651379"/>
            <a:ext cx="10993549" cy="11033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Event based</a:t>
            </a:r>
            <a:br>
              <a:rPr lang="en-US" dirty="0" smtClean="0"/>
            </a:br>
            <a:r>
              <a:rPr lang="en-US" dirty="0" smtClean="0"/>
              <a:t>software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5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968990"/>
            <a:ext cx="11029616" cy="746965"/>
          </a:xfrm>
        </p:spPr>
        <p:txBody>
          <a:bodyPr>
            <a:normAutofit/>
          </a:bodyPr>
          <a:lstStyle/>
          <a:p>
            <a:r>
              <a:rPr lang="en-US" dirty="0" smtClean="0"/>
              <a:t>Event driven architecture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5593" y="2153200"/>
            <a:ext cx="9908276" cy="434313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Event-driven architecture refers to a system </a:t>
            </a:r>
            <a:r>
              <a:rPr lang="en-US" sz="2400" dirty="0" smtClean="0"/>
              <a:t>that </a:t>
            </a:r>
            <a:r>
              <a:rPr lang="en-US" sz="2400" dirty="0"/>
              <a:t>exchange information between each other through the production and consumption of </a:t>
            </a:r>
            <a:r>
              <a:rPr lang="en-US" sz="2400" dirty="0" smtClean="0"/>
              <a:t>events.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/>
              <a:t>The main purpose of this type of communication architecture is to provide a decoupling between the event/message, the publishers/producers, and the subscribers/customers.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These are very popular architectures in distributed applications.</a:t>
            </a:r>
          </a:p>
          <a:p>
            <a:pPr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207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968990"/>
            <a:ext cx="11029616" cy="746965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60310" y="2726405"/>
            <a:ext cx="5431810" cy="3155779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Uber’s</a:t>
            </a:r>
          </a:p>
          <a:p>
            <a:pPr algn="just"/>
            <a:r>
              <a:rPr lang="en-US" sz="2400" dirty="0" smtClean="0"/>
              <a:t>Fire Alarming System</a:t>
            </a:r>
          </a:p>
          <a:p>
            <a:pPr algn="just"/>
            <a:r>
              <a:rPr lang="en-US" sz="2400" dirty="0"/>
              <a:t>Used to enforce integrity constraints in </a:t>
            </a:r>
            <a:r>
              <a:rPr lang="en-US" sz="2400" b="1" dirty="0"/>
              <a:t>database management systems</a:t>
            </a:r>
            <a:r>
              <a:rPr lang="en-US" sz="2400" dirty="0"/>
              <a:t> (called triggers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329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968990"/>
            <a:ext cx="11029616" cy="746965"/>
          </a:xfrm>
        </p:spPr>
        <p:txBody>
          <a:bodyPr>
            <a:normAutofit/>
          </a:bodyPr>
          <a:lstStyle/>
          <a:p>
            <a:r>
              <a:rPr lang="en-US" dirty="0" smtClean="0"/>
              <a:t>Synchronous  vs  Asynchronous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5593" y="2153200"/>
            <a:ext cx="9908276" cy="4343134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Synchronous</a:t>
            </a:r>
          </a:p>
          <a:p>
            <a:pPr algn="just"/>
            <a:r>
              <a:rPr lang="en-US" sz="2400" dirty="0" smtClean="0"/>
              <a:t>Asynchronous</a:t>
            </a:r>
            <a:endParaRPr lang="en-US" sz="2400" dirty="0"/>
          </a:p>
          <a:p>
            <a:pPr algn="just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9258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61625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Implicit Asynchronous Communication 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4155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91821" y="2647666"/>
            <a:ext cx="10740788" cy="3372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Instead of invoking a procedure directly </a:t>
            </a:r>
            <a:endParaRPr lang="en-US" sz="2400" dirty="0" smtClean="0"/>
          </a:p>
          <a:p>
            <a:pPr marL="0" indent="0">
              <a:buNone/>
            </a:pPr>
            <a:endParaRPr lang="en-US" sz="1100" dirty="0"/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component</a:t>
            </a:r>
            <a:r>
              <a:rPr lang="en-US" sz="2000" dirty="0"/>
              <a:t> can announce (or broadcast) one or more events</a:t>
            </a:r>
            <a:r>
              <a:rPr lang="en-US" sz="2000" dirty="0" smtClean="0"/>
              <a:t>.</a:t>
            </a:r>
          </a:p>
          <a:p>
            <a:pPr marL="324000" lvl="1" indent="0">
              <a:buNone/>
            </a:pPr>
            <a:endParaRPr lang="en-US" sz="2000" dirty="0"/>
          </a:p>
          <a:p>
            <a:pPr lvl="1"/>
            <a:r>
              <a:rPr lang="en-US" sz="2000" dirty="0"/>
              <a:t>When an event is announced, the broadcasting system (</a:t>
            </a:r>
            <a:r>
              <a:rPr lang="en-US" sz="2000" b="1" dirty="0"/>
              <a:t>connector</a:t>
            </a:r>
            <a:r>
              <a:rPr lang="en-US" sz="2000" dirty="0"/>
              <a:t>) itself invokes all of the procedures that have been registered for the event.</a:t>
            </a: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622135" y="666808"/>
            <a:ext cx="11029616" cy="101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Implicit Asynchronous Communication Software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82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2598</TotalTime>
  <Words>708</Words>
  <Application>Microsoft Office PowerPoint</Application>
  <PresentationFormat>Widescreen</PresentationFormat>
  <Paragraphs>113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Gill Sans MT</vt:lpstr>
      <vt:lpstr>Wingdings 2</vt:lpstr>
      <vt:lpstr>Dividend</vt:lpstr>
      <vt:lpstr>SOFTWARE ENGINEERING (Week-6)</vt:lpstr>
      <vt:lpstr>Contents of week # 6</vt:lpstr>
      <vt:lpstr>Categories of Architectural Styles</vt:lpstr>
      <vt:lpstr>Event based software architecture</vt:lpstr>
      <vt:lpstr>Event driven architecture</vt:lpstr>
      <vt:lpstr>Example</vt:lpstr>
      <vt:lpstr>Synchronous  vs  Asynchronous</vt:lpstr>
      <vt:lpstr>Implicit Asynchronous Communication Software Architecture</vt:lpstr>
      <vt:lpstr>PowerPoint Presentation</vt:lpstr>
      <vt:lpstr> </vt:lpstr>
      <vt:lpstr>Implicit Asynchronous Communication Software Architecture</vt:lpstr>
      <vt:lpstr>Non-buffered Event-Based Implicit Invocations</vt:lpstr>
      <vt:lpstr>Non-buffered Event-Based Implicit Invocations</vt:lpstr>
      <vt:lpstr>Non-buffered Event-Based Implicit Invocations</vt:lpstr>
      <vt:lpstr>Benefits:</vt:lpstr>
      <vt:lpstr>Limitations:</vt:lpstr>
      <vt:lpstr>Buffered Message-Based Software Architecture</vt:lpstr>
      <vt:lpstr>The buffered message-based software architecture</vt:lpstr>
      <vt:lpstr>The buffered message-based software architecture</vt:lpstr>
      <vt:lpstr>The buffered message-based software architecture</vt:lpstr>
      <vt:lpstr>Applicable domains of message-based architecture:</vt:lpstr>
      <vt:lpstr>Benefits:</vt:lpstr>
      <vt:lpstr>Benefits</vt:lpstr>
      <vt:lpstr>Limitations:</vt:lpstr>
      <vt:lpstr>Limitations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273</cp:revision>
  <dcterms:created xsi:type="dcterms:W3CDTF">2021-02-17T13:59:14Z</dcterms:created>
  <dcterms:modified xsi:type="dcterms:W3CDTF">2022-03-14T07:00:10Z</dcterms:modified>
</cp:coreProperties>
</file>