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95"/>
  </p:notesMasterIdLst>
  <p:sldIdLst>
    <p:sldId id="294" r:id="rId2"/>
    <p:sldId id="291" r:id="rId3"/>
    <p:sldId id="295" r:id="rId4"/>
    <p:sldId id="296" r:id="rId5"/>
    <p:sldId id="298" r:id="rId6"/>
    <p:sldId id="297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99" r:id="rId23"/>
    <p:sldId id="336" r:id="rId24"/>
    <p:sldId id="365" r:id="rId25"/>
    <p:sldId id="33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6" r:id="rId46"/>
    <p:sldId id="385" r:id="rId47"/>
    <p:sldId id="388" r:id="rId48"/>
    <p:sldId id="334" r:id="rId49"/>
    <p:sldId id="333" r:id="rId50"/>
    <p:sldId id="293" r:id="rId51"/>
    <p:sldId id="292" r:id="rId52"/>
    <p:sldId id="315" r:id="rId53"/>
    <p:sldId id="327" r:id="rId54"/>
    <p:sldId id="328" r:id="rId55"/>
    <p:sldId id="329" r:id="rId56"/>
    <p:sldId id="330" r:id="rId57"/>
    <p:sldId id="331" r:id="rId58"/>
    <p:sldId id="317" r:id="rId59"/>
    <p:sldId id="318" r:id="rId60"/>
    <p:sldId id="316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64" r:id="rId79"/>
    <p:sldId id="348" r:id="rId80"/>
    <p:sldId id="349" r:id="rId81"/>
    <p:sldId id="350" r:id="rId82"/>
    <p:sldId id="353" r:id="rId83"/>
    <p:sldId id="354" r:id="rId84"/>
    <p:sldId id="351" r:id="rId85"/>
    <p:sldId id="355" r:id="rId86"/>
    <p:sldId id="352" r:id="rId87"/>
    <p:sldId id="356" r:id="rId88"/>
    <p:sldId id="357" r:id="rId89"/>
    <p:sldId id="359" r:id="rId90"/>
    <p:sldId id="360" r:id="rId91"/>
    <p:sldId id="361" r:id="rId92"/>
    <p:sldId id="362" r:id="rId93"/>
    <p:sldId id="363" r:id="rId9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EA6A-A993-4384-BC30-1D004ACFCCD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4183-CE69-4BCD-B5EC-6224346F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C4183-CE69-4BCD-B5EC-6224346F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4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EBE81-71CE-4535-B8E8-A0466FF5A93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90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D4214C-2C40-4604-A11C-E5FC17FFC96E}" type="slidenum">
              <a:rPr lang="en-US" altLang="zh-CN" sz="1200" b="0"/>
              <a:pPr eaLnBrk="1" hangingPunct="1"/>
              <a:t>52</a:t>
            </a:fld>
            <a:endParaRPr lang="en-US" altLang="zh-CN" sz="12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6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341A1D-AE26-4E14-91A2-ADBA8CBC1979}" type="slidenum">
              <a:rPr lang="en-US" altLang="zh-CN" sz="1200" b="0"/>
              <a:pPr eaLnBrk="1" hangingPunct="1"/>
              <a:t>58</a:t>
            </a:fld>
            <a:endParaRPr lang="en-US" altLang="zh-CN" sz="12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88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9E84A8-4E6B-41F1-B99D-4BCE1F7296F9}" type="slidenum">
              <a:rPr lang="en-US" altLang="zh-CN" sz="1200" b="0"/>
              <a:pPr eaLnBrk="1" hangingPunct="1"/>
              <a:t>59</a:t>
            </a:fld>
            <a:endParaRPr lang="en-US" altLang="zh-CN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5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33B70D-007B-427E-A7DC-4E309860A0BC}" type="slidenum">
              <a:rPr lang="en-US" altLang="zh-CN" sz="1200" b="0"/>
              <a:pPr eaLnBrk="1" hangingPunct="1"/>
              <a:t>60</a:t>
            </a:fld>
            <a:endParaRPr lang="en-US" altLang="zh-CN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169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43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3DB4164-EAE9-4105-A2C7-FA3D2FBAAD6D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68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74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9CEC764-1A91-4EB0-844F-61596C1D097C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74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760A25-3844-454B-A54F-D4314694EE12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698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811F-0299-4A3B-BDEB-29C4E1E8A46B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99B4-20C5-427A-969C-47490A0C22E8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7404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7404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zeshan.khan@nu.edu.pk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DAA73-61A1-400A-AE37-24385DEBAB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18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F793-4344-4CA6-A28C-5E4F88C43B0B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6AA5-B762-4FA6-85C6-13CA5AFA589A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13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94F1-61CE-4B72-96DF-0DEF448747B8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791D-F383-4137-A0D2-18B3D230D8CF}" type="datetime1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746-940C-40BB-9AD4-363A6A5728A6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B726-9281-4BE1-B556-7D7C8727D40D}" type="datetime1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2112-40B5-4CB0-B41E-A688A21690A8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AFE8-40BA-4FFC-950D-BE35674B5BC6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57FDBE-776E-46E0-8113-040C08EF8767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2B3A80-CC3E-4CD4-9416-417A84A5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and Analysis </a:t>
            </a:r>
            <a:r>
              <a:rPr lang="en-US"/>
              <a:t>of Algorithms</a:t>
            </a:r>
          </a:p>
        </p:txBody>
      </p:sp>
    </p:spTree>
    <p:extLst>
      <p:ext uri="{BB962C8B-B14F-4D97-AF65-F5344CB8AC3E}">
        <p14:creationId xmlns:p14="http://schemas.microsoft.com/office/powerpoint/2010/main" val="90416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3575050" y="879291"/>
            <a:ext cx="4613276" cy="2530475"/>
            <a:chOff x="1429" y="2643"/>
            <a:chExt cx="2906" cy="1594"/>
          </a:xfrm>
        </p:grpSpPr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458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458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4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458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7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458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459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459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3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459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459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6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459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459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460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460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0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46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46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0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460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460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62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462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462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462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62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463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463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463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463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463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4636" name="Group 60"/>
          <p:cNvGrpSpPr>
            <a:grpSpLocks/>
          </p:cNvGrpSpPr>
          <p:nvPr/>
        </p:nvGrpSpPr>
        <p:grpSpPr bwMode="auto">
          <a:xfrm>
            <a:off x="3503613" y="3644900"/>
            <a:ext cx="4613274" cy="2530475"/>
            <a:chOff x="1429" y="2643"/>
            <a:chExt cx="2906" cy="1594"/>
          </a:xfrm>
        </p:grpSpPr>
        <p:grpSp>
          <p:nvGrpSpPr>
            <p:cNvPr id="2463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46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46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0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464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464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3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464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464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464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464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49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465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465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52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465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465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5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465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465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5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465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466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6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466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466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6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67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468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468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468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468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468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68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468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468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468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468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469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469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3503613" y="831096"/>
            <a:ext cx="4613274" cy="2530475"/>
            <a:chOff x="1429" y="2643"/>
            <a:chExt cx="2906" cy="1594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560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560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08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560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561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1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561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561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561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561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7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561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20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562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562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2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562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56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56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2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563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563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564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564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564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565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565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565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565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565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565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565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565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565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565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5660" name="Group 60"/>
          <p:cNvGrpSpPr>
            <a:grpSpLocks/>
          </p:cNvGrpSpPr>
          <p:nvPr/>
        </p:nvGrpSpPr>
        <p:grpSpPr bwMode="auto">
          <a:xfrm>
            <a:off x="3503613" y="3690940"/>
            <a:ext cx="4613274" cy="2530475"/>
            <a:chOff x="1429" y="2643"/>
            <a:chExt cx="2906" cy="1594"/>
          </a:xfrm>
        </p:grpSpPr>
        <p:grpSp>
          <p:nvGrpSpPr>
            <p:cNvPr id="2566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566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566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64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566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566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67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56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56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7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567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567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73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567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567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76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567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567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7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568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568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8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568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568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8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568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568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8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570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570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570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570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570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570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570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571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571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571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571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571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571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3575050" y="3548065"/>
            <a:ext cx="4613276" cy="2530475"/>
            <a:chOff x="1429" y="2643"/>
            <a:chExt cx="2906" cy="1594"/>
          </a:xfrm>
        </p:grpSpPr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663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2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663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663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5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663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663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63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664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1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664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664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4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664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664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64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664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65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665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65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665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667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667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667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667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667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667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667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667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667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668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668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668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668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6684" name="Group 60"/>
          <p:cNvGrpSpPr>
            <a:grpSpLocks/>
          </p:cNvGrpSpPr>
          <p:nvPr/>
        </p:nvGrpSpPr>
        <p:grpSpPr bwMode="auto">
          <a:xfrm>
            <a:off x="3575050" y="803798"/>
            <a:ext cx="4613276" cy="2530475"/>
            <a:chOff x="1429" y="2643"/>
            <a:chExt cx="2906" cy="1594"/>
          </a:xfrm>
        </p:grpSpPr>
        <p:grpSp>
          <p:nvGrpSpPr>
            <p:cNvPr id="26685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66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66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88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6689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6690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1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669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669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4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695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6696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7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669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669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00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6701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6702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03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70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670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0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707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6708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09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71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671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71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672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672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672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673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673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673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673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673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673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673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673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673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673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503613" y="3548065"/>
            <a:ext cx="4613274" cy="2530475"/>
            <a:chOff x="1429" y="2643"/>
            <a:chExt cx="2906" cy="159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765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765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765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9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766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766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66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766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766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766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8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766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767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67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767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67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767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67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767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769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769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769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769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769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770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770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770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770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770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770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770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770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7708" name="Group 60"/>
          <p:cNvGrpSpPr>
            <a:grpSpLocks/>
          </p:cNvGrpSpPr>
          <p:nvPr/>
        </p:nvGrpSpPr>
        <p:grpSpPr bwMode="auto">
          <a:xfrm>
            <a:off x="3503613" y="656137"/>
            <a:ext cx="4613274" cy="2530475"/>
            <a:chOff x="1429" y="2643"/>
            <a:chExt cx="2906" cy="1594"/>
          </a:xfrm>
        </p:grpSpPr>
        <p:grpSp>
          <p:nvGrpSpPr>
            <p:cNvPr id="2770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771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771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12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771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771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15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771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771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1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71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772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21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772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772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24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772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772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2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72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772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3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73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773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3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73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773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0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7751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7752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775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775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775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775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775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775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775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776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776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776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776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503613" y="3548065"/>
            <a:ext cx="4613274" cy="2530475"/>
            <a:chOff x="1429" y="2643"/>
            <a:chExt cx="2906" cy="1594"/>
          </a:xfrm>
        </p:grpSpPr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867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867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0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868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868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3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868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868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868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868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9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869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869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2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869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869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69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869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869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0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0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870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871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872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872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872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872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872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872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872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872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872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872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873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873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28732" name="Group 60"/>
          <p:cNvGrpSpPr>
            <a:grpSpLocks/>
          </p:cNvGrpSpPr>
          <p:nvPr/>
        </p:nvGrpSpPr>
        <p:grpSpPr bwMode="auto">
          <a:xfrm>
            <a:off x="3503613" y="626378"/>
            <a:ext cx="4613274" cy="2530475"/>
            <a:chOff x="1429" y="2643"/>
            <a:chExt cx="2906" cy="1594"/>
          </a:xfrm>
        </p:grpSpPr>
        <p:grpSp>
          <p:nvGrpSpPr>
            <p:cNvPr id="2873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873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873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36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873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873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39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874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874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874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874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5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874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874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8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874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875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75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875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875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875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5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875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6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877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877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877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877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877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878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878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878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878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878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878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878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878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Prim's algorithm</a:t>
            </a:r>
            <a:r>
              <a:rPr lang="en-US" altLang="zh-TW" sz="2000">
                <a:ea typeface="新細明體" panose="02020500000000000000" pitchFamily="18" charset="-120"/>
              </a:rPr>
              <a:t>(basic part)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MST_PRIM(G,w,r)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A={}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S:={r} (r is an arbitrary node in V)</a:t>
            </a:r>
          </a:p>
          <a:p>
            <a:pPr marL="609600" indent="-609600">
              <a:buNone/>
            </a:pPr>
            <a:r>
              <a:rPr lang="en-US" altLang="zh-TW">
                <a:ea typeface="新細明體" panose="02020500000000000000" pitchFamily="18" charset="-120"/>
              </a:rPr>
              <a:t>3.   Q=V-{r}; </a:t>
            </a:r>
          </a:p>
          <a:p>
            <a:pPr marL="609600" indent="-609600">
              <a:buNone/>
            </a:pPr>
            <a:r>
              <a:rPr lang="en-US" altLang="zh-TW" b="1">
                <a:ea typeface="新細明體" panose="02020500000000000000" pitchFamily="18" charset="-120"/>
              </a:rPr>
              <a:t>4.   while</a:t>
            </a:r>
            <a:r>
              <a:rPr lang="en-US" altLang="zh-TW">
                <a:ea typeface="新細明體" panose="02020500000000000000" pitchFamily="18" charset="-120"/>
              </a:rPr>
              <a:t> Q is not empty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do {</a:t>
            </a:r>
          </a:p>
          <a:p>
            <a:pPr marL="609600" indent="-609600">
              <a:buNone/>
            </a:pPr>
            <a:r>
              <a:rPr lang="en-US" altLang="zh-TW">
                <a:ea typeface="新細明體" panose="02020500000000000000" pitchFamily="18" charset="-120"/>
              </a:rPr>
              <a:t>5       </a:t>
            </a:r>
            <a:r>
              <a:rPr lang="en-US" altLang="zh-TW" sz="2000">
                <a:ea typeface="新細明體" panose="02020500000000000000" pitchFamily="18" charset="-120"/>
              </a:rPr>
              <a:t>take an edge (u, v) such that </a:t>
            </a:r>
            <a:r>
              <a:rPr lang="en-US" altLang="zh-TW" sz="2000" b="1">
                <a:ea typeface="新細明體" panose="02020500000000000000" pitchFamily="18" charset="-120"/>
              </a:rPr>
              <a:t>(1) u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S and v  Q (v S )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</a:p>
          <a:p>
            <a:pPr marL="609600" indent="-609600">
              <a:buNone/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           (u, v) is the </a:t>
            </a:r>
            <a:r>
              <a:rPr lang="en-US" altLang="zh-TW" sz="2000">
                <a:ea typeface="新細明體" panose="02020500000000000000" pitchFamily="18" charset="-120"/>
              </a:rPr>
              <a:t> shortest edge  satisfying (1)</a:t>
            </a:r>
          </a:p>
          <a:p>
            <a:pPr marL="609600" indent="-609600">
              <a:buNone/>
            </a:pPr>
            <a:r>
              <a:rPr lang="en-US" altLang="zh-TW">
                <a:ea typeface="新細明體" panose="02020500000000000000" pitchFamily="18" charset="-120"/>
              </a:rPr>
              <a:t>6       add (u, v) to A,  add v to S and delete v from Q</a:t>
            </a:r>
          </a:p>
          <a:p>
            <a:pPr marL="609600" indent="-609600">
              <a:buNone/>
            </a:pPr>
            <a:r>
              <a:rPr lang="en-US" altLang="zh-TW">
                <a:ea typeface="新細明體" panose="02020500000000000000" pitchFamily="18" charset="-120"/>
              </a:rPr>
              <a:t>       }</a:t>
            </a:r>
          </a:p>
          <a:p>
            <a:pPr marL="609600" indent="-609600">
              <a:buFontTx/>
              <a:buAutoNum type="arabicPlain"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Prim's algorithm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MST_PRIM(G,w,r)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1	</a:t>
            </a:r>
            <a:r>
              <a:rPr lang="en-US" altLang="zh-TW" sz="2000" b="1">
                <a:ea typeface="新細明體" panose="02020500000000000000" pitchFamily="18" charset="-120"/>
              </a:rPr>
              <a:t>for</a:t>
            </a:r>
            <a:r>
              <a:rPr lang="en-US" altLang="zh-TW" sz="2000">
                <a:ea typeface="新細明體" panose="02020500000000000000" pitchFamily="18" charset="-120"/>
              </a:rPr>
              <a:t> each u in Q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2"/>
            </a:pPr>
            <a:r>
              <a:rPr lang="en-US" altLang="zh-TW" sz="2000">
                <a:ea typeface="新細明體" panose="02020500000000000000" pitchFamily="18" charset="-120"/>
              </a:rPr>
              <a:t>key[u]:=</a:t>
            </a:r>
            <a:r>
              <a:rPr lang="en-US" altLang="zh-TW" sz="2000">
                <a:ea typeface="新細明體" panose="02020500000000000000" pitchFamily="18" charset="-120"/>
                <a:cs typeface="Times New Roman" panose="02020603050405020304" pitchFamily="18" charset="0"/>
              </a:rPr>
              <a:t>∞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2"/>
            </a:pPr>
            <a:r>
              <a:rPr lang="en-US" altLang="zh-TW" sz="200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parent[u]:=NIL</a:t>
            </a:r>
            <a:endParaRPr lang="en-US" altLang="zh-TW" sz="200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4  key[r]:=0; parent[r]=NIL;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5	Q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V[Q]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6	while Q!={} do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7		u:=EXTRACT_MIN(Q);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if parent[u]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Nil print (u, parent[u])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8		for each v in Adj[u] do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9			if v in Q and w(u,v)&lt;key[v]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10			then	parent[v]:=u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11				key[v]:=w(u,v)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3719513" y="1098550"/>
            <a:ext cx="4613274" cy="2530475"/>
            <a:chOff x="1429" y="2643"/>
            <a:chExt cx="2906" cy="1594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3719513" y="4051300"/>
            <a:ext cx="4613274" cy="2530475"/>
            <a:chOff x="1429" y="2643"/>
            <a:chExt cx="2906" cy="1594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2884" name="Text Box 116"/>
          <p:cNvSpPr txBox="1">
            <a:spLocks noChangeArrowheads="1"/>
          </p:cNvSpPr>
          <p:nvPr/>
        </p:nvSpPr>
        <p:spPr bwMode="auto">
          <a:xfrm>
            <a:off x="2171700" y="49212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The execution of Prim's algorithm</a:t>
            </a:r>
            <a:r>
              <a:rPr lang="en-US" altLang="zh-TW" sz="2000" dirty="0">
                <a:ea typeface="新細明體" panose="02020500000000000000" pitchFamily="18" charset="-120"/>
              </a:rPr>
              <a:t>(moderate part)</a:t>
            </a:r>
          </a:p>
        </p:txBody>
      </p: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1703388" y="1412876"/>
            <a:ext cx="12239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2855913" y="1916114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5" grpId="0"/>
      <p:bldP spid="328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432175" y="603867"/>
            <a:ext cx="4613276" cy="2530475"/>
            <a:chOff x="1429" y="2643"/>
            <a:chExt cx="2906" cy="1594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3432175" y="3548065"/>
            <a:ext cx="4613276" cy="2530475"/>
            <a:chOff x="1429" y="2643"/>
            <a:chExt cx="2906" cy="1594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503613" y="609535"/>
            <a:ext cx="4613274" cy="2530475"/>
            <a:chOff x="1429" y="2643"/>
            <a:chExt cx="2906" cy="1594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3503613" y="3548065"/>
            <a:ext cx="4613274" cy="2530475"/>
            <a:chOff x="1429" y="2643"/>
            <a:chExt cx="2906" cy="1594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anose="02020603050405020304" pitchFamily="18" charset="0"/>
              </a:rPr>
              <a:t>Minimum Spanning Tree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 dirty="0" err="1"/>
              <a:t>Kruskal's</a:t>
            </a:r>
            <a:r>
              <a:rPr lang="en-US" altLang="zh-TW" dirty="0"/>
              <a:t> algorithm</a:t>
            </a:r>
          </a:p>
          <a:p>
            <a:pPr>
              <a:buFontTx/>
              <a:buChar char="•"/>
            </a:pPr>
            <a:r>
              <a:rPr lang="en-US" altLang="zh-TW" dirty="0"/>
              <a:t>Prim's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8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503613" y="617515"/>
            <a:ext cx="4613274" cy="2530475"/>
            <a:chOff x="1429" y="2643"/>
            <a:chExt cx="2906" cy="1594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3503613" y="3619500"/>
            <a:ext cx="4613274" cy="2530475"/>
            <a:chOff x="1429" y="2643"/>
            <a:chExt cx="2906" cy="1594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4226944" y="1870644"/>
            <a:ext cx="4613274" cy="2530475"/>
            <a:chOff x="1429" y="2643"/>
            <a:chExt cx="2906" cy="1594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743" y="2180276"/>
            <a:ext cx="8543499" cy="2023234"/>
          </a:xfrm>
        </p:spPr>
        <p:txBody>
          <a:bodyPr>
            <a:normAutofit/>
          </a:bodyPr>
          <a:lstStyle/>
          <a:p>
            <a:r>
              <a:rPr lang="en-US" sz="5400" dirty="0"/>
              <a:t>Directed Acyclic Graph (DAG)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O(V+E)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TS</a:t>
            </a:r>
          </a:p>
          <a:p>
            <a:r>
              <a:rPr lang="en-US" dirty="0" err="1"/>
              <a:t>foreach</a:t>
            </a:r>
            <a:r>
              <a:rPr lang="en-US" dirty="0"/>
              <a:t> v in V</a:t>
            </a:r>
          </a:p>
          <a:p>
            <a:pPr lvl="1"/>
            <a:r>
              <a:rPr lang="en-US" dirty="0"/>
              <a:t>visited[v]=false;</a:t>
            </a:r>
          </a:p>
          <a:p>
            <a:r>
              <a:rPr lang="en-US" dirty="0" err="1"/>
              <a:t>foreach</a:t>
            </a:r>
            <a:r>
              <a:rPr lang="en-US" dirty="0"/>
              <a:t> v in V</a:t>
            </a:r>
          </a:p>
          <a:p>
            <a:pPr lvl="1"/>
            <a:r>
              <a:rPr lang="en-US" dirty="0"/>
              <a:t>if(!visited[v])</a:t>
            </a:r>
          </a:p>
          <a:p>
            <a:pPr lvl="2"/>
            <a:r>
              <a:rPr lang="en-US" dirty="0" err="1"/>
              <a:t>TopologicalSort</a:t>
            </a:r>
            <a:r>
              <a:rPr lang="en-US" dirty="0"/>
              <a:t>(u, </a:t>
            </a:r>
            <a:r>
              <a:rPr lang="en-US" dirty="0" err="1"/>
              <a:t>isvisited</a:t>
            </a:r>
            <a:r>
              <a:rPr lang="en-US" dirty="0"/>
              <a:t>[],stack)</a:t>
            </a:r>
          </a:p>
          <a:p>
            <a:r>
              <a:rPr lang="en-US" dirty="0"/>
              <a:t>while(!</a:t>
            </a:r>
            <a:r>
              <a:rPr lang="en-US" dirty="0" err="1"/>
              <a:t>Stack.empty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TopologicalSort</a:t>
            </a:r>
            <a:r>
              <a:rPr lang="en-US" b="1" dirty="0"/>
              <a:t>(u, </a:t>
            </a:r>
            <a:r>
              <a:rPr lang="en-US" b="1" dirty="0" err="1"/>
              <a:t>isvisited</a:t>
            </a:r>
            <a:r>
              <a:rPr lang="en-US" b="1" dirty="0"/>
              <a:t>[],stack)</a:t>
            </a:r>
          </a:p>
          <a:p>
            <a:r>
              <a:rPr lang="en-US" dirty="0"/>
              <a:t>visited[u]=true;</a:t>
            </a:r>
          </a:p>
          <a:p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u.connected</a:t>
            </a:r>
            <a:r>
              <a:rPr lang="en-US" dirty="0"/>
              <a:t> as v)</a:t>
            </a:r>
          </a:p>
          <a:p>
            <a:pPr lvl="1"/>
            <a:r>
              <a:rPr lang="en-US" dirty="0"/>
              <a:t>if(!visited[v])</a:t>
            </a:r>
          </a:p>
          <a:p>
            <a:pPr lvl="2"/>
            <a:r>
              <a:rPr lang="en-US" dirty="0" err="1"/>
              <a:t>TopologicalSort</a:t>
            </a:r>
            <a:r>
              <a:rPr lang="en-US" dirty="0"/>
              <a:t>(</a:t>
            </a:r>
            <a:r>
              <a:rPr lang="en-US" dirty="0" err="1"/>
              <a:t>v,visited,stack</a:t>
            </a:r>
            <a:r>
              <a:rPr lang="en-US" dirty="0"/>
              <a:t>)</a:t>
            </a:r>
          </a:p>
          <a:p>
            <a:r>
              <a:rPr lang="en-US" dirty="0" err="1"/>
              <a:t>Stack.push</a:t>
            </a:r>
            <a:r>
              <a:rPr lang="en-US" dirty="0"/>
              <a:t>(v);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O(V+E)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TS</a:t>
            </a:r>
          </a:p>
          <a:p>
            <a:r>
              <a:rPr lang="en-US" dirty="0" err="1"/>
              <a:t>foreach</a:t>
            </a:r>
            <a:r>
              <a:rPr lang="en-US" dirty="0"/>
              <a:t> v in V</a:t>
            </a:r>
          </a:p>
          <a:p>
            <a:pPr lvl="1"/>
            <a:r>
              <a:rPr lang="en-US" dirty="0"/>
              <a:t>visited[v]=false;</a:t>
            </a:r>
          </a:p>
          <a:p>
            <a:r>
              <a:rPr lang="en-US" dirty="0" err="1"/>
              <a:t>foreach</a:t>
            </a:r>
            <a:r>
              <a:rPr lang="en-US" dirty="0"/>
              <a:t> v in V</a:t>
            </a:r>
          </a:p>
          <a:p>
            <a:pPr lvl="1"/>
            <a:r>
              <a:rPr lang="en-US" dirty="0"/>
              <a:t>if(!visited[v])</a:t>
            </a:r>
          </a:p>
          <a:p>
            <a:pPr lvl="2"/>
            <a:r>
              <a:rPr lang="en-US" dirty="0" err="1"/>
              <a:t>TopologicalSort</a:t>
            </a:r>
            <a:r>
              <a:rPr lang="en-US" dirty="0"/>
              <a:t>(u, </a:t>
            </a:r>
            <a:r>
              <a:rPr lang="en-US" dirty="0" err="1"/>
              <a:t>isvisited</a:t>
            </a:r>
            <a:r>
              <a:rPr lang="en-US" dirty="0"/>
              <a:t>[],stack)</a:t>
            </a:r>
          </a:p>
          <a:p>
            <a:r>
              <a:rPr lang="en-US" dirty="0"/>
              <a:t>while(!</a:t>
            </a:r>
            <a:r>
              <a:rPr lang="en-US" dirty="0" err="1"/>
              <a:t>Stack.empty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TopologicalSort</a:t>
            </a:r>
            <a:r>
              <a:rPr lang="en-US" b="1" dirty="0"/>
              <a:t>(u, </a:t>
            </a:r>
            <a:r>
              <a:rPr lang="en-US" b="1" dirty="0" err="1"/>
              <a:t>isvisited</a:t>
            </a:r>
            <a:r>
              <a:rPr lang="en-US" b="1" dirty="0"/>
              <a:t>[],stack)</a:t>
            </a:r>
          </a:p>
          <a:p>
            <a:r>
              <a:rPr lang="en-US" dirty="0"/>
              <a:t>visited[u]=true;</a:t>
            </a:r>
          </a:p>
          <a:p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u.connected</a:t>
            </a:r>
            <a:r>
              <a:rPr lang="en-US" dirty="0"/>
              <a:t> as v)</a:t>
            </a:r>
          </a:p>
          <a:p>
            <a:pPr lvl="1"/>
            <a:r>
              <a:rPr lang="en-US" dirty="0"/>
              <a:t>if(!visited[v])</a:t>
            </a:r>
          </a:p>
          <a:p>
            <a:pPr lvl="2"/>
            <a:r>
              <a:rPr lang="en-US" dirty="0" err="1"/>
              <a:t>TopologicalSort</a:t>
            </a:r>
            <a:r>
              <a:rPr lang="en-US" dirty="0"/>
              <a:t>(</a:t>
            </a:r>
            <a:r>
              <a:rPr lang="en-US" dirty="0" err="1"/>
              <a:t>v,visited,stack</a:t>
            </a:r>
            <a:r>
              <a:rPr lang="en-US" dirty="0"/>
              <a:t>)</a:t>
            </a:r>
          </a:p>
          <a:p>
            <a:r>
              <a:rPr lang="en-US" dirty="0" err="1"/>
              <a:t>Stack.push</a:t>
            </a:r>
            <a:r>
              <a:rPr lang="en-US" dirty="0"/>
              <a:t>(v);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S=vertices with zero in degree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If(visited==|V|)</a:t>
            </a:r>
          </a:p>
          <a:p>
            <a:pPr lvl="1"/>
            <a:r>
              <a:rPr lang="en-US" dirty="0"/>
              <a:t>No cycle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cycle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24" y="3258474"/>
            <a:ext cx="29051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6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S=vertices with zero in degree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63456"/>
              </p:ext>
            </p:extLst>
          </p:nvPr>
        </p:nvGraphicFramePr>
        <p:xfrm>
          <a:off x="6126163" y="1828800"/>
          <a:ext cx="448151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6856" marR="8685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856" marR="8685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7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>
                <a:solidFill>
                  <a:srgbClr val="FF0000"/>
                </a:solidFill>
              </a:rPr>
              <a:t>Compute the degree,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Visited=0</a:t>
            </a:r>
          </a:p>
          <a:p>
            <a:r>
              <a:rPr lang="en-US" dirty="0"/>
              <a:t>S=vertices with zero in degree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6653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07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</a:t>
            </a:r>
            <a:r>
              <a:rPr lang="en-US" dirty="0">
                <a:solidFill>
                  <a:srgbClr val="FF0000"/>
                </a:solidFill>
              </a:rPr>
              <a:t>3,5,7</a:t>
            </a:r>
            <a:r>
              <a:rPr lang="en-US" dirty="0"/>
              <a:t>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6653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198931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S={5,7}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u=3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8,10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6653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1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G=(V,E) be  a connected, undirected graph. </a:t>
            </a:r>
          </a:p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in E, we have a weight w(</a:t>
            </a:r>
            <a:r>
              <a:rPr lang="en-US" dirty="0" err="1"/>
              <a:t>u,v</a:t>
            </a:r>
            <a:r>
              <a:rPr lang="en-US" dirty="0"/>
              <a:t>) specifying the cost (length of edge) to connect u and v.</a:t>
            </a:r>
          </a:p>
          <a:p>
            <a:r>
              <a:rPr lang="en-US" dirty="0"/>
              <a:t>We wish to find a (acyclic) subset T of  E that connects all of the vertices in V and whose total weight is minimized.</a:t>
            </a:r>
          </a:p>
          <a:p>
            <a:r>
              <a:rPr lang="en-US" dirty="0"/>
              <a:t>Since the total weight is minimized, the subset T must be  acyclic (no circuit). </a:t>
            </a:r>
          </a:p>
          <a:p>
            <a:r>
              <a:rPr lang="en-US" dirty="0"/>
              <a:t>Thus, T is a tree. We call it a spanning tree.</a:t>
            </a:r>
          </a:p>
          <a:p>
            <a:r>
              <a:rPr lang="en-US" dirty="0"/>
              <a:t>The problem of determining the tree T is called the minimum-spanning-tree problem.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5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S={5,7}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S//u=3</a:t>
            </a:r>
          </a:p>
          <a:p>
            <a:pPr lvl="1"/>
            <a:r>
              <a:rPr lang="en-US" dirty="0"/>
              <a:t>Visited++//1</a:t>
            </a:r>
          </a:p>
          <a:p>
            <a:pPr lvl="1"/>
            <a:r>
              <a:rPr lang="en-US" dirty="0"/>
              <a:t>for each v neighbor of u//8,10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4946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50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S={5,7}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S//u=3</a:t>
            </a:r>
          </a:p>
          <a:p>
            <a:pPr lvl="1"/>
            <a:r>
              <a:rPr lang="en-US" dirty="0"/>
              <a:t>Visited++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01560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3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u=5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11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01560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67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S//u=5</a:t>
            </a:r>
          </a:p>
          <a:p>
            <a:pPr lvl="1"/>
            <a:r>
              <a:rPr lang="en-US" dirty="0"/>
              <a:t>Visited++//2</a:t>
            </a:r>
          </a:p>
          <a:p>
            <a:pPr lvl="1"/>
            <a:r>
              <a:rPr lang="en-US" dirty="0"/>
              <a:t>for each v neighbor of u//11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3377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S={7}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S//u=5</a:t>
            </a:r>
          </a:p>
          <a:p>
            <a:pPr lvl="1"/>
            <a:r>
              <a:rPr lang="en-US" dirty="0"/>
              <a:t>Visited++//2</a:t>
            </a:r>
          </a:p>
          <a:p>
            <a:pPr lvl="1"/>
            <a:r>
              <a:rPr lang="en-US" dirty="0"/>
              <a:t>for each v neighbor of u//11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24470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23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u=7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8,11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3081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6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S//u=7</a:t>
            </a:r>
          </a:p>
          <a:p>
            <a:pPr lvl="1"/>
            <a:r>
              <a:rPr lang="en-US" dirty="0"/>
              <a:t>Visited++//3</a:t>
            </a:r>
          </a:p>
          <a:p>
            <a:pPr lvl="1"/>
            <a:r>
              <a:rPr lang="en-US" dirty="0"/>
              <a:t>for each v neighbor of u//8,11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74066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7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</a:t>
            </a:r>
            <a:r>
              <a:rPr lang="en-US" dirty="0">
                <a:solidFill>
                  <a:srgbClr val="FF0000"/>
                </a:solidFill>
              </a:rPr>
              <a:t>8,11</a:t>
            </a:r>
            <a:r>
              <a:rPr lang="en-US" dirty="0"/>
              <a:t>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S//u=7</a:t>
            </a:r>
          </a:p>
          <a:p>
            <a:pPr lvl="1"/>
            <a:r>
              <a:rPr lang="en-US" dirty="0"/>
              <a:t>Visited++//3</a:t>
            </a:r>
          </a:p>
          <a:p>
            <a:pPr lvl="1"/>
            <a:r>
              <a:rPr lang="en-US" dirty="0"/>
              <a:t>for each v neighbor of u//8,11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330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88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S={11}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u=8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330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9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S={11}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S//u=8</a:t>
            </a:r>
          </a:p>
          <a:p>
            <a:pPr lvl="1"/>
            <a:r>
              <a:rPr lang="en-US" dirty="0"/>
              <a:t>Visited++//4</a:t>
            </a:r>
          </a:p>
          <a:p>
            <a:pPr lvl="1"/>
            <a:r>
              <a:rPr lang="en-US" dirty="0"/>
              <a:t>for each v neighbor of u//9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07748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design of electronic circuitry, it is often necessary to make a set of pins electrically equivalent by wiring them together.</a:t>
            </a:r>
          </a:p>
          <a:p>
            <a:r>
              <a:rPr lang="en-US" altLang="zh-TW" dirty="0"/>
              <a:t>To interconnect n pins, we can use n-1 wires, each connecting two pins.</a:t>
            </a:r>
          </a:p>
          <a:p>
            <a:r>
              <a:rPr lang="en-US" altLang="zh-TW" dirty="0"/>
              <a:t>We want to minimize the total length of the wires.</a:t>
            </a:r>
          </a:p>
          <a:p>
            <a:r>
              <a:rPr lang="en-US" altLang="zh-TW" dirty="0"/>
              <a:t>Minimum Spanning Trees can be used to model this problem.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7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S={11}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S//u=8</a:t>
            </a:r>
          </a:p>
          <a:p>
            <a:pPr lvl="1"/>
            <a:r>
              <a:rPr lang="en-US" dirty="0"/>
              <a:t>Visited++//4</a:t>
            </a:r>
          </a:p>
          <a:p>
            <a:pPr lvl="1"/>
            <a:r>
              <a:rPr lang="en-US" dirty="0"/>
              <a:t>for each v neighbor of u//9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33352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9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u=11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/>
              <a:t>for each v neighbor of u//</a:t>
            </a:r>
            <a:r>
              <a:rPr lang="en-US" dirty="0">
                <a:solidFill>
                  <a:srgbClr val="FF0000"/>
                </a:solidFill>
              </a:rPr>
              <a:t>2,9,10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33352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05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S//u=11</a:t>
            </a:r>
          </a:p>
          <a:p>
            <a:pPr lvl="1"/>
            <a:r>
              <a:rPr lang="en-US" dirty="0"/>
              <a:t>Visited++//5</a:t>
            </a:r>
          </a:p>
          <a:p>
            <a:pPr lvl="1"/>
            <a:r>
              <a:rPr lang="en-US" dirty="0"/>
              <a:t>for each v neighbor of u//2,9,10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77209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7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</a:t>
            </a:r>
            <a:r>
              <a:rPr lang="en-US" dirty="0">
                <a:solidFill>
                  <a:srgbClr val="FF0000"/>
                </a:solidFill>
              </a:rPr>
              <a:t>2,9,10</a:t>
            </a:r>
            <a:r>
              <a:rPr lang="en-US" dirty="0"/>
              <a:t>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S//u=11</a:t>
            </a:r>
          </a:p>
          <a:p>
            <a:pPr lvl="1"/>
            <a:r>
              <a:rPr lang="en-US" dirty="0"/>
              <a:t>Visited++//5</a:t>
            </a:r>
          </a:p>
          <a:p>
            <a:pPr lvl="1"/>
            <a:r>
              <a:rPr lang="en-US" dirty="0"/>
              <a:t>for each v neighbor of u//2,9,10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v.indegree</a:t>
            </a:r>
            <a:r>
              <a:rPr lang="en-US" dirty="0">
                <a:solidFill>
                  <a:srgbClr val="FF0000"/>
                </a:solidFill>
              </a:rPr>
              <a:t>==0) </a:t>
            </a:r>
            <a:r>
              <a:rPr lang="en-US" dirty="0" err="1">
                <a:solidFill>
                  <a:srgbClr val="FF0000"/>
                </a:solidFill>
              </a:rPr>
              <a:t>S.add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3422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1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S={9,10}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</a:t>
            </a:r>
            <a:r>
              <a:rPr lang="en-US" dirty="0">
                <a:solidFill>
                  <a:srgbClr val="FF0000"/>
                </a:solidFill>
              </a:rPr>
              <a:t>u=2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3422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S={10}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</a:t>
            </a:r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3422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3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Kahn’s algorithm</a:t>
            </a:r>
          </a:p>
          <a:p>
            <a:r>
              <a:rPr lang="en-US" dirty="0"/>
              <a:t>Compute the degree, Visited=0</a:t>
            </a:r>
          </a:p>
          <a:p>
            <a:r>
              <a:rPr lang="en-US" dirty="0"/>
              <a:t>S={}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Remove a vertex u from S//u=</a:t>
            </a:r>
            <a:r>
              <a:rPr lang="en-US" dirty="0">
                <a:solidFill>
                  <a:srgbClr val="FF0000"/>
                </a:solidFill>
              </a:rPr>
              <a:t>10</a:t>
            </a:r>
          </a:p>
          <a:p>
            <a:pPr lvl="1"/>
            <a:r>
              <a:rPr lang="en-US" dirty="0"/>
              <a:t>Visited++//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dirty="0"/>
              <a:t>for each v neighbor of u</a:t>
            </a:r>
          </a:p>
          <a:p>
            <a:pPr lvl="2"/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34221"/>
              </p:ext>
            </p:extLst>
          </p:nvPr>
        </p:nvGraphicFramePr>
        <p:xfrm>
          <a:off x="5497379" y="2587244"/>
          <a:ext cx="10387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1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979415" cy="3310128"/>
          </a:xfrm>
        </p:spPr>
        <p:txBody>
          <a:bodyPr>
            <a:normAutofit/>
          </a:bodyPr>
          <a:lstStyle/>
          <a:p>
            <a:r>
              <a:rPr lang="en-US" dirty="0"/>
              <a:t>If(visited==|V|)</a:t>
            </a:r>
          </a:p>
          <a:p>
            <a:pPr lvl="1"/>
            <a:r>
              <a:rPr lang="en-US" dirty="0"/>
              <a:t>No cycle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cycle</a:t>
            </a:r>
          </a:p>
          <a:p>
            <a:pPr marL="0" indent="0">
              <a:buNone/>
            </a:pPr>
            <a:r>
              <a:rPr lang="en-US" dirty="0"/>
              <a:t>Visited=8</a:t>
            </a:r>
          </a:p>
          <a:p>
            <a:pPr marL="0" indent="0">
              <a:buNone/>
            </a:pPr>
            <a:r>
              <a:rPr lang="en-US" dirty="0"/>
              <a:t>|V|=8</a:t>
            </a:r>
          </a:p>
          <a:p>
            <a:pPr marL="0" indent="0">
              <a:buNone/>
            </a:pPr>
            <a:r>
              <a:rPr lang="en-US" dirty="0"/>
              <a:t>DAG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72683"/>
              </p:ext>
            </p:extLst>
          </p:nvPr>
        </p:nvGraphicFramePr>
        <p:xfrm>
          <a:off x="6755641" y="2560638"/>
          <a:ext cx="4144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4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3" y="700848"/>
            <a:ext cx="2153201" cy="1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70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Kahn’sAlgorithm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ComputeIndegree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visited=0</a:t>
            </a:r>
          </a:p>
          <a:p>
            <a:pPr marL="0" indent="0">
              <a:buNone/>
            </a:pPr>
            <a:r>
              <a:rPr lang="en-US" dirty="0"/>
              <a:t>	S=vertices with zero in degree</a:t>
            </a:r>
          </a:p>
          <a:p>
            <a:pPr marL="0" indent="0">
              <a:buNone/>
            </a:pPr>
            <a:r>
              <a:rPr lang="en-US" dirty="0"/>
              <a:t>	While S not empty</a:t>
            </a:r>
          </a:p>
          <a:p>
            <a:pPr marL="0" indent="0">
              <a:buNone/>
            </a:pPr>
            <a:r>
              <a:rPr lang="en-US" dirty="0"/>
              <a:t>		Remove vertex u from S (u=</a:t>
            </a:r>
            <a:r>
              <a:rPr lang="en-US" dirty="0" err="1"/>
              <a:t>S.dequeuer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	visited++</a:t>
            </a:r>
          </a:p>
          <a:p>
            <a:pPr marL="0" indent="0">
              <a:buNone/>
            </a:pPr>
            <a:r>
              <a:rPr lang="en-US" dirty="0"/>
              <a:t>		for each v neighbor of u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v.indegree</a:t>
            </a:r>
            <a:r>
              <a:rPr lang="en-US" dirty="0"/>
              <a:t>—</a:t>
            </a:r>
          </a:p>
          <a:p>
            <a:pPr marL="0" indent="0">
              <a:buNone/>
            </a:pPr>
            <a:r>
              <a:rPr lang="en-US" dirty="0"/>
              <a:t>			If(</a:t>
            </a:r>
            <a:r>
              <a:rPr lang="en-US" dirty="0" err="1"/>
              <a:t>v.indegree</a:t>
            </a:r>
            <a:r>
              <a:rPr lang="en-US" dirty="0"/>
              <a:t>==0) </a:t>
            </a:r>
            <a:r>
              <a:rPr lang="en-US" dirty="0" err="1"/>
              <a:t>S.add</a:t>
            </a:r>
            <a:r>
              <a:rPr lang="en-US" dirty="0"/>
              <a:t>(v)</a:t>
            </a:r>
          </a:p>
          <a:p>
            <a:r>
              <a:rPr lang="en-US" dirty="0"/>
              <a:t>If(visited==|V|): No cycle</a:t>
            </a:r>
          </a:p>
          <a:p>
            <a:r>
              <a:rPr lang="en-US" dirty="0"/>
              <a:t>Else: Cycle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ComputeIndegree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node n in nodes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indegree</a:t>
            </a:r>
            <a:r>
              <a:rPr lang="en-US" dirty="0"/>
              <a:t>[n]=0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node e=(</a:t>
            </a:r>
            <a:r>
              <a:rPr lang="en-US" dirty="0" err="1"/>
              <a:t>u,v</a:t>
            </a:r>
            <a:r>
              <a:rPr lang="en-US" dirty="0"/>
              <a:t>) in edges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indegree</a:t>
            </a:r>
            <a:r>
              <a:rPr lang="en-US" dirty="0"/>
              <a:t>[v]++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Source Shortest path algorithms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395095-47BB-446E-B8FA-660744BC9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MST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Example:</a:t>
            </a:r>
            <a:endParaRPr lang="en-US" alt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</a:t>
            </a:fld>
            <a:endParaRPr lang="en-US"/>
          </a:p>
        </p:txBody>
      </p:sp>
      <p:grpSp>
        <p:nvGrpSpPr>
          <p:cNvPr id="422931" name="Group 19"/>
          <p:cNvGrpSpPr>
            <a:grpSpLocks/>
          </p:cNvGrpSpPr>
          <p:nvPr/>
        </p:nvGrpSpPr>
        <p:grpSpPr bwMode="auto">
          <a:xfrm>
            <a:off x="2514600" y="2971301"/>
            <a:ext cx="2286000" cy="2211387"/>
            <a:chOff x="624" y="2697"/>
            <a:chExt cx="1440" cy="1393"/>
          </a:xfrm>
        </p:grpSpPr>
        <p:sp>
          <p:nvSpPr>
            <p:cNvPr id="422916" name="Oval 4"/>
            <p:cNvSpPr>
              <a:spLocks noChangeArrowheads="1"/>
            </p:cNvSpPr>
            <p:nvPr/>
          </p:nvSpPr>
          <p:spPr bwMode="auto">
            <a:xfrm>
              <a:off x="1488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422917" name="Oval 5"/>
            <p:cNvSpPr>
              <a:spLocks noChangeArrowheads="1"/>
            </p:cNvSpPr>
            <p:nvPr/>
          </p:nvSpPr>
          <p:spPr bwMode="auto">
            <a:xfrm>
              <a:off x="1872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422918" name="Oval 6"/>
            <p:cNvSpPr>
              <a:spLocks noChangeArrowheads="1"/>
            </p:cNvSpPr>
            <p:nvPr/>
          </p:nvSpPr>
          <p:spPr bwMode="auto">
            <a:xfrm>
              <a:off x="816" y="38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422919" name="Oval 7"/>
            <p:cNvSpPr>
              <a:spLocks noChangeArrowheads="1"/>
            </p:cNvSpPr>
            <p:nvPr/>
          </p:nvSpPr>
          <p:spPr bwMode="auto">
            <a:xfrm>
              <a:off x="672" y="29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422920" name="Line 8"/>
            <p:cNvSpPr>
              <a:spLocks noChangeShapeType="1"/>
            </p:cNvSpPr>
            <p:nvPr/>
          </p:nvSpPr>
          <p:spPr bwMode="auto">
            <a:xfrm flipV="1">
              <a:off x="864" y="288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1" name="Line 9"/>
            <p:cNvSpPr>
              <a:spLocks noChangeShapeType="1"/>
            </p:cNvSpPr>
            <p:nvPr/>
          </p:nvSpPr>
          <p:spPr bwMode="auto">
            <a:xfrm flipH="1" flipV="1">
              <a:off x="768" y="316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2" name="Line 10"/>
            <p:cNvSpPr>
              <a:spLocks noChangeShapeType="1"/>
            </p:cNvSpPr>
            <p:nvPr/>
          </p:nvSpPr>
          <p:spPr bwMode="auto">
            <a:xfrm flipV="1">
              <a:off x="912" y="292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3" name="Text Box 11"/>
            <p:cNvSpPr txBox="1">
              <a:spLocks noChangeArrowheads="1"/>
            </p:cNvSpPr>
            <p:nvPr/>
          </p:nvSpPr>
          <p:spPr bwMode="auto">
            <a:xfrm>
              <a:off x="1046" y="269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6</a:t>
              </a:r>
            </a:p>
          </p:txBody>
        </p:sp>
        <p:sp>
          <p:nvSpPr>
            <p:cNvPr id="422924" name="Text Box 12"/>
            <p:cNvSpPr txBox="1">
              <a:spLocks noChangeArrowheads="1"/>
            </p:cNvSpPr>
            <p:nvPr/>
          </p:nvSpPr>
          <p:spPr bwMode="auto">
            <a:xfrm>
              <a:off x="624" y="339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2</a:t>
              </a:r>
            </a:p>
          </p:txBody>
        </p:sp>
        <p:sp>
          <p:nvSpPr>
            <p:cNvPr id="422925" name="Text Box 13"/>
            <p:cNvSpPr txBox="1">
              <a:spLocks noChangeArrowheads="1"/>
            </p:cNvSpPr>
            <p:nvPr/>
          </p:nvSpPr>
          <p:spPr bwMode="auto">
            <a:xfrm>
              <a:off x="1104" y="315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4</a:t>
              </a:r>
            </a:p>
          </p:txBody>
        </p:sp>
        <p:sp>
          <p:nvSpPr>
            <p:cNvPr id="422926" name="Text Box 14"/>
            <p:cNvSpPr txBox="1">
              <a:spLocks noChangeArrowheads="1"/>
            </p:cNvSpPr>
            <p:nvPr/>
          </p:nvSpPr>
          <p:spPr bwMode="auto">
            <a:xfrm>
              <a:off x="1344" y="340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>
                <a:solidFill>
                  <a:schemeClr val="bg2"/>
                </a:solidFill>
              </a:endParaRPr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1344" y="384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000" dirty="0"/>
                <a:t>3</a:t>
              </a:r>
            </a:p>
          </p:txBody>
        </p:sp>
        <p:sp>
          <p:nvSpPr>
            <p:cNvPr id="422928" name="Line 16"/>
            <p:cNvSpPr>
              <a:spLocks noChangeShapeType="1"/>
            </p:cNvSpPr>
            <p:nvPr/>
          </p:nvSpPr>
          <p:spPr bwMode="auto">
            <a:xfrm flipV="1">
              <a:off x="1008" y="386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9" name="Line 17"/>
            <p:cNvSpPr>
              <a:spLocks noChangeShapeType="1"/>
            </p:cNvSpPr>
            <p:nvPr/>
          </p:nvSpPr>
          <p:spPr bwMode="auto">
            <a:xfrm flipH="1" flipV="1">
              <a:off x="1632" y="2928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30" name="Text Box 18"/>
            <p:cNvSpPr txBox="1">
              <a:spLocks noChangeArrowheads="1"/>
            </p:cNvSpPr>
            <p:nvPr/>
          </p:nvSpPr>
          <p:spPr bwMode="auto">
            <a:xfrm>
              <a:off x="1776" y="310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1</a:t>
              </a:r>
            </a:p>
          </p:txBody>
        </p:sp>
      </p:grpSp>
      <p:grpSp>
        <p:nvGrpSpPr>
          <p:cNvPr id="423147" name="Group 235"/>
          <p:cNvGrpSpPr>
            <a:grpSpLocks/>
          </p:cNvGrpSpPr>
          <p:nvPr/>
        </p:nvGrpSpPr>
        <p:grpSpPr bwMode="auto">
          <a:xfrm>
            <a:off x="7772400" y="3018926"/>
            <a:ext cx="2286000" cy="2149475"/>
            <a:chOff x="3936" y="2727"/>
            <a:chExt cx="1440" cy="1354"/>
          </a:xfrm>
        </p:grpSpPr>
        <p:sp>
          <p:nvSpPr>
            <p:cNvPr id="423130" name="Oval 218"/>
            <p:cNvSpPr>
              <a:spLocks noChangeArrowheads="1"/>
            </p:cNvSpPr>
            <p:nvPr/>
          </p:nvSpPr>
          <p:spPr bwMode="auto">
            <a:xfrm>
              <a:off x="4800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423131" name="Oval 219"/>
            <p:cNvSpPr>
              <a:spLocks noChangeArrowheads="1"/>
            </p:cNvSpPr>
            <p:nvPr/>
          </p:nvSpPr>
          <p:spPr bwMode="auto">
            <a:xfrm>
              <a:off x="5184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423132" name="Oval 220"/>
            <p:cNvSpPr>
              <a:spLocks noChangeArrowheads="1"/>
            </p:cNvSpPr>
            <p:nvPr/>
          </p:nvSpPr>
          <p:spPr bwMode="auto">
            <a:xfrm>
              <a:off x="4128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423133" name="Oval 221"/>
            <p:cNvSpPr>
              <a:spLocks noChangeArrowheads="1"/>
            </p:cNvSpPr>
            <p:nvPr/>
          </p:nvSpPr>
          <p:spPr bwMode="auto">
            <a:xfrm>
              <a:off x="3984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423135" name="Line 223"/>
            <p:cNvSpPr>
              <a:spLocks noChangeShapeType="1"/>
            </p:cNvSpPr>
            <p:nvPr/>
          </p:nvSpPr>
          <p:spPr bwMode="auto">
            <a:xfrm flipH="1" flipV="1">
              <a:off x="4080" y="3159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38" name="Text Box 226"/>
            <p:cNvSpPr txBox="1">
              <a:spLocks noChangeArrowheads="1"/>
            </p:cNvSpPr>
            <p:nvPr/>
          </p:nvSpPr>
          <p:spPr bwMode="auto">
            <a:xfrm>
              <a:off x="3936" y="3384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2</a:t>
              </a:r>
            </a:p>
          </p:txBody>
        </p:sp>
        <p:sp>
          <p:nvSpPr>
            <p:cNvPr id="423140" name="Text Box 228"/>
            <p:cNvSpPr txBox="1">
              <a:spLocks noChangeArrowheads="1"/>
            </p:cNvSpPr>
            <p:nvPr/>
          </p:nvSpPr>
          <p:spPr bwMode="auto">
            <a:xfrm>
              <a:off x="4656" y="33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>
                <a:solidFill>
                  <a:schemeClr val="bg2"/>
                </a:solidFill>
              </a:endParaRPr>
            </a:p>
          </p:txBody>
        </p:sp>
        <p:sp>
          <p:nvSpPr>
            <p:cNvPr id="423141" name="Text Box 229"/>
            <p:cNvSpPr txBox="1">
              <a:spLocks noChangeArrowheads="1"/>
            </p:cNvSpPr>
            <p:nvPr/>
          </p:nvSpPr>
          <p:spPr bwMode="auto">
            <a:xfrm>
              <a:off x="4656" y="3831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000" dirty="0"/>
                <a:t>3</a:t>
              </a:r>
            </a:p>
          </p:txBody>
        </p:sp>
        <p:sp>
          <p:nvSpPr>
            <p:cNvPr id="423142" name="Line 230"/>
            <p:cNvSpPr>
              <a:spLocks noChangeShapeType="1"/>
            </p:cNvSpPr>
            <p:nvPr/>
          </p:nvSpPr>
          <p:spPr bwMode="auto">
            <a:xfrm flipV="1">
              <a:off x="4320" y="3855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43" name="Line 231"/>
            <p:cNvSpPr>
              <a:spLocks noChangeShapeType="1"/>
            </p:cNvSpPr>
            <p:nvPr/>
          </p:nvSpPr>
          <p:spPr bwMode="auto">
            <a:xfrm flipH="1" flipV="1">
              <a:off x="4944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44" name="Text Box 232"/>
            <p:cNvSpPr txBox="1">
              <a:spLocks noChangeArrowheads="1"/>
            </p:cNvSpPr>
            <p:nvPr/>
          </p:nvSpPr>
          <p:spPr bwMode="auto">
            <a:xfrm>
              <a:off x="5088" y="309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1</a:t>
              </a:r>
            </a:p>
          </p:txBody>
        </p:sp>
      </p:grpSp>
      <p:grpSp>
        <p:nvGrpSpPr>
          <p:cNvPr id="423150" name="Group 238"/>
          <p:cNvGrpSpPr>
            <a:grpSpLocks/>
          </p:cNvGrpSpPr>
          <p:nvPr/>
        </p:nvGrpSpPr>
        <p:grpSpPr bwMode="auto">
          <a:xfrm>
            <a:off x="5105400" y="2957013"/>
            <a:ext cx="2209800" cy="2119313"/>
            <a:chOff x="2256" y="2688"/>
            <a:chExt cx="1392" cy="1335"/>
          </a:xfrm>
        </p:grpSpPr>
        <p:sp>
          <p:nvSpPr>
            <p:cNvPr id="423114" name="Oval 202"/>
            <p:cNvSpPr>
              <a:spLocks noChangeArrowheads="1"/>
            </p:cNvSpPr>
            <p:nvPr/>
          </p:nvSpPr>
          <p:spPr bwMode="auto">
            <a:xfrm>
              <a:off x="3072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423115" name="Oval 203"/>
            <p:cNvSpPr>
              <a:spLocks noChangeArrowheads="1"/>
            </p:cNvSpPr>
            <p:nvPr/>
          </p:nvSpPr>
          <p:spPr bwMode="auto">
            <a:xfrm>
              <a:off x="3456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423116" name="Oval 204"/>
            <p:cNvSpPr>
              <a:spLocks noChangeArrowheads="1"/>
            </p:cNvSpPr>
            <p:nvPr/>
          </p:nvSpPr>
          <p:spPr bwMode="auto">
            <a:xfrm>
              <a:off x="2400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423117" name="Oval 205"/>
            <p:cNvSpPr>
              <a:spLocks noChangeArrowheads="1"/>
            </p:cNvSpPr>
            <p:nvPr/>
          </p:nvSpPr>
          <p:spPr bwMode="auto">
            <a:xfrm>
              <a:off x="2256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423118" name="Line 206"/>
            <p:cNvSpPr>
              <a:spLocks noChangeShapeType="1"/>
            </p:cNvSpPr>
            <p:nvPr/>
          </p:nvSpPr>
          <p:spPr bwMode="auto">
            <a:xfrm flipV="1">
              <a:off x="2448" y="2871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21" name="Text Box 209"/>
            <p:cNvSpPr txBox="1">
              <a:spLocks noChangeArrowheads="1"/>
            </p:cNvSpPr>
            <p:nvPr/>
          </p:nvSpPr>
          <p:spPr bwMode="auto">
            <a:xfrm>
              <a:off x="2630" y="268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6</a:t>
              </a:r>
            </a:p>
          </p:txBody>
        </p:sp>
        <p:sp>
          <p:nvSpPr>
            <p:cNvPr id="423122" name="Text Box 210"/>
            <p:cNvSpPr txBox="1">
              <a:spLocks noChangeArrowheads="1"/>
            </p:cNvSpPr>
            <p:nvPr/>
          </p:nvSpPr>
          <p:spPr bwMode="auto">
            <a:xfrm>
              <a:off x="2684" y="315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4</a:t>
              </a:r>
            </a:p>
          </p:txBody>
        </p:sp>
        <p:sp>
          <p:nvSpPr>
            <p:cNvPr id="423124" name="Text Box 212"/>
            <p:cNvSpPr txBox="1">
              <a:spLocks noChangeArrowheads="1"/>
            </p:cNvSpPr>
            <p:nvPr/>
          </p:nvSpPr>
          <p:spPr bwMode="auto">
            <a:xfrm>
              <a:off x="2928" y="33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>
                <a:solidFill>
                  <a:schemeClr val="bg2"/>
                </a:solidFill>
              </a:endParaRPr>
            </a:p>
          </p:txBody>
        </p:sp>
        <p:sp>
          <p:nvSpPr>
            <p:cNvPr id="423127" name="Line 215"/>
            <p:cNvSpPr>
              <a:spLocks noChangeShapeType="1"/>
            </p:cNvSpPr>
            <p:nvPr/>
          </p:nvSpPr>
          <p:spPr bwMode="auto">
            <a:xfrm flipH="1" flipV="1">
              <a:off x="3216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28" name="Text Box 216"/>
            <p:cNvSpPr txBox="1">
              <a:spLocks noChangeArrowheads="1"/>
            </p:cNvSpPr>
            <p:nvPr/>
          </p:nvSpPr>
          <p:spPr bwMode="auto">
            <a:xfrm>
              <a:off x="3360" y="309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/>
                <a:t>1</a:t>
              </a:r>
            </a:p>
          </p:txBody>
        </p:sp>
        <p:cxnSp>
          <p:nvCxnSpPr>
            <p:cNvPr id="423148" name="AutoShape 236"/>
            <p:cNvCxnSpPr>
              <a:cxnSpLocks noChangeShapeType="1"/>
              <a:stCxn id="423114" idx="3"/>
              <a:endCxn id="423116" idx="7"/>
            </p:cNvCxnSpPr>
            <p:nvPr/>
          </p:nvCxnSpPr>
          <p:spPr bwMode="auto">
            <a:xfrm flipH="1">
              <a:off x="2564" y="2891"/>
              <a:ext cx="536" cy="9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8039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Times New Roman" panose="02020603050405020304" pitchFamily="18" charset="0"/>
              </a:rPr>
              <a:t>Single-source shortest-path problem</a:t>
            </a:r>
            <a:endParaRPr 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There are multiple paths from a source vertex to a destination vertex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cs typeface="Times New Roman" panose="02020603050405020304" pitchFamily="18" charset="0"/>
              </a:rPr>
              <a:t>Shortest path</a:t>
            </a:r>
            <a:r>
              <a:rPr lang="en-US" dirty="0">
                <a:cs typeface="Times New Roman" panose="02020603050405020304" pitchFamily="18" charset="0"/>
              </a:rPr>
              <a:t>: the path whose total weight (i.e., sum of edge weights) is minimum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Examples: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Austin-&gt;Houston-&gt;Atlanta-&gt;Washington:     1560 miles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Austin-&gt;Dallas-&gt;Denver-&gt;Atlanta-&gt;Washington: 2980 miles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2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12954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>
                <a:cs typeface="Times New Roman" panose="02020603050405020304" pitchFamily="18" charset="0"/>
              </a:rPr>
              <a:t>Single-source shortest-path problem (cont.)</a:t>
            </a:r>
            <a:endParaRPr 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590800"/>
            <a:ext cx="7772400" cy="350520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Common algorithms: </a:t>
            </a:r>
            <a:r>
              <a:rPr lang="en-US" i="1" dirty="0" err="1">
                <a:cs typeface="Times New Roman" panose="02020603050405020304" pitchFamily="18" charset="0"/>
              </a:rPr>
              <a:t>Dijkstra's</a:t>
            </a:r>
            <a:r>
              <a:rPr lang="en-US" dirty="0">
                <a:cs typeface="Times New Roman" panose="02020603050405020304" pitchFamily="18" charset="0"/>
              </a:rPr>
              <a:t> algorithm, </a:t>
            </a:r>
            <a:r>
              <a:rPr lang="en-US" i="1" dirty="0">
                <a:cs typeface="Times New Roman" panose="02020603050405020304" pitchFamily="18" charset="0"/>
              </a:rPr>
              <a:t>Bellman-Ford</a:t>
            </a:r>
            <a:r>
              <a:rPr lang="en-US" dirty="0">
                <a:cs typeface="Times New Roman" panose="02020603050405020304" pitchFamily="18" charset="0"/>
              </a:rPr>
              <a:t> algorithm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a typeface="MS Mincho" panose="02020609040205080304" pitchFamily="49" charset="-128"/>
              </a:rPr>
              <a:t>BFS can be used to solve the shortest graph problem when the graph is weightless or all the weights are the same</a:t>
            </a:r>
            <a:r>
              <a:rPr lang="en-US" dirty="0"/>
              <a:t> </a:t>
            </a:r>
          </a:p>
          <a:p>
            <a:pPr lvl="4">
              <a:buFontTx/>
              <a:buChar char=" "/>
            </a:pPr>
            <a:r>
              <a:rPr lang="en-US" sz="2400" dirty="0"/>
              <a:t>(mark vertices before </a:t>
            </a:r>
            <a:r>
              <a:rPr lang="en-US" sz="2400" dirty="0" err="1"/>
              <a:t>Enqueue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6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The Bellman-Ford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buClr>
                <a:srgbClr val="000000"/>
              </a:buClr>
              <a:buSzPct val="75000"/>
              <a:buNone/>
            </a:pPr>
            <a:r>
              <a:rPr lang="en-US" dirty="0">
                <a:solidFill>
                  <a:srgbClr val="CC3300"/>
                </a:solidFill>
              </a:rPr>
              <a:t>Bellman-Ford(G, w, s)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/>
              <a:t> Initialize-Single-Source(G, s)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for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:= 1 to |V| - 1 do		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 	for each edge (u, v)  E do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	Relax(u, v, w)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for each vertex v  </a:t>
            </a:r>
            <a:r>
              <a:rPr lang="en-US" dirty="0" err="1">
                <a:sym typeface="Symbol" panose="05050102010706020507" pitchFamily="18" charset="2"/>
              </a:rPr>
              <a:t>u.adj</a:t>
            </a:r>
            <a:r>
              <a:rPr lang="en-US" dirty="0">
                <a:sym typeface="Symbol" panose="05050102010706020507" pitchFamily="18" charset="2"/>
              </a:rPr>
              <a:t> do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if d[v] &gt; d[u] + w(u, v)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	then return False	// there is a negative cycle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return True	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solidFill>
                  <a:srgbClr val="CC3300"/>
                </a:solidFill>
              </a:rPr>
              <a:t>Relax(u, v, w)</a:t>
            </a:r>
          </a:p>
          <a:p>
            <a:pPr lvl="1"/>
            <a:r>
              <a:rPr lang="en-US" dirty="0"/>
              <a:t> if d[v] &gt; d[u] + w(u, v)</a:t>
            </a:r>
          </a:p>
          <a:p>
            <a:pPr lvl="1"/>
            <a:r>
              <a:rPr lang="en-US" dirty="0"/>
              <a:t> 	then  d[v] := d[u] + w(u, v)</a:t>
            </a:r>
          </a:p>
          <a:p>
            <a:pPr lvl="1"/>
            <a:r>
              <a:rPr lang="en-US" dirty="0"/>
              <a:t> 	          parent[v]</a:t>
            </a:r>
            <a:r>
              <a:rPr lang="en-US" dirty="0">
                <a:sym typeface="Symbol" panose="05050102010706020507" pitchFamily="18" charset="2"/>
              </a:rPr>
              <a:t> := u	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4980"/>
      </p:ext>
    </p:extLst>
  </p:cSld>
  <p:clrMapOvr>
    <a:masterClrMapping/>
  </p:clrMapOvr>
  <p:transition advTm="144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53</a:t>
            </a:fld>
            <a:endParaRPr lang="en-US"/>
          </a:p>
        </p:txBody>
      </p:sp>
      <p:grpSp>
        <p:nvGrpSpPr>
          <p:cNvPr id="194653" name="Group 93"/>
          <p:cNvGrpSpPr>
            <a:grpSpLocks/>
          </p:cNvGrpSpPr>
          <p:nvPr/>
        </p:nvGrpSpPr>
        <p:grpSpPr bwMode="auto">
          <a:xfrm>
            <a:off x="3606423" y="2607081"/>
            <a:ext cx="4191000" cy="3167062"/>
            <a:chOff x="480" y="920"/>
            <a:chExt cx="1968" cy="1445"/>
          </a:xfrm>
        </p:grpSpPr>
        <p:sp>
          <p:nvSpPr>
            <p:cNvPr id="194654" name="Text Box 94"/>
            <p:cNvSpPr txBox="1">
              <a:spLocks noChangeArrowheads="1"/>
            </p:cNvSpPr>
            <p:nvPr/>
          </p:nvSpPr>
          <p:spPr bwMode="auto">
            <a:xfrm>
              <a:off x="1610" y="920"/>
              <a:ext cx="28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4655" name="Group 95"/>
            <p:cNvGrpSpPr>
              <a:grpSpLocks/>
            </p:cNvGrpSpPr>
            <p:nvPr/>
          </p:nvGrpSpPr>
          <p:grpSpPr bwMode="auto">
            <a:xfrm>
              <a:off x="480" y="940"/>
              <a:ext cx="1968" cy="1425"/>
              <a:chOff x="480" y="940"/>
              <a:chExt cx="1968" cy="1425"/>
            </a:xfrm>
          </p:grpSpPr>
          <p:sp>
            <p:nvSpPr>
              <p:cNvPr id="194656" name="Oval 96"/>
              <p:cNvSpPr>
                <a:spLocks noChangeArrowheads="1"/>
              </p:cNvSpPr>
              <p:nvPr/>
            </p:nvSpPr>
            <p:spPr bwMode="auto">
              <a:xfrm>
                <a:off x="1248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4657" name="Oval 97"/>
              <p:cNvSpPr>
                <a:spLocks noChangeArrowheads="1"/>
              </p:cNvSpPr>
              <p:nvPr/>
            </p:nvSpPr>
            <p:spPr bwMode="auto">
              <a:xfrm>
                <a:off x="2016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4658" name="Oval 98"/>
              <p:cNvSpPr>
                <a:spLocks noChangeArrowheads="1"/>
              </p:cNvSpPr>
              <p:nvPr/>
            </p:nvSpPr>
            <p:spPr bwMode="auto">
              <a:xfrm>
                <a:off x="1248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4659" name="Oval 99"/>
              <p:cNvSpPr>
                <a:spLocks noChangeArrowheads="1"/>
              </p:cNvSpPr>
              <p:nvPr/>
            </p:nvSpPr>
            <p:spPr bwMode="auto">
              <a:xfrm>
                <a:off x="2016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4660" name="Oval 100"/>
              <p:cNvSpPr>
                <a:spLocks noChangeArrowheads="1"/>
              </p:cNvSpPr>
              <p:nvPr/>
            </p:nvSpPr>
            <p:spPr bwMode="auto">
              <a:xfrm>
                <a:off x="672" y="156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4661" name="AutoShape 101"/>
              <p:cNvCxnSpPr>
                <a:cxnSpLocks noChangeShapeType="1"/>
                <a:stCxn id="194656" idx="3"/>
                <a:endCxn id="194658" idx="1"/>
              </p:cNvCxnSpPr>
              <p:nvPr/>
            </p:nvCxnSpPr>
            <p:spPr bwMode="auto">
              <a:xfrm rot="5400000">
                <a:off x="1008" y="1704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2" name="AutoShape 102"/>
              <p:cNvCxnSpPr>
                <a:cxnSpLocks noChangeShapeType="1"/>
                <a:stCxn id="194656" idx="7"/>
                <a:endCxn id="194657" idx="1"/>
              </p:cNvCxnSpPr>
              <p:nvPr/>
            </p:nvCxnSpPr>
            <p:spPr bwMode="auto">
              <a:xfrm rot="5400000" flipV="1">
                <a:off x="1775" y="937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3" name="AutoShape 103"/>
              <p:cNvCxnSpPr>
                <a:cxnSpLocks noChangeShapeType="1"/>
                <a:stCxn id="194658" idx="7"/>
                <a:endCxn id="194657" idx="3"/>
              </p:cNvCxnSpPr>
              <p:nvPr/>
            </p:nvCxnSpPr>
            <p:spPr bwMode="auto">
              <a:xfrm flipV="1">
                <a:off x="1494" y="1422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4" name="AutoShape 104"/>
              <p:cNvCxnSpPr>
                <a:cxnSpLocks noChangeShapeType="1"/>
                <a:stCxn id="194659" idx="7"/>
                <a:endCxn id="194657" idx="5"/>
              </p:cNvCxnSpPr>
              <p:nvPr/>
            </p:nvCxnSpPr>
            <p:spPr bwMode="auto">
              <a:xfrm flipV="1">
                <a:off x="2262" y="1422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5" name="AutoShape 105"/>
              <p:cNvCxnSpPr>
                <a:cxnSpLocks noChangeShapeType="1"/>
                <a:stCxn id="194658" idx="6"/>
                <a:endCxn id="194659" idx="2"/>
              </p:cNvCxnSpPr>
              <p:nvPr/>
            </p:nvCxnSpPr>
            <p:spPr bwMode="auto">
              <a:xfrm>
                <a:off x="1536" y="2088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6" name="AutoShape 106"/>
              <p:cNvCxnSpPr>
                <a:cxnSpLocks noChangeShapeType="1"/>
                <a:stCxn id="194659" idx="1"/>
                <a:endCxn id="194660" idx="6"/>
              </p:cNvCxnSpPr>
              <p:nvPr/>
            </p:nvCxnSpPr>
            <p:spPr bwMode="auto">
              <a:xfrm flipH="1" flipV="1">
                <a:off x="960" y="1704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7" name="AutoShape 107"/>
              <p:cNvCxnSpPr>
                <a:cxnSpLocks noChangeShapeType="1"/>
                <a:stCxn id="194660" idx="5"/>
                <a:endCxn id="194658" idx="2"/>
              </p:cNvCxnSpPr>
              <p:nvPr/>
            </p:nvCxnSpPr>
            <p:spPr bwMode="auto">
              <a:xfrm>
                <a:off x="918" y="1806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668" name="AutoShape 108"/>
              <p:cNvCxnSpPr>
                <a:cxnSpLocks noChangeShapeType="1"/>
                <a:stCxn id="194660" idx="7"/>
                <a:endCxn id="194656" idx="2"/>
              </p:cNvCxnSpPr>
              <p:nvPr/>
            </p:nvCxnSpPr>
            <p:spPr bwMode="auto">
              <a:xfrm flipV="1">
                <a:off x="918" y="1320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669" name="Text Box 109"/>
              <p:cNvSpPr txBox="1">
                <a:spLocks noChangeArrowheads="1"/>
              </p:cNvSpPr>
              <p:nvPr/>
            </p:nvSpPr>
            <p:spPr bwMode="auto">
              <a:xfrm>
                <a:off x="480" y="1560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0" name="Text Box 110"/>
              <p:cNvSpPr txBox="1">
                <a:spLocks noChangeArrowheads="1"/>
              </p:cNvSpPr>
              <p:nvPr/>
            </p:nvSpPr>
            <p:spPr bwMode="auto">
              <a:xfrm>
                <a:off x="2064" y="2184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1" name="Text Box 111"/>
              <p:cNvSpPr txBox="1">
                <a:spLocks noChangeArrowheads="1"/>
              </p:cNvSpPr>
              <p:nvPr/>
            </p:nvSpPr>
            <p:spPr bwMode="auto">
              <a:xfrm>
                <a:off x="1296" y="2184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2" name="Text Box 112"/>
              <p:cNvSpPr txBox="1">
                <a:spLocks noChangeArrowheads="1"/>
              </p:cNvSpPr>
              <p:nvPr/>
            </p:nvSpPr>
            <p:spPr bwMode="auto">
              <a:xfrm>
                <a:off x="864" y="122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3" name="Text Box 113"/>
              <p:cNvSpPr txBox="1">
                <a:spLocks noChangeArrowheads="1"/>
              </p:cNvSpPr>
              <p:nvPr/>
            </p:nvSpPr>
            <p:spPr bwMode="auto">
              <a:xfrm>
                <a:off x="864" y="1848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4" name="Text Box 114"/>
              <p:cNvSpPr txBox="1">
                <a:spLocks noChangeArrowheads="1"/>
              </p:cNvSpPr>
              <p:nvPr/>
            </p:nvSpPr>
            <p:spPr bwMode="auto">
              <a:xfrm>
                <a:off x="1104" y="1512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5" name="Text Box 115"/>
              <p:cNvSpPr txBox="1">
                <a:spLocks noChangeArrowheads="1"/>
              </p:cNvSpPr>
              <p:nvPr/>
            </p:nvSpPr>
            <p:spPr bwMode="auto">
              <a:xfrm>
                <a:off x="1733" y="1369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6" name="Text Box 116"/>
              <p:cNvSpPr txBox="1">
                <a:spLocks noChangeArrowheads="1"/>
              </p:cNvSpPr>
              <p:nvPr/>
            </p:nvSpPr>
            <p:spPr bwMode="auto">
              <a:xfrm>
                <a:off x="2256" y="1608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7" name="Text Box 117"/>
              <p:cNvSpPr txBox="1">
                <a:spLocks noChangeArrowheads="1"/>
              </p:cNvSpPr>
              <p:nvPr/>
            </p:nvSpPr>
            <p:spPr bwMode="auto">
              <a:xfrm>
                <a:off x="1758" y="171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8" name="Text Box 118"/>
              <p:cNvSpPr txBox="1">
                <a:spLocks noChangeArrowheads="1"/>
              </p:cNvSpPr>
              <p:nvPr/>
            </p:nvSpPr>
            <p:spPr bwMode="auto">
              <a:xfrm>
                <a:off x="1680" y="2040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4679" name="AutoShape 119"/>
              <p:cNvCxnSpPr>
                <a:cxnSpLocks noChangeShapeType="1"/>
                <a:stCxn id="194657" idx="2"/>
                <a:endCxn id="194656" idx="6"/>
              </p:cNvCxnSpPr>
              <p:nvPr/>
            </p:nvCxnSpPr>
            <p:spPr bwMode="auto">
              <a:xfrm rot="10800000">
                <a:off x="1536" y="132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680" name="Text Box 120"/>
              <p:cNvSpPr txBox="1">
                <a:spLocks noChangeArrowheads="1"/>
              </p:cNvSpPr>
              <p:nvPr/>
            </p:nvSpPr>
            <p:spPr bwMode="auto">
              <a:xfrm>
                <a:off x="1689" y="1113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81" name="Text Box 121"/>
              <p:cNvSpPr txBox="1">
                <a:spLocks noChangeArrowheads="1"/>
              </p:cNvSpPr>
              <p:nvPr/>
            </p:nvSpPr>
            <p:spPr bwMode="auto">
              <a:xfrm>
                <a:off x="2058" y="94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82" name="Text Box 122"/>
              <p:cNvSpPr txBox="1">
                <a:spLocks noChangeArrowheads="1"/>
              </p:cNvSpPr>
              <p:nvPr/>
            </p:nvSpPr>
            <p:spPr bwMode="auto">
              <a:xfrm>
                <a:off x="1280" y="940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4683" name="AutoShape 123"/>
              <p:cNvCxnSpPr>
                <a:cxnSpLocks noChangeShapeType="1"/>
                <a:stCxn id="194656" idx="5"/>
                <a:endCxn id="194659" idx="0"/>
              </p:cNvCxnSpPr>
              <p:nvPr/>
            </p:nvCxnSpPr>
            <p:spPr bwMode="auto">
              <a:xfrm>
                <a:off x="1494" y="1422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684" name="Text Box 124"/>
              <p:cNvSpPr txBox="1">
                <a:spLocks noChangeArrowheads="1"/>
              </p:cNvSpPr>
              <p:nvPr/>
            </p:nvSpPr>
            <p:spPr bwMode="auto">
              <a:xfrm>
                <a:off x="1946" y="1625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0867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54</a:t>
            </a:fld>
            <a:endParaRPr lang="en-US"/>
          </a:p>
        </p:txBody>
      </p:sp>
      <p:grpSp>
        <p:nvGrpSpPr>
          <p:cNvPr id="196612" name="Group 4"/>
          <p:cNvGrpSpPr>
            <a:grpSpLocks/>
          </p:cNvGrpSpPr>
          <p:nvPr/>
        </p:nvGrpSpPr>
        <p:grpSpPr bwMode="auto">
          <a:xfrm>
            <a:off x="3429000" y="2484558"/>
            <a:ext cx="4191000" cy="3194050"/>
            <a:chOff x="2692" y="891"/>
            <a:chExt cx="1968" cy="1472"/>
          </a:xfrm>
        </p:grpSpPr>
        <p:grpSp>
          <p:nvGrpSpPr>
            <p:cNvPr id="196613" name="Group 5"/>
            <p:cNvGrpSpPr>
              <a:grpSpLocks/>
            </p:cNvGrpSpPr>
            <p:nvPr/>
          </p:nvGrpSpPr>
          <p:grpSpPr bwMode="auto">
            <a:xfrm>
              <a:off x="2692" y="936"/>
              <a:ext cx="1968" cy="1427"/>
              <a:chOff x="2692" y="936"/>
              <a:chExt cx="1968" cy="1427"/>
            </a:xfrm>
          </p:grpSpPr>
          <p:sp>
            <p:nvSpPr>
              <p:cNvPr id="196614" name="Oval 6"/>
              <p:cNvSpPr>
                <a:spLocks noChangeArrowheads="1"/>
              </p:cNvSpPr>
              <p:nvPr/>
            </p:nvSpPr>
            <p:spPr bwMode="auto">
              <a:xfrm>
                <a:off x="3460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196615" name="Oval 7"/>
              <p:cNvSpPr>
                <a:spLocks noChangeArrowheads="1"/>
              </p:cNvSpPr>
              <p:nvPr/>
            </p:nvSpPr>
            <p:spPr bwMode="auto">
              <a:xfrm>
                <a:off x="4228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6616" name="Oval 8"/>
              <p:cNvSpPr>
                <a:spLocks noChangeArrowheads="1"/>
              </p:cNvSpPr>
              <p:nvPr/>
            </p:nvSpPr>
            <p:spPr bwMode="auto">
              <a:xfrm>
                <a:off x="3460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196617" name="Oval 9"/>
              <p:cNvSpPr>
                <a:spLocks noChangeArrowheads="1"/>
              </p:cNvSpPr>
              <p:nvPr/>
            </p:nvSpPr>
            <p:spPr bwMode="auto">
              <a:xfrm>
                <a:off x="4228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196618" name="Oval 10"/>
              <p:cNvSpPr>
                <a:spLocks noChangeArrowheads="1"/>
              </p:cNvSpPr>
              <p:nvPr/>
            </p:nvSpPr>
            <p:spPr bwMode="auto">
              <a:xfrm>
                <a:off x="2884" y="155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6619" name="AutoShape 11"/>
              <p:cNvCxnSpPr>
                <a:cxnSpLocks noChangeShapeType="1"/>
                <a:stCxn id="196614" idx="3"/>
                <a:endCxn id="196616" idx="1"/>
              </p:cNvCxnSpPr>
              <p:nvPr/>
            </p:nvCxnSpPr>
            <p:spPr bwMode="auto">
              <a:xfrm rot="5400000">
                <a:off x="3220" y="1700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0" name="AutoShape 12"/>
              <p:cNvCxnSpPr>
                <a:cxnSpLocks noChangeShapeType="1"/>
                <a:stCxn id="196614" idx="7"/>
                <a:endCxn id="196615" idx="1"/>
              </p:cNvCxnSpPr>
              <p:nvPr/>
            </p:nvCxnSpPr>
            <p:spPr bwMode="auto">
              <a:xfrm rot="5400000" flipV="1">
                <a:off x="3987" y="933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1" name="AutoShape 13"/>
              <p:cNvCxnSpPr>
                <a:cxnSpLocks noChangeShapeType="1"/>
                <a:stCxn id="196616" idx="7"/>
                <a:endCxn id="196615" idx="3"/>
              </p:cNvCxnSpPr>
              <p:nvPr/>
            </p:nvCxnSpPr>
            <p:spPr bwMode="auto">
              <a:xfrm flipV="1">
                <a:off x="3706" y="1418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2" name="AutoShape 14"/>
              <p:cNvCxnSpPr>
                <a:cxnSpLocks noChangeShapeType="1"/>
                <a:stCxn id="196617" idx="7"/>
                <a:endCxn id="196615" idx="5"/>
              </p:cNvCxnSpPr>
              <p:nvPr/>
            </p:nvCxnSpPr>
            <p:spPr bwMode="auto">
              <a:xfrm flipV="1">
                <a:off x="4474" y="1418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3" name="AutoShape 15"/>
              <p:cNvCxnSpPr>
                <a:cxnSpLocks noChangeShapeType="1"/>
                <a:stCxn id="196616" idx="6"/>
                <a:endCxn id="196617" idx="2"/>
              </p:cNvCxnSpPr>
              <p:nvPr/>
            </p:nvCxnSpPr>
            <p:spPr bwMode="auto">
              <a:xfrm>
                <a:off x="3748" y="2084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4" name="AutoShape 16"/>
              <p:cNvCxnSpPr>
                <a:cxnSpLocks noChangeShapeType="1"/>
                <a:stCxn id="196617" idx="1"/>
                <a:endCxn id="196618" idx="6"/>
              </p:cNvCxnSpPr>
              <p:nvPr/>
            </p:nvCxnSpPr>
            <p:spPr bwMode="auto">
              <a:xfrm flipH="1" flipV="1">
                <a:off x="3172" y="1700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5" name="AutoShape 17"/>
              <p:cNvCxnSpPr>
                <a:cxnSpLocks noChangeShapeType="1"/>
                <a:stCxn id="196618" idx="5"/>
                <a:endCxn id="196616" idx="2"/>
              </p:cNvCxnSpPr>
              <p:nvPr/>
            </p:nvCxnSpPr>
            <p:spPr bwMode="auto">
              <a:xfrm>
                <a:off x="3130" y="180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626" name="AutoShape 18"/>
              <p:cNvCxnSpPr>
                <a:cxnSpLocks noChangeShapeType="1"/>
                <a:stCxn id="196618" idx="7"/>
                <a:endCxn id="196614" idx="2"/>
              </p:cNvCxnSpPr>
              <p:nvPr/>
            </p:nvCxnSpPr>
            <p:spPr bwMode="auto">
              <a:xfrm flipV="1">
                <a:off x="3130" y="1316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6627" name="Text Box 19"/>
              <p:cNvSpPr txBox="1">
                <a:spLocks noChangeArrowheads="1"/>
              </p:cNvSpPr>
              <p:nvPr/>
            </p:nvSpPr>
            <p:spPr bwMode="auto">
              <a:xfrm>
                <a:off x="2692" y="1556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8" name="Text Box 20"/>
              <p:cNvSpPr txBox="1">
                <a:spLocks noChangeArrowheads="1"/>
              </p:cNvSpPr>
              <p:nvPr/>
            </p:nvSpPr>
            <p:spPr bwMode="auto">
              <a:xfrm>
                <a:off x="4276" y="2180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29" name="Text Box 21"/>
              <p:cNvSpPr txBox="1">
                <a:spLocks noChangeArrowheads="1"/>
              </p:cNvSpPr>
              <p:nvPr/>
            </p:nvSpPr>
            <p:spPr bwMode="auto">
              <a:xfrm>
                <a:off x="3508" y="2180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0" name="Text Box 22"/>
              <p:cNvSpPr txBox="1">
                <a:spLocks noChangeArrowheads="1"/>
              </p:cNvSpPr>
              <p:nvPr/>
            </p:nvSpPr>
            <p:spPr bwMode="auto">
              <a:xfrm>
                <a:off x="3076" y="1220"/>
                <a:ext cx="28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1" name="Text Box 23"/>
              <p:cNvSpPr txBox="1">
                <a:spLocks noChangeArrowheads="1"/>
              </p:cNvSpPr>
              <p:nvPr/>
            </p:nvSpPr>
            <p:spPr bwMode="auto">
              <a:xfrm>
                <a:off x="3076" y="1844"/>
                <a:ext cx="28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2" name="Text Box 24"/>
              <p:cNvSpPr txBox="1">
                <a:spLocks noChangeArrowheads="1"/>
              </p:cNvSpPr>
              <p:nvPr/>
            </p:nvSpPr>
            <p:spPr bwMode="auto">
              <a:xfrm>
                <a:off x="3316" y="1508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3" name="Text Box 25"/>
              <p:cNvSpPr txBox="1">
                <a:spLocks noChangeArrowheads="1"/>
              </p:cNvSpPr>
              <p:nvPr/>
            </p:nvSpPr>
            <p:spPr bwMode="auto">
              <a:xfrm>
                <a:off x="3945" y="1365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4" name="Text Box 26"/>
              <p:cNvSpPr txBox="1">
                <a:spLocks noChangeArrowheads="1"/>
              </p:cNvSpPr>
              <p:nvPr/>
            </p:nvSpPr>
            <p:spPr bwMode="auto">
              <a:xfrm>
                <a:off x="4468" y="1604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5" name="Text Box 27"/>
              <p:cNvSpPr txBox="1">
                <a:spLocks noChangeArrowheads="1"/>
              </p:cNvSpPr>
              <p:nvPr/>
            </p:nvSpPr>
            <p:spPr bwMode="auto">
              <a:xfrm>
                <a:off x="3970" y="1712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6" name="Text Box 28"/>
              <p:cNvSpPr txBox="1">
                <a:spLocks noChangeArrowheads="1"/>
              </p:cNvSpPr>
              <p:nvPr/>
            </p:nvSpPr>
            <p:spPr bwMode="auto">
              <a:xfrm>
                <a:off x="3892" y="2036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6637" name="AutoShape 29"/>
              <p:cNvCxnSpPr>
                <a:cxnSpLocks noChangeShapeType="1"/>
                <a:stCxn id="196615" idx="2"/>
                <a:endCxn id="196614" idx="6"/>
              </p:cNvCxnSpPr>
              <p:nvPr/>
            </p:nvCxnSpPr>
            <p:spPr bwMode="auto">
              <a:xfrm rot="10800000">
                <a:off x="3748" y="1316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6638" name="Text Box 30"/>
              <p:cNvSpPr txBox="1">
                <a:spLocks noChangeArrowheads="1"/>
              </p:cNvSpPr>
              <p:nvPr/>
            </p:nvSpPr>
            <p:spPr bwMode="auto">
              <a:xfrm>
                <a:off x="3901" y="1109"/>
                <a:ext cx="28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39" name="Text Box 31"/>
              <p:cNvSpPr txBox="1">
                <a:spLocks noChangeArrowheads="1"/>
              </p:cNvSpPr>
              <p:nvPr/>
            </p:nvSpPr>
            <p:spPr bwMode="auto">
              <a:xfrm>
                <a:off x="4270" y="942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40" name="Text Box 32"/>
              <p:cNvSpPr txBox="1">
                <a:spLocks noChangeArrowheads="1"/>
              </p:cNvSpPr>
              <p:nvPr/>
            </p:nvSpPr>
            <p:spPr bwMode="auto">
              <a:xfrm>
                <a:off x="3492" y="936"/>
                <a:ext cx="19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6641" name="AutoShape 33"/>
              <p:cNvCxnSpPr>
                <a:cxnSpLocks noChangeShapeType="1"/>
                <a:stCxn id="196614" idx="5"/>
                <a:endCxn id="196617" idx="0"/>
              </p:cNvCxnSpPr>
              <p:nvPr/>
            </p:nvCxnSpPr>
            <p:spPr bwMode="auto">
              <a:xfrm>
                <a:off x="3706" y="1418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6642" name="Text Box 34"/>
              <p:cNvSpPr txBox="1">
                <a:spLocks noChangeArrowheads="1"/>
              </p:cNvSpPr>
              <p:nvPr/>
            </p:nvSpPr>
            <p:spPr bwMode="auto">
              <a:xfrm>
                <a:off x="4158" y="1621"/>
                <a:ext cx="27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6643" name="Text Box 35"/>
            <p:cNvSpPr txBox="1">
              <a:spLocks noChangeArrowheads="1"/>
            </p:cNvSpPr>
            <p:nvPr/>
          </p:nvSpPr>
          <p:spPr bwMode="auto">
            <a:xfrm>
              <a:off x="3880" y="891"/>
              <a:ext cx="28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95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55</a:t>
            </a:fld>
            <a:endParaRPr lang="en-US"/>
          </a:p>
        </p:txBody>
      </p:sp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3429000" y="2382675"/>
            <a:ext cx="4114800" cy="3208338"/>
            <a:chOff x="502" y="2430"/>
            <a:chExt cx="1968" cy="1456"/>
          </a:xfrm>
        </p:grpSpPr>
        <p:grpSp>
          <p:nvGrpSpPr>
            <p:cNvPr id="197637" name="Group 5"/>
            <p:cNvGrpSpPr>
              <a:grpSpLocks/>
            </p:cNvGrpSpPr>
            <p:nvPr/>
          </p:nvGrpSpPr>
          <p:grpSpPr bwMode="auto">
            <a:xfrm>
              <a:off x="502" y="2462"/>
              <a:ext cx="1968" cy="1424"/>
              <a:chOff x="502" y="2462"/>
              <a:chExt cx="1968" cy="1424"/>
            </a:xfrm>
          </p:grpSpPr>
          <p:sp>
            <p:nvSpPr>
              <p:cNvPr id="197638" name="Oval 6"/>
              <p:cNvSpPr>
                <a:spLocks noChangeArrowheads="1"/>
              </p:cNvSpPr>
              <p:nvPr/>
            </p:nvSpPr>
            <p:spPr bwMode="auto">
              <a:xfrm>
                <a:off x="1270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197639" name="Oval 7"/>
              <p:cNvSpPr>
                <a:spLocks noChangeArrowheads="1"/>
              </p:cNvSpPr>
              <p:nvPr/>
            </p:nvSpPr>
            <p:spPr bwMode="auto">
              <a:xfrm>
                <a:off x="2038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197640" name="Oval 8"/>
              <p:cNvSpPr>
                <a:spLocks noChangeArrowheads="1"/>
              </p:cNvSpPr>
              <p:nvPr/>
            </p:nvSpPr>
            <p:spPr bwMode="auto">
              <a:xfrm>
                <a:off x="1270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197641" name="Oval 9"/>
              <p:cNvSpPr>
                <a:spLocks noChangeArrowheads="1"/>
              </p:cNvSpPr>
              <p:nvPr/>
            </p:nvSpPr>
            <p:spPr bwMode="auto">
              <a:xfrm>
                <a:off x="2038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97642" name="Oval 10"/>
              <p:cNvSpPr>
                <a:spLocks noChangeArrowheads="1"/>
              </p:cNvSpPr>
              <p:nvPr/>
            </p:nvSpPr>
            <p:spPr bwMode="auto">
              <a:xfrm>
                <a:off x="694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7643" name="AutoShape 11"/>
              <p:cNvCxnSpPr>
                <a:cxnSpLocks noChangeShapeType="1"/>
                <a:stCxn id="197638" idx="3"/>
                <a:endCxn id="197640" idx="1"/>
              </p:cNvCxnSpPr>
              <p:nvPr/>
            </p:nvCxnSpPr>
            <p:spPr bwMode="auto">
              <a:xfrm rot="5400000">
                <a:off x="1030" y="3226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4" name="AutoShape 12"/>
              <p:cNvCxnSpPr>
                <a:cxnSpLocks noChangeShapeType="1"/>
                <a:stCxn id="197638" idx="7"/>
                <a:endCxn id="197639" idx="1"/>
              </p:cNvCxnSpPr>
              <p:nvPr/>
            </p:nvCxnSpPr>
            <p:spPr bwMode="auto">
              <a:xfrm rot="5400000" flipV="1">
                <a:off x="1797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5" name="AutoShape 13"/>
              <p:cNvCxnSpPr>
                <a:cxnSpLocks noChangeShapeType="1"/>
                <a:stCxn id="197640" idx="7"/>
                <a:endCxn id="197639" idx="3"/>
              </p:cNvCxnSpPr>
              <p:nvPr/>
            </p:nvCxnSpPr>
            <p:spPr bwMode="auto">
              <a:xfrm flipV="1">
                <a:off x="1516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6" name="AutoShape 14"/>
              <p:cNvCxnSpPr>
                <a:cxnSpLocks noChangeShapeType="1"/>
                <a:stCxn id="197641" idx="7"/>
                <a:endCxn id="197639" idx="5"/>
              </p:cNvCxnSpPr>
              <p:nvPr/>
            </p:nvCxnSpPr>
            <p:spPr bwMode="auto">
              <a:xfrm flipV="1">
                <a:off x="2284" y="2944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7" name="AutoShape 15"/>
              <p:cNvCxnSpPr>
                <a:cxnSpLocks noChangeShapeType="1"/>
                <a:stCxn id="197640" idx="6"/>
                <a:endCxn id="197641" idx="2"/>
              </p:cNvCxnSpPr>
              <p:nvPr/>
            </p:nvCxnSpPr>
            <p:spPr bwMode="auto">
              <a:xfrm>
                <a:off x="1558" y="361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8" name="AutoShape 16"/>
              <p:cNvCxnSpPr>
                <a:cxnSpLocks noChangeShapeType="1"/>
                <a:stCxn id="197641" idx="1"/>
                <a:endCxn id="197642" idx="6"/>
              </p:cNvCxnSpPr>
              <p:nvPr/>
            </p:nvCxnSpPr>
            <p:spPr bwMode="auto">
              <a:xfrm flipH="1" flipV="1">
                <a:off x="982" y="3226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49" name="AutoShape 17"/>
              <p:cNvCxnSpPr>
                <a:cxnSpLocks noChangeShapeType="1"/>
                <a:stCxn id="197642" idx="5"/>
                <a:endCxn id="197640" idx="2"/>
              </p:cNvCxnSpPr>
              <p:nvPr/>
            </p:nvCxnSpPr>
            <p:spPr bwMode="auto">
              <a:xfrm>
                <a:off x="940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650" name="AutoShape 18"/>
              <p:cNvCxnSpPr>
                <a:cxnSpLocks noChangeShapeType="1"/>
                <a:stCxn id="197642" idx="7"/>
                <a:endCxn id="197638" idx="2"/>
              </p:cNvCxnSpPr>
              <p:nvPr/>
            </p:nvCxnSpPr>
            <p:spPr bwMode="auto">
              <a:xfrm flipV="1">
                <a:off x="940" y="284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7651" name="Text Box 19"/>
              <p:cNvSpPr txBox="1">
                <a:spLocks noChangeArrowheads="1"/>
              </p:cNvSpPr>
              <p:nvPr/>
            </p:nvSpPr>
            <p:spPr bwMode="auto">
              <a:xfrm>
                <a:off x="502" y="3082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2" name="Text Box 20"/>
              <p:cNvSpPr txBox="1">
                <a:spLocks noChangeArrowheads="1"/>
              </p:cNvSpPr>
              <p:nvPr/>
            </p:nvSpPr>
            <p:spPr bwMode="auto">
              <a:xfrm>
                <a:off x="2086" y="3706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3" name="Text Box 21"/>
              <p:cNvSpPr txBox="1">
                <a:spLocks noChangeArrowheads="1"/>
              </p:cNvSpPr>
              <p:nvPr/>
            </p:nvSpPr>
            <p:spPr bwMode="auto">
              <a:xfrm>
                <a:off x="1318" y="3706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4" name="Text Box 22"/>
              <p:cNvSpPr txBox="1">
                <a:spLocks noChangeArrowheads="1"/>
              </p:cNvSpPr>
              <p:nvPr/>
            </p:nvSpPr>
            <p:spPr bwMode="auto">
              <a:xfrm>
                <a:off x="886" y="2746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5" name="Text Box 23"/>
              <p:cNvSpPr txBox="1">
                <a:spLocks noChangeArrowheads="1"/>
              </p:cNvSpPr>
              <p:nvPr/>
            </p:nvSpPr>
            <p:spPr bwMode="auto">
              <a:xfrm>
                <a:off x="886" y="3370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6" name="Text Box 24"/>
              <p:cNvSpPr txBox="1">
                <a:spLocks noChangeArrowheads="1"/>
              </p:cNvSpPr>
              <p:nvPr/>
            </p:nvSpPr>
            <p:spPr bwMode="auto">
              <a:xfrm>
                <a:off x="1126" y="3034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7" name="Text Box 25"/>
              <p:cNvSpPr txBox="1">
                <a:spLocks noChangeArrowheads="1"/>
              </p:cNvSpPr>
              <p:nvPr/>
            </p:nvSpPr>
            <p:spPr bwMode="auto">
              <a:xfrm>
                <a:off x="1755" y="2891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8" name="Text Box 26"/>
              <p:cNvSpPr txBox="1">
                <a:spLocks noChangeArrowheads="1"/>
              </p:cNvSpPr>
              <p:nvPr/>
            </p:nvSpPr>
            <p:spPr bwMode="auto">
              <a:xfrm>
                <a:off x="2278" y="3130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59" name="Text Box 27"/>
              <p:cNvSpPr txBox="1">
                <a:spLocks noChangeArrowheads="1"/>
              </p:cNvSpPr>
              <p:nvPr/>
            </p:nvSpPr>
            <p:spPr bwMode="auto">
              <a:xfrm>
                <a:off x="1780" y="3238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60" name="Text Box 28"/>
              <p:cNvSpPr txBox="1">
                <a:spLocks noChangeArrowheads="1"/>
              </p:cNvSpPr>
              <p:nvPr/>
            </p:nvSpPr>
            <p:spPr bwMode="auto">
              <a:xfrm>
                <a:off x="1702" y="3562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7661" name="AutoShape 29"/>
              <p:cNvCxnSpPr>
                <a:cxnSpLocks noChangeShapeType="1"/>
                <a:stCxn id="197639" idx="2"/>
                <a:endCxn id="197638" idx="6"/>
              </p:cNvCxnSpPr>
              <p:nvPr/>
            </p:nvCxnSpPr>
            <p:spPr bwMode="auto">
              <a:xfrm rot="10800000">
                <a:off x="1558" y="2842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7662" name="Text Box 30"/>
              <p:cNvSpPr txBox="1">
                <a:spLocks noChangeArrowheads="1"/>
              </p:cNvSpPr>
              <p:nvPr/>
            </p:nvSpPr>
            <p:spPr bwMode="auto">
              <a:xfrm>
                <a:off x="1711" y="2635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63" name="Text Box 31"/>
              <p:cNvSpPr txBox="1">
                <a:spLocks noChangeArrowheads="1"/>
              </p:cNvSpPr>
              <p:nvPr/>
            </p:nvSpPr>
            <p:spPr bwMode="auto">
              <a:xfrm>
                <a:off x="2098" y="2468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664" name="Text Box 32"/>
              <p:cNvSpPr txBox="1">
                <a:spLocks noChangeArrowheads="1"/>
              </p:cNvSpPr>
              <p:nvPr/>
            </p:nvSpPr>
            <p:spPr bwMode="auto">
              <a:xfrm>
                <a:off x="1320" y="2462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7665" name="AutoShape 33"/>
              <p:cNvCxnSpPr>
                <a:cxnSpLocks noChangeShapeType="1"/>
                <a:stCxn id="197638" idx="5"/>
                <a:endCxn id="197641" idx="0"/>
              </p:cNvCxnSpPr>
              <p:nvPr/>
            </p:nvCxnSpPr>
            <p:spPr bwMode="auto">
              <a:xfrm>
                <a:off x="1516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7666" name="Text Box 34"/>
              <p:cNvSpPr txBox="1">
                <a:spLocks noChangeArrowheads="1"/>
              </p:cNvSpPr>
              <p:nvPr/>
            </p:nvSpPr>
            <p:spPr bwMode="auto">
              <a:xfrm>
                <a:off x="1968" y="3147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7667" name="Text Box 35"/>
            <p:cNvSpPr txBox="1">
              <a:spLocks noChangeArrowheads="1"/>
            </p:cNvSpPr>
            <p:nvPr/>
          </p:nvSpPr>
          <p:spPr bwMode="auto">
            <a:xfrm>
              <a:off x="1715" y="2430"/>
              <a:ext cx="28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319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56</a:t>
            </a:fld>
            <a:endParaRPr lang="en-US"/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3352800" y="2409971"/>
            <a:ext cx="4191000" cy="3241675"/>
            <a:chOff x="2691" y="2424"/>
            <a:chExt cx="1968" cy="1461"/>
          </a:xfrm>
        </p:grpSpPr>
        <p:grpSp>
          <p:nvGrpSpPr>
            <p:cNvPr id="198661" name="Group 5"/>
            <p:cNvGrpSpPr>
              <a:grpSpLocks/>
            </p:cNvGrpSpPr>
            <p:nvPr/>
          </p:nvGrpSpPr>
          <p:grpSpPr bwMode="auto">
            <a:xfrm>
              <a:off x="2691" y="2462"/>
              <a:ext cx="1968" cy="1423"/>
              <a:chOff x="2691" y="2462"/>
              <a:chExt cx="1968" cy="1423"/>
            </a:xfrm>
          </p:grpSpPr>
          <p:sp>
            <p:nvSpPr>
              <p:cNvPr id="198662" name="Oval 6"/>
              <p:cNvSpPr>
                <a:spLocks noChangeArrowheads="1"/>
              </p:cNvSpPr>
              <p:nvPr/>
            </p:nvSpPr>
            <p:spPr bwMode="auto">
              <a:xfrm>
                <a:off x="3459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98663" name="Oval 7"/>
              <p:cNvSpPr>
                <a:spLocks noChangeArrowheads="1"/>
              </p:cNvSpPr>
              <p:nvPr/>
            </p:nvSpPr>
            <p:spPr bwMode="auto">
              <a:xfrm>
                <a:off x="4227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198664" name="Oval 8"/>
              <p:cNvSpPr>
                <a:spLocks noChangeArrowheads="1"/>
              </p:cNvSpPr>
              <p:nvPr/>
            </p:nvSpPr>
            <p:spPr bwMode="auto">
              <a:xfrm>
                <a:off x="3459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198665" name="Oval 9"/>
              <p:cNvSpPr>
                <a:spLocks noChangeArrowheads="1"/>
              </p:cNvSpPr>
              <p:nvPr/>
            </p:nvSpPr>
            <p:spPr bwMode="auto">
              <a:xfrm>
                <a:off x="4227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98666" name="Oval 10"/>
              <p:cNvSpPr>
                <a:spLocks noChangeArrowheads="1"/>
              </p:cNvSpPr>
              <p:nvPr/>
            </p:nvSpPr>
            <p:spPr bwMode="auto">
              <a:xfrm>
                <a:off x="2883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8667" name="AutoShape 11"/>
              <p:cNvCxnSpPr>
                <a:cxnSpLocks noChangeShapeType="1"/>
                <a:stCxn id="198662" idx="3"/>
                <a:endCxn id="198664" idx="1"/>
              </p:cNvCxnSpPr>
              <p:nvPr/>
            </p:nvCxnSpPr>
            <p:spPr bwMode="auto">
              <a:xfrm rot="5400000">
                <a:off x="3219" y="3226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68" name="AutoShape 12"/>
              <p:cNvCxnSpPr>
                <a:cxnSpLocks noChangeShapeType="1"/>
                <a:stCxn id="198662" idx="7"/>
                <a:endCxn id="198663" idx="1"/>
              </p:cNvCxnSpPr>
              <p:nvPr/>
            </p:nvCxnSpPr>
            <p:spPr bwMode="auto">
              <a:xfrm rot="5400000" flipV="1">
                <a:off x="3986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69" name="AutoShape 13"/>
              <p:cNvCxnSpPr>
                <a:cxnSpLocks noChangeShapeType="1"/>
                <a:stCxn id="198664" idx="7"/>
                <a:endCxn id="198663" idx="3"/>
              </p:cNvCxnSpPr>
              <p:nvPr/>
            </p:nvCxnSpPr>
            <p:spPr bwMode="auto">
              <a:xfrm flipV="1">
                <a:off x="3705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0" name="AutoShape 14"/>
              <p:cNvCxnSpPr>
                <a:cxnSpLocks noChangeShapeType="1"/>
                <a:stCxn id="198665" idx="7"/>
                <a:endCxn id="198663" idx="5"/>
              </p:cNvCxnSpPr>
              <p:nvPr/>
            </p:nvCxnSpPr>
            <p:spPr bwMode="auto">
              <a:xfrm flipV="1">
                <a:off x="4473" y="2944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1" name="AutoShape 15"/>
              <p:cNvCxnSpPr>
                <a:cxnSpLocks noChangeShapeType="1"/>
                <a:stCxn id="198664" idx="6"/>
                <a:endCxn id="198665" idx="2"/>
              </p:cNvCxnSpPr>
              <p:nvPr/>
            </p:nvCxnSpPr>
            <p:spPr bwMode="auto">
              <a:xfrm>
                <a:off x="3747" y="361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2" name="AutoShape 16"/>
              <p:cNvCxnSpPr>
                <a:cxnSpLocks noChangeShapeType="1"/>
                <a:stCxn id="198665" idx="1"/>
                <a:endCxn id="198666" idx="6"/>
              </p:cNvCxnSpPr>
              <p:nvPr/>
            </p:nvCxnSpPr>
            <p:spPr bwMode="auto">
              <a:xfrm flipH="1" flipV="1">
                <a:off x="3171" y="3226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3" name="AutoShape 17"/>
              <p:cNvCxnSpPr>
                <a:cxnSpLocks noChangeShapeType="1"/>
                <a:stCxn id="198666" idx="5"/>
                <a:endCxn id="198664" idx="2"/>
              </p:cNvCxnSpPr>
              <p:nvPr/>
            </p:nvCxnSpPr>
            <p:spPr bwMode="auto">
              <a:xfrm>
                <a:off x="3129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674" name="AutoShape 18"/>
              <p:cNvCxnSpPr>
                <a:cxnSpLocks noChangeShapeType="1"/>
                <a:stCxn id="198666" idx="7"/>
                <a:endCxn id="198662" idx="2"/>
              </p:cNvCxnSpPr>
              <p:nvPr/>
            </p:nvCxnSpPr>
            <p:spPr bwMode="auto">
              <a:xfrm flipV="1">
                <a:off x="3129" y="2842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675" name="Text Box 19"/>
              <p:cNvSpPr txBox="1">
                <a:spLocks noChangeArrowheads="1"/>
              </p:cNvSpPr>
              <p:nvPr/>
            </p:nvSpPr>
            <p:spPr bwMode="auto">
              <a:xfrm>
                <a:off x="2691" y="3082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76" name="Text Box 20"/>
              <p:cNvSpPr txBox="1">
                <a:spLocks noChangeArrowheads="1"/>
              </p:cNvSpPr>
              <p:nvPr/>
            </p:nvSpPr>
            <p:spPr bwMode="auto">
              <a:xfrm>
                <a:off x="4275" y="3706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77" name="Text Box 21"/>
              <p:cNvSpPr txBox="1">
                <a:spLocks noChangeArrowheads="1"/>
              </p:cNvSpPr>
              <p:nvPr/>
            </p:nvSpPr>
            <p:spPr bwMode="auto">
              <a:xfrm>
                <a:off x="3507" y="3706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78" name="Text Box 22"/>
              <p:cNvSpPr txBox="1">
                <a:spLocks noChangeArrowheads="1"/>
              </p:cNvSpPr>
              <p:nvPr/>
            </p:nvSpPr>
            <p:spPr bwMode="auto">
              <a:xfrm>
                <a:off x="3075" y="2746"/>
                <a:ext cx="28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79" name="Text Box 23"/>
              <p:cNvSpPr txBox="1">
                <a:spLocks noChangeArrowheads="1"/>
              </p:cNvSpPr>
              <p:nvPr/>
            </p:nvSpPr>
            <p:spPr bwMode="auto">
              <a:xfrm>
                <a:off x="3075" y="3370"/>
                <a:ext cx="28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0" name="Text Box 24"/>
              <p:cNvSpPr txBox="1">
                <a:spLocks noChangeArrowheads="1"/>
              </p:cNvSpPr>
              <p:nvPr/>
            </p:nvSpPr>
            <p:spPr bwMode="auto">
              <a:xfrm>
                <a:off x="3315" y="3034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1" name="Text Box 25"/>
              <p:cNvSpPr txBox="1">
                <a:spLocks noChangeArrowheads="1"/>
              </p:cNvSpPr>
              <p:nvPr/>
            </p:nvSpPr>
            <p:spPr bwMode="auto">
              <a:xfrm>
                <a:off x="3944" y="2891"/>
                <a:ext cx="2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2" name="Text Box 26"/>
              <p:cNvSpPr txBox="1">
                <a:spLocks noChangeArrowheads="1"/>
              </p:cNvSpPr>
              <p:nvPr/>
            </p:nvSpPr>
            <p:spPr bwMode="auto">
              <a:xfrm>
                <a:off x="4467" y="3130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3" name="Text Box 27"/>
              <p:cNvSpPr txBox="1">
                <a:spLocks noChangeArrowheads="1"/>
              </p:cNvSpPr>
              <p:nvPr/>
            </p:nvSpPr>
            <p:spPr bwMode="auto">
              <a:xfrm>
                <a:off x="3969" y="3238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4" name="Text Box 28"/>
              <p:cNvSpPr txBox="1">
                <a:spLocks noChangeArrowheads="1"/>
              </p:cNvSpPr>
              <p:nvPr/>
            </p:nvSpPr>
            <p:spPr bwMode="auto">
              <a:xfrm>
                <a:off x="3891" y="3562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8685" name="AutoShape 29"/>
              <p:cNvCxnSpPr>
                <a:cxnSpLocks noChangeShapeType="1"/>
                <a:stCxn id="198663" idx="2"/>
                <a:endCxn id="198662" idx="6"/>
              </p:cNvCxnSpPr>
              <p:nvPr/>
            </p:nvCxnSpPr>
            <p:spPr bwMode="auto">
              <a:xfrm rot="10800000">
                <a:off x="3747" y="2842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686" name="Text Box 30"/>
              <p:cNvSpPr txBox="1">
                <a:spLocks noChangeArrowheads="1"/>
              </p:cNvSpPr>
              <p:nvPr/>
            </p:nvSpPr>
            <p:spPr bwMode="auto">
              <a:xfrm>
                <a:off x="3900" y="2635"/>
                <a:ext cx="28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7" name="Text Box 31"/>
              <p:cNvSpPr txBox="1">
                <a:spLocks noChangeArrowheads="1"/>
              </p:cNvSpPr>
              <p:nvPr/>
            </p:nvSpPr>
            <p:spPr bwMode="auto">
              <a:xfrm>
                <a:off x="4287" y="2468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88" name="Text Box 32"/>
              <p:cNvSpPr txBox="1">
                <a:spLocks noChangeArrowheads="1"/>
              </p:cNvSpPr>
              <p:nvPr/>
            </p:nvSpPr>
            <p:spPr bwMode="auto">
              <a:xfrm>
                <a:off x="3509" y="2462"/>
                <a:ext cx="1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8689" name="AutoShape 33"/>
              <p:cNvCxnSpPr>
                <a:cxnSpLocks noChangeShapeType="1"/>
                <a:stCxn id="198662" idx="5"/>
                <a:endCxn id="198665" idx="0"/>
              </p:cNvCxnSpPr>
              <p:nvPr/>
            </p:nvCxnSpPr>
            <p:spPr bwMode="auto">
              <a:xfrm>
                <a:off x="3705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8690" name="Text Box 34"/>
              <p:cNvSpPr txBox="1">
                <a:spLocks noChangeArrowheads="1"/>
              </p:cNvSpPr>
              <p:nvPr/>
            </p:nvSpPr>
            <p:spPr bwMode="auto">
              <a:xfrm>
                <a:off x="4157" y="3147"/>
                <a:ext cx="27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8691" name="Text Box 35"/>
            <p:cNvSpPr txBox="1">
              <a:spLocks noChangeArrowheads="1"/>
            </p:cNvSpPr>
            <p:nvPr/>
          </p:nvSpPr>
          <p:spPr bwMode="auto">
            <a:xfrm>
              <a:off x="3898" y="2424"/>
              <a:ext cx="28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083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/>
              <a:t>Bellman-Ford Algorithm</a:t>
            </a:r>
            <a:br>
              <a:rPr lang="en-US" sz="3600" b="1" dirty="0"/>
            </a:br>
            <a:r>
              <a:rPr lang="en-US" sz="3600" b="1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57</a:t>
            </a:fld>
            <a:endParaRPr lang="en-US"/>
          </a:p>
        </p:txBody>
      </p:sp>
      <p:grpSp>
        <p:nvGrpSpPr>
          <p:cNvPr id="199714" name="Group 34"/>
          <p:cNvGrpSpPr>
            <a:grpSpLocks/>
          </p:cNvGrpSpPr>
          <p:nvPr/>
        </p:nvGrpSpPr>
        <p:grpSpPr bwMode="auto">
          <a:xfrm>
            <a:off x="3429000" y="2653095"/>
            <a:ext cx="4114800" cy="3189287"/>
            <a:chOff x="470" y="1010"/>
            <a:chExt cx="1968" cy="1445"/>
          </a:xfrm>
        </p:grpSpPr>
        <p:grpSp>
          <p:nvGrpSpPr>
            <p:cNvPr id="199715" name="Group 35"/>
            <p:cNvGrpSpPr>
              <a:grpSpLocks/>
            </p:cNvGrpSpPr>
            <p:nvPr/>
          </p:nvGrpSpPr>
          <p:grpSpPr bwMode="auto">
            <a:xfrm>
              <a:off x="470" y="1031"/>
              <a:ext cx="1968" cy="1424"/>
              <a:chOff x="478" y="1127"/>
              <a:chExt cx="1968" cy="1424"/>
            </a:xfrm>
          </p:grpSpPr>
          <p:sp>
            <p:nvSpPr>
              <p:cNvPr id="199716" name="Oval 36"/>
              <p:cNvSpPr>
                <a:spLocks noChangeArrowheads="1"/>
              </p:cNvSpPr>
              <p:nvPr/>
            </p:nvSpPr>
            <p:spPr bwMode="auto">
              <a:xfrm>
                <a:off x="1246" y="1363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99717" name="Oval 37"/>
              <p:cNvSpPr>
                <a:spLocks noChangeArrowheads="1"/>
              </p:cNvSpPr>
              <p:nvPr/>
            </p:nvSpPr>
            <p:spPr bwMode="auto">
              <a:xfrm>
                <a:off x="2014" y="1363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199718" name="Oval 38"/>
              <p:cNvSpPr>
                <a:spLocks noChangeArrowheads="1"/>
              </p:cNvSpPr>
              <p:nvPr/>
            </p:nvSpPr>
            <p:spPr bwMode="auto">
              <a:xfrm>
                <a:off x="1246" y="2131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199719" name="Oval 39"/>
              <p:cNvSpPr>
                <a:spLocks noChangeArrowheads="1"/>
              </p:cNvSpPr>
              <p:nvPr/>
            </p:nvSpPr>
            <p:spPr bwMode="auto">
              <a:xfrm>
                <a:off x="2014" y="2131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GB">
                    <a:latin typeface="Symbol" panose="05050102010706020507" pitchFamily="18" charset="2"/>
                  </a:rPr>
                  <a:t>-2</a:t>
                </a:r>
              </a:p>
            </p:txBody>
          </p:sp>
          <p:sp>
            <p:nvSpPr>
              <p:cNvPr id="199720" name="Oval 40"/>
              <p:cNvSpPr>
                <a:spLocks noChangeArrowheads="1"/>
              </p:cNvSpPr>
              <p:nvPr/>
            </p:nvSpPr>
            <p:spPr bwMode="auto">
              <a:xfrm>
                <a:off x="670" y="1747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0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cxnSp>
            <p:nvCxnSpPr>
              <p:cNvPr id="199721" name="AutoShape 41"/>
              <p:cNvCxnSpPr>
                <a:cxnSpLocks noChangeShapeType="1"/>
                <a:stCxn id="199716" idx="3"/>
                <a:endCxn id="199718" idx="1"/>
              </p:cNvCxnSpPr>
              <p:nvPr/>
            </p:nvCxnSpPr>
            <p:spPr bwMode="auto">
              <a:xfrm rot="5400000">
                <a:off x="1006" y="1891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2" name="AutoShape 42"/>
              <p:cNvCxnSpPr>
                <a:cxnSpLocks noChangeShapeType="1"/>
                <a:stCxn id="199716" idx="7"/>
                <a:endCxn id="199717" idx="1"/>
              </p:cNvCxnSpPr>
              <p:nvPr/>
            </p:nvCxnSpPr>
            <p:spPr bwMode="auto">
              <a:xfrm rot="5400000" flipV="1">
                <a:off x="1773" y="1124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3" name="AutoShape 43"/>
              <p:cNvCxnSpPr>
                <a:cxnSpLocks noChangeShapeType="1"/>
                <a:stCxn id="199718" idx="7"/>
                <a:endCxn id="199717" idx="3"/>
              </p:cNvCxnSpPr>
              <p:nvPr/>
            </p:nvCxnSpPr>
            <p:spPr bwMode="auto">
              <a:xfrm flipV="1">
                <a:off x="1492" y="1609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4" name="AutoShape 44"/>
              <p:cNvCxnSpPr>
                <a:cxnSpLocks noChangeShapeType="1"/>
                <a:stCxn id="199719" idx="7"/>
                <a:endCxn id="199717" idx="5"/>
              </p:cNvCxnSpPr>
              <p:nvPr/>
            </p:nvCxnSpPr>
            <p:spPr bwMode="auto">
              <a:xfrm flipV="1">
                <a:off x="2260" y="1609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5" name="AutoShape 45"/>
              <p:cNvCxnSpPr>
                <a:cxnSpLocks noChangeShapeType="1"/>
                <a:stCxn id="199718" idx="6"/>
                <a:endCxn id="199719" idx="2"/>
              </p:cNvCxnSpPr>
              <p:nvPr/>
            </p:nvCxnSpPr>
            <p:spPr bwMode="auto">
              <a:xfrm>
                <a:off x="1534" y="2275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6" name="AutoShape 46"/>
              <p:cNvCxnSpPr>
                <a:cxnSpLocks noChangeShapeType="1"/>
                <a:stCxn id="199719" idx="1"/>
                <a:endCxn id="199720" idx="6"/>
              </p:cNvCxnSpPr>
              <p:nvPr/>
            </p:nvCxnSpPr>
            <p:spPr bwMode="auto">
              <a:xfrm flipH="1" flipV="1">
                <a:off x="958" y="1891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7" name="AutoShape 47"/>
              <p:cNvCxnSpPr>
                <a:cxnSpLocks noChangeShapeType="1"/>
                <a:stCxn id="199720" idx="5"/>
                <a:endCxn id="199718" idx="2"/>
              </p:cNvCxnSpPr>
              <p:nvPr/>
            </p:nvCxnSpPr>
            <p:spPr bwMode="auto">
              <a:xfrm>
                <a:off x="916" y="1993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728" name="AutoShape 48"/>
              <p:cNvCxnSpPr>
                <a:cxnSpLocks noChangeShapeType="1"/>
                <a:stCxn id="199720" idx="7"/>
                <a:endCxn id="199716" idx="2"/>
              </p:cNvCxnSpPr>
              <p:nvPr/>
            </p:nvCxnSpPr>
            <p:spPr bwMode="auto">
              <a:xfrm flipV="1">
                <a:off x="916" y="1507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29" name="Text Box 49"/>
              <p:cNvSpPr txBox="1">
                <a:spLocks noChangeArrowheads="1"/>
              </p:cNvSpPr>
              <p:nvPr/>
            </p:nvSpPr>
            <p:spPr bwMode="auto">
              <a:xfrm>
                <a:off x="478" y="174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s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0" name="Text Box 50"/>
              <p:cNvSpPr txBox="1">
                <a:spLocks noChangeArrowheads="1"/>
              </p:cNvSpPr>
              <p:nvPr/>
            </p:nvSpPr>
            <p:spPr bwMode="auto">
              <a:xfrm>
                <a:off x="2062" y="2371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z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1" name="Text Box 51"/>
              <p:cNvSpPr txBox="1">
                <a:spLocks noChangeArrowheads="1"/>
              </p:cNvSpPr>
              <p:nvPr/>
            </p:nvSpPr>
            <p:spPr bwMode="auto">
              <a:xfrm>
                <a:off x="1294" y="2371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2" name="Text Box 52"/>
              <p:cNvSpPr txBox="1">
                <a:spLocks noChangeArrowheads="1"/>
              </p:cNvSpPr>
              <p:nvPr/>
            </p:nvSpPr>
            <p:spPr bwMode="auto">
              <a:xfrm>
                <a:off x="862" y="1411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3" name="Text Box 53"/>
              <p:cNvSpPr txBox="1">
                <a:spLocks noChangeArrowheads="1"/>
              </p:cNvSpPr>
              <p:nvPr/>
            </p:nvSpPr>
            <p:spPr bwMode="auto">
              <a:xfrm>
                <a:off x="862" y="2035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4" name="Text Box 54"/>
              <p:cNvSpPr txBox="1">
                <a:spLocks noChangeArrowheads="1"/>
              </p:cNvSpPr>
              <p:nvPr/>
            </p:nvSpPr>
            <p:spPr bwMode="auto">
              <a:xfrm>
                <a:off x="1102" y="1699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5" name="Text Box 55"/>
              <p:cNvSpPr txBox="1">
                <a:spLocks noChangeArrowheads="1"/>
              </p:cNvSpPr>
              <p:nvPr/>
            </p:nvSpPr>
            <p:spPr bwMode="auto">
              <a:xfrm>
                <a:off x="1731" y="1556"/>
                <a:ext cx="27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6" name="Text Box 56"/>
              <p:cNvSpPr txBox="1">
                <a:spLocks noChangeArrowheads="1"/>
              </p:cNvSpPr>
              <p:nvPr/>
            </p:nvSpPr>
            <p:spPr bwMode="auto">
              <a:xfrm>
                <a:off x="2254" y="1795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7" name="Text Box 57"/>
              <p:cNvSpPr txBox="1">
                <a:spLocks noChangeArrowheads="1"/>
              </p:cNvSpPr>
              <p:nvPr/>
            </p:nvSpPr>
            <p:spPr bwMode="auto">
              <a:xfrm>
                <a:off x="1756" y="1903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38" name="Text Box 58"/>
              <p:cNvSpPr txBox="1">
                <a:spLocks noChangeArrowheads="1"/>
              </p:cNvSpPr>
              <p:nvPr/>
            </p:nvSpPr>
            <p:spPr bwMode="auto">
              <a:xfrm>
                <a:off x="1678" y="222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9739" name="AutoShape 59"/>
              <p:cNvCxnSpPr>
                <a:cxnSpLocks noChangeShapeType="1"/>
                <a:stCxn id="199717" idx="2"/>
                <a:endCxn id="199716" idx="6"/>
              </p:cNvCxnSpPr>
              <p:nvPr/>
            </p:nvCxnSpPr>
            <p:spPr bwMode="auto">
              <a:xfrm rot="10800000">
                <a:off x="1534" y="1507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40" name="Text Box 60"/>
              <p:cNvSpPr txBox="1">
                <a:spLocks noChangeArrowheads="1"/>
              </p:cNvSpPr>
              <p:nvPr/>
            </p:nvSpPr>
            <p:spPr bwMode="auto">
              <a:xfrm>
                <a:off x="1687" y="1300"/>
                <a:ext cx="28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41" name="Text Box 61"/>
              <p:cNvSpPr txBox="1">
                <a:spLocks noChangeArrowheads="1"/>
              </p:cNvSpPr>
              <p:nvPr/>
            </p:nvSpPr>
            <p:spPr bwMode="auto">
              <a:xfrm>
                <a:off x="2074" y="1133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742" name="Text Box 62"/>
              <p:cNvSpPr txBox="1">
                <a:spLocks noChangeArrowheads="1"/>
              </p:cNvSpPr>
              <p:nvPr/>
            </p:nvSpPr>
            <p:spPr bwMode="auto">
              <a:xfrm>
                <a:off x="1296" y="1127"/>
                <a:ext cx="192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t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9743" name="AutoShape 63"/>
              <p:cNvCxnSpPr>
                <a:cxnSpLocks noChangeShapeType="1"/>
                <a:stCxn id="199716" idx="5"/>
                <a:endCxn id="199719" idx="0"/>
              </p:cNvCxnSpPr>
              <p:nvPr/>
            </p:nvCxnSpPr>
            <p:spPr bwMode="auto">
              <a:xfrm>
                <a:off x="1492" y="1609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9744" name="Text Box 64"/>
              <p:cNvSpPr txBox="1">
                <a:spLocks noChangeArrowheads="1"/>
              </p:cNvSpPr>
              <p:nvPr/>
            </p:nvSpPr>
            <p:spPr bwMode="auto">
              <a:xfrm>
                <a:off x="1944" y="1812"/>
                <a:ext cx="2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9745" name="Text Box 65"/>
            <p:cNvSpPr txBox="1">
              <a:spLocks noChangeArrowheads="1"/>
            </p:cNvSpPr>
            <p:nvPr/>
          </p:nvSpPr>
          <p:spPr bwMode="auto">
            <a:xfrm>
              <a:off x="1708" y="1010"/>
              <a:ext cx="28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81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/>
              <a:t>The 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fld id="{89BDAA73-61A1-400A-AE37-24385DEBABA0}" type="slidenum">
              <a:rPr lang="en-US" altLang="zh-CN" smtClean="0"/>
              <a:pPr/>
              <a:t>58</a:t>
            </a:fld>
            <a:endParaRPr lang="en-US" altLang="zh-CN"/>
          </a:p>
        </p:txBody>
      </p:sp>
      <p:grpSp>
        <p:nvGrpSpPr>
          <p:cNvPr id="8197" name="Group 65"/>
          <p:cNvGrpSpPr>
            <a:grpSpLocks/>
          </p:cNvGrpSpPr>
          <p:nvPr/>
        </p:nvGrpSpPr>
        <p:grpSpPr bwMode="auto">
          <a:xfrm>
            <a:off x="1676401" y="609601"/>
            <a:ext cx="4335463" cy="2606675"/>
            <a:chOff x="1152" y="768"/>
            <a:chExt cx="2731" cy="1642"/>
          </a:xfrm>
        </p:grpSpPr>
        <p:sp>
          <p:nvSpPr>
            <p:cNvPr id="8296" name="Oval 66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297" name="Oval 67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sp>
          <p:nvSpPr>
            <p:cNvPr id="8298" name="Oval 68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cxnSp>
          <p:nvCxnSpPr>
            <p:cNvPr id="8299" name="AutoShape 69"/>
            <p:cNvCxnSpPr>
              <a:cxnSpLocks noChangeShapeType="1"/>
              <a:stCxn id="8296" idx="7"/>
              <a:endCxn id="8298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" name="AutoShape 70"/>
            <p:cNvCxnSpPr>
              <a:cxnSpLocks noChangeShapeType="1"/>
              <a:stCxn id="8297" idx="6"/>
              <a:endCxn id="8317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" name="AutoShape 71"/>
            <p:cNvCxnSpPr>
              <a:cxnSpLocks noChangeShapeType="1"/>
              <a:stCxn id="8298" idx="3"/>
              <a:endCxn id="8297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02" name="Oval 72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303" name="AutoShape 73"/>
            <p:cNvCxnSpPr>
              <a:cxnSpLocks noChangeShapeType="1"/>
              <a:stCxn id="8296" idx="2"/>
              <a:endCxn id="8302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4" name="AutoShape 74"/>
            <p:cNvCxnSpPr>
              <a:cxnSpLocks noChangeShapeType="1"/>
              <a:stCxn id="8297" idx="1"/>
              <a:endCxn id="8302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05" name="Text Box 75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306" name="Text Box 76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07" name="Text Box 77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308" name="Text Box 78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309" name="Text Box 79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8310" name="Text Box 80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8311" name="AutoShape 81"/>
            <p:cNvCxnSpPr>
              <a:cxnSpLocks noChangeShapeType="1"/>
              <a:stCxn id="8298" idx="4"/>
              <a:endCxn id="8317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12" name="Text Box 82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13" name="Text Box 83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8314" name="AutoShape 84"/>
            <p:cNvCxnSpPr>
              <a:cxnSpLocks noChangeShapeType="1"/>
              <a:stCxn id="8296" idx="5"/>
              <a:endCxn id="8317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5" name="AutoShape 85"/>
            <p:cNvCxnSpPr>
              <a:cxnSpLocks noChangeShapeType="1"/>
              <a:stCxn id="8317" idx="2"/>
              <a:endCxn id="8302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16" name="Text Box 86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17" name="Oval 87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sp>
          <p:nvSpPr>
            <p:cNvPr id="8318" name="Text Box 88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319" name="Text Box 89"/>
            <p:cNvSpPr txBox="1">
              <a:spLocks noChangeArrowheads="1"/>
            </p:cNvSpPr>
            <p:nvPr/>
          </p:nvSpPr>
          <p:spPr bwMode="auto">
            <a:xfrm>
              <a:off x="2160" y="216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320" name="Text Box 90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321" name="Text Box 91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322" name="Text Box 92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8323" name="AutoShape 93"/>
            <p:cNvCxnSpPr>
              <a:cxnSpLocks noChangeShapeType="1"/>
              <a:stCxn id="8296" idx="6"/>
              <a:endCxn id="8298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24" name="Text Box 94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dirty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8325" name="Line 95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8" name="Group 96"/>
          <p:cNvGrpSpPr>
            <a:grpSpLocks/>
          </p:cNvGrpSpPr>
          <p:nvPr/>
        </p:nvGrpSpPr>
        <p:grpSpPr bwMode="auto">
          <a:xfrm>
            <a:off x="6019801" y="577851"/>
            <a:ext cx="4335463" cy="2606675"/>
            <a:chOff x="1152" y="768"/>
            <a:chExt cx="2731" cy="1642"/>
          </a:xfrm>
        </p:grpSpPr>
        <p:sp>
          <p:nvSpPr>
            <p:cNvPr id="8266" name="Oval 97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6,s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267" name="Oval 98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8268" name="Oval 99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cxnSp>
          <p:nvCxnSpPr>
            <p:cNvPr id="8269" name="AutoShape 100"/>
            <p:cNvCxnSpPr>
              <a:cxnSpLocks noChangeShapeType="1"/>
              <a:stCxn id="8266" idx="7"/>
              <a:endCxn id="8268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0" name="AutoShape 101"/>
            <p:cNvCxnSpPr>
              <a:cxnSpLocks noChangeShapeType="1"/>
              <a:stCxn id="8267" idx="6"/>
              <a:endCxn id="8287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1" name="AutoShape 102"/>
            <p:cNvCxnSpPr>
              <a:cxnSpLocks noChangeShapeType="1"/>
              <a:stCxn id="8268" idx="3"/>
              <a:endCxn id="8267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2" name="Oval 103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273" name="AutoShape 104"/>
            <p:cNvCxnSpPr>
              <a:cxnSpLocks noChangeShapeType="1"/>
              <a:stCxn id="8266" idx="2"/>
              <a:endCxn id="8272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4" name="AutoShape 105"/>
            <p:cNvCxnSpPr>
              <a:cxnSpLocks noChangeShapeType="1"/>
              <a:stCxn id="8267" idx="1"/>
              <a:endCxn id="8272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5" name="Text Box 106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76" name="Text Box 107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77" name="Text Box 108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278" name="Text Box 109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279" name="Text Box 110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8280" name="Text Box 111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8281" name="AutoShape 112"/>
            <p:cNvCxnSpPr>
              <a:cxnSpLocks noChangeShapeType="1"/>
              <a:stCxn id="8268" idx="4"/>
              <a:endCxn id="8287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82" name="Text Box 113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83" name="Text Box 1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8284" name="AutoShape 115"/>
            <p:cNvCxnSpPr>
              <a:cxnSpLocks noChangeShapeType="1"/>
              <a:stCxn id="8266" idx="5"/>
              <a:endCxn id="8287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5" name="AutoShape 116"/>
            <p:cNvCxnSpPr>
              <a:cxnSpLocks noChangeShapeType="1"/>
              <a:stCxn id="8287" idx="2"/>
              <a:endCxn id="8272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86" name="Text Box 117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87" name="Oval 118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,nil</a:t>
              </a:r>
            </a:p>
          </p:txBody>
        </p:sp>
        <p:sp>
          <p:nvSpPr>
            <p:cNvPr id="8288" name="Text Box 119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289" name="Text Box 120"/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90" name="Text Box 121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291" name="Text Box 122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92" name="Text Box 123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8293" name="AutoShape 124"/>
            <p:cNvCxnSpPr>
              <a:cxnSpLocks noChangeShapeType="1"/>
              <a:stCxn id="8266" idx="6"/>
              <a:endCxn id="8268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4" name="Text Box 125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8295" name="Line 126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9" name="Text Box 127"/>
          <p:cNvSpPr txBox="1">
            <a:spLocks noChangeArrowheads="1"/>
          </p:cNvSpPr>
          <p:nvPr/>
        </p:nvSpPr>
        <p:spPr bwMode="auto">
          <a:xfrm>
            <a:off x="3657601" y="2743201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0">
                <a:latin typeface="Times New Roman" panose="02020603050405020304" pitchFamily="18" charset="0"/>
              </a:rPr>
              <a:t>Initialization</a:t>
            </a:r>
          </a:p>
        </p:txBody>
      </p:sp>
      <p:sp>
        <p:nvSpPr>
          <p:cNvPr id="8200" name="Text Box 129"/>
          <p:cNvSpPr txBox="1">
            <a:spLocks noChangeArrowheads="1"/>
          </p:cNvSpPr>
          <p:nvPr/>
        </p:nvSpPr>
        <p:spPr bwMode="auto">
          <a:xfrm>
            <a:off x="8229600" y="2743201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0">
                <a:latin typeface="Times New Roman" panose="02020603050405020304" pitchFamily="18" charset="0"/>
              </a:rPr>
              <a:t>After pass 1</a:t>
            </a:r>
          </a:p>
        </p:txBody>
      </p:sp>
      <p:grpSp>
        <p:nvGrpSpPr>
          <p:cNvPr id="8201" name="Group 130"/>
          <p:cNvGrpSpPr>
            <a:grpSpLocks/>
          </p:cNvGrpSpPr>
          <p:nvPr/>
        </p:nvGrpSpPr>
        <p:grpSpPr bwMode="auto">
          <a:xfrm>
            <a:off x="1752601" y="2971801"/>
            <a:ext cx="4335463" cy="2606675"/>
            <a:chOff x="1152" y="768"/>
            <a:chExt cx="2731" cy="1642"/>
          </a:xfrm>
        </p:grpSpPr>
        <p:sp>
          <p:nvSpPr>
            <p:cNvPr id="8236" name="Oval 131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6,s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237" name="Oval 132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8238" name="Oval 133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4,y</a:t>
              </a:r>
            </a:p>
          </p:txBody>
        </p:sp>
        <p:cxnSp>
          <p:nvCxnSpPr>
            <p:cNvPr id="8239" name="AutoShape 134"/>
            <p:cNvCxnSpPr>
              <a:cxnSpLocks noChangeShapeType="1"/>
              <a:stCxn id="8236" idx="7"/>
              <a:endCxn id="8238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AutoShape 135"/>
            <p:cNvCxnSpPr>
              <a:cxnSpLocks noChangeShapeType="1"/>
              <a:stCxn id="8237" idx="6"/>
              <a:endCxn id="8257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1" name="AutoShape 136"/>
            <p:cNvCxnSpPr>
              <a:cxnSpLocks noChangeShapeType="1"/>
              <a:stCxn id="8238" idx="3"/>
              <a:endCxn id="8237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2" name="Oval 137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243" name="AutoShape 138"/>
            <p:cNvCxnSpPr>
              <a:cxnSpLocks noChangeShapeType="1"/>
              <a:stCxn id="8236" idx="2"/>
              <a:endCxn id="8242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4" name="AutoShape 139"/>
            <p:cNvCxnSpPr>
              <a:cxnSpLocks noChangeShapeType="1"/>
              <a:stCxn id="8237" idx="1"/>
              <a:endCxn id="8242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5" name="Text Box 140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46" name="Text Box 141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47" name="Text Box 142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248" name="Text Box 143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249" name="Text Box 144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8250" name="Text Box 145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8251" name="AutoShape 146"/>
            <p:cNvCxnSpPr>
              <a:cxnSpLocks noChangeShapeType="1"/>
              <a:stCxn id="8238" idx="4"/>
              <a:endCxn id="8257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2" name="Text Box 147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53" name="Text Box 148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8254" name="AutoShape 149"/>
            <p:cNvCxnSpPr>
              <a:cxnSpLocks noChangeShapeType="1"/>
              <a:stCxn id="8236" idx="5"/>
              <a:endCxn id="8257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5" name="AutoShape 150"/>
            <p:cNvCxnSpPr>
              <a:cxnSpLocks noChangeShapeType="1"/>
              <a:stCxn id="8257" idx="2"/>
              <a:endCxn id="8242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6" name="Text Box 151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57" name="Oval 152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2,t</a:t>
              </a:r>
            </a:p>
          </p:txBody>
        </p:sp>
        <p:sp>
          <p:nvSpPr>
            <p:cNvPr id="8258" name="Text Box 153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259" name="Text Box 154"/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60" name="Text Box 155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261" name="Text Box 156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62" name="Text Box 157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8263" name="AutoShape 158"/>
            <p:cNvCxnSpPr>
              <a:cxnSpLocks noChangeShapeType="1"/>
              <a:stCxn id="8236" idx="6"/>
              <a:endCxn id="8238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4" name="Text Box 159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8265" name="Line 160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Text Box 161"/>
          <p:cNvSpPr txBox="1">
            <a:spLocks noChangeArrowheads="1"/>
          </p:cNvSpPr>
          <p:nvPr/>
        </p:nvSpPr>
        <p:spPr bwMode="auto">
          <a:xfrm>
            <a:off x="3771900" y="5105401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0">
                <a:latin typeface="Times New Roman" panose="02020603050405020304" pitchFamily="18" charset="0"/>
              </a:rPr>
              <a:t>After pass 2</a:t>
            </a:r>
          </a:p>
        </p:txBody>
      </p:sp>
      <p:grpSp>
        <p:nvGrpSpPr>
          <p:cNvPr id="8203" name="Group 162"/>
          <p:cNvGrpSpPr>
            <a:grpSpLocks/>
          </p:cNvGrpSpPr>
          <p:nvPr/>
        </p:nvGrpSpPr>
        <p:grpSpPr bwMode="auto">
          <a:xfrm>
            <a:off x="6096001" y="3032126"/>
            <a:ext cx="4335463" cy="2606675"/>
            <a:chOff x="1152" y="768"/>
            <a:chExt cx="2731" cy="1642"/>
          </a:xfrm>
        </p:grpSpPr>
        <p:sp>
          <p:nvSpPr>
            <p:cNvPr id="8206" name="Oval 163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2,x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207" name="Oval 164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8208" name="Oval 165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4,y</a:t>
              </a:r>
            </a:p>
          </p:txBody>
        </p:sp>
        <p:cxnSp>
          <p:nvCxnSpPr>
            <p:cNvPr id="8209" name="AutoShape 166"/>
            <p:cNvCxnSpPr>
              <a:cxnSpLocks noChangeShapeType="1"/>
              <a:stCxn id="8206" idx="7"/>
              <a:endCxn id="8208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67"/>
            <p:cNvCxnSpPr>
              <a:cxnSpLocks noChangeShapeType="1"/>
              <a:stCxn id="8207" idx="6"/>
              <a:endCxn id="8227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68"/>
            <p:cNvCxnSpPr>
              <a:cxnSpLocks noChangeShapeType="1"/>
              <a:stCxn id="8208" idx="3"/>
              <a:endCxn id="8207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Oval 169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213" name="AutoShape 170"/>
            <p:cNvCxnSpPr>
              <a:cxnSpLocks noChangeShapeType="1"/>
              <a:stCxn id="8206" idx="2"/>
              <a:endCxn id="8212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AutoShape 171"/>
            <p:cNvCxnSpPr>
              <a:cxnSpLocks noChangeShapeType="1"/>
              <a:stCxn id="8207" idx="1"/>
              <a:endCxn id="8212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5" name="Text Box 172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16" name="Text Box 173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17" name="Text Box 174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218" name="Text Box 175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219" name="Text Box 176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8220" name="Text Box 177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8221" name="AutoShape 178"/>
            <p:cNvCxnSpPr>
              <a:cxnSpLocks noChangeShapeType="1"/>
              <a:stCxn id="8208" idx="4"/>
              <a:endCxn id="8227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2" name="Text Box 179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223" name="Text Box 180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8224" name="AutoShape 181"/>
            <p:cNvCxnSpPr>
              <a:cxnSpLocks noChangeShapeType="1"/>
              <a:stCxn id="8206" idx="5"/>
              <a:endCxn id="8227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5" name="AutoShape 182"/>
            <p:cNvCxnSpPr>
              <a:cxnSpLocks noChangeShapeType="1"/>
              <a:stCxn id="8227" idx="2"/>
              <a:endCxn id="8212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6" name="Text Box 183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27" name="Oval 184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2,t</a:t>
              </a:r>
            </a:p>
          </p:txBody>
        </p:sp>
        <p:sp>
          <p:nvSpPr>
            <p:cNvPr id="8228" name="Text Box 185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229" name="Text Box 186"/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30" name="Text Box 187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231" name="Text Box 188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32" name="Text Box 189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 i="1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8233" name="AutoShape 190"/>
            <p:cNvCxnSpPr>
              <a:cxnSpLocks noChangeShapeType="1"/>
              <a:stCxn id="8206" idx="6"/>
              <a:endCxn id="8208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4" name="Text Box 191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8235" name="Line 192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4" name="Text Box 193"/>
          <p:cNvSpPr txBox="1">
            <a:spLocks noChangeArrowheads="1"/>
          </p:cNvSpPr>
          <p:nvPr/>
        </p:nvSpPr>
        <p:spPr bwMode="auto">
          <a:xfrm>
            <a:off x="8229600" y="5181601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0">
                <a:latin typeface="Times New Roman" panose="02020603050405020304" pitchFamily="18" charset="0"/>
              </a:rPr>
              <a:t>After pass 3</a:t>
            </a:r>
          </a:p>
        </p:txBody>
      </p:sp>
      <p:sp>
        <p:nvSpPr>
          <p:cNvPr id="8205" name="Text Box 194"/>
          <p:cNvSpPr txBox="1">
            <a:spLocks noChangeArrowheads="1"/>
          </p:cNvSpPr>
          <p:nvPr/>
        </p:nvSpPr>
        <p:spPr bwMode="auto">
          <a:xfrm>
            <a:off x="1752600" y="54102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>
                <a:latin typeface="Times New Roman" panose="02020603050405020304" pitchFamily="18" charset="0"/>
              </a:rPr>
              <a:t>The order of edges examined in each pass:</a:t>
            </a:r>
            <a:br>
              <a:rPr lang="en-US" sz="2000">
                <a:latin typeface="Times New Roman" panose="02020603050405020304" pitchFamily="18" charset="0"/>
              </a:rPr>
            </a:br>
            <a:r>
              <a:rPr lang="en-US" sz="2000" b="0">
                <a:latin typeface="Times New Roman" panose="02020603050405020304" pitchFamily="18" charset="0"/>
              </a:rPr>
              <a:t>(t, x), (t, z), (x, t), (y, x), (y, t), (y, z), (z, x), (z, s), (s, t), (s, y)</a:t>
            </a:r>
          </a:p>
        </p:txBody>
      </p:sp>
    </p:spTree>
    <p:extLst>
      <p:ext uri="{BB962C8B-B14F-4D97-AF65-F5344CB8AC3E}">
        <p14:creationId xmlns:p14="http://schemas.microsoft.com/office/powerpoint/2010/main" val="840934361"/>
      </p:ext>
    </p:extLst>
  </p:cSld>
  <p:clrMapOvr>
    <a:masterClrMapping/>
  </p:clrMapOvr>
  <p:transition advTm="144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081" y="614978"/>
            <a:ext cx="7216726" cy="108384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The 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fld id="{89BDAA73-61A1-400A-AE37-24385DEBABA0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9221" name="Text Box 130"/>
          <p:cNvSpPr txBox="1">
            <a:spLocks noChangeArrowheads="1"/>
          </p:cNvSpPr>
          <p:nvPr/>
        </p:nvSpPr>
        <p:spPr bwMode="auto">
          <a:xfrm>
            <a:off x="5191126" y="438943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0" dirty="0">
                <a:latin typeface="Times New Roman" panose="02020603050405020304" pitchFamily="18" charset="0"/>
              </a:rPr>
              <a:t>After pass 4</a:t>
            </a:r>
          </a:p>
        </p:txBody>
      </p:sp>
      <p:grpSp>
        <p:nvGrpSpPr>
          <p:cNvPr id="9222" name="Group 131"/>
          <p:cNvGrpSpPr>
            <a:grpSpLocks/>
          </p:cNvGrpSpPr>
          <p:nvPr/>
        </p:nvGrpSpPr>
        <p:grpSpPr bwMode="auto">
          <a:xfrm>
            <a:off x="3581401" y="1599030"/>
            <a:ext cx="4335463" cy="2606675"/>
            <a:chOff x="1152" y="768"/>
            <a:chExt cx="2731" cy="1642"/>
          </a:xfrm>
        </p:grpSpPr>
        <p:sp>
          <p:nvSpPr>
            <p:cNvPr id="9224" name="Oval 132"/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2,x</a:t>
              </a:r>
              <a:endParaRPr 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9225" name="Oval 133"/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9226" name="Oval 134"/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4,y</a:t>
              </a:r>
            </a:p>
          </p:txBody>
        </p:sp>
        <p:cxnSp>
          <p:nvCxnSpPr>
            <p:cNvPr id="9227" name="AutoShape 135"/>
            <p:cNvCxnSpPr>
              <a:cxnSpLocks noChangeShapeType="1"/>
              <a:stCxn id="9224" idx="7"/>
              <a:endCxn id="9226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AutoShape 136"/>
            <p:cNvCxnSpPr>
              <a:cxnSpLocks noChangeShapeType="1"/>
              <a:stCxn id="9225" idx="6"/>
              <a:endCxn id="9245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AutoShape 137"/>
            <p:cNvCxnSpPr>
              <a:cxnSpLocks noChangeShapeType="1"/>
              <a:stCxn id="9226" idx="3"/>
              <a:endCxn id="9225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0" name="Oval 138"/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b="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9231" name="AutoShape 139"/>
            <p:cNvCxnSpPr>
              <a:cxnSpLocks noChangeShapeType="1"/>
              <a:stCxn id="9224" idx="2"/>
              <a:endCxn id="9230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AutoShape 140"/>
            <p:cNvCxnSpPr>
              <a:cxnSpLocks noChangeShapeType="1"/>
              <a:stCxn id="9225" idx="1"/>
              <a:endCxn id="9230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3" name="Text Box 141"/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234" name="Text Box 142"/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235" name="Text Box 143"/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b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236" name="Text Box 144"/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237" name="Text Box 145"/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9238" name="Text Box 146"/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9239" name="AutoShape 147"/>
            <p:cNvCxnSpPr>
              <a:cxnSpLocks noChangeShapeType="1"/>
              <a:stCxn id="9226" idx="4"/>
              <a:endCxn id="9245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0" name="Text Box 148"/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241" name="Text Box 149"/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-4</a:t>
              </a:r>
            </a:p>
          </p:txBody>
        </p:sp>
        <p:cxnSp>
          <p:nvCxnSpPr>
            <p:cNvPr id="9242" name="AutoShape 150"/>
            <p:cNvCxnSpPr>
              <a:cxnSpLocks noChangeShapeType="1"/>
              <a:stCxn id="9224" idx="5"/>
              <a:endCxn id="9245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AutoShape 151"/>
            <p:cNvCxnSpPr>
              <a:cxnSpLocks noChangeShapeType="1"/>
              <a:stCxn id="9245" idx="2"/>
              <a:endCxn id="9230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4" name="Text Box 152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45" name="Oval 153"/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-2,t</a:t>
              </a:r>
            </a:p>
          </p:txBody>
        </p:sp>
        <p:sp>
          <p:nvSpPr>
            <p:cNvPr id="9246" name="Text Box 154"/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247" name="Text Box 155"/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248" name="Text Box 156"/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9249" name="Text Box 157"/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250" name="Text Box 158"/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9251" name="AutoShape 159"/>
            <p:cNvCxnSpPr>
              <a:cxnSpLocks noChangeShapeType="1"/>
              <a:stCxn id="9224" idx="6"/>
              <a:endCxn id="9226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2" name="Text Box 160"/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b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9253" name="Line 161"/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" name="Text Box 162"/>
          <p:cNvSpPr txBox="1">
            <a:spLocks noChangeArrowheads="1"/>
          </p:cNvSpPr>
          <p:nvPr/>
        </p:nvSpPr>
        <p:spPr bwMode="auto">
          <a:xfrm>
            <a:off x="2133600" y="5029200"/>
            <a:ext cx="7462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>
                <a:latin typeface="Times New Roman" panose="02020603050405020304" pitchFamily="18" charset="0"/>
              </a:rPr>
              <a:t>The order of edges examined in each pass:</a:t>
            </a:r>
            <a:br>
              <a:rPr lang="en-US" sz="2000">
                <a:latin typeface="Times New Roman" panose="02020603050405020304" pitchFamily="18" charset="0"/>
              </a:rPr>
            </a:br>
            <a:r>
              <a:rPr lang="en-US" sz="2000" b="0">
                <a:latin typeface="Times New Roman" panose="02020603050405020304" pitchFamily="18" charset="0"/>
              </a:rPr>
              <a:t>(t, x), (t, z), (x, t), (y, x), (y, t), (y, z), (z, x), (z, s), (s, t), (s, y)</a:t>
            </a:r>
          </a:p>
        </p:txBody>
      </p:sp>
    </p:spTree>
    <p:extLst>
      <p:ext uri="{BB962C8B-B14F-4D97-AF65-F5344CB8AC3E}">
        <p14:creationId xmlns:p14="http://schemas.microsoft.com/office/powerpoint/2010/main" val="3825122308"/>
      </p:ext>
    </p:extLst>
  </p:cSld>
  <p:clrMapOvr>
    <a:masterClrMapping/>
  </p:clrMapOvr>
  <p:transition advTm="14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Set A is always a subset of some minimum spanning tree. This property is called the invariant Property.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An edge (</a:t>
            </a:r>
            <a:r>
              <a:rPr lang="en-US" altLang="zh-TW" dirty="0" err="1"/>
              <a:t>u,v</a:t>
            </a:r>
            <a:r>
              <a:rPr lang="en-US" altLang="zh-TW" dirty="0"/>
              <a:t>) is a safe edge for A if adding the edge to A does not destroy the invariant.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A safe edge is just the CORRECT edge to choose to add to T.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GENERIC_MST(</a:t>
            </a:r>
            <a:r>
              <a:rPr lang="en-US" altLang="zh-TW" dirty="0" err="1"/>
              <a:t>G,w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	A:={}</a:t>
            </a:r>
          </a:p>
          <a:p>
            <a:r>
              <a:rPr lang="en-US" altLang="zh-TW" dirty="0"/>
              <a:t>2	while A does not form a spanning tree do</a:t>
            </a:r>
          </a:p>
          <a:p>
            <a:r>
              <a:rPr lang="en-US" altLang="zh-TW" dirty="0"/>
              <a:t>3		find an edge (</a:t>
            </a:r>
            <a:r>
              <a:rPr lang="en-US" altLang="zh-TW" dirty="0" err="1"/>
              <a:t>u,v</a:t>
            </a:r>
            <a:r>
              <a:rPr lang="en-US" altLang="zh-TW" dirty="0"/>
              <a:t>) that is safe for A</a:t>
            </a:r>
          </a:p>
          <a:p>
            <a:r>
              <a:rPr lang="en-US" altLang="zh-TW" dirty="0"/>
              <a:t>4		A:=A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∪</a:t>
            </a:r>
            <a:r>
              <a:rPr lang="en-US" altLang="zh-TW" dirty="0"/>
              <a:t>{(u,v)}</a:t>
            </a:r>
          </a:p>
          <a:p>
            <a:r>
              <a:rPr lang="en-US" altLang="zh-TW" dirty="0"/>
              <a:t>5	return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15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733196" cy="33189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5000"/>
              </a:lnSpc>
              <a:buClr>
                <a:srgbClr val="000000"/>
              </a:buClr>
              <a:buSzPct val="75000"/>
              <a:buNone/>
            </a:pPr>
            <a:r>
              <a:rPr lang="en-US" dirty="0">
                <a:solidFill>
                  <a:srgbClr val="CC3300"/>
                </a:solidFill>
              </a:rPr>
              <a:t>Bellman-Ford(G, w, s)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/>
              <a:t> Initialize-Single-Source(G, s)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for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:= 1 to |V| - 1 do		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 	for each edge (u, v)  E do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	Relax(u, v, w)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for each vertex v  </a:t>
            </a:r>
            <a:r>
              <a:rPr lang="en-US" dirty="0" err="1">
                <a:sym typeface="Symbol" panose="05050102010706020507" pitchFamily="18" charset="2"/>
              </a:rPr>
              <a:t>u.adj</a:t>
            </a:r>
            <a:r>
              <a:rPr lang="en-US" dirty="0">
                <a:sym typeface="Symbol" panose="05050102010706020507" pitchFamily="18" charset="2"/>
              </a:rPr>
              <a:t> do	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if d[v] &gt; d[u] + w(u, v)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		then return False	// there is a negative cycle</a:t>
            </a:r>
          </a:p>
          <a:p>
            <a:pPr>
              <a:lnSpc>
                <a:spcPct val="105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return True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60</a:t>
            </a:fld>
            <a:endParaRPr lang="en-US"/>
          </a:p>
        </p:txBody>
      </p:sp>
      <p:sp>
        <p:nvSpPr>
          <p:cNvPr id="996364" name="Text Box 12"/>
          <p:cNvSpPr txBox="1">
            <a:spLocks noChangeArrowheads="1"/>
          </p:cNvSpPr>
          <p:nvPr/>
        </p:nvSpPr>
        <p:spPr bwMode="auto">
          <a:xfrm>
            <a:off x="2200501" y="5511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rgbClr val="0066FF"/>
                </a:solidFill>
              </a:rPr>
              <a:t>Time complexity: O(|V||E|)</a:t>
            </a:r>
          </a:p>
        </p:txBody>
      </p:sp>
    </p:spTree>
    <p:extLst>
      <p:ext uri="{BB962C8B-B14F-4D97-AF65-F5344CB8AC3E}">
        <p14:creationId xmlns:p14="http://schemas.microsoft.com/office/powerpoint/2010/main" val="3400173663"/>
      </p:ext>
    </p:extLst>
  </p:cSld>
  <p:clrMapOvr>
    <a:masterClrMapping/>
  </p:clrMapOvr>
  <p:transition advTm="1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6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7" name="Rectangle 1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sz="3600" b="1" dirty="0"/>
              <a:t>Dijkstra’s Algorithm For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</a:t>
            </a:r>
            <a:r>
              <a:rPr lang="tr-TR" b="1" i="1" dirty="0">
                <a:cs typeface="Times New Roman" panose="02020603050405020304" pitchFamily="18" charset="0"/>
              </a:rPr>
              <a:t>DIJKSTRA</a:t>
            </a:r>
            <a:r>
              <a:rPr lang="tr-TR" dirty="0">
                <a:cs typeface="Times New Roman" panose="02020603050405020304" pitchFamily="18" charset="0"/>
              </a:rPr>
              <a:t>(G, s)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>
                <a:cs typeface="Times New Roman" panose="02020603050405020304" pitchFamily="18" charset="0"/>
              </a:rPr>
              <a:t>             </a:t>
            </a:r>
            <a:r>
              <a:rPr lang="tr-TR" b="1" i="1" dirty="0">
                <a:cs typeface="Times New Roman" panose="02020603050405020304" pitchFamily="18" charset="0"/>
              </a:rPr>
              <a:t>INIT</a:t>
            </a:r>
            <a:r>
              <a:rPr lang="tr-TR" dirty="0">
                <a:cs typeface="Times New Roman" panose="02020603050405020304" pitchFamily="18" charset="0"/>
              </a:rPr>
              <a:t>(G, s)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tr-TR" dirty="0">
                <a:cs typeface="Times New Roman" panose="02020603050405020304" pitchFamily="18" charset="0"/>
              </a:rPr>
              <a:t>←</a:t>
            </a:r>
            <a:r>
              <a:rPr lang="en-US" dirty="0">
                <a:cs typeface="Times New Roman" panose="02020603050405020304" pitchFamily="18" charset="0"/>
              </a:rPr>
              <a:t>Ø</a:t>
            </a:r>
            <a:r>
              <a:rPr lang="tr-TR" dirty="0">
                <a:cs typeface="Times New Roman" panose="02020603050405020304" pitchFamily="18" charset="0"/>
              </a:rPr>
              <a:t>		</a:t>
            </a:r>
            <a:r>
              <a:rPr lang="en-US" dirty="0">
                <a:cs typeface="Times New Roman" panose="02020603050405020304" pitchFamily="18" charset="0"/>
              </a:rPr>
              <a:t>&gt; set of discovered nodes</a:t>
            </a:r>
            <a:r>
              <a:rPr lang="tr-TR" dirty="0"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>
                <a:cs typeface="Times New Roman" panose="02020603050405020304" pitchFamily="18" charset="0"/>
              </a:rPr>
              <a:t> Q←V</a:t>
            </a:r>
            <a:r>
              <a:rPr lang="en-US" dirty="0">
                <a:cs typeface="Times New Roman" panose="02020603050405020304" pitchFamily="18" charset="0"/>
              </a:rPr>
              <a:t>[G]</a:t>
            </a:r>
            <a:r>
              <a:rPr lang="tr-TR" dirty="0">
                <a:cs typeface="Times New Roman" panose="02020603050405020304" pitchFamily="18" charset="0"/>
              </a:rPr>
              <a:t>	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>
                <a:cs typeface="Times New Roman" panose="02020603050405020304" pitchFamily="18" charset="0"/>
              </a:rPr>
              <a:t>             while Q ≠</a:t>
            </a:r>
            <a:r>
              <a:rPr lang="en-US" dirty="0">
                <a:cs typeface="Times New Roman" panose="02020603050405020304" pitchFamily="18" charset="0"/>
              </a:rPr>
              <a:t>Ø</a:t>
            </a:r>
            <a:r>
              <a:rPr lang="tr-TR" dirty="0">
                <a:cs typeface="Times New Roman" panose="02020603050405020304" pitchFamily="18" charset="0"/>
              </a:rPr>
              <a:t> do </a:t>
            </a:r>
            <a:endParaRPr lang="tr-TR" dirty="0"/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      </a:t>
            </a:r>
            <a:r>
              <a:rPr lang="en-US" dirty="0"/>
              <a:t> </a:t>
            </a:r>
            <a:r>
              <a:rPr lang="tr-TR" dirty="0"/>
              <a:t>u</a:t>
            </a:r>
            <a:r>
              <a:rPr lang="tr-TR" dirty="0">
                <a:cs typeface="Times New Roman" panose="02020603050405020304" pitchFamily="18" charset="0"/>
              </a:rPr>
              <a:t>←</a:t>
            </a:r>
            <a:r>
              <a:rPr lang="tr-TR" b="1" i="1" dirty="0"/>
              <a:t>EXTRACT-MIN</a:t>
            </a:r>
            <a:r>
              <a:rPr lang="tr-TR" dirty="0"/>
              <a:t>(Q)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 		</a:t>
            </a:r>
            <a:r>
              <a:rPr lang="en-US" dirty="0"/>
              <a:t>      </a:t>
            </a:r>
            <a:r>
              <a:rPr lang="tr-TR" dirty="0"/>
              <a:t> S</a:t>
            </a:r>
            <a:r>
              <a:rPr lang="tr-TR" dirty="0">
                <a:cs typeface="Times New Roman" panose="02020603050405020304" pitchFamily="18" charset="0"/>
              </a:rPr>
              <a:t>←</a:t>
            </a:r>
            <a:r>
              <a:rPr lang="tr-TR" dirty="0"/>
              <a:t>S U {u}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en-US" dirty="0"/>
              <a:t>    </a:t>
            </a:r>
            <a:r>
              <a:rPr lang="tr-TR" dirty="0"/>
              <a:t>  </a:t>
            </a:r>
            <a:r>
              <a:rPr lang="tr-TR" i="1" dirty="0"/>
              <a:t>for</a:t>
            </a:r>
            <a:r>
              <a:rPr lang="tr-TR" dirty="0"/>
              <a:t> each v </a:t>
            </a:r>
            <a:r>
              <a:rPr lang="da-DK" dirty="0">
                <a:latin typeface="Euclid Math One" panose="05050601010101010101" pitchFamily="18" charset="2"/>
              </a:rPr>
              <a:t>Î</a:t>
            </a:r>
            <a:r>
              <a:rPr lang="tr-TR" dirty="0"/>
              <a:t> Adj[u] </a:t>
            </a:r>
            <a:r>
              <a:rPr lang="tr-TR" i="1" dirty="0"/>
              <a:t>do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tr-TR" dirty="0"/>
              <a:t>			</a:t>
            </a:r>
            <a:r>
              <a:rPr lang="tr-TR" b="1" i="1" dirty="0"/>
              <a:t>RELAX</a:t>
            </a:r>
            <a:r>
              <a:rPr lang="tr-TR" dirty="0"/>
              <a:t>(u, v)	</a:t>
            </a:r>
            <a:r>
              <a:rPr lang="en-US" dirty="0"/>
              <a:t>&gt; May cause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b="1" i="1" dirty="0"/>
              <a:t>					&gt; DECREASE-KEY</a:t>
            </a:r>
            <a:r>
              <a:rPr lang="tr-TR" dirty="0"/>
              <a:t>(</a:t>
            </a:r>
            <a:r>
              <a:rPr lang="en-US" dirty="0"/>
              <a:t>Q, v</a:t>
            </a:r>
            <a:r>
              <a:rPr lang="tr-TR" dirty="0"/>
              <a:t>, </a:t>
            </a:r>
            <a:r>
              <a:rPr lang="en-US" dirty="0"/>
              <a:t>d[</a:t>
            </a:r>
            <a:r>
              <a:rPr lang="tr-TR" dirty="0"/>
              <a:t>v</a:t>
            </a:r>
            <a:r>
              <a:rPr lang="en-US" dirty="0"/>
              <a:t>]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04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62</a:t>
            </a:fld>
            <a:endParaRPr lang="en-US"/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5667376" y="3769749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3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0263" name="Group 39"/>
          <p:cNvGrpSpPr>
            <a:grpSpLocks/>
          </p:cNvGrpSpPr>
          <p:nvPr/>
        </p:nvGrpSpPr>
        <p:grpSpPr bwMode="auto">
          <a:xfrm>
            <a:off x="3305175" y="2536261"/>
            <a:ext cx="4895850" cy="3368675"/>
            <a:chOff x="1122" y="1142"/>
            <a:chExt cx="3084" cy="2122"/>
          </a:xfrm>
        </p:grpSpPr>
        <p:cxnSp>
          <p:nvCxnSpPr>
            <p:cNvPr id="180237" name="AutoShape 13"/>
            <p:cNvCxnSpPr>
              <a:cxnSpLocks noChangeShapeType="1"/>
              <a:stCxn id="180231" idx="3"/>
              <a:endCxn id="180233" idx="1"/>
            </p:cNvCxnSpPr>
            <p:nvPr/>
          </p:nvCxnSpPr>
          <p:spPr bwMode="auto">
            <a:xfrm rot="5400000">
              <a:off x="1857" y="2223"/>
              <a:ext cx="89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2234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0232" name="Oval 8"/>
            <p:cNvSpPr>
              <a:spLocks noChangeArrowheads="1"/>
            </p:cNvSpPr>
            <p:nvPr/>
          </p:nvSpPr>
          <p:spPr bwMode="auto">
            <a:xfrm>
              <a:off x="3508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0233" name="Oval 9"/>
            <p:cNvSpPr>
              <a:spLocks noChangeArrowheads="1"/>
            </p:cNvSpPr>
            <p:nvPr/>
          </p:nvSpPr>
          <p:spPr bwMode="auto">
            <a:xfrm>
              <a:off x="2234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0234" name="Oval 10"/>
            <p:cNvSpPr>
              <a:spLocks noChangeArrowheads="1"/>
            </p:cNvSpPr>
            <p:nvPr/>
          </p:nvSpPr>
          <p:spPr bwMode="auto">
            <a:xfrm>
              <a:off x="3508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0235" name="Oval 11"/>
            <p:cNvSpPr>
              <a:spLocks noChangeArrowheads="1"/>
            </p:cNvSpPr>
            <p:nvPr/>
          </p:nvSpPr>
          <p:spPr bwMode="auto">
            <a:xfrm>
              <a:off x="1278" y="1995"/>
              <a:ext cx="478" cy="456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0</a:t>
              </a:r>
              <a:endParaRPr lang="en-GB">
                <a:latin typeface="Symbol" panose="05050102010706020507" pitchFamily="18" charset="2"/>
              </a:endParaRPr>
            </a:p>
          </p:txBody>
        </p:sp>
        <p:cxnSp>
          <p:nvCxnSpPr>
            <p:cNvPr id="180236" name="AutoShape 12"/>
            <p:cNvCxnSpPr>
              <a:cxnSpLocks noChangeShapeType="1"/>
              <a:stCxn id="180233" idx="7"/>
              <a:endCxn id="180231" idx="5"/>
            </p:cNvCxnSpPr>
            <p:nvPr/>
          </p:nvCxnSpPr>
          <p:spPr bwMode="auto">
            <a:xfrm rot="16200000">
              <a:off x="2196" y="2223"/>
              <a:ext cx="89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8" name="AutoShape 14"/>
            <p:cNvCxnSpPr>
              <a:cxnSpLocks noChangeShapeType="1"/>
              <a:stCxn id="180231" idx="6"/>
              <a:endCxn id="180232" idx="2"/>
            </p:cNvCxnSpPr>
            <p:nvPr/>
          </p:nvCxnSpPr>
          <p:spPr bwMode="auto">
            <a:xfrm>
              <a:off x="2711" y="1615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9" name="AutoShape 15"/>
            <p:cNvCxnSpPr>
              <a:cxnSpLocks noChangeShapeType="1"/>
              <a:stCxn id="180233" idx="7"/>
              <a:endCxn id="180232" idx="3"/>
            </p:cNvCxnSpPr>
            <p:nvPr/>
          </p:nvCxnSpPr>
          <p:spPr bwMode="auto">
            <a:xfrm flipV="1">
              <a:off x="2642" y="1777"/>
              <a:ext cx="935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0" name="AutoShape 16"/>
            <p:cNvCxnSpPr>
              <a:cxnSpLocks noChangeShapeType="1"/>
              <a:stCxn id="180232" idx="3"/>
              <a:endCxn id="180234" idx="1"/>
            </p:cNvCxnSpPr>
            <p:nvPr/>
          </p:nvCxnSpPr>
          <p:spPr bwMode="auto">
            <a:xfrm>
              <a:off x="3577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1" name="AutoShape 17"/>
            <p:cNvCxnSpPr>
              <a:cxnSpLocks noChangeShapeType="1"/>
              <a:stCxn id="180234" idx="7"/>
              <a:endCxn id="180232" idx="5"/>
            </p:cNvCxnSpPr>
            <p:nvPr/>
          </p:nvCxnSpPr>
          <p:spPr bwMode="auto">
            <a:xfrm flipV="1">
              <a:off x="3916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2" name="AutoShape 18"/>
            <p:cNvCxnSpPr>
              <a:cxnSpLocks noChangeShapeType="1"/>
              <a:stCxn id="180233" idx="6"/>
              <a:endCxn id="180234" idx="2"/>
            </p:cNvCxnSpPr>
            <p:nvPr/>
          </p:nvCxnSpPr>
          <p:spPr bwMode="auto">
            <a:xfrm>
              <a:off x="2711" y="2830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3" name="AutoShape 19"/>
            <p:cNvCxnSpPr>
              <a:cxnSpLocks noChangeShapeType="1"/>
              <a:stCxn id="180234" idx="1"/>
              <a:endCxn id="180235" idx="6"/>
            </p:cNvCxnSpPr>
            <p:nvPr/>
          </p:nvCxnSpPr>
          <p:spPr bwMode="auto">
            <a:xfrm flipH="1" flipV="1">
              <a:off x="1756" y="2223"/>
              <a:ext cx="1821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4" name="AutoShape 20"/>
            <p:cNvCxnSpPr>
              <a:cxnSpLocks noChangeShapeType="1"/>
              <a:stCxn id="180235" idx="5"/>
              <a:endCxn id="180233" idx="2"/>
            </p:cNvCxnSpPr>
            <p:nvPr/>
          </p:nvCxnSpPr>
          <p:spPr bwMode="auto">
            <a:xfrm>
              <a:off x="1686" y="2384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5" name="AutoShape 21"/>
            <p:cNvCxnSpPr>
              <a:cxnSpLocks noChangeShapeType="1"/>
              <a:stCxn id="180235" idx="7"/>
              <a:endCxn id="180231" idx="2"/>
            </p:cNvCxnSpPr>
            <p:nvPr/>
          </p:nvCxnSpPr>
          <p:spPr bwMode="auto">
            <a:xfrm flipV="1">
              <a:off x="1686" y="1615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1122" y="2054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2369" y="114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48" name="Text Box 24"/>
            <p:cNvSpPr txBox="1">
              <a:spLocks noChangeArrowheads="1"/>
            </p:cNvSpPr>
            <p:nvPr/>
          </p:nvSpPr>
          <p:spPr bwMode="auto">
            <a:xfrm>
              <a:off x="3665" y="114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49" name="Text Box 25"/>
            <p:cNvSpPr txBox="1">
              <a:spLocks noChangeArrowheads="1"/>
            </p:cNvSpPr>
            <p:nvPr/>
          </p:nvSpPr>
          <p:spPr bwMode="auto">
            <a:xfrm>
              <a:off x="3648" y="301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50" name="Text Box 26"/>
            <p:cNvSpPr txBox="1">
              <a:spLocks noChangeArrowheads="1"/>
            </p:cNvSpPr>
            <p:nvPr/>
          </p:nvSpPr>
          <p:spPr bwMode="auto">
            <a:xfrm>
              <a:off x="2369" y="301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0251" name="Text Box 27"/>
            <p:cNvSpPr txBox="1">
              <a:spLocks noChangeArrowheads="1"/>
            </p:cNvSpPr>
            <p:nvPr/>
          </p:nvSpPr>
          <p:spPr bwMode="auto">
            <a:xfrm>
              <a:off x="1730" y="1623"/>
              <a:ext cx="4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2" name="Text Box 28"/>
            <p:cNvSpPr txBox="1">
              <a:spLocks noChangeArrowheads="1"/>
            </p:cNvSpPr>
            <p:nvPr/>
          </p:nvSpPr>
          <p:spPr bwMode="auto">
            <a:xfrm>
              <a:off x="1730" y="2486"/>
              <a:ext cx="4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3" name="Text Box 29"/>
            <p:cNvSpPr txBox="1">
              <a:spLocks noChangeArrowheads="1"/>
            </p:cNvSpPr>
            <p:nvPr/>
          </p:nvSpPr>
          <p:spPr bwMode="auto">
            <a:xfrm>
              <a:off x="2871" y="1382"/>
              <a:ext cx="4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4" name="Text Box 30"/>
            <p:cNvSpPr txBox="1">
              <a:spLocks noChangeArrowheads="1"/>
            </p:cNvSpPr>
            <p:nvPr/>
          </p:nvSpPr>
          <p:spPr bwMode="auto">
            <a:xfrm>
              <a:off x="2130" y="1919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6" name="Text Box 32"/>
            <p:cNvSpPr txBox="1">
              <a:spLocks noChangeArrowheads="1"/>
            </p:cNvSpPr>
            <p:nvPr/>
          </p:nvSpPr>
          <p:spPr bwMode="auto">
            <a:xfrm>
              <a:off x="3042" y="1958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7" name="Text Box 33"/>
            <p:cNvSpPr txBox="1">
              <a:spLocks noChangeArrowheads="1"/>
            </p:cNvSpPr>
            <p:nvPr/>
          </p:nvSpPr>
          <p:spPr bwMode="auto">
            <a:xfrm>
              <a:off x="3426" y="2071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8" name="Text Box 34"/>
            <p:cNvSpPr txBox="1">
              <a:spLocks noChangeArrowheads="1"/>
            </p:cNvSpPr>
            <p:nvPr/>
          </p:nvSpPr>
          <p:spPr bwMode="auto">
            <a:xfrm>
              <a:off x="3888" y="2071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59" name="Text Box 35"/>
            <p:cNvSpPr txBox="1">
              <a:spLocks noChangeArrowheads="1"/>
            </p:cNvSpPr>
            <p:nvPr/>
          </p:nvSpPr>
          <p:spPr bwMode="auto">
            <a:xfrm>
              <a:off x="3185" y="235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260" name="Text Box 36"/>
            <p:cNvSpPr txBox="1">
              <a:spLocks noChangeArrowheads="1"/>
            </p:cNvSpPr>
            <p:nvPr/>
          </p:nvSpPr>
          <p:spPr bwMode="auto">
            <a:xfrm>
              <a:off x="2950" y="275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66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63</a:t>
            </a:fld>
            <a:endParaRPr lang="en-US"/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4965700" y="3780219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1286" name="Group 38"/>
          <p:cNvGrpSpPr>
            <a:grpSpLocks/>
          </p:cNvGrpSpPr>
          <p:nvPr/>
        </p:nvGrpSpPr>
        <p:grpSpPr bwMode="auto">
          <a:xfrm>
            <a:off x="3276600" y="2473706"/>
            <a:ext cx="5092700" cy="3597275"/>
            <a:chOff x="1104" y="1094"/>
            <a:chExt cx="3208" cy="2266"/>
          </a:xfrm>
        </p:grpSpPr>
        <p:sp>
          <p:nvSpPr>
            <p:cNvPr id="181256" name="Oval 8"/>
            <p:cNvSpPr>
              <a:spLocks noChangeArrowheads="1"/>
            </p:cNvSpPr>
            <p:nvPr/>
          </p:nvSpPr>
          <p:spPr bwMode="auto">
            <a:xfrm>
              <a:off x="2271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10</a:t>
              </a:r>
            </a:p>
          </p:txBody>
        </p:sp>
        <p:sp>
          <p:nvSpPr>
            <p:cNvPr id="181257" name="Oval 9"/>
            <p:cNvSpPr>
              <a:spLocks noChangeArrowheads="1"/>
            </p:cNvSpPr>
            <p:nvPr/>
          </p:nvSpPr>
          <p:spPr bwMode="auto">
            <a:xfrm>
              <a:off x="3582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1258" name="Oval 10"/>
            <p:cNvSpPr>
              <a:spLocks noChangeArrowheads="1"/>
            </p:cNvSpPr>
            <p:nvPr/>
          </p:nvSpPr>
          <p:spPr bwMode="auto">
            <a:xfrm>
              <a:off x="2271" y="2671"/>
              <a:ext cx="492" cy="50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5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1259" name="Oval 11"/>
            <p:cNvSpPr>
              <a:spLocks noChangeArrowheads="1"/>
            </p:cNvSpPr>
            <p:nvPr/>
          </p:nvSpPr>
          <p:spPr bwMode="auto">
            <a:xfrm>
              <a:off x="3582" y="267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GB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181260" name="Oval 12"/>
            <p:cNvSpPr>
              <a:spLocks noChangeArrowheads="1"/>
            </p:cNvSpPr>
            <p:nvPr/>
          </p:nvSpPr>
          <p:spPr bwMode="auto">
            <a:xfrm>
              <a:off x="1288" y="2001"/>
              <a:ext cx="492" cy="5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181261" name="AutoShape 13"/>
            <p:cNvCxnSpPr>
              <a:cxnSpLocks noChangeShapeType="1"/>
              <a:stCxn id="181258" idx="7"/>
              <a:endCxn id="181256" idx="5"/>
            </p:cNvCxnSpPr>
            <p:nvPr/>
          </p:nvCxnSpPr>
          <p:spPr bwMode="auto">
            <a:xfrm rot="16200000">
              <a:off x="2199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2" name="AutoShape 14"/>
            <p:cNvCxnSpPr>
              <a:cxnSpLocks noChangeShapeType="1"/>
              <a:stCxn id="181256" idx="3"/>
              <a:endCxn id="181258" idx="1"/>
            </p:cNvCxnSpPr>
            <p:nvPr/>
          </p:nvCxnSpPr>
          <p:spPr bwMode="auto">
            <a:xfrm rot="5400000">
              <a:off x="1851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3" name="AutoShape 15"/>
            <p:cNvCxnSpPr>
              <a:cxnSpLocks noChangeShapeType="1"/>
              <a:stCxn id="181256" idx="6"/>
              <a:endCxn id="181257" idx="2"/>
            </p:cNvCxnSpPr>
            <p:nvPr/>
          </p:nvCxnSpPr>
          <p:spPr bwMode="auto">
            <a:xfrm>
              <a:off x="2763" y="158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4" name="AutoShape 16"/>
            <p:cNvCxnSpPr>
              <a:cxnSpLocks noChangeShapeType="1"/>
              <a:stCxn id="181258" idx="7"/>
              <a:endCxn id="181257" idx="3"/>
            </p:cNvCxnSpPr>
            <p:nvPr/>
          </p:nvCxnSpPr>
          <p:spPr bwMode="auto">
            <a:xfrm flipV="1">
              <a:off x="2691" y="1760"/>
              <a:ext cx="963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5" name="AutoShape 17"/>
            <p:cNvCxnSpPr>
              <a:cxnSpLocks noChangeShapeType="1"/>
              <a:stCxn id="181257" idx="3"/>
              <a:endCxn id="181259" idx="1"/>
            </p:cNvCxnSpPr>
            <p:nvPr/>
          </p:nvCxnSpPr>
          <p:spPr bwMode="auto">
            <a:xfrm>
              <a:off x="3654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6" name="AutoShape 18"/>
            <p:cNvCxnSpPr>
              <a:cxnSpLocks noChangeShapeType="1"/>
              <a:stCxn id="181259" idx="7"/>
              <a:endCxn id="181257" idx="5"/>
            </p:cNvCxnSpPr>
            <p:nvPr/>
          </p:nvCxnSpPr>
          <p:spPr bwMode="auto">
            <a:xfrm flipV="1">
              <a:off x="4002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7" name="AutoShape 19"/>
            <p:cNvCxnSpPr>
              <a:cxnSpLocks noChangeShapeType="1"/>
              <a:stCxn id="181258" idx="6"/>
              <a:endCxn id="181259" idx="2"/>
            </p:cNvCxnSpPr>
            <p:nvPr/>
          </p:nvCxnSpPr>
          <p:spPr bwMode="auto">
            <a:xfrm>
              <a:off x="2763" y="292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8" name="AutoShape 20"/>
            <p:cNvCxnSpPr>
              <a:cxnSpLocks noChangeShapeType="1"/>
              <a:stCxn id="181259" idx="1"/>
              <a:endCxn id="181260" idx="6"/>
            </p:cNvCxnSpPr>
            <p:nvPr/>
          </p:nvCxnSpPr>
          <p:spPr bwMode="auto">
            <a:xfrm flipH="1" flipV="1">
              <a:off x="1780" y="2252"/>
              <a:ext cx="1874" cy="4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69" name="AutoShape 21"/>
            <p:cNvCxnSpPr>
              <a:cxnSpLocks noChangeShapeType="1"/>
              <a:stCxn id="181260" idx="5"/>
              <a:endCxn id="181258" idx="2"/>
            </p:cNvCxnSpPr>
            <p:nvPr/>
          </p:nvCxnSpPr>
          <p:spPr bwMode="auto">
            <a:xfrm>
              <a:off x="1708" y="2430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0" name="AutoShape 22"/>
            <p:cNvCxnSpPr>
              <a:cxnSpLocks noChangeShapeType="1"/>
              <a:stCxn id="181260" idx="7"/>
              <a:endCxn id="181256" idx="2"/>
            </p:cNvCxnSpPr>
            <p:nvPr/>
          </p:nvCxnSpPr>
          <p:spPr bwMode="auto">
            <a:xfrm flipV="1">
              <a:off x="1708" y="1582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71" name="Text Box 23"/>
            <p:cNvSpPr txBox="1">
              <a:spLocks noChangeArrowheads="1"/>
            </p:cNvSpPr>
            <p:nvPr/>
          </p:nvSpPr>
          <p:spPr bwMode="auto">
            <a:xfrm>
              <a:off x="1104" y="2055"/>
              <a:ext cx="3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2" name="Text Box 24"/>
            <p:cNvSpPr txBox="1">
              <a:spLocks noChangeArrowheads="1"/>
            </p:cNvSpPr>
            <p:nvPr/>
          </p:nvSpPr>
          <p:spPr bwMode="auto">
            <a:xfrm>
              <a:off x="2353" y="109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3" name="Text Box 25"/>
            <p:cNvSpPr txBox="1">
              <a:spLocks noChangeArrowheads="1"/>
            </p:cNvSpPr>
            <p:nvPr/>
          </p:nvSpPr>
          <p:spPr bwMode="auto">
            <a:xfrm>
              <a:off x="3664" y="1094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4" name="Text Box 26"/>
            <p:cNvSpPr txBox="1">
              <a:spLocks noChangeArrowheads="1"/>
            </p:cNvSpPr>
            <p:nvPr/>
          </p:nvSpPr>
          <p:spPr bwMode="auto">
            <a:xfrm>
              <a:off x="3704" y="3109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2360" y="3109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1813" y="1584"/>
              <a:ext cx="49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77" name="Text Box 29"/>
            <p:cNvSpPr txBox="1">
              <a:spLocks noChangeArrowheads="1"/>
            </p:cNvSpPr>
            <p:nvPr/>
          </p:nvSpPr>
          <p:spPr bwMode="auto">
            <a:xfrm>
              <a:off x="1717" y="2534"/>
              <a:ext cx="4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78" name="Text Box 30"/>
            <p:cNvSpPr txBox="1">
              <a:spLocks noChangeArrowheads="1"/>
            </p:cNvSpPr>
            <p:nvPr/>
          </p:nvSpPr>
          <p:spPr bwMode="auto">
            <a:xfrm>
              <a:off x="2927" y="1382"/>
              <a:ext cx="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0" name="Text Box 32"/>
            <p:cNvSpPr txBox="1">
              <a:spLocks noChangeArrowheads="1"/>
            </p:cNvSpPr>
            <p:nvPr/>
          </p:nvSpPr>
          <p:spPr bwMode="auto">
            <a:xfrm>
              <a:off x="2648" y="1917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1" name="Text Box 33"/>
            <p:cNvSpPr txBox="1">
              <a:spLocks noChangeArrowheads="1"/>
            </p:cNvSpPr>
            <p:nvPr/>
          </p:nvSpPr>
          <p:spPr bwMode="auto">
            <a:xfrm>
              <a:off x="3320" y="1750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2" name="Text Box 34"/>
            <p:cNvSpPr txBox="1">
              <a:spLocks noChangeArrowheads="1"/>
            </p:cNvSpPr>
            <p:nvPr/>
          </p:nvSpPr>
          <p:spPr bwMode="auto">
            <a:xfrm>
              <a:off x="3513" y="2085"/>
              <a:ext cx="3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3" name="Text Box 35"/>
            <p:cNvSpPr txBox="1">
              <a:spLocks noChangeArrowheads="1"/>
            </p:cNvSpPr>
            <p:nvPr/>
          </p:nvSpPr>
          <p:spPr bwMode="auto">
            <a:xfrm>
              <a:off x="3984" y="2085"/>
              <a:ext cx="3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4" name="Text Box 36"/>
            <p:cNvSpPr txBox="1">
              <a:spLocks noChangeArrowheads="1"/>
            </p:cNvSpPr>
            <p:nvPr/>
          </p:nvSpPr>
          <p:spPr bwMode="auto">
            <a:xfrm>
              <a:off x="3224" y="2438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1285" name="Text Box 37"/>
            <p:cNvSpPr txBox="1">
              <a:spLocks noChangeArrowheads="1"/>
            </p:cNvSpPr>
            <p:nvPr/>
          </p:nvSpPr>
          <p:spPr bwMode="auto">
            <a:xfrm>
              <a:off x="3009" y="2870"/>
              <a:ext cx="3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375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64</a:t>
            </a:fld>
            <a:endParaRPr lang="en-US"/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5049838" y="3650072"/>
            <a:ext cx="512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3364" name="Group 68"/>
          <p:cNvGrpSpPr>
            <a:grpSpLocks/>
          </p:cNvGrpSpPr>
          <p:nvPr/>
        </p:nvGrpSpPr>
        <p:grpSpPr bwMode="auto">
          <a:xfrm>
            <a:off x="3373439" y="2345147"/>
            <a:ext cx="4987925" cy="3521075"/>
            <a:chOff x="1165" y="1056"/>
            <a:chExt cx="3142" cy="2218"/>
          </a:xfrm>
        </p:grpSpPr>
        <p:sp>
          <p:nvSpPr>
            <p:cNvPr id="183304" name="Oval 8"/>
            <p:cNvSpPr>
              <a:spLocks noChangeArrowheads="1"/>
            </p:cNvSpPr>
            <p:nvPr/>
          </p:nvSpPr>
          <p:spPr bwMode="auto">
            <a:xfrm>
              <a:off x="2300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8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3305" name="Oval 9"/>
            <p:cNvSpPr>
              <a:spLocks noChangeArrowheads="1"/>
            </p:cNvSpPr>
            <p:nvPr/>
          </p:nvSpPr>
          <p:spPr bwMode="auto">
            <a:xfrm>
              <a:off x="3593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14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3306" name="Oval 10"/>
            <p:cNvSpPr>
              <a:spLocks noChangeArrowheads="1"/>
            </p:cNvSpPr>
            <p:nvPr/>
          </p:nvSpPr>
          <p:spPr bwMode="auto">
            <a:xfrm>
              <a:off x="2300" y="2603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5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3307" name="Oval 11"/>
            <p:cNvSpPr>
              <a:spLocks noChangeArrowheads="1"/>
            </p:cNvSpPr>
            <p:nvPr/>
          </p:nvSpPr>
          <p:spPr bwMode="auto">
            <a:xfrm>
              <a:off x="3593" y="2603"/>
              <a:ext cx="485" cy="48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7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3308" name="Oval 12"/>
            <p:cNvSpPr>
              <a:spLocks noChangeArrowheads="1"/>
            </p:cNvSpPr>
            <p:nvPr/>
          </p:nvSpPr>
          <p:spPr bwMode="auto">
            <a:xfrm>
              <a:off x="1331" y="1958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183309" name="AutoShape 13"/>
            <p:cNvCxnSpPr>
              <a:cxnSpLocks noChangeShapeType="1"/>
              <a:stCxn id="183306" idx="7"/>
              <a:endCxn id="183304" idx="5"/>
            </p:cNvCxnSpPr>
            <p:nvPr/>
          </p:nvCxnSpPr>
          <p:spPr bwMode="auto">
            <a:xfrm rot="16200000">
              <a:off x="2240" y="2201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0" name="AutoShape 14"/>
            <p:cNvCxnSpPr>
              <a:cxnSpLocks noChangeShapeType="1"/>
              <a:stCxn id="183304" idx="3"/>
              <a:endCxn id="183306" idx="1"/>
            </p:cNvCxnSpPr>
            <p:nvPr/>
          </p:nvCxnSpPr>
          <p:spPr bwMode="auto">
            <a:xfrm rot="5400000">
              <a:off x="1897" y="2201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1" name="AutoShape 15"/>
            <p:cNvCxnSpPr>
              <a:cxnSpLocks noChangeShapeType="1"/>
              <a:stCxn id="183304" idx="6"/>
              <a:endCxn id="183305" idx="2"/>
            </p:cNvCxnSpPr>
            <p:nvPr/>
          </p:nvCxnSpPr>
          <p:spPr bwMode="auto">
            <a:xfrm>
              <a:off x="2785" y="1555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2" name="AutoShape 16"/>
            <p:cNvCxnSpPr>
              <a:cxnSpLocks noChangeShapeType="1"/>
              <a:stCxn id="183306" idx="7"/>
              <a:endCxn id="183305" idx="3"/>
            </p:cNvCxnSpPr>
            <p:nvPr/>
          </p:nvCxnSpPr>
          <p:spPr bwMode="auto">
            <a:xfrm flipV="1">
              <a:off x="2714" y="1727"/>
              <a:ext cx="950" cy="94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3" name="AutoShape 17"/>
            <p:cNvCxnSpPr>
              <a:cxnSpLocks noChangeShapeType="1"/>
              <a:stCxn id="183305" idx="3"/>
              <a:endCxn id="183307" idx="1"/>
            </p:cNvCxnSpPr>
            <p:nvPr/>
          </p:nvCxnSpPr>
          <p:spPr bwMode="auto">
            <a:xfrm>
              <a:off x="3664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4" name="AutoShape 18"/>
            <p:cNvCxnSpPr>
              <a:cxnSpLocks noChangeShapeType="1"/>
              <a:stCxn id="183307" idx="7"/>
              <a:endCxn id="183305" idx="5"/>
            </p:cNvCxnSpPr>
            <p:nvPr/>
          </p:nvCxnSpPr>
          <p:spPr bwMode="auto">
            <a:xfrm flipV="1">
              <a:off x="4007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5" name="AutoShape 19"/>
            <p:cNvCxnSpPr>
              <a:cxnSpLocks noChangeShapeType="1"/>
              <a:stCxn id="183306" idx="6"/>
              <a:endCxn id="183307" idx="2"/>
            </p:cNvCxnSpPr>
            <p:nvPr/>
          </p:nvCxnSpPr>
          <p:spPr bwMode="auto">
            <a:xfrm>
              <a:off x="2785" y="2845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6" name="AutoShape 20"/>
            <p:cNvCxnSpPr>
              <a:cxnSpLocks noChangeShapeType="1"/>
              <a:stCxn id="183307" idx="1"/>
              <a:endCxn id="183308" idx="6"/>
            </p:cNvCxnSpPr>
            <p:nvPr/>
          </p:nvCxnSpPr>
          <p:spPr bwMode="auto">
            <a:xfrm flipH="1" flipV="1">
              <a:off x="1816" y="2200"/>
              <a:ext cx="1848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7" name="AutoShape 21"/>
            <p:cNvCxnSpPr>
              <a:cxnSpLocks noChangeShapeType="1"/>
              <a:stCxn id="183308" idx="5"/>
              <a:endCxn id="183306" idx="2"/>
            </p:cNvCxnSpPr>
            <p:nvPr/>
          </p:nvCxnSpPr>
          <p:spPr bwMode="auto">
            <a:xfrm>
              <a:off x="1745" y="2372"/>
              <a:ext cx="555" cy="473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318" name="AutoShape 22"/>
            <p:cNvCxnSpPr>
              <a:cxnSpLocks noChangeShapeType="1"/>
              <a:stCxn id="183308" idx="7"/>
              <a:endCxn id="183304" idx="2"/>
            </p:cNvCxnSpPr>
            <p:nvPr/>
          </p:nvCxnSpPr>
          <p:spPr bwMode="auto">
            <a:xfrm flipV="1">
              <a:off x="1745" y="1555"/>
              <a:ext cx="555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319" name="Text Box 23"/>
            <p:cNvSpPr txBox="1">
              <a:spLocks noChangeArrowheads="1"/>
            </p:cNvSpPr>
            <p:nvPr/>
          </p:nvSpPr>
          <p:spPr bwMode="auto">
            <a:xfrm>
              <a:off x="1165" y="2053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3320" name="Text Box 24"/>
            <p:cNvSpPr txBox="1">
              <a:spLocks noChangeArrowheads="1"/>
            </p:cNvSpPr>
            <p:nvPr/>
          </p:nvSpPr>
          <p:spPr bwMode="auto">
            <a:xfrm>
              <a:off x="3757" y="302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3321" name="Text Box 25"/>
            <p:cNvSpPr txBox="1">
              <a:spLocks noChangeArrowheads="1"/>
            </p:cNvSpPr>
            <p:nvPr/>
          </p:nvSpPr>
          <p:spPr bwMode="auto">
            <a:xfrm>
              <a:off x="2461" y="301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3322" name="Text Box 26"/>
            <p:cNvSpPr txBox="1">
              <a:spLocks noChangeArrowheads="1"/>
            </p:cNvSpPr>
            <p:nvPr/>
          </p:nvSpPr>
          <p:spPr bwMode="auto">
            <a:xfrm>
              <a:off x="1819" y="1584"/>
              <a:ext cx="4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3" name="Text Box 27"/>
            <p:cNvSpPr txBox="1">
              <a:spLocks noChangeArrowheads="1"/>
            </p:cNvSpPr>
            <p:nvPr/>
          </p:nvSpPr>
          <p:spPr bwMode="auto">
            <a:xfrm>
              <a:off x="1771" y="2485"/>
              <a:ext cx="48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4" name="Text Box 28"/>
            <p:cNvSpPr txBox="1">
              <a:spLocks noChangeArrowheads="1"/>
            </p:cNvSpPr>
            <p:nvPr/>
          </p:nvSpPr>
          <p:spPr bwMode="auto">
            <a:xfrm>
              <a:off x="2947" y="1334"/>
              <a:ext cx="4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6" name="Text Box 30"/>
            <p:cNvSpPr txBox="1">
              <a:spLocks noChangeArrowheads="1"/>
            </p:cNvSpPr>
            <p:nvPr/>
          </p:nvSpPr>
          <p:spPr bwMode="auto">
            <a:xfrm>
              <a:off x="2688" y="1910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7" name="Text Box 31"/>
            <p:cNvSpPr txBox="1">
              <a:spLocks noChangeArrowheads="1"/>
            </p:cNvSpPr>
            <p:nvPr/>
          </p:nvSpPr>
          <p:spPr bwMode="auto">
            <a:xfrm>
              <a:off x="3133" y="1909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8" name="Text Box 32"/>
            <p:cNvSpPr txBox="1">
              <a:spLocks noChangeArrowheads="1"/>
            </p:cNvSpPr>
            <p:nvPr/>
          </p:nvSpPr>
          <p:spPr bwMode="auto">
            <a:xfrm>
              <a:off x="3517" y="2039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9" name="Text Box 33"/>
            <p:cNvSpPr txBox="1">
              <a:spLocks noChangeArrowheads="1"/>
            </p:cNvSpPr>
            <p:nvPr/>
          </p:nvSpPr>
          <p:spPr bwMode="auto">
            <a:xfrm>
              <a:off x="3984" y="2039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30" name="Text Box 34"/>
            <p:cNvSpPr txBox="1">
              <a:spLocks noChangeArrowheads="1"/>
            </p:cNvSpPr>
            <p:nvPr/>
          </p:nvSpPr>
          <p:spPr bwMode="auto">
            <a:xfrm>
              <a:off x="3325" y="2389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3028" y="2822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62" name="Text Box 66"/>
            <p:cNvSpPr txBox="1">
              <a:spLocks noChangeArrowheads="1"/>
            </p:cNvSpPr>
            <p:nvPr/>
          </p:nvSpPr>
          <p:spPr bwMode="auto">
            <a:xfrm>
              <a:off x="2448" y="1056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3363" name="Text Box 67"/>
            <p:cNvSpPr txBox="1">
              <a:spLocks noChangeArrowheads="1"/>
            </p:cNvSpPr>
            <p:nvPr/>
          </p:nvSpPr>
          <p:spPr bwMode="auto">
            <a:xfrm>
              <a:off x="3709" y="109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014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65</a:t>
            </a:fld>
            <a:endParaRPr lang="en-US"/>
          </a:p>
        </p:txBody>
      </p:sp>
      <p:sp>
        <p:nvSpPr>
          <p:cNvPr id="182300" name="Text Box 28"/>
          <p:cNvSpPr txBox="1">
            <a:spLocks noChangeArrowheads="1"/>
          </p:cNvSpPr>
          <p:nvPr/>
        </p:nvSpPr>
        <p:spPr bwMode="auto">
          <a:xfrm>
            <a:off x="4411664" y="3277337"/>
            <a:ext cx="76993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10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2310" name="Group 38"/>
          <p:cNvGrpSpPr>
            <a:grpSpLocks/>
          </p:cNvGrpSpPr>
          <p:nvPr/>
        </p:nvGrpSpPr>
        <p:grpSpPr bwMode="auto">
          <a:xfrm>
            <a:off x="3373439" y="2518513"/>
            <a:ext cx="4987925" cy="3448049"/>
            <a:chOff x="1165" y="1191"/>
            <a:chExt cx="3142" cy="2172"/>
          </a:xfrm>
        </p:grpSpPr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2300" y="1407"/>
              <a:ext cx="485" cy="47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8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3593" y="1407"/>
              <a:ext cx="485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latin typeface="Symbol" panose="05050102010706020507" pitchFamily="18" charset="2"/>
                </a:rPr>
                <a:t>13</a:t>
              </a:r>
              <a:endParaRPr lang="en-GB">
                <a:latin typeface="Symbol" panose="05050102010706020507" pitchFamily="18" charset="2"/>
              </a:endParaRPr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2300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5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3593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7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2284" name="Oval 12"/>
            <p:cNvSpPr>
              <a:spLocks noChangeArrowheads="1"/>
            </p:cNvSpPr>
            <p:nvPr/>
          </p:nvSpPr>
          <p:spPr bwMode="auto">
            <a:xfrm>
              <a:off x="1331" y="2045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182285" name="AutoShape 13"/>
            <p:cNvCxnSpPr>
              <a:cxnSpLocks noChangeShapeType="1"/>
              <a:stCxn id="182282" idx="7"/>
              <a:endCxn id="182280" idx="5"/>
            </p:cNvCxnSpPr>
            <p:nvPr/>
          </p:nvCxnSpPr>
          <p:spPr bwMode="auto">
            <a:xfrm rot="16200000">
              <a:off x="2245" y="2285"/>
              <a:ext cx="93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6" name="AutoShape 14"/>
            <p:cNvCxnSpPr>
              <a:cxnSpLocks noChangeShapeType="1"/>
              <a:stCxn id="182280" idx="3"/>
              <a:endCxn id="182282" idx="1"/>
            </p:cNvCxnSpPr>
            <p:nvPr/>
          </p:nvCxnSpPr>
          <p:spPr bwMode="auto">
            <a:xfrm rot="5400000">
              <a:off x="1902" y="2285"/>
              <a:ext cx="93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7" name="AutoShape 15"/>
            <p:cNvCxnSpPr>
              <a:cxnSpLocks noChangeShapeType="1"/>
              <a:stCxn id="182280" idx="6"/>
              <a:endCxn id="182281" idx="2"/>
            </p:cNvCxnSpPr>
            <p:nvPr/>
          </p:nvCxnSpPr>
          <p:spPr bwMode="auto">
            <a:xfrm>
              <a:off x="2785" y="1646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8" name="AutoShape 16"/>
            <p:cNvCxnSpPr>
              <a:cxnSpLocks noChangeShapeType="1"/>
              <a:stCxn id="182282" idx="7"/>
              <a:endCxn id="182281" idx="3"/>
            </p:cNvCxnSpPr>
            <p:nvPr/>
          </p:nvCxnSpPr>
          <p:spPr bwMode="auto">
            <a:xfrm flipV="1">
              <a:off x="2714" y="1816"/>
              <a:ext cx="95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89" name="AutoShape 17"/>
            <p:cNvCxnSpPr>
              <a:cxnSpLocks noChangeShapeType="1"/>
              <a:stCxn id="182281" idx="3"/>
              <a:endCxn id="182283" idx="1"/>
            </p:cNvCxnSpPr>
            <p:nvPr/>
          </p:nvCxnSpPr>
          <p:spPr bwMode="auto">
            <a:xfrm>
              <a:off x="3664" y="1816"/>
              <a:ext cx="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0" name="AutoShape 18"/>
            <p:cNvCxnSpPr>
              <a:cxnSpLocks noChangeShapeType="1"/>
              <a:stCxn id="182283" idx="7"/>
              <a:endCxn id="182281" idx="5"/>
            </p:cNvCxnSpPr>
            <p:nvPr/>
          </p:nvCxnSpPr>
          <p:spPr bwMode="auto">
            <a:xfrm flipV="1">
              <a:off x="4007" y="1816"/>
              <a:ext cx="0" cy="93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1" name="AutoShape 19"/>
            <p:cNvCxnSpPr>
              <a:cxnSpLocks noChangeShapeType="1"/>
              <a:stCxn id="182282" idx="6"/>
              <a:endCxn id="182283" idx="2"/>
            </p:cNvCxnSpPr>
            <p:nvPr/>
          </p:nvCxnSpPr>
          <p:spPr bwMode="auto">
            <a:xfrm>
              <a:off x="2785" y="2923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2" name="AutoShape 20"/>
            <p:cNvCxnSpPr>
              <a:cxnSpLocks noChangeShapeType="1"/>
              <a:stCxn id="182283" idx="1"/>
              <a:endCxn id="182284" idx="6"/>
            </p:cNvCxnSpPr>
            <p:nvPr/>
          </p:nvCxnSpPr>
          <p:spPr bwMode="auto">
            <a:xfrm flipH="1" flipV="1">
              <a:off x="1816" y="2284"/>
              <a:ext cx="1848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3" name="AutoShape 21"/>
            <p:cNvCxnSpPr>
              <a:cxnSpLocks noChangeShapeType="1"/>
              <a:stCxn id="182284" idx="5"/>
              <a:endCxn id="182282" idx="2"/>
            </p:cNvCxnSpPr>
            <p:nvPr/>
          </p:nvCxnSpPr>
          <p:spPr bwMode="auto">
            <a:xfrm>
              <a:off x="1745" y="2454"/>
              <a:ext cx="555" cy="469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294" name="AutoShape 22"/>
            <p:cNvCxnSpPr>
              <a:cxnSpLocks noChangeShapeType="1"/>
              <a:stCxn id="182284" idx="7"/>
              <a:endCxn id="182280" idx="2"/>
            </p:cNvCxnSpPr>
            <p:nvPr/>
          </p:nvCxnSpPr>
          <p:spPr bwMode="auto">
            <a:xfrm flipV="1">
              <a:off x="1745" y="1646"/>
              <a:ext cx="555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295" name="Text Box 23"/>
            <p:cNvSpPr txBox="1">
              <a:spLocks noChangeArrowheads="1"/>
            </p:cNvSpPr>
            <p:nvPr/>
          </p:nvSpPr>
          <p:spPr bwMode="auto">
            <a:xfrm>
              <a:off x="1165" y="2103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296" name="Text Box 24"/>
            <p:cNvSpPr txBox="1">
              <a:spLocks noChangeArrowheads="1"/>
            </p:cNvSpPr>
            <p:nvPr/>
          </p:nvSpPr>
          <p:spPr bwMode="auto">
            <a:xfrm>
              <a:off x="2413" y="1191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297" name="Text Box 25"/>
            <p:cNvSpPr txBox="1">
              <a:spLocks noChangeArrowheads="1"/>
            </p:cNvSpPr>
            <p:nvPr/>
          </p:nvSpPr>
          <p:spPr bwMode="auto">
            <a:xfrm>
              <a:off x="3674" y="1191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298" name="Text Box 26"/>
            <p:cNvSpPr txBox="1">
              <a:spLocks noChangeArrowheads="1"/>
            </p:cNvSpPr>
            <p:nvPr/>
          </p:nvSpPr>
          <p:spPr bwMode="auto">
            <a:xfrm>
              <a:off x="3757" y="3111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299" name="Text Box 27"/>
            <p:cNvSpPr txBox="1">
              <a:spLocks noChangeArrowheads="1"/>
            </p:cNvSpPr>
            <p:nvPr/>
          </p:nvSpPr>
          <p:spPr bwMode="auto">
            <a:xfrm>
              <a:off x="2461" y="3109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1771" y="2592"/>
              <a:ext cx="4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2" name="Text Box 30"/>
            <p:cNvSpPr txBox="1">
              <a:spLocks noChangeArrowheads="1"/>
            </p:cNvSpPr>
            <p:nvPr/>
          </p:nvSpPr>
          <p:spPr bwMode="auto">
            <a:xfrm>
              <a:off x="2947" y="1440"/>
              <a:ext cx="4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3" name="Text Box 31"/>
            <p:cNvSpPr txBox="1">
              <a:spLocks noChangeArrowheads="1"/>
            </p:cNvSpPr>
            <p:nvPr/>
          </p:nvSpPr>
          <p:spPr bwMode="auto">
            <a:xfrm>
              <a:off x="2221" y="1965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4" name="Text Box 32"/>
            <p:cNvSpPr txBox="1">
              <a:spLocks noChangeArrowheads="1"/>
            </p:cNvSpPr>
            <p:nvPr/>
          </p:nvSpPr>
          <p:spPr bwMode="auto">
            <a:xfrm>
              <a:off x="2688" y="1965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5" name="Text Box 33"/>
            <p:cNvSpPr txBox="1">
              <a:spLocks noChangeArrowheads="1"/>
            </p:cNvSpPr>
            <p:nvPr/>
          </p:nvSpPr>
          <p:spPr bwMode="auto">
            <a:xfrm>
              <a:off x="3181" y="1957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6" name="Text Box 34"/>
            <p:cNvSpPr txBox="1">
              <a:spLocks noChangeArrowheads="1"/>
            </p:cNvSpPr>
            <p:nvPr/>
          </p:nvSpPr>
          <p:spPr bwMode="auto">
            <a:xfrm>
              <a:off x="3517" y="2125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7" name="Text Box 35"/>
            <p:cNvSpPr txBox="1">
              <a:spLocks noChangeArrowheads="1"/>
            </p:cNvSpPr>
            <p:nvPr/>
          </p:nvSpPr>
          <p:spPr bwMode="auto">
            <a:xfrm>
              <a:off x="3984" y="2125"/>
              <a:ext cx="3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8" name="Text Box 36"/>
            <p:cNvSpPr txBox="1">
              <a:spLocks noChangeArrowheads="1"/>
            </p:cNvSpPr>
            <p:nvPr/>
          </p:nvSpPr>
          <p:spPr bwMode="auto">
            <a:xfrm>
              <a:off x="3312" y="2448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309" name="Text Box 37"/>
            <p:cNvSpPr txBox="1">
              <a:spLocks noChangeArrowheads="1"/>
            </p:cNvSpPr>
            <p:nvPr/>
          </p:nvSpPr>
          <p:spPr bwMode="auto">
            <a:xfrm>
              <a:off x="3028" y="2880"/>
              <a:ext cx="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670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66</a:t>
            </a:fld>
            <a:endParaRPr lang="en-US"/>
          </a:p>
        </p:txBody>
      </p:sp>
      <p:grpSp>
        <p:nvGrpSpPr>
          <p:cNvPr id="184389" name="Group 69"/>
          <p:cNvGrpSpPr>
            <a:grpSpLocks/>
          </p:cNvGrpSpPr>
          <p:nvPr/>
        </p:nvGrpSpPr>
        <p:grpSpPr bwMode="auto">
          <a:xfrm>
            <a:off x="3276601" y="2399782"/>
            <a:ext cx="5083175" cy="3460750"/>
            <a:chOff x="1104" y="1142"/>
            <a:chExt cx="3202" cy="2180"/>
          </a:xfrm>
        </p:grpSpPr>
        <p:sp>
          <p:nvSpPr>
            <p:cNvPr id="184327" name="Oval 7"/>
            <p:cNvSpPr>
              <a:spLocks noChangeArrowheads="1"/>
            </p:cNvSpPr>
            <p:nvPr/>
          </p:nvSpPr>
          <p:spPr bwMode="auto">
            <a:xfrm>
              <a:off x="2309" y="1403"/>
              <a:ext cx="483" cy="4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8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2462" y="1142"/>
              <a:ext cx="3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u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4343" name="Text Box 23"/>
            <p:cNvSpPr txBox="1">
              <a:spLocks noChangeArrowheads="1"/>
            </p:cNvSpPr>
            <p:nvPr/>
          </p:nvSpPr>
          <p:spPr bwMode="auto">
            <a:xfrm>
              <a:off x="3696" y="1190"/>
              <a:ext cx="3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184388" name="Group 68"/>
            <p:cNvGrpSpPr>
              <a:grpSpLocks/>
            </p:cNvGrpSpPr>
            <p:nvPr/>
          </p:nvGrpSpPr>
          <p:grpSpPr bwMode="auto">
            <a:xfrm>
              <a:off x="1104" y="1392"/>
              <a:ext cx="3202" cy="1930"/>
              <a:chOff x="1104" y="1392"/>
              <a:chExt cx="3202" cy="1930"/>
            </a:xfrm>
          </p:grpSpPr>
          <p:sp>
            <p:nvSpPr>
              <p:cNvPr id="184328" name="Oval 8"/>
              <p:cNvSpPr>
                <a:spLocks noChangeArrowheads="1"/>
              </p:cNvSpPr>
              <p:nvPr/>
            </p:nvSpPr>
            <p:spPr bwMode="auto">
              <a:xfrm>
                <a:off x="3596" y="1403"/>
                <a:ext cx="483" cy="474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latin typeface="Symbol" panose="05050102010706020507" pitchFamily="18" charset="2"/>
                  </a:rPr>
                  <a:t>9</a:t>
                </a:r>
                <a:endParaRPr lang="en-GB">
                  <a:latin typeface="Symbol" panose="05050102010706020507" pitchFamily="18" charset="2"/>
                </a:endParaRPr>
              </a:p>
            </p:txBody>
          </p:sp>
          <p:sp>
            <p:nvSpPr>
              <p:cNvPr id="184329" name="Oval 9"/>
              <p:cNvSpPr>
                <a:spLocks noChangeArrowheads="1"/>
              </p:cNvSpPr>
              <p:nvPr/>
            </p:nvSpPr>
            <p:spPr bwMode="auto">
              <a:xfrm>
                <a:off x="2309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solidFill>
                      <a:schemeClr val="bg1"/>
                    </a:solidFill>
                    <a:latin typeface="Symbol" panose="05050102010706020507" pitchFamily="18" charset="2"/>
                  </a:rPr>
                  <a:t>5</a:t>
                </a:r>
                <a:endParaRPr lang="en-GB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  <p:sp>
            <p:nvSpPr>
              <p:cNvPr id="184330" name="Oval 10"/>
              <p:cNvSpPr>
                <a:spLocks noChangeArrowheads="1"/>
              </p:cNvSpPr>
              <p:nvPr/>
            </p:nvSpPr>
            <p:spPr bwMode="auto">
              <a:xfrm>
                <a:off x="3596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solidFill>
                      <a:schemeClr val="bg1"/>
                    </a:solidFill>
                    <a:latin typeface="Symbol" panose="05050102010706020507" pitchFamily="18" charset="2"/>
                  </a:rPr>
                  <a:t>7</a:t>
                </a:r>
                <a:endParaRPr lang="en-GB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  <p:sp>
            <p:nvSpPr>
              <p:cNvPr id="184331" name="Oval 11"/>
              <p:cNvSpPr>
                <a:spLocks noChangeArrowheads="1"/>
              </p:cNvSpPr>
              <p:nvPr/>
            </p:nvSpPr>
            <p:spPr bwMode="auto">
              <a:xfrm>
                <a:off x="1344" y="2034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>
                    <a:solidFill>
                      <a:schemeClr val="bg1"/>
                    </a:solidFill>
                    <a:latin typeface="Symbol" panose="05050102010706020507" pitchFamily="18" charset="2"/>
                  </a:rPr>
                  <a:t>0</a:t>
                </a:r>
                <a:endParaRPr lang="en-GB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  <p:cxnSp>
            <p:nvCxnSpPr>
              <p:cNvPr id="184332" name="AutoShape 12"/>
              <p:cNvCxnSpPr>
                <a:cxnSpLocks noChangeShapeType="1"/>
                <a:stCxn id="184329" idx="7"/>
                <a:endCxn id="184327" idx="5"/>
              </p:cNvCxnSpPr>
              <p:nvPr/>
            </p:nvCxnSpPr>
            <p:spPr bwMode="auto">
              <a:xfrm rot="16200000">
                <a:off x="2257" y="2271"/>
                <a:ext cx="928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3" name="AutoShape 13"/>
              <p:cNvCxnSpPr>
                <a:cxnSpLocks noChangeShapeType="1"/>
                <a:stCxn id="184327" idx="3"/>
                <a:endCxn id="184329" idx="1"/>
              </p:cNvCxnSpPr>
              <p:nvPr/>
            </p:nvCxnSpPr>
            <p:spPr bwMode="auto">
              <a:xfrm rot="5400000">
                <a:off x="1916" y="2271"/>
                <a:ext cx="9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4" name="AutoShape 14"/>
              <p:cNvCxnSpPr>
                <a:cxnSpLocks noChangeShapeType="1"/>
                <a:stCxn id="184327" idx="6"/>
                <a:endCxn id="184328" idx="2"/>
              </p:cNvCxnSpPr>
              <p:nvPr/>
            </p:nvCxnSpPr>
            <p:spPr bwMode="auto">
              <a:xfrm>
                <a:off x="2792" y="1640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5" name="AutoShape 15"/>
              <p:cNvCxnSpPr>
                <a:cxnSpLocks noChangeShapeType="1"/>
                <a:stCxn id="184329" idx="7"/>
                <a:endCxn id="184328" idx="3"/>
              </p:cNvCxnSpPr>
              <p:nvPr/>
            </p:nvCxnSpPr>
            <p:spPr bwMode="auto">
              <a:xfrm flipV="1">
                <a:off x="2721" y="1807"/>
                <a:ext cx="945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6" name="AutoShape 16"/>
              <p:cNvCxnSpPr>
                <a:cxnSpLocks noChangeShapeType="1"/>
                <a:stCxn id="184328" idx="3"/>
                <a:endCxn id="184330" idx="1"/>
              </p:cNvCxnSpPr>
              <p:nvPr/>
            </p:nvCxnSpPr>
            <p:spPr bwMode="auto">
              <a:xfrm>
                <a:off x="3666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7" name="AutoShape 17"/>
              <p:cNvCxnSpPr>
                <a:cxnSpLocks noChangeShapeType="1"/>
                <a:stCxn id="184330" idx="7"/>
                <a:endCxn id="184328" idx="5"/>
              </p:cNvCxnSpPr>
              <p:nvPr/>
            </p:nvCxnSpPr>
            <p:spPr bwMode="auto">
              <a:xfrm flipV="1">
                <a:off x="4008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8" name="AutoShape 18"/>
              <p:cNvCxnSpPr>
                <a:cxnSpLocks noChangeShapeType="1"/>
                <a:stCxn id="184329" idx="6"/>
                <a:endCxn id="184330" idx="2"/>
              </p:cNvCxnSpPr>
              <p:nvPr/>
            </p:nvCxnSpPr>
            <p:spPr bwMode="auto">
              <a:xfrm>
                <a:off x="2792" y="2903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39" name="AutoShape 19"/>
              <p:cNvCxnSpPr>
                <a:cxnSpLocks noChangeShapeType="1"/>
                <a:stCxn id="184330" idx="1"/>
                <a:endCxn id="184331" idx="6"/>
              </p:cNvCxnSpPr>
              <p:nvPr/>
            </p:nvCxnSpPr>
            <p:spPr bwMode="auto">
              <a:xfrm flipH="1" flipV="1">
                <a:off x="1827" y="2271"/>
                <a:ext cx="1839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40" name="AutoShape 20"/>
              <p:cNvCxnSpPr>
                <a:cxnSpLocks noChangeShapeType="1"/>
                <a:stCxn id="184331" idx="5"/>
                <a:endCxn id="184329" idx="2"/>
              </p:cNvCxnSpPr>
              <p:nvPr/>
            </p:nvCxnSpPr>
            <p:spPr bwMode="auto">
              <a:xfrm>
                <a:off x="1756" y="2439"/>
                <a:ext cx="553" cy="464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341" name="AutoShape 21"/>
              <p:cNvCxnSpPr>
                <a:cxnSpLocks noChangeShapeType="1"/>
                <a:stCxn id="184331" idx="7"/>
                <a:endCxn id="184327" idx="2"/>
              </p:cNvCxnSpPr>
              <p:nvPr/>
            </p:nvCxnSpPr>
            <p:spPr bwMode="auto">
              <a:xfrm flipV="1">
                <a:off x="1756" y="1640"/>
                <a:ext cx="553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344" name="Text Box 24"/>
              <p:cNvSpPr txBox="1">
                <a:spLocks noChangeArrowheads="1"/>
              </p:cNvSpPr>
              <p:nvPr/>
            </p:nvSpPr>
            <p:spPr bwMode="auto">
              <a:xfrm>
                <a:off x="3759" y="3072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y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5" name="Text Box 25"/>
              <p:cNvSpPr txBox="1">
                <a:spLocks noChangeArrowheads="1"/>
              </p:cNvSpPr>
              <p:nvPr/>
            </p:nvSpPr>
            <p:spPr bwMode="auto">
              <a:xfrm>
                <a:off x="2463" y="3062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anose="02020603050405020304" pitchFamily="18" charset="0"/>
                  </a:rPr>
                  <a:t>x</a:t>
                </a:r>
                <a:endParaRPr lang="en-GB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6" name="Text Box 26"/>
              <p:cNvSpPr txBox="1">
                <a:spLocks noChangeArrowheads="1"/>
              </p:cNvSpPr>
              <p:nvPr/>
            </p:nvSpPr>
            <p:spPr bwMode="auto">
              <a:xfrm>
                <a:off x="1822" y="1670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10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7" name="Text Box 27"/>
              <p:cNvSpPr txBox="1">
                <a:spLocks noChangeArrowheads="1"/>
              </p:cNvSpPr>
              <p:nvPr/>
            </p:nvSpPr>
            <p:spPr bwMode="auto">
              <a:xfrm>
                <a:off x="1774" y="2534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5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8" name="Text Box 28"/>
              <p:cNvSpPr txBox="1">
                <a:spLocks noChangeArrowheads="1"/>
              </p:cNvSpPr>
              <p:nvPr/>
            </p:nvSpPr>
            <p:spPr bwMode="auto">
              <a:xfrm>
                <a:off x="2953" y="139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1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49" name="Text Box 29"/>
              <p:cNvSpPr txBox="1">
                <a:spLocks noChangeArrowheads="1"/>
              </p:cNvSpPr>
              <p:nvPr/>
            </p:nvSpPr>
            <p:spPr bwMode="auto">
              <a:xfrm>
                <a:off x="2222" y="1956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0" name="Text Box 30"/>
              <p:cNvSpPr txBox="1">
                <a:spLocks noChangeArrowheads="1"/>
              </p:cNvSpPr>
              <p:nvPr/>
            </p:nvSpPr>
            <p:spPr bwMode="auto">
              <a:xfrm>
                <a:off x="2688" y="1956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3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1" name="Text Box 31"/>
              <p:cNvSpPr txBox="1">
                <a:spLocks noChangeArrowheads="1"/>
              </p:cNvSpPr>
              <p:nvPr/>
            </p:nvSpPr>
            <p:spPr bwMode="auto">
              <a:xfrm>
                <a:off x="3183" y="1958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2" name="Text Box 32"/>
              <p:cNvSpPr txBox="1">
                <a:spLocks noChangeArrowheads="1"/>
              </p:cNvSpPr>
              <p:nvPr/>
            </p:nvSpPr>
            <p:spPr bwMode="auto">
              <a:xfrm>
                <a:off x="3518" y="2112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4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3" name="Text Box 33"/>
              <p:cNvSpPr txBox="1">
                <a:spLocks noChangeArrowheads="1"/>
              </p:cNvSpPr>
              <p:nvPr/>
            </p:nvSpPr>
            <p:spPr bwMode="auto">
              <a:xfrm>
                <a:off x="3984" y="2113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4" name="Text Box 34"/>
              <p:cNvSpPr txBox="1">
                <a:spLocks noChangeArrowheads="1"/>
              </p:cNvSpPr>
              <p:nvPr/>
            </p:nvSpPr>
            <p:spPr bwMode="auto">
              <a:xfrm>
                <a:off x="3230" y="2438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5" name="Text Box 35"/>
              <p:cNvSpPr txBox="1">
                <a:spLocks noChangeArrowheads="1"/>
              </p:cNvSpPr>
              <p:nvPr/>
            </p:nvSpPr>
            <p:spPr bwMode="auto">
              <a:xfrm>
                <a:off x="3033" y="2870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5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210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Arial" panose="020B0604020202020204" pitchFamily="34" charset="0"/>
                  </a:rPr>
                  <a:t>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122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Dijkstra’s Algorithm </a:t>
            </a:r>
            <a:r>
              <a:rPr lang="en-US" dirty="0"/>
              <a:t>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67</a:t>
            </a:fld>
            <a:endParaRPr lang="en-US"/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5330826" y="2495317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latin typeface="Times New Roman" panose="02020603050405020304" pitchFamily="18" charset="0"/>
              </a:rPr>
              <a:t>u</a:t>
            </a:r>
            <a:endParaRPr lang="en-GB" sz="2000">
              <a:latin typeface="Times New Roman" panose="02020603050405020304" pitchFamily="18" charset="0"/>
            </a:endParaRP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4225926" y="4781317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5</a:t>
            </a:r>
            <a:endParaRPr lang="en-GB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5382" name="Group 38"/>
          <p:cNvGrpSpPr>
            <a:grpSpLocks/>
          </p:cNvGrpSpPr>
          <p:nvPr/>
        </p:nvGrpSpPr>
        <p:grpSpPr bwMode="auto">
          <a:xfrm>
            <a:off x="3197226" y="2571517"/>
            <a:ext cx="5260975" cy="3444875"/>
            <a:chOff x="1054" y="1190"/>
            <a:chExt cx="3314" cy="2170"/>
          </a:xfrm>
        </p:grpSpPr>
        <p:sp>
          <p:nvSpPr>
            <p:cNvPr id="185352" name="Oval 8"/>
            <p:cNvSpPr>
              <a:spLocks noChangeArrowheads="1"/>
            </p:cNvSpPr>
            <p:nvPr/>
          </p:nvSpPr>
          <p:spPr bwMode="auto">
            <a:xfrm>
              <a:off x="2260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8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5353" name="Oval 9"/>
            <p:cNvSpPr>
              <a:spLocks noChangeArrowheads="1"/>
            </p:cNvSpPr>
            <p:nvPr/>
          </p:nvSpPr>
          <p:spPr bwMode="auto">
            <a:xfrm>
              <a:off x="3609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9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2260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5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5355" name="Oval 11"/>
            <p:cNvSpPr>
              <a:spLocks noChangeArrowheads="1"/>
            </p:cNvSpPr>
            <p:nvPr/>
          </p:nvSpPr>
          <p:spPr bwMode="auto">
            <a:xfrm>
              <a:off x="3609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7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5356" name="Oval 12"/>
            <p:cNvSpPr>
              <a:spLocks noChangeArrowheads="1"/>
            </p:cNvSpPr>
            <p:nvPr/>
          </p:nvSpPr>
          <p:spPr bwMode="auto">
            <a:xfrm>
              <a:off x="1248" y="2055"/>
              <a:ext cx="506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185357" name="AutoShape 13"/>
            <p:cNvCxnSpPr>
              <a:cxnSpLocks noChangeShapeType="1"/>
              <a:stCxn id="185354" idx="7"/>
              <a:endCxn id="185352" idx="5"/>
            </p:cNvCxnSpPr>
            <p:nvPr/>
          </p:nvCxnSpPr>
          <p:spPr bwMode="auto">
            <a:xfrm rot="16200000">
              <a:off x="2218" y="2298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58" name="AutoShape 14"/>
            <p:cNvCxnSpPr>
              <a:cxnSpLocks noChangeShapeType="1"/>
              <a:stCxn id="185352" idx="3"/>
              <a:endCxn id="185354" idx="1"/>
            </p:cNvCxnSpPr>
            <p:nvPr/>
          </p:nvCxnSpPr>
          <p:spPr bwMode="auto">
            <a:xfrm rot="5400000">
              <a:off x="1860" y="2298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59" name="AutoShape 15"/>
            <p:cNvCxnSpPr>
              <a:cxnSpLocks noChangeShapeType="1"/>
              <a:stCxn id="185352" idx="6"/>
              <a:endCxn id="185353" idx="2"/>
            </p:cNvCxnSpPr>
            <p:nvPr/>
          </p:nvCxnSpPr>
          <p:spPr bwMode="auto">
            <a:xfrm>
              <a:off x="2766" y="1653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0" name="AutoShape 16"/>
            <p:cNvCxnSpPr>
              <a:cxnSpLocks noChangeShapeType="1"/>
              <a:stCxn id="185354" idx="7"/>
              <a:endCxn id="185353" idx="3"/>
            </p:cNvCxnSpPr>
            <p:nvPr/>
          </p:nvCxnSpPr>
          <p:spPr bwMode="auto">
            <a:xfrm flipV="1">
              <a:off x="2692" y="1824"/>
              <a:ext cx="991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1" name="AutoShape 17"/>
            <p:cNvCxnSpPr>
              <a:cxnSpLocks noChangeShapeType="1"/>
              <a:stCxn id="185353" idx="3"/>
              <a:endCxn id="185355" idx="1"/>
            </p:cNvCxnSpPr>
            <p:nvPr/>
          </p:nvCxnSpPr>
          <p:spPr bwMode="auto">
            <a:xfrm>
              <a:off x="3683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2" name="AutoShape 18"/>
            <p:cNvCxnSpPr>
              <a:cxnSpLocks noChangeShapeType="1"/>
              <a:stCxn id="185355" idx="7"/>
              <a:endCxn id="185353" idx="5"/>
            </p:cNvCxnSpPr>
            <p:nvPr/>
          </p:nvCxnSpPr>
          <p:spPr bwMode="auto">
            <a:xfrm flipV="1">
              <a:off x="4041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3" name="AutoShape 19"/>
            <p:cNvCxnSpPr>
              <a:cxnSpLocks noChangeShapeType="1"/>
              <a:stCxn id="185354" idx="6"/>
              <a:endCxn id="185355" idx="2"/>
            </p:cNvCxnSpPr>
            <p:nvPr/>
          </p:nvCxnSpPr>
          <p:spPr bwMode="auto">
            <a:xfrm>
              <a:off x="2766" y="2942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4" name="AutoShape 20"/>
            <p:cNvCxnSpPr>
              <a:cxnSpLocks noChangeShapeType="1"/>
              <a:stCxn id="185355" idx="1"/>
              <a:endCxn id="185356" idx="6"/>
            </p:cNvCxnSpPr>
            <p:nvPr/>
          </p:nvCxnSpPr>
          <p:spPr bwMode="auto">
            <a:xfrm flipH="1" flipV="1">
              <a:off x="1754" y="2297"/>
              <a:ext cx="1929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5" name="AutoShape 21"/>
            <p:cNvCxnSpPr>
              <a:cxnSpLocks noChangeShapeType="1"/>
              <a:stCxn id="185356" idx="5"/>
              <a:endCxn id="185354" idx="2"/>
            </p:cNvCxnSpPr>
            <p:nvPr/>
          </p:nvCxnSpPr>
          <p:spPr bwMode="auto">
            <a:xfrm>
              <a:off x="1680" y="2468"/>
              <a:ext cx="580" cy="474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366" name="AutoShape 22"/>
            <p:cNvCxnSpPr>
              <a:cxnSpLocks noChangeShapeType="1"/>
              <a:stCxn id="185356" idx="7"/>
              <a:endCxn id="185352" idx="2"/>
            </p:cNvCxnSpPr>
            <p:nvPr/>
          </p:nvCxnSpPr>
          <p:spPr bwMode="auto">
            <a:xfrm flipV="1">
              <a:off x="1680" y="1653"/>
              <a:ext cx="580" cy="4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3742" y="119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v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3744" y="311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y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5370" name="Text Box 26"/>
            <p:cNvSpPr txBox="1">
              <a:spLocks noChangeArrowheads="1"/>
            </p:cNvSpPr>
            <p:nvPr/>
          </p:nvSpPr>
          <p:spPr bwMode="auto">
            <a:xfrm>
              <a:off x="2446" y="311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x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1750" y="1680"/>
              <a:ext cx="50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3" name="Text Box 29"/>
            <p:cNvSpPr txBox="1">
              <a:spLocks noChangeArrowheads="1"/>
            </p:cNvSpPr>
            <p:nvPr/>
          </p:nvSpPr>
          <p:spPr bwMode="auto">
            <a:xfrm>
              <a:off x="2928" y="1430"/>
              <a:ext cx="5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4" name="Text Box 30"/>
            <p:cNvSpPr txBox="1">
              <a:spLocks noChangeArrowheads="1"/>
            </p:cNvSpPr>
            <p:nvPr/>
          </p:nvSpPr>
          <p:spPr bwMode="auto">
            <a:xfrm>
              <a:off x="2159" y="1975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5" name="Text Box 31"/>
            <p:cNvSpPr txBox="1">
              <a:spLocks noChangeArrowheads="1"/>
            </p:cNvSpPr>
            <p:nvPr/>
          </p:nvSpPr>
          <p:spPr bwMode="auto">
            <a:xfrm>
              <a:off x="2687" y="1975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6" name="Text Box 32"/>
            <p:cNvSpPr txBox="1">
              <a:spLocks noChangeArrowheads="1"/>
            </p:cNvSpPr>
            <p:nvPr/>
          </p:nvSpPr>
          <p:spPr bwMode="auto">
            <a:xfrm>
              <a:off x="3215" y="195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7" name="Text Box 33"/>
            <p:cNvSpPr txBox="1">
              <a:spLocks noChangeArrowheads="1"/>
            </p:cNvSpPr>
            <p:nvPr/>
          </p:nvSpPr>
          <p:spPr bwMode="auto">
            <a:xfrm>
              <a:off x="3504" y="2136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8" name="Text Box 34"/>
            <p:cNvSpPr txBox="1">
              <a:spLocks noChangeArrowheads="1"/>
            </p:cNvSpPr>
            <p:nvPr/>
          </p:nvSpPr>
          <p:spPr bwMode="auto">
            <a:xfrm>
              <a:off x="4031" y="2136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79" name="Text Box 35"/>
            <p:cNvSpPr txBox="1">
              <a:spLocks noChangeArrowheads="1"/>
            </p:cNvSpPr>
            <p:nvPr/>
          </p:nvSpPr>
          <p:spPr bwMode="auto">
            <a:xfrm>
              <a:off x="3167" y="243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019" y="291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81" name="Text Box 37"/>
            <p:cNvSpPr txBox="1">
              <a:spLocks noChangeArrowheads="1"/>
            </p:cNvSpPr>
            <p:nvPr/>
          </p:nvSpPr>
          <p:spPr bwMode="auto">
            <a:xfrm>
              <a:off x="1054" y="2208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s</a:t>
              </a:r>
              <a:endParaRPr lang="en-GB" sz="2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477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1731963"/>
            <a:ext cx="7721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All Pair Shortest Path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339629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All-Pairs Shortest Path Problem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Suppose we are given a directed graph G=(V,E) and a weight function w: E-&gt;R.</a:t>
            </a:r>
          </a:p>
          <a:p>
            <a:pPr marL="0" indent="0">
              <a:buNone/>
            </a:pPr>
            <a:r>
              <a:rPr lang="en-US" altLang="en-US"/>
              <a:t>We assume that G does not contain cycles of weight 0 or less. 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All-Pairs Shortest Path Problem </a:t>
            </a:r>
            <a:r>
              <a:rPr lang="en-US" altLang="en-US"/>
              <a:t>asks to find the length of the shortest path between any pair of vertices in G.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Kruskal's algorithm</a:t>
            </a:r>
            <a:r>
              <a:rPr lang="en-US" altLang="zh-TW" sz="3200">
                <a:ea typeface="新細明體" panose="02020500000000000000" pitchFamily="18" charset="-120"/>
              </a:rPr>
              <a:t>(basic part)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lain"/>
            </a:pPr>
            <a:r>
              <a:rPr lang="en-US" altLang="zh-TW" dirty="0">
                <a:solidFill>
                  <a:schemeClr val="accent1"/>
                </a:solidFill>
                <a:ea typeface="新細明體" panose="02020500000000000000" pitchFamily="18" charset="-120"/>
              </a:rPr>
              <a:t>(Sort the edges in an increasing order)</a:t>
            </a:r>
          </a:p>
          <a:p>
            <a:pPr marL="609600" indent="-609600">
              <a:buFontTx/>
              <a:buAutoNum type="arabicPlain"/>
            </a:pPr>
            <a:r>
              <a:rPr lang="en-US" altLang="zh-TW" dirty="0">
                <a:ea typeface="新細明體" panose="02020500000000000000" pitchFamily="18" charset="-120"/>
              </a:rPr>
              <a:t>A:={}</a:t>
            </a:r>
          </a:p>
          <a:p>
            <a:pPr marL="609600" indent="-609600">
              <a:buFontTx/>
              <a:buAutoNum type="arabicPlain"/>
            </a:pPr>
            <a:r>
              <a:rPr lang="en-US" altLang="zh-TW" b="1" dirty="0">
                <a:ea typeface="新細明體" panose="02020500000000000000" pitchFamily="18" charset="-120"/>
              </a:rPr>
              <a:t>while</a:t>
            </a:r>
            <a:r>
              <a:rPr lang="en-US" altLang="zh-TW" dirty="0">
                <a:ea typeface="新細明體" panose="02020500000000000000" pitchFamily="18" charset="-120"/>
              </a:rPr>
              <a:t> E is not empty </a:t>
            </a:r>
            <a:r>
              <a:rPr lang="en-US" altLang="zh-TW" b="1" dirty="0">
                <a:ea typeface="新細明體" panose="02020500000000000000" pitchFamily="18" charset="-120"/>
              </a:rPr>
              <a:t>do {</a:t>
            </a:r>
          </a:p>
          <a:p>
            <a:pPr marL="609600" indent="-609600">
              <a:buFontTx/>
              <a:buAutoNum type="arabicPlain" startAt="3"/>
            </a:pPr>
            <a:r>
              <a:rPr lang="en-US" altLang="zh-TW" dirty="0">
                <a:ea typeface="新細明體" panose="02020500000000000000" pitchFamily="18" charset="-120"/>
              </a:rPr>
              <a:t>    take an edge (u, v) that is shortest in E</a:t>
            </a:r>
          </a:p>
          <a:p>
            <a:pPr marL="609600" indent="-60960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and delete it from E</a:t>
            </a:r>
          </a:p>
          <a:p>
            <a:pPr marL="609600" indent="-609600">
              <a:buFontTx/>
              <a:buAutoNum type="arabicPlain" startAt="4"/>
            </a:pPr>
            <a:r>
              <a:rPr lang="en-US" altLang="zh-TW" b="1" dirty="0">
                <a:ea typeface="新細明體" panose="02020500000000000000" pitchFamily="18" charset="-120"/>
              </a:rPr>
              <a:t>    if</a:t>
            </a:r>
            <a:r>
              <a:rPr lang="en-US" altLang="zh-TW" dirty="0">
                <a:ea typeface="新細明體" panose="02020500000000000000" pitchFamily="18" charset="-120"/>
              </a:rPr>
              <a:t>  u and v are in different components </a:t>
            </a:r>
            <a:r>
              <a:rPr lang="en-US" altLang="zh-TW" b="1" dirty="0">
                <a:ea typeface="新細明體" panose="02020500000000000000" pitchFamily="18" charset="-120"/>
              </a:rPr>
              <a:t>then</a:t>
            </a:r>
          </a:p>
          <a:p>
            <a:pPr marL="609600" indent="-60960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         add (u, v) to A </a:t>
            </a:r>
          </a:p>
          <a:p>
            <a:pPr marL="609600" indent="-60960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}</a:t>
            </a:r>
          </a:p>
          <a:p>
            <a:pPr marL="609600" indent="-609600"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Note: each time a shortest edge in E is considered.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99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Solutions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If the weight function is nonnegative for all edges, then we can use Dijkstra’s single source shortest path algorithm for all vertices to solve the problem. 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This yields an O(n</a:t>
            </a:r>
            <a:r>
              <a:rPr lang="en-US" altLang="en-US" baseline="30000"/>
              <a:t>3</a:t>
            </a:r>
            <a:r>
              <a:rPr lang="en-US" altLang="en-US"/>
              <a:t>) algorithm on graphs with n vertices (on dense graphs and with a simple implementation).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83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Solution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For arbitrary weight functions, we can use the Bellman-Ford algorithm applied to all vertices. This yields an O(n</a:t>
            </a:r>
            <a:r>
              <a:rPr lang="en-US" altLang="en-US" baseline="30000"/>
              <a:t>4</a:t>
            </a:r>
            <a:r>
              <a:rPr lang="en-US" altLang="en-US"/>
              <a:t>) algorithm for graphs with n vertices.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8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Floyd-Warshall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We will now investigate a dynamic programming solution that solved the problem in O(n</a:t>
            </a:r>
            <a:r>
              <a:rPr lang="en-US" altLang="en-US" baseline="30000"/>
              <a:t>3</a:t>
            </a:r>
            <a:r>
              <a:rPr lang="en-US" altLang="en-US"/>
              <a:t>) time for a graph with n vertices. </a:t>
            </a:r>
          </a:p>
          <a:p>
            <a:pPr marL="0" indent="0">
              <a:buNone/>
            </a:pPr>
            <a:r>
              <a:rPr lang="en-US" altLang="en-US"/>
              <a:t>This algorithm is known as the Floyd-Warshall algorithm, but it was apparently described earlier by Roy.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95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 of the Input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/>
              <a:t>We assume that the input is represented by a weight matrix W= (w</a:t>
            </a:r>
            <a:r>
              <a:rPr lang="en-US" altLang="en-US" baseline="-25000"/>
              <a:t>ij</a:t>
            </a:r>
            <a:r>
              <a:rPr lang="en-US" altLang="en-US"/>
              <a:t>)</a:t>
            </a:r>
            <a:r>
              <a:rPr lang="en-US" altLang="en-US" baseline="-25000"/>
              <a:t>i,j in E </a:t>
            </a:r>
            <a:r>
              <a:rPr lang="en-US" altLang="en-US"/>
              <a:t>that is defined by 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w</a:t>
            </a:r>
            <a:r>
              <a:rPr lang="en-US" altLang="en-US" baseline="-25000"/>
              <a:t>ij</a:t>
            </a:r>
            <a:r>
              <a:rPr lang="en-US" altLang="en-US"/>
              <a:t>= 0 		if i=j</a:t>
            </a:r>
          </a:p>
          <a:p>
            <a:pPr marL="0" indent="0">
              <a:buNone/>
            </a:pPr>
            <a:r>
              <a:rPr lang="en-US" altLang="en-US"/>
              <a:t>w</a:t>
            </a:r>
            <a:r>
              <a:rPr lang="en-US" altLang="en-US" baseline="-25000"/>
              <a:t>ij</a:t>
            </a:r>
            <a:r>
              <a:rPr lang="en-US" altLang="en-US"/>
              <a:t>= w(i,j) 	if i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j and (i,j) in E</a:t>
            </a:r>
          </a:p>
          <a:p>
            <a:pPr marL="0" indent="0">
              <a:buNone/>
            </a:pPr>
            <a:r>
              <a:rPr lang="en-US" altLang="en-US"/>
              <a:t>w</a:t>
            </a:r>
            <a:r>
              <a:rPr lang="en-US" altLang="en-US" baseline="-25000"/>
              <a:t>ij</a:t>
            </a:r>
            <a:r>
              <a:rPr lang="en-US" altLang="en-US"/>
              <a:t>= </a:t>
            </a:r>
            <a:r>
              <a:rPr lang="en-US" altLang="en-US">
                <a:sym typeface="Symbol" panose="05050102010706020507" pitchFamily="18" charset="2"/>
              </a:rPr>
              <a:t> 		if </a:t>
            </a:r>
            <a:r>
              <a:rPr lang="en-US" altLang="en-US"/>
              <a:t>i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j and (i,j) not in E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 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73</a:t>
            </a:fld>
            <a:endParaRPr lang="en-US"/>
          </a:p>
        </p:txBody>
      </p:sp>
      <p:sp>
        <p:nvSpPr>
          <p:cNvPr id="8197" name="Left Brace 4"/>
          <p:cNvSpPr>
            <a:spLocks/>
          </p:cNvSpPr>
          <p:nvPr/>
        </p:nvSpPr>
        <p:spPr bwMode="auto">
          <a:xfrm>
            <a:off x="7467600" y="3429001"/>
            <a:ext cx="381000" cy="415925"/>
          </a:xfrm>
          <a:prstGeom prst="leftBrace">
            <a:avLst>
              <a:gd name="adj1" fmla="val 8339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1764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 of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If the graph has n vertices, we return a distance matrix 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), where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the length of the path from </a:t>
            </a:r>
            <a:r>
              <a:rPr lang="en-US" dirty="0" err="1"/>
              <a:t>i</a:t>
            </a:r>
            <a:r>
              <a:rPr lang="en-US" dirty="0"/>
              <a:t> to j. 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75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Without loss of generality, we will assume that V={1,2,…,n}, i.e., that the vertices of the graph are numbered from 1 to n.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Given a path p=(v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) in the graph, we will call the vertices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with index k in {2,…,m-1} the </a:t>
            </a:r>
            <a:r>
              <a:rPr lang="en-US" dirty="0">
                <a:solidFill>
                  <a:srgbClr val="FF0000"/>
                </a:solidFill>
              </a:rPr>
              <a:t>intermediate vertices </a:t>
            </a:r>
            <a:r>
              <a:rPr lang="en-US" dirty="0"/>
              <a:t>of p.  </a:t>
            </a:r>
          </a:p>
          <a:p>
            <a:pPr>
              <a:buFontTx/>
              <a:buNone/>
              <a:defRPr/>
            </a:pPr>
            <a:r>
              <a:rPr lang="en-US" dirty="0"/>
              <a:t>  </a:t>
            </a:r>
          </a:p>
          <a:p>
            <a:pPr>
              <a:buFontTx/>
              <a:buNone/>
              <a:defRPr/>
            </a:pPr>
            <a:r>
              <a:rPr lang="en-US" dirty="0"/>
              <a:t> 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45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key to the Floyd-</a:t>
            </a:r>
            <a:r>
              <a:rPr lang="en-US" altLang="en-US" dirty="0" err="1"/>
              <a:t>Warshall</a:t>
            </a:r>
            <a:r>
              <a:rPr lang="en-US" altLang="en-US" dirty="0"/>
              <a:t> algorithm is the following definition: </a:t>
            </a:r>
          </a:p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(k)</a:t>
            </a:r>
            <a:r>
              <a:rPr lang="en-US" altLang="en-US" dirty="0"/>
              <a:t> denote the length of the shortest path from </a:t>
            </a:r>
            <a:r>
              <a:rPr lang="en-US" altLang="en-US" dirty="0" err="1"/>
              <a:t>i</a:t>
            </a:r>
            <a:r>
              <a:rPr lang="en-US" altLang="en-US" dirty="0"/>
              <a:t> to j such that all intermediate vertices are contained in the set {1,…,k}.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Remark 1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A shortest path does not contain any vertex twice, as this would imply that the path contains a cycle. By assumption, cycles in the graph have a positive weight, so removing the cycle would result in a shorter path, which is impossible.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26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structure of a shortest path: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We use a different characterization of the structure of a shortest path than we used in the matrix-multiplication-based all-pairs algorithms.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The algorithm considers the “intermediate” vertices of a shortest path, where an intermediate vertex of a simple path p=&lt;v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,v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,…,</a:t>
            </a:r>
            <a:r>
              <a:rPr lang="en-US" altLang="zh-CN" dirty="0" err="1">
                <a:solidFill>
                  <a:schemeClr val="tx1"/>
                </a:solidFill>
              </a:rPr>
              <a:t>v</a:t>
            </a:r>
            <a:r>
              <a:rPr lang="en-US" altLang="zh-CN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&gt; is any vertex in p other than v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or </a:t>
            </a:r>
            <a:r>
              <a:rPr lang="en-US" altLang="zh-CN" dirty="0" err="1">
                <a:solidFill>
                  <a:schemeClr val="tx1"/>
                </a:solidFill>
              </a:rPr>
              <a:t>v</a:t>
            </a:r>
            <a:r>
              <a:rPr lang="en-US" altLang="zh-CN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 that is, any vertex in the set {v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,v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,…,v</a:t>
            </a:r>
            <a:r>
              <a:rPr lang="en-US" altLang="zh-CN" baseline="-25000" dirty="0">
                <a:solidFill>
                  <a:schemeClr val="tx1"/>
                </a:solidFill>
              </a:rPr>
              <a:t>l-1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54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Remark 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Consider a shortest path p from i to j such that the intermediate vertices are from the set {1,…,k}. </a:t>
            </a:r>
          </a:p>
          <a:p>
            <a:pPr marL="0" indent="0"/>
            <a:r>
              <a:rPr lang="en-US" altLang="en-US"/>
              <a:t> If the vertex k is not an intermediate vertex on p, then </a:t>
            </a:r>
            <a:r>
              <a:rPr lang="en-US" altLang="en-US">
                <a:solidFill>
                  <a:srgbClr val="FF0000"/>
                </a:solidFill>
              </a:rPr>
              <a:t>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(k)</a:t>
            </a:r>
            <a:r>
              <a:rPr lang="en-US" altLang="en-US">
                <a:solidFill>
                  <a:srgbClr val="FF0000"/>
                </a:solidFill>
              </a:rPr>
              <a:t> = 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</a:p>
          <a:p>
            <a:pPr marL="0" indent="0">
              <a:buNone/>
            </a:pPr>
            <a:r>
              <a:rPr lang="en-US" altLang="en-US" baseline="30000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If the vertex k is an intermediate vertex on p, then </a:t>
            </a:r>
            <a:r>
              <a:rPr lang="en-US" altLang="en-US">
                <a:solidFill>
                  <a:srgbClr val="FF0000"/>
                </a:solidFill>
              </a:rPr>
              <a:t>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(k)</a:t>
            </a:r>
            <a:r>
              <a:rPr lang="en-US" altLang="en-US">
                <a:solidFill>
                  <a:srgbClr val="FF0000"/>
                </a:solidFill>
              </a:rPr>
              <a:t> = d</a:t>
            </a:r>
            <a:r>
              <a:rPr lang="en-US" altLang="en-US" baseline="-25000">
                <a:solidFill>
                  <a:srgbClr val="FF0000"/>
                </a:solidFill>
              </a:rPr>
              <a:t>ik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r>
              <a:rPr lang="en-US" altLang="en-US">
                <a:solidFill>
                  <a:srgbClr val="FF0000"/>
                </a:solidFill>
              </a:rPr>
              <a:t> + d</a:t>
            </a:r>
            <a:r>
              <a:rPr lang="en-US" altLang="en-US" baseline="-25000">
                <a:solidFill>
                  <a:srgbClr val="FF0000"/>
                </a:solidFill>
              </a:rPr>
              <a:t>kj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endParaRPr lang="en-US" altLang="en-US">
              <a:solidFill>
                <a:srgbClr val="1802BE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1802BE"/>
                </a:solidFill>
              </a:rPr>
              <a:t>Interestingly, in either case, the subpaths contain merely nodes from {1,…,k-1}. </a:t>
            </a:r>
            <a:endParaRPr lang="en-US" altLang="en-US" baseline="30000">
              <a:solidFill>
                <a:srgbClr val="1802B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Kruskal's algorithm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ea typeface="新細明體" panose="02020500000000000000" pitchFamily="18" charset="-120"/>
              </a:rPr>
              <a:t>(Fun Part, not required)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MST_KRUSKAL(G,w)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1	A:={}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2	for each vertex v in V[G]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3		do MAKE_SET(v)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4	sort the edges of E by nondecreasing weight w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5	for each edge (u,v) in E, in order by nondecreasing weight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6		do if FIND_SET(u) != FIND_SET(v)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7			then	A:=A∪{(u,v)}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8				UNION(u,v)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9"/>
            </a:pPr>
            <a:r>
              <a:rPr lang="en-US" altLang="zh-TW">
                <a:ea typeface="新細明體" panose="02020500000000000000" pitchFamily="18" charset="-120"/>
              </a:rPr>
              <a:t>return A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>
                <a:ea typeface="新細明體" panose="02020500000000000000" pitchFamily="18" charset="-120"/>
              </a:rPr>
              <a:t>(Disjoint set is discussed in Chapter 21, Page 498)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61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Remark 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Therefore, we can conclude that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(k)</a:t>
            </a:r>
            <a:r>
              <a:rPr lang="en-US" altLang="en-US" dirty="0">
                <a:solidFill>
                  <a:srgbClr val="FF0000"/>
                </a:solidFill>
              </a:rPr>
              <a:t> = min{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ik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kj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7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Formulation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If we do not use intermediate nodes, i.e., when k=0, then 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	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(0)</a:t>
            </a:r>
            <a:r>
              <a:rPr lang="en-US" altLang="en-US">
                <a:solidFill>
                  <a:srgbClr val="FF0000"/>
                </a:solidFill>
              </a:rPr>
              <a:t> = w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If k&gt;0, then 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	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(k)</a:t>
            </a:r>
            <a:r>
              <a:rPr lang="en-US" altLang="en-US">
                <a:solidFill>
                  <a:srgbClr val="FF0000"/>
                </a:solidFill>
              </a:rPr>
              <a:t> = min{d</a:t>
            </a:r>
            <a:r>
              <a:rPr lang="en-US" altLang="en-US" baseline="-25000">
                <a:solidFill>
                  <a:srgbClr val="FF0000"/>
                </a:solidFill>
              </a:rPr>
              <a:t>ij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r>
              <a:rPr lang="en-US" altLang="en-US">
                <a:solidFill>
                  <a:srgbClr val="FF0000"/>
                </a:solidFill>
              </a:rPr>
              <a:t> , d</a:t>
            </a:r>
            <a:r>
              <a:rPr lang="en-US" altLang="en-US" baseline="-25000">
                <a:solidFill>
                  <a:srgbClr val="FF0000"/>
                </a:solidFill>
              </a:rPr>
              <a:t>ik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r>
              <a:rPr lang="en-US" altLang="en-US">
                <a:solidFill>
                  <a:srgbClr val="FF0000"/>
                </a:solidFill>
              </a:rPr>
              <a:t> + d</a:t>
            </a:r>
            <a:r>
              <a:rPr lang="en-US" altLang="en-US" baseline="-25000">
                <a:solidFill>
                  <a:srgbClr val="FF0000"/>
                </a:solidFill>
              </a:rPr>
              <a:t>kj</a:t>
            </a:r>
            <a:r>
              <a:rPr lang="en-US" altLang="en-US" baseline="30000">
                <a:solidFill>
                  <a:srgbClr val="FF0000"/>
                </a:solidFill>
              </a:rPr>
              <a:t>(k-1)</a:t>
            </a:r>
            <a:r>
              <a:rPr lang="en-US" altLang="en-US">
                <a:solidFill>
                  <a:srgbClr val="FF0000"/>
                </a:solidFill>
              </a:rPr>
              <a:t>}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47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08" y="912545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55" y="2658794"/>
            <a:ext cx="6926427" cy="35626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Let’s go over the premise of how Floyd-</a:t>
            </a:r>
            <a:r>
              <a:rPr lang="en-US" dirty="0" err="1"/>
              <a:t>Warshall</a:t>
            </a:r>
            <a:r>
              <a:rPr lang="en-US" dirty="0"/>
              <a:t> algorithm works…</a:t>
            </a:r>
          </a:p>
          <a:p>
            <a:pPr lvl="1">
              <a:defRPr/>
            </a:pPr>
            <a:r>
              <a:rPr lang="en-US" dirty="0"/>
              <a:t>Let the vertices in a graph be numbered from 1 … n.</a:t>
            </a:r>
          </a:p>
          <a:p>
            <a:pPr lvl="1">
              <a:defRPr/>
            </a:pPr>
            <a:r>
              <a:rPr lang="en-US" dirty="0"/>
              <a:t>Consider the subset {1,2,…, k} of these n vertices.</a:t>
            </a:r>
          </a:p>
          <a:p>
            <a:pPr lvl="1">
              <a:buFont typeface="Verdana" panose="020B0604030504040204" pitchFamily="34" charset="0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Imagine finding the shortest path from vertex </a:t>
            </a:r>
            <a:r>
              <a:rPr lang="en-US" dirty="0" err="1"/>
              <a:t>i</a:t>
            </a:r>
            <a:r>
              <a:rPr lang="en-US" dirty="0"/>
              <a:t> to vertex j that uses vertices in the set {1,2,…,k} only. 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There are two situations:</a:t>
            </a:r>
          </a:p>
          <a:p>
            <a:pPr marL="1114425" lvl="2" indent="-457200">
              <a:buFont typeface="+mj-lt"/>
              <a:buAutoNum type="arabicParenR"/>
              <a:defRPr/>
            </a:pPr>
            <a:r>
              <a:rPr lang="en-US" dirty="0"/>
              <a:t>k is an intermediate vertex on the shortest path.</a:t>
            </a:r>
          </a:p>
          <a:p>
            <a:pPr marL="1114425" lvl="2" indent="-457200">
              <a:buFont typeface="+mj-lt"/>
              <a:buAutoNum type="arabicParenR"/>
              <a:defRPr/>
            </a:pPr>
            <a:r>
              <a:rPr lang="en-US" dirty="0"/>
              <a:t>k is not an intermediate vertex on the shortest path.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82</a:t>
            </a:fld>
            <a:endParaRPr lang="en-US"/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11426483" y="55483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j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8149883" y="44053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k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5249521" y="5846786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4873283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i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6544921" y="5846786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6168683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7840321" y="5846786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7464083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9211921" y="5846786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8759483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10507321" y="5846786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10131083" y="5472136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7154521" y="4781574"/>
            <a:ext cx="989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8830921" y="4705374"/>
            <a:ext cx="9128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17"/>
          <p:cNvSpPr>
            <a:spLocks noChangeArrowheads="1"/>
          </p:cNvSpPr>
          <p:nvPr/>
        </p:nvSpPr>
        <p:spPr bwMode="auto">
          <a:xfrm>
            <a:off x="5787683" y="5167336"/>
            <a:ext cx="5245100" cy="12827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2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orignal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weights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en-US" dirty="0"/>
                      <m:t>D</m:t>
                    </m:r>
                    <m:r>
                      <m:rPr>
                        <m:nor/>
                      </m:rPr>
                      <a:rPr lang="en-US" altLang="en-US" dirty="0"/>
                      <m:t>[3,2] = </m:t>
                    </m:r>
                    <m:r>
                      <m:rPr>
                        <m:nor/>
                      </m:rPr>
                      <a:rPr lang="en-US" altLang="en-US" dirty="0"/>
                      <m:t>D</m:t>
                    </m:r>
                    <m:r>
                      <m:rPr>
                        <m:nor/>
                      </m:rPr>
                      <a:rPr lang="en-US" altLang="en-US" dirty="0"/>
                      <m:t>[3,1] + </m:t>
                    </m:r>
                    <m:r>
                      <m:rPr>
                        <m:nor/>
                      </m:rPr>
                      <a:rPr lang="en-US" altLang="en-US" dirty="0"/>
                      <m:t>D</m:t>
                    </m:r>
                    <m:r>
                      <m:rPr>
                        <m:nor/>
                      </m:rPr>
                      <a:rPr lang="en-US" altLang="en-US" dirty="0"/>
                      <m:t>[1,2]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change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83</a:t>
            </a:fld>
            <a:endParaRPr lang="en-US"/>
          </a:p>
        </p:txBody>
      </p:sp>
      <p:pic>
        <p:nvPicPr>
          <p:cNvPr id="15367" name="Picture 14" descr="floyd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88" y="2881532"/>
            <a:ext cx="41148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3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Algorithm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41165" cy="3318936"/>
          </a:xfrm>
        </p:spPr>
        <p:txBody>
          <a:bodyPr>
            <a:normAutofit fontScale="40000" lnSpcReduction="20000"/>
          </a:bodyPr>
          <a:lstStyle/>
          <a:p>
            <a:pPr>
              <a:buFontTx/>
              <a:buNone/>
            </a:pPr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(W)</a:t>
            </a:r>
          </a:p>
          <a:p>
            <a:pPr>
              <a:buFontTx/>
              <a:buNone/>
            </a:pPr>
            <a:r>
              <a:rPr lang="en-US" altLang="en-US" dirty="0"/>
              <a:t>n = # of rows of W;</a:t>
            </a:r>
          </a:p>
          <a:p>
            <a:pPr>
              <a:buFontTx/>
              <a:buNone/>
            </a:pPr>
            <a:r>
              <a:rPr lang="en-US" altLang="en-US" dirty="0"/>
              <a:t>D</a:t>
            </a:r>
            <a:r>
              <a:rPr lang="en-US" altLang="en-US" baseline="30000" dirty="0"/>
              <a:t>(0)</a:t>
            </a:r>
            <a:r>
              <a:rPr lang="en-US" altLang="en-US" dirty="0"/>
              <a:t> = W; </a:t>
            </a:r>
          </a:p>
          <a:p>
            <a:pPr>
              <a:buFontTx/>
              <a:buNone/>
            </a:pPr>
            <a:r>
              <a:rPr lang="en-US" altLang="en-US" dirty="0"/>
              <a:t>for k = 1 to n do </a:t>
            </a:r>
          </a:p>
          <a:p>
            <a:pPr>
              <a:buFontTx/>
              <a:buNone/>
            </a:pPr>
            <a:r>
              <a:rPr lang="en-US" altLang="en-US" dirty="0"/>
              <a:t>	for </a:t>
            </a:r>
            <a:r>
              <a:rPr lang="en-US" altLang="en-US" dirty="0" err="1"/>
              <a:t>i</a:t>
            </a:r>
            <a:r>
              <a:rPr lang="en-US" altLang="en-US" dirty="0"/>
              <a:t> = 1 to n do </a:t>
            </a:r>
          </a:p>
          <a:p>
            <a:pPr>
              <a:buFontTx/>
              <a:buNone/>
            </a:pPr>
            <a:r>
              <a:rPr lang="en-US" altLang="en-US" dirty="0"/>
              <a:t>		for j = 1 to n do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			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(k)</a:t>
            </a:r>
            <a:r>
              <a:rPr lang="en-US" altLang="en-US" dirty="0">
                <a:solidFill>
                  <a:srgbClr val="FF0000"/>
                </a:solidFill>
              </a:rPr>
              <a:t> = min{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ik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kj</a:t>
            </a:r>
            <a:r>
              <a:rPr lang="en-US" altLang="en-US" baseline="30000" dirty="0">
                <a:solidFill>
                  <a:srgbClr val="FF0000"/>
                </a:solidFill>
              </a:rPr>
              <a:t>(k-1)</a:t>
            </a:r>
            <a:r>
              <a:rPr lang="en-US" altLang="en-US" dirty="0">
                <a:solidFill>
                  <a:srgbClr val="FF0000"/>
                </a:solidFill>
              </a:rPr>
              <a:t>};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od; </a:t>
            </a:r>
          </a:p>
          <a:p>
            <a:pPr>
              <a:buFontTx/>
              <a:buNone/>
            </a:pPr>
            <a:r>
              <a:rPr lang="en-US" altLang="en-US" dirty="0"/>
              <a:t>	od; </a:t>
            </a:r>
          </a:p>
          <a:p>
            <a:pPr>
              <a:buFontTx/>
              <a:buNone/>
            </a:pPr>
            <a:r>
              <a:rPr lang="en-US" altLang="en-US" dirty="0"/>
              <a:t>od;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return D</a:t>
            </a:r>
            <a:r>
              <a:rPr lang="en-US" altLang="en-US" baseline="30000" dirty="0"/>
              <a:t>(n)</a:t>
            </a:r>
            <a:r>
              <a:rPr lang="en-US" altLang="en-US" dirty="0"/>
              <a:t>;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15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r>
              <a:rPr lang="en-US" altLang="en-US" dirty="0"/>
              <a:t>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Looking at this example, we can come up with the following algorithm:</a:t>
            </a:r>
          </a:p>
          <a:p>
            <a:pPr lvl="1">
              <a:defRPr/>
            </a:pPr>
            <a:r>
              <a:rPr lang="en-US" dirty="0"/>
              <a:t>Let D store the matrix with the initial graph edge information initially, and update D with the calculated shortest paths.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The final D matrix will store all the shortest paths.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3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54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and Space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The running time is obviously O(n</a:t>
            </a:r>
            <a:r>
              <a:rPr lang="en-US" baseline="30000" dirty="0"/>
              <a:t>3</a:t>
            </a:r>
            <a:r>
              <a:rPr lang="en-US" dirty="0"/>
              <a:t>). 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However, in this version, the space requirements are high. One can reduce the space from O(n</a:t>
            </a:r>
            <a:r>
              <a:rPr lang="en-US" baseline="30000" dirty="0"/>
              <a:t>3</a:t>
            </a:r>
            <a:r>
              <a:rPr lang="en-US" dirty="0"/>
              <a:t>) to O(n</a:t>
            </a:r>
            <a:r>
              <a:rPr lang="en-US" baseline="30000" dirty="0"/>
              <a:t>2</a:t>
            </a:r>
            <a:r>
              <a:rPr lang="en-US" dirty="0"/>
              <a:t>)  by using a single array d.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66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87</a:t>
            </a:fld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175760" y="35075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1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013960" y="53363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5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71360" y="53363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4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061960" y="35075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080760" y="22121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 dirty="0"/>
              <a:t>2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556760" y="4117148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632960" y="2669348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6614160" y="2593148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709160" y="381234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547360" y="571734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7528560" y="4117148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5394960" y="2821748"/>
            <a:ext cx="83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461760" y="2821748"/>
            <a:ext cx="762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4709160" y="3964748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921885" y="27868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3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588885" y="2634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4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607685" y="47680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7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159885" y="46156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-4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436485" y="3777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8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131685" y="43870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1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7893685" y="45394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-5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445885" y="46918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141085" y="5682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78153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D[0],D[1]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825260047"/>
                  </p:ext>
                </p:extLst>
              </p:nvPr>
            </p:nvGraphicFramePr>
            <p:xfrm>
              <a:off x="1262063" y="1828800"/>
              <a:ext cx="4479410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137991" marR="137991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825260047"/>
                  </p:ext>
                </p:extLst>
              </p:nvPr>
            </p:nvGraphicFramePr>
            <p:xfrm>
              <a:off x="1298575" y="2560638"/>
              <a:ext cx="4717510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502"/>
                    <a:gridCol w="943502"/>
                    <a:gridCol w="943502"/>
                    <a:gridCol w="943502"/>
                    <a:gridCol w="943502"/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300645" t="-5376" r="-103226" b="-4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1290" t="-105376" r="-402581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202597" t="-105376" r="-204545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1290" t="-207609" r="-402581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300645" t="-207609" r="-103226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400645" t="-207609" r="-3226" b="-204348"/>
                          </a:stretch>
                        </a:blip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101290" t="-304301" r="-302581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400645" t="-304301" r="-3226" b="-102151"/>
                          </a:stretch>
                        </a:blip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1290" t="-404301" r="-40258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101290" t="-404301" r="-30258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326" marR="145326">
                        <a:blipFill rotWithShape="0">
                          <a:blip r:embed="rId2"/>
                          <a:stretch>
                            <a:fillRect l="-202597" t="-404301" r="-204545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326" marR="14532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252229726"/>
                  </p:ext>
                </p:extLst>
              </p:nvPr>
            </p:nvGraphicFramePr>
            <p:xfrm>
              <a:off x="6126163" y="1828800"/>
              <a:ext cx="448151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252229726"/>
                  </p:ext>
                </p:extLst>
              </p:nvPr>
            </p:nvGraphicFramePr>
            <p:xfrm>
              <a:off x="6181725" y="2560638"/>
              <a:ext cx="4718050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610"/>
                    <a:gridCol w="943610"/>
                    <a:gridCol w="943610"/>
                    <a:gridCol w="943610"/>
                    <a:gridCol w="943610"/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45" t="-5376" r="-102581" b="-4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105376" r="-402581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105376" r="-202581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207609" r="-402581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45" t="-207609" r="-102581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45" t="-207609" r="-2581" b="-204348"/>
                          </a:stretch>
                        </a:blip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-2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404301" r="-40258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45" t="-404301" r="-30258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404301" r="-20258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35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D[1</a:t>
            </a:r>
            <a:r>
              <a:rPr lang="en-US"/>
              <a:t>],D[2]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77435560"/>
                  </p:ext>
                </p:extLst>
              </p:nvPr>
            </p:nvGraphicFramePr>
            <p:xfrm>
              <a:off x="1262063" y="1828800"/>
              <a:ext cx="4479410" cy="2711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77435560"/>
                  </p:ext>
                </p:extLst>
              </p:nvPr>
            </p:nvGraphicFramePr>
            <p:xfrm>
              <a:off x="1298575" y="2560638"/>
              <a:ext cx="4717510" cy="2711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502"/>
                    <a:gridCol w="943502"/>
                    <a:gridCol w="943502"/>
                    <a:gridCol w="943502"/>
                    <a:gridCol w="943502"/>
                  </a:tblGrid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645" t="-5618" r="-103226" b="-4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105618" r="-402581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597" t="-105618" r="-204545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205618" r="-402581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645" t="-205618" r="-103226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45" t="-205618" r="-3226" b="-202247"/>
                          </a:stretch>
                        </a:blip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90" t="-305618" r="-302581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45" t="-305618" r="-3226" b="-102247"/>
                          </a:stretch>
                        </a:blip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405618" r="-4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90" t="-405618" r="-3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597" t="-405618" r="-20454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25060134"/>
                  </p:ext>
                </p:extLst>
              </p:nvPr>
            </p:nvGraphicFramePr>
            <p:xfrm>
              <a:off x="6126163" y="1828800"/>
              <a:ext cx="4481515" cy="2711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22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25060134"/>
                  </p:ext>
                </p:extLst>
              </p:nvPr>
            </p:nvGraphicFramePr>
            <p:xfrm>
              <a:off x="6181725" y="2560638"/>
              <a:ext cx="4718050" cy="2711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610"/>
                    <a:gridCol w="943610"/>
                    <a:gridCol w="943610"/>
                    <a:gridCol w="943610"/>
                    <a:gridCol w="943610"/>
                  </a:tblGrid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45" t="-5618" r="-102581" b="-4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105618" r="-402581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105618" r="-202581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205618" r="-402581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45" t="-205618" r="-102581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45" t="-305618" r="-302581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45" t="-305618" r="-2581" b="-102247"/>
                          </a:stretch>
                        </a:blipFill>
                      </a:tcPr>
                    </a:tc>
                  </a:tr>
                  <a:tr h="5422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405618" r="-4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45" t="-405618" r="-3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405618" r="-20258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1" y="2556933"/>
            <a:ext cx="9058500" cy="72284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/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/>
              <a:t>The edge under consideration at each step is shown with a red weight number.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</a:t>
            </a:fld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719513" y="3644900"/>
            <a:ext cx="4613274" cy="2530475"/>
            <a:chOff x="1429" y="2643"/>
            <a:chExt cx="2906" cy="1594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2"/>
              <a:chOff x="2368" y="1750"/>
              <a:chExt cx="194" cy="252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201" cy="252"/>
              <a:chOff x="2368" y="1750"/>
              <a:chExt cx="201" cy="252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201" cy="252"/>
              <a:chOff x="2368" y="1750"/>
              <a:chExt cx="201" cy="252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201" cy="252"/>
              <a:chOff x="2368" y="1750"/>
              <a:chExt cx="201" cy="252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7" cy="252"/>
              <a:chOff x="2368" y="1750"/>
              <a:chExt cx="197" cy="252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32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D[2],D[3]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20563250"/>
                  </p:ext>
                </p:extLst>
              </p:nvPr>
            </p:nvGraphicFramePr>
            <p:xfrm>
              <a:off x="1262063" y="1828800"/>
              <a:ext cx="4479410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58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11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-5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25" marR="86825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20563250"/>
                  </p:ext>
                </p:extLst>
              </p:nvPr>
            </p:nvGraphicFramePr>
            <p:xfrm>
              <a:off x="1298575" y="2560638"/>
              <a:ext cx="4717510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502"/>
                    <a:gridCol w="943502"/>
                    <a:gridCol w="943502"/>
                    <a:gridCol w="943502"/>
                    <a:gridCol w="943502"/>
                  </a:tblGrid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645" t="-5495" r="-103226" b="-4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105495" r="-402581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597" t="-105495" r="-204545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7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205495" r="-402581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645" t="-205495" r="-103226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11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90" t="-305495" r="-302581" b="-1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45" t="-305495" r="-3226" b="-102198"/>
                          </a:stretch>
                        </a:blip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0" t="-405495" r="-4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90" t="-405495" r="-3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597" t="-405495" r="-204545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6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73682335"/>
                  </p:ext>
                </p:extLst>
              </p:nvPr>
            </p:nvGraphicFramePr>
            <p:xfrm>
              <a:off x="6126163" y="1828800"/>
              <a:ext cx="448151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63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11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-5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marL="86856" marR="86856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73682335"/>
                  </p:ext>
                </p:extLst>
              </p:nvPr>
            </p:nvGraphicFramePr>
            <p:xfrm>
              <a:off x="6181725" y="2560638"/>
              <a:ext cx="4718050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610"/>
                    <a:gridCol w="943610"/>
                    <a:gridCol w="943610"/>
                    <a:gridCol w="943610"/>
                    <a:gridCol w="943610"/>
                  </a:tblGrid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45" t="-5495" r="-102581" b="-4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105495" r="-402581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105495" r="-202581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7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205495" r="-402581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11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45" t="-305495" r="-2581" b="-102198"/>
                          </a:stretch>
                        </a:blipFill>
                      </a:tcPr>
                    </a:tc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5" t="-405495" r="-4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45" t="-405495" r="-3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645" t="-405495" r="-2025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6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44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D[3],D[4]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821703746"/>
                  </p:ext>
                </p:extLst>
              </p:nvPr>
            </p:nvGraphicFramePr>
            <p:xfrm>
              <a:off x="1298575" y="2560637"/>
              <a:ext cx="4609855" cy="302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19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19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19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19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821703746"/>
                  </p:ext>
                </p:extLst>
              </p:nvPr>
            </p:nvGraphicFramePr>
            <p:xfrm>
              <a:off x="1298575" y="2560637"/>
              <a:ext cx="4609855" cy="302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971"/>
                    <a:gridCol w="921971"/>
                    <a:gridCol w="921971"/>
                    <a:gridCol w="921971"/>
                    <a:gridCol w="921971"/>
                  </a:tblGrid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5051" r="-101974" b="-404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5" t="-104000" r="-4039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987" t="-104000" r="-2033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5" t="-206061" r="-403974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649" t="-303000" r="-2649" b="-101000"/>
                          </a:stretch>
                        </a:blip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5" t="-407071" r="-403974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58" t="-407071" r="-301316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987" t="-407071" r="-203311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33363007"/>
                  </p:ext>
                </p:extLst>
              </p:nvPr>
            </p:nvGraphicFramePr>
            <p:xfrm>
              <a:off x="6513344" y="2560638"/>
              <a:ext cx="4573755" cy="302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7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7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7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475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33363007"/>
                  </p:ext>
                </p:extLst>
              </p:nvPr>
            </p:nvGraphicFramePr>
            <p:xfrm>
              <a:off x="6513344" y="2560638"/>
              <a:ext cx="4573755" cy="302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51"/>
                    <a:gridCol w="914751"/>
                    <a:gridCol w="914751"/>
                    <a:gridCol w="914751"/>
                    <a:gridCol w="914751"/>
                  </a:tblGrid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-1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-5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333" t="-303000" r="-2667" b="-101000"/>
                          </a:stretch>
                        </a:blipFill>
                      </a:tcPr>
                    </a:tc>
                  </a:tr>
                  <a:tr h="60515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6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51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D[4],D[5]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743936486"/>
                  </p:ext>
                </p:extLst>
              </p:nvPr>
            </p:nvGraphicFramePr>
            <p:xfrm>
              <a:off x="1298575" y="2560638"/>
              <a:ext cx="471646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2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32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32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32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4329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743936486"/>
                  </p:ext>
                </p:extLst>
              </p:nvPr>
            </p:nvGraphicFramePr>
            <p:xfrm>
              <a:off x="1298575" y="2560638"/>
              <a:ext cx="471646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293"/>
                    <a:gridCol w="943293"/>
                    <a:gridCol w="943293"/>
                    <a:gridCol w="943293"/>
                    <a:gridCol w="943293"/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645" t="-304301" r="-2581" b="-102151"/>
                          </a:stretch>
                        </a:blip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00875377"/>
                  </p:ext>
                </p:extLst>
              </p:nvPr>
            </p:nvGraphicFramePr>
            <p:xfrm>
              <a:off x="6181725" y="2560638"/>
              <a:ext cx="471487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9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429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00875377"/>
                  </p:ext>
                </p:extLst>
              </p:nvPr>
            </p:nvGraphicFramePr>
            <p:xfrm>
              <a:off x="6181725" y="2560638"/>
              <a:ext cx="4714875" cy="2825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975"/>
                    <a:gridCol w="942975"/>
                    <a:gridCol w="942975"/>
                    <a:gridCol w="942975"/>
                    <a:gridCol w="942975"/>
                  </a:tblGrid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304301" r="-2581" b="-102151"/>
                          </a:stretch>
                        </a:blipFill>
                      </a:tcPr>
                    </a:tc>
                  </a:tr>
                  <a:tr h="56515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04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2B3A80-CC3E-4CD4-9416-417A84A5922F}" type="slidenum">
              <a:rPr lang="en-US" smtClean="0"/>
              <a:t>93</a:t>
            </a:fld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39036" y="35075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1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477236" y="53363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5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534636" y="53363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4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525236" y="35075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544036" y="2212148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 dirty="0"/>
              <a:t>2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020036" y="4117148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096236" y="2669348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4077436" y="2593148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172436" y="381234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10636" y="571734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4991836" y="4117148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858236" y="2821748"/>
            <a:ext cx="83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925036" y="2821748"/>
            <a:ext cx="762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2172436" y="3964748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385161" y="27868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3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052161" y="2634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4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70961" y="47680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7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623161" y="46156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-4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899761" y="3777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8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594961" y="43870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1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356961" y="45394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-5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909161" y="46918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604361" y="56824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557049"/>
                  </p:ext>
                </p:extLst>
              </p:nvPr>
            </p:nvGraphicFramePr>
            <p:xfrm>
              <a:off x="6592036" y="2866138"/>
              <a:ext cx="4818505" cy="26226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7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6370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24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557049"/>
                  </p:ext>
                </p:extLst>
              </p:nvPr>
            </p:nvGraphicFramePr>
            <p:xfrm>
              <a:off x="6592036" y="2866138"/>
              <a:ext cx="4818505" cy="26226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701"/>
                    <a:gridCol w="963701"/>
                    <a:gridCol w="963701"/>
                    <a:gridCol w="963701"/>
                    <a:gridCol w="963701"/>
                  </a:tblGrid>
                  <a:tr h="524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524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266" t="-306977" r="-2532" b="-102326"/>
                          </a:stretch>
                        </a:blipFill>
                      </a:tcPr>
                    </a:tc>
                  </a:tr>
                  <a:tr h="524522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45659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858</TotalTime>
  <Words>7259</Words>
  <Application>Microsoft Office PowerPoint</Application>
  <PresentationFormat>Widescreen</PresentationFormat>
  <Paragraphs>2737</Paragraphs>
  <Slides>93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8" baseType="lpstr">
      <vt:lpstr>宋体</vt:lpstr>
      <vt:lpstr>Arial</vt:lpstr>
      <vt:lpstr>Calibri</vt:lpstr>
      <vt:lpstr>Cambria Math</vt:lpstr>
      <vt:lpstr>Century Schoolbook</vt:lpstr>
      <vt:lpstr>Comic Sans MS</vt:lpstr>
      <vt:lpstr>Courier New</vt:lpstr>
      <vt:lpstr>Euclid Math One</vt:lpstr>
      <vt:lpstr>Monotype Sorts</vt:lpstr>
      <vt:lpstr>Symbol</vt:lpstr>
      <vt:lpstr>Times New Roman</vt:lpstr>
      <vt:lpstr>Verdana</vt:lpstr>
      <vt:lpstr>Wingdings</vt:lpstr>
      <vt:lpstr>Wingdings 2</vt:lpstr>
      <vt:lpstr>View</vt:lpstr>
      <vt:lpstr>Graph Algorithms</vt:lpstr>
      <vt:lpstr>Minimum Spanning Tree</vt:lpstr>
      <vt:lpstr>Minimum Spanning Trees</vt:lpstr>
      <vt:lpstr>Applications of MST </vt:lpstr>
      <vt:lpstr>Examples of MST</vt:lpstr>
      <vt:lpstr>MST Algorithm</vt:lpstr>
      <vt:lpstr>Kruskal's algorithm(basic part)</vt:lpstr>
      <vt:lpstr>Kruskal's algorithm (Fun Part, not required)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Prim's algorithm(basic part)</vt:lpstr>
      <vt:lpstr>Prim's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Directed Acyclic Graph (DAG)</vt:lpstr>
      <vt:lpstr>Topological Sort O(V+E)</vt:lpstr>
      <vt:lpstr>Topological Sort O(V+E)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Single Source Shortest path algorithms</vt:lpstr>
      <vt:lpstr>Single-source shortest-path problem</vt:lpstr>
      <vt:lpstr>Single-source shortest-path problem (cont.)</vt:lpstr>
      <vt:lpstr>The Bellman-Ford Algorithm</vt:lpstr>
      <vt:lpstr>Bellman-Ford Algorithm Example</vt:lpstr>
      <vt:lpstr>Bellman-Ford Algorithm Example</vt:lpstr>
      <vt:lpstr>Bellman-Ford Algorithm Example</vt:lpstr>
      <vt:lpstr>Bellman-Ford Algorithm Example</vt:lpstr>
      <vt:lpstr>Bellman-Ford Algorithm Example</vt:lpstr>
      <vt:lpstr>The Bellman-Ford Algorithm</vt:lpstr>
      <vt:lpstr>The Bellman-Ford Algorithm</vt:lpstr>
      <vt:lpstr>Time Complexity</vt:lpstr>
      <vt:lpstr>Dijkstra’s Algorithm For Shortest Paths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All Pair Shortest Path</vt:lpstr>
      <vt:lpstr>All-Pairs Shortest Path Problem</vt:lpstr>
      <vt:lpstr>Quick Solutions</vt:lpstr>
      <vt:lpstr>Quick Solution</vt:lpstr>
      <vt:lpstr>Floyd-Warshall</vt:lpstr>
      <vt:lpstr>Representation of the Input</vt:lpstr>
      <vt:lpstr>Format of the Output</vt:lpstr>
      <vt:lpstr>Intermediate Vertices</vt:lpstr>
      <vt:lpstr>Key Definition</vt:lpstr>
      <vt:lpstr>Remark 1</vt:lpstr>
      <vt:lpstr>The structure of a shortest path:</vt:lpstr>
      <vt:lpstr>Remark 2</vt:lpstr>
      <vt:lpstr>Remark 2</vt:lpstr>
      <vt:lpstr>Recursive Formulation</vt:lpstr>
      <vt:lpstr>Floyd Warshall Algorithm</vt:lpstr>
      <vt:lpstr>Floyd Warshall Algorithm - Example</vt:lpstr>
      <vt:lpstr>Floyd-Warshall Algorithm</vt:lpstr>
      <vt:lpstr>Floyd-Warshall Algorithm (Version 2)</vt:lpstr>
      <vt:lpstr>Time and Space Requirements</vt:lpstr>
      <vt:lpstr>Example</vt:lpstr>
      <vt:lpstr>Example D[0],D[1]</vt:lpstr>
      <vt:lpstr>Example D[1],D[2]</vt:lpstr>
      <vt:lpstr>Example D[2],D[3]</vt:lpstr>
      <vt:lpstr>Example D[3],D[4]</vt:lpstr>
      <vt:lpstr>Example D[4],D[5]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Zeshan Khan</dc:creator>
  <cp:lastModifiedBy>ROOM-10</cp:lastModifiedBy>
  <cp:revision>179</cp:revision>
  <dcterms:created xsi:type="dcterms:W3CDTF">2017-10-09T03:48:49Z</dcterms:created>
  <dcterms:modified xsi:type="dcterms:W3CDTF">2021-11-18T09:10:55Z</dcterms:modified>
</cp:coreProperties>
</file>