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6" r:id="rId1"/>
  </p:sldMasterIdLst>
  <p:notesMasterIdLst>
    <p:notesMasterId r:id="rId43"/>
  </p:notesMasterIdLst>
  <p:sldIdLst>
    <p:sldId id="256" r:id="rId2"/>
    <p:sldId id="258" r:id="rId3"/>
    <p:sldId id="277" r:id="rId4"/>
    <p:sldId id="275" r:id="rId5"/>
    <p:sldId id="297" r:id="rId6"/>
    <p:sldId id="299" r:id="rId7"/>
    <p:sldId id="300" r:id="rId8"/>
    <p:sldId id="264" r:id="rId9"/>
    <p:sldId id="276" r:id="rId10"/>
    <p:sldId id="279" r:id="rId11"/>
    <p:sldId id="280" r:id="rId12"/>
    <p:sldId id="281" r:id="rId13"/>
    <p:sldId id="282" r:id="rId14"/>
    <p:sldId id="259" r:id="rId15"/>
    <p:sldId id="283" r:id="rId16"/>
    <p:sldId id="284" r:id="rId17"/>
    <p:sldId id="257" r:id="rId18"/>
    <p:sldId id="260" r:id="rId19"/>
    <p:sldId id="286" r:id="rId20"/>
    <p:sldId id="261" r:id="rId21"/>
    <p:sldId id="262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301" r:id="rId32"/>
    <p:sldId id="302" r:id="rId33"/>
    <p:sldId id="303" r:id="rId34"/>
    <p:sldId id="289" r:id="rId35"/>
    <p:sldId id="290" r:id="rId36"/>
    <p:sldId id="274" r:id="rId37"/>
    <p:sldId id="291" r:id="rId38"/>
    <p:sldId id="292" r:id="rId39"/>
    <p:sldId id="293" r:id="rId40"/>
    <p:sldId id="294" r:id="rId41"/>
    <p:sldId id="30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5A4F7-3F9D-4998-8882-574F0072EAF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3E9D2-834F-42F3-8CD4-D0CAE0F4B7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3E9D2-834F-42F3-8CD4-D0CAE0F4B7E8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8/19/2019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8232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6887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240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7223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810546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0986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875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386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2017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0079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8/19/2019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288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8/19/2019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4C0AA8C-E124-4444-9D7B-EFE0650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sequence of operations” (informal)</a:t>
            </a:r>
          </a:p>
          <a:p>
            <a:r>
              <a:rPr lang="en-US" dirty="0"/>
              <a:t>E.g.</a:t>
            </a:r>
          </a:p>
          <a:p>
            <a:pPr lvl="1"/>
            <a:r>
              <a:rPr lang="en-US" dirty="0"/>
              <a:t>The algorithm to walk</a:t>
            </a:r>
          </a:p>
          <a:p>
            <a:pPr lvl="1"/>
            <a:r>
              <a:rPr lang="en-US" dirty="0"/>
              <a:t>The algorithm to cook instant noodle</a:t>
            </a:r>
          </a:p>
          <a:p>
            <a:pPr lvl="1"/>
            <a:r>
              <a:rPr lang="en-US" dirty="0"/>
              <a:t>The algorithm to sort N integers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Algorithm: walk to a destination</a:t>
            </a:r>
          </a:p>
          <a:p>
            <a:pPr marL="457200" lvl="1" indent="0">
              <a:buNone/>
            </a:pPr>
            <a:r>
              <a:rPr lang="en-US" dirty="0"/>
              <a:t>while (have not arrived at the destination)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put the back foot in front of the front foot;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cook a cup of instant noodles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Pull back lid to the dotted line.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Fill the cup to the inside line with boiling water from a kettle or</a:t>
            </a:r>
            <a:r>
              <a:rPr lang="" altLang="en-US" dirty="0"/>
              <a:t> </a:t>
            </a:r>
            <a:r>
              <a:rPr lang="en-US" dirty="0"/>
              <a:t>from the microwave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Close lid and let stand for 3 minutes.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Stir well and add a pinch of salt and pepper to taste.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http://www.ramennoodlerecipess.com/wp-content/uploads/2012/04/instant-noodles-heal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415" y="386207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455" y="1109345"/>
            <a:ext cx="8915400" cy="1143000"/>
          </a:xfrm>
        </p:spPr>
        <p:txBody>
          <a:bodyPr>
            <a:noAutofit/>
          </a:bodyPr>
          <a:lstStyle/>
          <a:p>
            <a:r>
              <a:rPr lang="en-US" sz="3600" dirty="0"/>
              <a:t>What are we interested in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Correctness</a:t>
            </a:r>
            <a:r>
              <a:rPr lang="en-US" altLang="en-US" dirty="0"/>
              <a:t> 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Time complexity – measure the execution time?</a:t>
            </a:r>
          </a:p>
          <a:p>
            <a:pPr lvl="1"/>
            <a:r>
              <a:rPr lang="en-US" dirty="0"/>
              <a:t>Space complexity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910" y="2528570"/>
            <a:ext cx="10092690" cy="884555"/>
          </a:xfrm>
        </p:spPr>
        <p:txBody>
          <a:bodyPr>
            <a:normAutofit fontScale="97500"/>
          </a:bodyPr>
          <a:lstStyle/>
          <a:p>
            <a:r>
              <a:rPr lang="en-US" dirty="0"/>
              <a:t>An algorithm is said to be </a:t>
            </a:r>
            <a:r>
              <a:rPr lang="en-US" b="1" i="1" dirty="0"/>
              <a:t>correct </a:t>
            </a:r>
            <a:r>
              <a:rPr lang="en-US" dirty="0"/>
              <a:t>if, for every input instance, it halts with the correct output.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 descr="Untitled 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70" y="3069590"/>
            <a:ext cx="6134100" cy="2921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measure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key operations</a:t>
            </a:r>
          </a:p>
          <a:p>
            <a:r>
              <a:rPr lang="en-US" dirty="0"/>
              <a:t>The number of space units needed</a:t>
            </a:r>
          </a:p>
          <a:p>
            <a:r>
              <a:rPr lang="en-US" dirty="0"/>
              <a:t>What if the input is uncertain?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Search a book in a box of books</a:t>
            </a:r>
          </a:p>
          <a:p>
            <a:pPr lvl="1"/>
            <a:r>
              <a:rPr lang="en-US" dirty="0"/>
              <a:t>Key operation: check the title of a book</a:t>
            </a:r>
          </a:p>
          <a:p>
            <a:pPr lvl="1"/>
            <a:r>
              <a:rPr lang="en-US" dirty="0"/>
              <a:t>Space unit: the space for one book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r>
              <a:rPr lang="en-US" dirty="0"/>
              <a:t>Theoretical Reasons</a:t>
            </a:r>
          </a:p>
          <a:p>
            <a:pPr lvl="1"/>
            <a:r>
              <a:rPr lang="en-US" dirty="0"/>
              <a:t>To prove the requirements of a project.</a:t>
            </a:r>
          </a:p>
          <a:p>
            <a:r>
              <a:rPr lang="en-US" dirty="0"/>
              <a:t>Practice Reasons</a:t>
            </a:r>
          </a:p>
          <a:p>
            <a:pPr lvl="1"/>
            <a:r>
              <a:rPr lang="en-US" dirty="0"/>
              <a:t>Analysis of human DNA 100,000 genes</a:t>
            </a:r>
          </a:p>
          <a:p>
            <a:pPr lvl="1"/>
            <a:r>
              <a:rPr lang="en-US" dirty="0"/>
              <a:t>Relevant Information from internet (google)</a:t>
            </a:r>
          </a:p>
          <a:p>
            <a:pPr lvl="1"/>
            <a:r>
              <a:rPr lang="en-US" dirty="0"/>
              <a:t>Adaptability (Facebook over Myspace)</a:t>
            </a:r>
          </a:p>
          <a:p>
            <a:pPr lvl="1"/>
            <a:r>
              <a:rPr lang="en-US" dirty="0"/>
              <a:t>News analysis by machine</a:t>
            </a:r>
          </a:p>
          <a:p>
            <a:pPr lvl="1"/>
            <a:r>
              <a:rPr lang="en-US" dirty="0"/>
              <a:t>Cryptography and digital signatures</a:t>
            </a:r>
          </a:p>
          <a:p>
            <a:pPr lvl="1"/>
            <a:r>
              <a:rPr lang="en-US" dirty="0"/>
              <a:t>Optimal resource allocation for a firm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Algorithm </a:t>
            </a:r>
            <a:r>
              <a:rPr lang="en-US" i="1" dirty="0" err="1"/>
              <a:t>SumOfSquares</a:t>
            </a:r>
            <a:endParaRPr lang="en-US" dirty="0"/>
          </a:p>
          <a:p>
            <a:pPr lvl="1"/>
            <a:r>
              <a:rPr lang="en-US" i="1" dirty="0"/>
              <a:t>INPUT: a; b; where a and b are integers </a:t>
            </a:r>
            <a:endParaRPr lang="en-US" dirty="0"/>
          </a:p>
          <a:p>
            <a:pPr lvl="1"/>
            <a:r>
              <a:rPr lang="en-US" i="1" dirty="0"/>
              <a:t>OUTPUT: c; where c is a sum of the squares of input numbers.</a:t>
            </a:r>
            <a:endParaRPr lang="en-US" dirty="0"/>
          </a:p>
          <a:p>
            <a:pPr lvl="1"/>
            <a:r>
              <a:rPr lang="en-US" i="1" dirty="0"/>
              <a:t>start;</a:t>
            </a:r>
            <a:endParaRPr lang="en-US" dirty="0"/>
          </a:p>
          <a:p>
            <a:pPr lvl="1"/>
            <a:r>
              <a:rPr lang="en-US" i="1" dirty="0"/>
              <a:t>c := a*a + b*b;</a:t>
            </a:r>
            <a:endParaRPr lang="en-US" dirty="0"/>
          </a:p>
          <a:p>
            <a:pPr lvl="1"/>
            <a:r>
              <a:rPr lang="en-US" i="1" dirty="0"/>
              <a:t>return c;</a:t>
            </a:r>
            <a:endParaRPr lang="en-US" dirty="0"/>
          </a:p>
          <a:p>
            <a:pPr lvl="1"/>
            <a:r>
              <a:rPr lang="en-US" i="1" dirty="0"/>
              <a:t>end;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Bubble Sort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/>
              <a:t>procedure bubbleSort(A : list of sortable items)</a:t>
            </a:r>
          </a:p>
          <a:p>
            <a:pPr lvl="0"/>
            <a:r>
              <a:rPr lang="en-US" sz="1100"/>
              <a:t>n := length(A)</a:t>
            </a:r>
          </a:p>
          <a:p>
            <a:pPr lvl="0"/>
            <a:r>
              <a:rPr lang="en-US" sz="1100"/>
              <a:t>repeat</a:t>
            </a:r>
          </a:p>
          <a:p>
            <a:pPr lvl="1"/>
            <a:r>
              <a:rPr lang="en-US" sz="1100"/>
              <a:t>swapped := false</a:t>
            </a:r>
          </a:p>
          <a:p>
            <a:pPr lvl="1"/>
            <a:r>
              <a:rPr lang="en-US" sz="1100"/>
              <a:t>for i := 1 to n-1 inclusive do</a:t>
            </a:r>
          </a:p>
          <a:p>
            <a:pPr lvl="2"/>
            <a:r>
              <a:rPr lang="en-US" sz="1100"/>
              <a:t>if A[i-1]</a:t>
            </a:r>
            <a:r>
              <a:rPr lang="" altLang="en-US" sz="1100"/>
              <a:t> </a:t>
            </a:r>
            <a:r>
              <a:rPr lang="" altLang="en-US" sz="1100">
                <a:latin typeface="Arial" panose="02080604020202020204" pitchFamily="34" charset="0"/>
                <a:cs typeface="Arial" panose="02080604020202020204" pitchFamily="34" charset="0"/>
              </a:rPr>
              <a:t>≥</a:t>
            </a:r>
            <a:r>
              <a:rPr lang="" altLang="en-US" sz="1100"/>
              <a:t> </a:t>
            </a:r>
            <a:r>
              <a:rPr lang="en-US" sz="1100"/>
              <a:t>A[i] then</a:t>
            </a:r>
          </a:p>
          <a:p>
            <a:pPr lvl="3"/>
            <a:r>
              <a:rPr lang="en-US" sz="1100"/>
              <a:t>swap(A[i-1], A[i])</a:t>
            </a:r>
          </a:p>
          <a:p>
            <a:pPr lvl="3"/>
            <a:r>
              <a:rPr lang="en-US" sz="1100"/>
              <a:t>swapped := true</a:t>
            </a:r>
          </a:p>
          <a:p>
            <a:pPr lvl="2"/>
            <a:r>
              <a:rPr lang="en-US" sz="1100"/>
              <a:t>end if</a:t>
            </a:r>
          </a:p>
          <a:p>
            <a:pPr lvl="1"/>
            <a:r>
              <a:rPr lang="en-US" sz="1100"/>
              <a:t>end for</a:t>
            </a:r>
          </a:p>
          <a:p>
            <a:pPr lvl="0"/>
            <a:r>
              <a:rPr lang="en-US" sz="1100"/>
              <a:t>until not swapped</a:t>
            </a:r>
          </a:p>
          <a:p>
            <a:pPr marL="0" lvl="0" indent="0">
              <a:buNone/>
            </a:pPr>
            <a:r>
              <a:rPr lang="en-US" sz="1100"/>
              <a:t>end procedure</a:t>
            </a:r>
          </a:p>
        </p:txBody>
      </p:sp>
      <p:pic>
        <p:nvPicPr>
          <p:cNvPr id="8" name="Content Placeholder 7" descr="Bubble-sort-example-300px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0405" y="2766695"/>
            <a:ext cx="5173345" cy="31038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7145"/>
            <a:ext cx="10109200" cy="3319145"/>
          </a:xfrm>
        </p:spPr>
        <p:txBody>
          <a:bodyPr>
            <a:noAutofit/>
          </a:bodyPr>
          <a:lstStyle/>
          <a:p>
            <a:r>
              <a:rPr lang="en-US" sz="2200" dirty="0"/>
              <a:t>An </a:t>
            </a:r>
            <a:r>
              <a:rPr lang="en-US" sz="2200" b="1" i="1" dirty="0"/>
              <a:t>algorithm </a:t>
            </a:r>
            <a:r>
              <a:rPr lang="en-US" sz="2200" dirty="0"/>
              <a:t>is a (finite) sequence of </a:t>
            </a:r>
            <a:r>
              <a:rPr lang="en-US" sz="2200" b="1" dirty="0"/>
              <a:t>unambiguous</a:t>
            </a:r>
            <a:r>
              <a:rPr lang="en-US" sz="2200" dirty="0"/>
              <a:t> instructions for solving a problem.</a:t>
            </a:r>
          </a:p>
          <a:p>
            <a:r>
              <a:rPr lang="en-US" sz="2200" dirty="0"/>
              <a:t>It has been the algorithm that has made possible the modern world</a:t>
            </a:r>
          </a:p>
          <a:p>
            <a:pPr lvl="1"/>
            <a:r>
              <a:rPr lang="en-US" sz="2200" dirty="0"/>
              <a:t>By David </a:t>
            </a:r>
            <a:r>
              <a:rPr lang="en-US" sz="2200" dirty="0" err="1"/>
              <a:t>Berlinski</a:t>
            </a:r>
            <a:r>
              <a:rPr lang="en-US" sz="2200" dirty="0"/>
              <a:t>, The Advent of the Algorithm, 2000</a:t>
            </a:r>
          </a:p>
          <a:p>
            <a:r>
              <a:rPr lang="en-US" sz="2200" dirty="0" err="1"/>
              <a:t>Algorithmics</a:t>
            </a:r>
            <a:r>
              <a:rPr lang="en-US" sz="2200" dirty="0"/>
              <a:t> is more than a branch of computer science. It is the core of computer science, and, in all fairness, can be said to be relevant to most of science, business, and technology. [David </a:t>
            </a:r>
            <a:r>
              <a:rPr lang="en-US" sz="2200" dirty="0" err="1"/>
              <a:t>Harel</a:t>
            </a:r>
            <a:r>
              <a:rPr lang="en-US" sz="2200" dirty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Algorithmic Problem Solving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Trivial Approach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Analyze the algorithm</a:t>
            </a:r>
          </a:p>
          <a:p>
            <a:pPr lvl="1" fontAlgn="base"/>
            <a:r>
              <a:rPr lang="en-US" dirty="0"/>
              <a:t>Design a program </a:t>
            </a:r>
          </a:p>
          <a:p>
            <a:pPr lvl="1" fontAlgn="base"/>
            <a:r>
              <a:rPr lang="en-US" dirty="0"/>
              <a:t>Implement the program</a:t>
            </a:r>
          </a:p>
          <a:p>
            <a:pPr lvl="1" fontAlgn="base"/>
            <a:r>
              <a:rPr lang="en-US" dirty="0"/>
              <a:t>Execute the code</a:t>
            </a:r>
          </a:p>
          <a:p>
            <a:pPr lvl="1" fontAlgn="base"/>
            <a:r>
              <a:rPr lang="en-US" dirty="0"/>
              <a:t>Measure the time</a:t>
            </a:r>
          </a:p>
          <a:p>
            <a:pPr fontAlgn="base"/>
            <a:r>
              <a:rPr lang="en-US" dirty="0"/>
              <a:t>See if the solution is ok</a:t>
            </a:r>
          </a:p>
          <a:p>
            <a:pPr lvl="1" fontAlgn="base"/>
            <a:r>
              <a:rPr lang="en-US" dirty="0"/>
              <a:t>End The procedure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Algorithmic Approach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Analyze the algorithm</a:t>
            </a:r>
          </a:p>
          <a:p>
            <a:pPr lvl="1" fontAlgn="base"/>
            <a:r>
              <a:rPr lang="en-US" dirty="0"/>
              <a:t>Methods of Specifying an Algorithm</a:t>
            </a:r>
          </a:p>
          <a:p>
            <a:pPr lvl="1" fontAlgn="base"/>
            <a:r>
              <a:rPr lang="en-US" dirty="0"/>
              <a:t>Proving an Algorithm’s Correctness</a:t>
            </a:r>
          </a:p>
          <a:p>
            <a:pPr fontAlgn="base"/>
            <a:r>
              <a:rPr lang="en-US" dirty="0"/>
              <a:t>See if the solution is ok</a:t>
            </a:r>
          </a:p>
          <a:p>
            <a:pPr lvl="1" fontAlgn="base"/>
            <a:r>
              <a:rPr lang="en-US" dirty="0"/>
              <a:t>Coding an Algorithm</a:t>
            </a:r>
          </a:p>
          <a:p>
            <a:pPr lvl="1" fontAlgn="base"/>
            <a:r>
              <a:rPr lang="en-US" dirty="0"/>
              <a:t>End The procedure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of Arabic Numerals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many other contributions in mathematics, astronomy, and geography, he wrote a book about how to multiply with Arabic numerals.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1234567890</a:t>
            </a:r>
          </a:p>
          <a:p>
            <a:pPr marL="0" indent="0">
              <a:buNone/>
            </a:pPr>
            <a:r>
              <a:rPr lang="en-US" b="1" dirty="0"/>
              <a:t>X</a:t>
            </a:r>
            <a:r>
              <a:rPr lang="en-US" dirty="0"/>
              <a:t>	4578963210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10*10=100 single digit multiplications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22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528549" y="3616657"/>
            <a:ext cx="2115403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of Arabic Numerals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81" y="2463800"/>
            <a:ext cx="6245888" cy="205360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of Arabic Numerals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286" y="1812940"/>
            <a:ext cx="5718412" cy="433348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Design and Analysis of Algorithms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Time efficiency is analyzed on Random Access Machine (</a:t>
                </a:r>
                <a:r>
                  <a:rPr lang="en-US" b="1" dirty="0"/>
                  <a:t>RAM</a:t>
                </a:r>
                <a:r>
                  <a:rPr lang="en-US" dirty="0"/>
                  <a:t>) by determining the number of repetitions of the basic operation as a function of input size.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 =&gt; input size</a:t>
                </a:r>
              </a:p>
              <a:p>
                <a:r>
                  <a:rPr lang="en-US" dirty="0"/>
                  <a:t>T(n) =&gt; time for the algorithm</a:t>
                </a:r>
              </a:p>
              <a:p>
                <a:r>
                  <a:rPr lang="en-US" dirty="0"/>
                  <a:t>r =&gt; repetition of the basic operation</a:t>
                </a:r>
              </a:p>
              <a:p>
                <a:r>
                  <a:rPr lang="en-US" dirty="0"/>
                  <a:t>C(n) =&gt; time of the basic operation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 r="-42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do we write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Pseudo Code:</a:t>
            </a:r>
          </a:p>
          <a:p>
            <a:pPr lvl="1" fontAlgn="base"/>
            <a:r>
              <a:rPr lang="en-US" dirty="0"/>
              <a:t>Similar construct / keywords as in a high level programming languages, e.g. in C, Pascal etc.</a:t>
            </a:r>
          </a:p>
          <a:p>
            <a:pPr lvl="1" fontAlgn="base"/>
            <a:r>
              <a:rPr lang="en-US" dirty="0"/>
              <a:t>Structured semantics of the high level languages without caring about the syntactic errors / grammatical rules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What are the constructs / Keywords.</a:t>
            </a:r>
          </a:p>
          <a:p>
            <a:pPr fontAlgn="base"/>
            <a:r>
              <a:rPr lang="en-US" dirty="0"/>
              <a:t>Time for each construct</a:t>
            </a:r>
          </a:p>
          <a:p>
            <a:pPr fontAlgn="base"/>
            <a:r>
              <a:rPr lang="en-US" dirty="0"/>
              <a:t>Total Time </a:t>
            </a:r>
          </a:p>
          <a:p>
            <a:pPr fontAlgn="base"/>
            <a:r>
              <a:rPr lang="en-US" dirty="0"/>
              <a:t>Total time as a function of input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Sequence Statements</a:t>
            </a:r>
          </a:p>
          <a:p>
            <a:pPr lvl="1" fontAlgn="base"/>
            <a:r>
              <a:rPr lang="en-US" dirty="0"/>
              <a:t>Just add the running time of the statements (</a:t>
            </a:r>
            <a:r>
              <a:rPr lang="en-US" dirty="0" err="1"/>
              <a:t>int</a:t>
            </a:r>
            <a:r>
              <a:rPr lang="en-US" dirty="0"/>
              <a:t> x, x=5, x++, y-=x etc.)</a:t>
            </a:r>
          </a:p>
          <a:p>
            <a:pPr fontAlgn="base"/>
            <a:r>
              <a:rPr lang="en-US" b="1" dirty="0"/>
              <a:t>Selection</a:t>
            </a:r>
          </a:p>
          <a:p>
            <a:pPr lvl="1" fontAlgn="base"/>
            <a:r>
              <a:rPr lang="en-US" dirty="0"/>
              <a:t>Add the time of maximum conditional code (if else, switch).</a:t>
            </a:r>
          </a:p>
          <a:p>
            <a:pPr fontAlgn="base"/>
            <a:r>
              <a:rPr lang="en-US" b="1" dirty="0"/>
              <a:t>Iteration</a:t>
            </a:r>
            <a:r>
              <a:rPr lang="en-US" dirty="0"/>
              <a:t> is at most the running time of the statements inside the loop (including tests)  times the number of iterations.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Screenshot from 2020-08-30 13-56-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If-Then-Else: </a:t>
            </a:r>
          </a:p>
          <a:p>
            <a:pPr lvl="1" fontAlgn="base"/>
            <a:r>
              <a:rPr lang="en-US" dirty="0"/>
              <a:t>if (condition) S</a:t>
            </a:r>
            <a:r>
              <a:rPr lang="en-US" baseline="-25000" dirty="0"/>
              <a:t>1 </a:t>
            </a:r>
            <a:r>
              <a:rPr lang="en-US" dirty="0"/>
              <a:t>else S</a:t>
            </a:r>
            <a:r>
              <a:rPr lang="en-US" baseline="-25000" dirty="0"/>
              <a:t>2</a:t>
            </a:r>
            <a:endParaRPr lang="en-US" dirty="0"/>
          </a:p>
          <a:p>
            <a:pPr lvl="1" fontAlgn="base"/>
            <a:r>
              <a:rPr lang="en-US" dirty="0"/>
              <a:t>Running time of the test plus the larger of the running times of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Nested Loops: </a:t>
            </a:r>
            <a:r>
              <a:rPr lang="en-US" dirty="0"/>
              <a:t>Analyze these inside out. The total Running time of a statement inside a group of nested loops is the running time of the statement multiplied by the product of the size of all the loops.</a:t>
            </a:r>
            <a:endParaRPr lang="en-US" b="1" dirty="0"/>
          </a:p>
          <a:p>
            <a:pPr fontAlgn="base"/>
            <a:r>
              <a:rPr lang="en-US" b="1" dirty="0"/>
              <a:t>Function Calls: </a:t>
            </a:r>
            <a:r>
              <a:rPr lang="en-US" dirty="0"/>
              <a:t>Analyzing from inside to out. If there are function calls, these must be analyzed first.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x=0</a:t>
            </a:r>
          </a:p>
          <a:p>
            <a:r>
              <a:rPr lang="en-US" dirty="0"/>
              <a:t>Y=x+1</a:t>
            </a:r>
          </a:p>
          <a:p>
            <a:r>
              <a:rPr lang="en-US" dirty="0"/>
              <a:t>Z=12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if(</a:t>
            </a:r>
            <a:r>
              <a:rPr lang="en-US" dirty="0" err="1"/>
              <a:t>i</a:t>
            </a:r>
            <a:r>
              <a:rPr lang="en-US" dirty="0"/>
              <a:t>==2)</a:t>
            </a:r>
          </a:p>
          <a:p>
            <a:pPr lvl="1"/>
            <a:r>
              <a:rPr lang="en-US" dirty="0"/>
              <a:t>//2 statements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//5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074795"/>
            <a:ext cx="4912360" cy="1273175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for (</a:t>
            </a:r>
            <a:r>
              <a:rPr lang="en-US" sz="3200" dirty="0" err="1"/>
              <a:t>i</a:t>
            </a:r>
            <a:r>
              <a:rPr lang="en-US" sz="3200" dirty="0"/>
              <a:t>=0;i&lt;</a:t>
            </a:r>
            <a:r>
              <a:rPr lang="en-US" sz="3200" dirty="0" err="1"/>
              <a:t>x;i</a:t>
            </a:r>
            <a:r>
              <a:rPr lang="en-US" sz="3200" dirty="0"/>
              <a:t>++)</a:t>
            </a:r>
          </a:p>
          <a:p>
            <a:pPr lvl="2"/>
            <a:r>
              <a:rPr lang="en-US" sz="2800" dirty="0"/>
              <a:t>[2 statements]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5"/>
              <p:cNvSpPr>
                <a:spLocks noGrp="1"/>
              </p:cNvSpPr>
              <p:nvPr/>
            </p:nvSpPr>
            <p:spPr>
              <a:xfrm>
                <a:off x="6116955" y="4050030"/>
                <a:ext cx="3941445" cy="1081405"/>
              </a:xfrm>
              <a:prstGeom prst="rect">
                <a:avLst/>
              </a:prstGeom>
            </p:spPr>
            <p:txBody>
              <a:bodyPr vert="horz" lIns="91440" tIns="45720" rIns="91440" bIns="45720" rtlCol="0" anchor="t"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(1)+</m:t>
                          </m:r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(2+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𝑖𝑛𝑛𝑒𝑟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" altLang="en-US" sz="1600" b="0" i="1">
                    <a:latin typeface="Cambria Math" panose="02040503050406030204" pitchFamily="18" charset="0"/>
                  </a:rPr>
                  <a:t>2</a:t>
                </a:r>
              </a:p>
            </p:txBody>
          </p:sp>
        </mc:Choice>
        <mc:Fallback xmlns="">
          <p:sp>
            <p:nvSpPr>
              <p:cNvPr id="9" name="Content Placeholder 5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116955" y="4050030"/>
                <a:ext cx="3941445" cy="108140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074795"/>
            <a:ext cx="4912360" cy="1273175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for (</a:t>
            </a:r>
            <a:r>
              <a:rPr lang="en-US" sz="3200" dirty="0" err="1"/>
              <a:t>i</a:t>
            </a:r>
            <a:r>
              <a:rPr lang="en-US" sz="3200" dirty="0"/>
              <a:t>=0;i&lt;</a:t>
            </a:r>
            <a:r>
              <a:rPr lang="en-US" sz="3200" dirty="0" err="1"/>
              <a:t>x;i</a:t>
            </a:r>
            <a:r>
              <a:rPr lang="en-US" sz="3200" dirty="0"/>
              <a:t>++)</a:t>
            </a:r>
          </a:p>
          <a:p>
            <a:pPr lvl="2"/>
            <a:r>
              <a:rPr lang="en-US" sz="2800" dirty="0"/>
              <a:t>[2 statements]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>
                <a:spLocks noGrp="1"/>
              </p:cNvSpPr>
              <p:nvPr/>
            </p:nvSpPr>
            <p:spPr>
              <a:xfrm>
                <a:off x="5904865" y="2557145"/>
                <a:ext cx="3401060" cy="1076325"/>
              </a:xfrm>
              <a:prstGeom prst="rect">
                <a:avLst/>
              </a:prstGeom>
            </p:spPr>
            <p:txBody>
              <a:bodyPr vert="horz" lIns="91440" tIns="45720" rIns="91440" bIns="45720" rtlCol="0" anchor="t"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(1)+</m:t>
                          </m:r>
                          <m:nary>
                            <m:naryPr>
                              <m:chr m:val="∑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(2+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𝑖𝑛𝑛𝑒𝑟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400" b="0" i="1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en-US" sz="1400" b="0" i="1">
                    <a:latin typeface="Cambria Math" panose="02040503050406030204" pitchFamily="18" charset="0"/>
                  </a:rPr>
                  <a:t>3</a:t>
                </a:r>
              </a:p>
            </p:txBody>
          </p:sp>
        </mc:Choice>
        <mc:Fallback xmlns="">
          <p:sp>
            <p:nvSpPr>
              <p:cNvPr id="7" name="Content Placeholder 5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904865" y="2557145"/>
                <a:ext cx="3401060" cy="107632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5"/>
              <p:cNvSpPr>
                <a:spLocks noGrp="1"/>
              </p:cNvSpPr>
              <p:nvPr/>
            </p:nvSpPr>
            <p:spPr>
              <a:xfrm>
                <a:off x="6116955" y="4050030"/>
                <a:ext cx="3941445" cy="1081405"/>
              </a:xfrm>
              <a:prstGeom prst="rect">
                <a:avLst/>
              </a:prstGeom>
            </p:spPr>
            <p:txBody>
              <a:bodyPr vert="horz" lIns="91440" tIns="45720" rIns="91440" bIns="45720" rtlCol="0" anchor="t"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(1)+</m:t>
                          </m:r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(2+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𝑖𝑛𝑛𝑒𝑟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en-US" sz="1600" b="0" i="1">
                    <a:latin typeface="Cambria Math" panose="02040503050406030204" pitchFamily="18" charset="0"/>
                  </a:rPr>
                  <a:t>2</a:t>
                </a:r>
              </a:p>
            </p:txBody>
          </p:sp>
        </mc:Choice>
        <mc:Fallback xmlns="">
          <p:sp>
            <p:nvSpPr>
              <p:cNvPr id="9" name="Content Placeholder 5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116955" y="4050030"/>
                <a:ext cx="3941445" cy="1081405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/>
          <p:cNvSpPr>
            <a:spLocks noGrp="1"/>
          </p:cNvSpPr>
          <p:nvPr/>
        </p:nvSpPr>
        <p:spPr>
          <a:xfrm>
            <a:off x="1295400" y="2557145"/>
            <a:ext cx="4912360" cy="1396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for (x=</a:t>
            </a:r>
            <a:r>
              <a:rPr lang="en-US" sz="3600" dirty="0" err="1"/>
              <a:t>n;x</a:t>
            </a:r>
            <a:r>
              <a:rPr lang="en-US" sz="3600" dirty="0"/>
              <a:t>=0;x--)</a:t>
            </a:r>
          </a:p>
          <a:p>
            <a:pPr lvl="1"/>
            <a:r>
              <a:rPr lang="en-US" sz="3200" dirty="0"/>
              <a:t>[3 statements]</a:t>
            </a:r>
            <a:endParaRPr 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074795"/>
            <a:ext cx="4912360" cy="1273175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for (</a:t>
            </a:r>
            <a:r>
              <a:rPr lang="en-US" sz="3200" dirty="0" err="1"/>
              <a:t>i</a:t>
            </a:r>
            <a:r>
              <a:rPr lang="en-US" sz="3200" dirty="0"/>
              <a:t>=0;i&lt;</a:t>
            </a:r>
            <a:r>
              <a:rPr lang="en-US" sz="3200" dirty="0" err="1"/>
              <a:t>x;i</a:t>
            </a:r>
            <a:r>
              <a:rPr lang="en-US" sz="3200" dirty="0"/>
              <a:t>++)</a:t>
            </a:r>
          </a:p>
          <a:p>
            <a:pPr lvl="2"/>
            <a:r>
              <a:rPr lang="en-US" sz="2800" dirty="0"/>
              <a:t>[2 statements]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>
                <a:spLocks noGrp="1"/>
              </p:cNvSpPr>
              <p:nvPr/>
            </p:nvSpPr>
            <p:spPr>
              <a:xfrm>
                <a:off x="5904865" y="2557145"/>
                <a:ext cx="3401060" cy="1076325"/>
              </a:xfrm>
              <a:prstGeom prst="rect">
                <a:avLst/>
              </a:prstGeom>
            </p:spPr>
            <p:txBody>
              <a:bodyPr vert="horz" lIns="91440" tIns="45720" rIns="91440" bIns="45720" rtlCol="0" anchor="t"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(1)+</m:t>
                          </m:r>
                          <m:nary>
                            <m:naryPr>
                              <m:chr m:val="∑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(2+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𝑖𝑛𝑛𝑒𝑟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400" b="0" i="1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en-US" sz="1400" b="0" i="1">
                    <a:latin typeface="Cambria Math" panose="02040503050406030204" pitchFamily="18" charset="0"/>
                  </a:rPr>
                  <a:t>3</a:t>
                </a:r>
              </a:p>
            </p:txBody>
          </p:sp>
        </mc:Choice>
        <mc:Fallback xmlns="">
          <p:sp>
            <p:nvSpPr>
              <p:cNvPr id="7" name="Content Placeholder 5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904865" y="2557145"/>
                <a:ext cx="3401060" cy="107632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5"/>
              <p:cNvSpPr>
                <a:spLocks noGrp="1"/>
              </p:cNvSpPr>
              <p:nvPr/>
            </p:nvSpPr>
            <p:spPr>
              <a:xfrm>
                <a:off x="6116955" y="4050030"/>
                <a:ext cx="3941445" cy="1081405"/>
              </a:xfrm>
              <a:prstGeom prst="rect">
                <a:avLst/>
              </a:prstGeom>
            </p:spPr>
            <p:txBody>
              <a:bodyPr vert="horz" lIns="91440" tIns="45720" rIns="91440" bIns="45720" rtlCol="0" anchor="t"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(1)+</m:t>
                          </m:r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(2+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𝑖𝑛𝑛𝑒𝑟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en-US" sz="1600" b="0" i="1">
                    <a:latin typeface="Cambria Math" panose="02040503050406030204" pitchFamily="18" charset="0"/>
                  </a:rPr>
                  <a:t>2</a:t>
                </a:r>
              </a:p>
            </p:txBody>
          </p:sp>
        </mc:Choice>
        <mc:Fallback xmlns="">
          <p:sp>
            <p:nvSpPr>
              <p:cNvPr id="9" name="Content Placeholder 5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116955" y="4050030"/>
                <a:ext cx="3941445" cy="1081405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5"/>
              <p:cNvSpPr>
                <a:spLocks noGrp="1"/>
              </p:cNvSpPr>
              <p:nvPr/>
            </p:nvSpPr>
            <p:spPr>
              <a:xfrm>
                <a:off x="3209925" y="5347970"/>
                <a:ext cx="7261225" cy="76327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75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sz="2000"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(1)+</m:t>
                        </m:r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(2+3+</m:t>
                            </m:r>
                            <m:r>
                              <a:rPr lang="en-US" altLang="en-US" sz="20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(1)+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(2+2)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en-US" sz="2000" b="0" i="1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1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5" y="5347970"/>
                <a:ext cx="7261225" cy="763270"/>
              </a:xfrm>
              <a:prstGeom prst="rect">
                <a:avLst/>
              </a:prstGeom>
              <a:blipFill>
                <a:blip r:embed="rId4"/>
                <a:stretch>
                  <a:fillRect t="-61905" b="-50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/>
          <p:cNvSpPr>
            <a:spLocks noGrp="1"/>
          </p:cNvSpPr>
          <p:nvPr/>
        </p:nvSpPr>
        <p:spPr>
          <a:xfrm>
            <a:off x="1295400" y="2557145"/>
            <a:ext cx="4912360" cy="1396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for (x=</a:t>
            </a:r>
            <a:r>
              <a:rPr lang="en-US" sz="3600" dirty="0" err="1"/>
              <a:t>n;x</a:t>
            </a:r>
            <a:r>
              <a:rPr lang="en-US" sz="3600" dirty="0"/>
              <a:t>=0;x--)</a:t>
            </a:r>
          </a:p>
          <a:p>
            <a:pPr lvl="1"/>
            <a:r>
              <a:rPr lang="en-US" sz="3200" dirty="0"/>
              <a:t>[3 statements]</a:t>
            </a:r>
            <a:endParaRPr 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Palindrom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palindrom</a:t>
            </a:r>
            <a:r>
              <a:rPr lang="en-US" dirty="0"/>
              <a:t>(</a:t>
            </a:r>
            <a:r>
              <a:rPr lang="en-US" dirty="0" err="1"/>
              <a:t>s,x</a:t>
            </a:r>
            <a:r>
              <a:rPr lang="en-US" dirty="0"/>
              <a:t>) {</a:t>
            </a:r>
          </a:p>
          <a:p>
            <a:pPr lvl="1"/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x,j</a:t>
            </a:r>
            <a:r>
              <a:rPr lang="en-US" dirty="0"/>
              <a:t>=1;i&gt;=1;i--,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if(s[</a:t>
            </a:r>
            <a:r>
              <a:rPr lang="en-US" dirty="0" err="1"/>
              <a:t>i</a:t>
            </a:r>
            <a:r>
              <a:rPr lang="en-US" dirty="0"/>
              <a:t>]!=s[j])</a:t>
            </a:r>
          </a:p>
          <a:p>
            <a:pPr lvl="3"/>
            <a:r>
              <a:rPr lang="en-US" dirty="0"/>
              <a:t>return false;</a:t>
            </a:r>
          </a:p>
          <a:p>
            <a:pPr lvl="1"/>
            <a:r>
              <a:rPr lang="en-US" dirty="0"/>
              <a:t>return true;</a:t>
            </a:r>
          </a:p>
          <a:p>
            <a:r>
              <a:rPr lang="en-US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1+1+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𝑖𝑛𝑛𝑒𝑟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1</a:t>
                </a:r>
              </a:p>
              <a:p>
                <a:r>
                  <a:rPr lang="en-US" dirty="0"/>
                  <a:t>1</a:t>
                </a:r>
              </a:p>
              <a:p>
                <a:r>
                  <a:rPr lang="en-US" dirty="0"/>
                  <a:t>1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sz="half" idx="2"/>
              </p:nvPr>
            </p:nvSpPr>
            <p:spPr>
              <a:blipFill rotWithShape="true">
                <a:blip r:embed="rId2"/>
                <a:stretch>
                  <a:fillRect l="-5" r="11"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Sorting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bubbleSort(int arr[], int n)</a:t>
                </a:r>
              </a:p>
              <a:p>
                <a:r>
                  <a:rPr lang="en-US"/>
                  <a:t>for (i = 0; i &lt; n-1; i++)</a:t>
                </a:r>
                <a:r>
                  <a:rPr lang="" altLang="en-US"/>
                  <a:t>:</a:t>
                </a:r>
                <a:endParaRPr lang="en-US"/>
              </a:p>
              <a:p>
                <a:pPr lvl="1"/>
                <a:r>
                  <a:rPr lang="en-US"/>
                  <a:t>for (j = 0; j &lt; n-i-1; j++)</a:t>
                </a:r>
                <a:r>
                  <a:rPr lang="" altLang="en-US"/>
                  <a:t>:</a:t>
                </a:r>
              </a:p>
              <a:p>
                <a:pPr lvl="2"/>
                <a:r>
                  <a:rPr lang="en-US"/>
                  <a:t>if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arr</m:t>
                    </m:r>
                    <m: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j</m:t>
                    </m:r>
                    <m: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]&gt;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arr</m:t>
                    </m:r>
                    <m: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j</m:t>
                    </m:r>
                    <m: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+1]</m:t>
                    </m:r>
                  </m:oMath>
                </a14:m>
                <a:r>
                  <a:rPr lang="en-US"/>
                  <a:t>)</a:t>
                </a:r>
                <a:r>
                  <a:rPr lang="" altLang="en-US"/>
                  <a:t>:</a:t>
                </a:r>
              </a:p>
              <a:p>
                <a:pPr lvl="3"/>
                <a:r>
                  <a:rPr lang="en-US"/>
                  <a:t>swap(arr[j], arr[j+1])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sz="half" idx="1"/>
              </p:nvPr>
            </p:nvSpPr>
            <p:spPr>
              <a:blipFill rotWithShape="true">
                <a:blip r:embed="rId2"/>
                <a:stretch>
                  <a:fillRect l="-11" t="-1842" r="3"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bubbleSort(int arr[], int n)</a:t>
                </a:r>
              </a:p>
              <a:p>
                <a:r>
                  <a:rPr lang="en-US"/>
                  <a:t>for (i = 0; i &lt; n-1; i++)</a:t>
                </a:r>
                <a:r>
                  <a:rPr lang="en-US" altLang="en-US"/>
                  <a:t>:</a:t>
                </a:r>
                <a:endParaRPr lang="en-US"/>
              </a:p>
              <a:p>
                <a:pPr lvl="1"/>
                <a:r>
                  <a:rPr lang="en-US"/>
                  <a:t>for (j = 0; j &lt; n-i-1; j++)</a:t>
                </a:r>
                <a:r>
                  <a:rPr lang="en-US" altLang="en-US"/>
                  <a:t>:</a:t>
                </a:r>
              </a:p>
              <a:p>
                <a:pPr lvl="2"/>
                <a:r>
                  <a:rPr lang="en-US"/>
                  <a:t>if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arr</m:t>
                    </m:r>
                    <m: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j</m:t>
                    </m:r>
                    <m: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]&gt;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arr</m:t>
                    </m:r>
                    <m: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j</m:t>
                    </m:r>
                    <m: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+1]</m:t>
                    </m:r>
                  </m:oMath>
                </a14:m>
                <a:r>
                  <a:rPr lang="en-US"/>
                  <a:t>)</a:t>
                </a:r>
                <a:r>
                  <a:rPr lang="en-US" altLang="en-US"/>
                  <a:t>:</a:t>
                </a:r>
              </a:p>
              <a:p>
                <a:pPr lvl="3"/>
                <a:r>
                  <a:rPr lang="en-US"/>
                  <a:t>swap(arr[j], arr[j+1])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sz="half" idx="1"/>
              </p:nvPr>
            </p:nvSpPr>
            <p:spPr>
              <a:blipFill rotWithShape="true">
                <a:blip r:embed="rId2"/>
                <a:stretch>
                  <a:fillRect l="-11" t="-1688" r="3"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1090" y="2560320"/>
                <a:ext cx="4718050" cy="2694940"/>
              </a:xfrm>
            </p:spPr>
            <p:txBody>
              <a:bodyPr>
                <a:normAutofit/>
              </a:bodyPr>
              <a:lstStyle/>
              <a:p>
                <a:endParaRPr lang="en-US" sz="16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−1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(1)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−2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(2+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𝑖𝑛𝑛𝑒𝑟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_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𝑝𝑎𝑟𝑡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−1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(1)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−2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(2+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𝑖𝑛𝑛𝑒𝑟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_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𝑝𝑎𝑟𝑡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en-US" altLang="en-US" sz="1600"/>
                  <a:t>	1</a:t>
                </a:r>
              </a:p>
              <a:p>
                <a:pPr marL="0" indent="0">
                  <a:buNone/>
                </a:pPr>
                <a:r>
                  <a:rPr lang="en-US" altLang="en-US" sz="1600"/>
                  <a:t>	3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sz="half" idx="2"/>
              </p:nvPr>
            </p:nvSpPr>
            <p:spPr>
              <a:xfrm>
                <a:off x="6181090" y="2560320"/>
                <a:ext cx="4718050" cy="2694940"/>
              </a:xfr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bubbleSort(int arr[], int n)</a:t>
                </a:r>
              </a:p>
              <a:p>
                <a:r>
                  <a:rPr lang="en-US"/>
                  <a:t>for (i = 0; i &lt; n-1; i++)</a:t>
                </a:r>
                <a:r>
                  <a:rPr lang="en-US" altLang="en-US"/>
                  <a:t>:</a:t>
                </a:r>
                <a:endParaRPr lang="en-US"/>
              </a:p>
              <a:p>
                <a:pPr lvl="1"/>
                <a:r>
                  <a:rPr lang="en-US"/>
                  <a:t>for (j = 0; j &lt; n-i-1; j++)</a:t>
                </a:r>
                <a:r>
                  <a:rPr lang="en-US" altLang="en-US"/>
                  <a:t>:</a:t>
                </a:r>
              </a:p>
              <a:p>
                <a:pPr lvl="2"/>
                <a:r>
                  <a:rPr lang="en-US"/>
                  <a:t>if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arr</m:t>
                    </m:r>
                    <m: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j</m:t>
                    </m:r>
                    <m: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]&gt;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arr</m:t>
                    </m:r>
                    <m: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j</m:t>
                    </m:r>
                    <m:r>
                      <a:rPr lang="en-US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+1]</m:t>
                    </m:r>
                  </m:oMath>
                </a14:m>
                <a:r>
                  <a:rPr lang="en-US"/>
                  <a:t>)</a:t>
                </a:r>
                <a:r>
                  <a:rPr lang="en-US" altLang="en-US"/>
                  <a:t>:</a:t>
                </a:r>
              </a:p>
              <a:p>
                <a:pPr lvl="3"/>
                <a:r>
                  <a:rPr lang="en-US"/>
                  <a:t>swap(arr[j], arr[j+1])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sz="half" idx="1"/>
              </p:nvPr>
            </p:nvSpPr>
            <p:spPr>
              <a:blipFill rotWithShape="true">
                <a:blip r:embed="rId2"/>
                <a:stretch>
                  <a:fillRect l="-11" t="-1688" r="3"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1090" y="2560320"/>
                <a:ext cx="4718050" cy="2694940"/>
              </a:xfrm>
            </p:spPr>
            <p:txBody>
              <a:bodyPr>
                <a:normAutofit/>
              </a:bodyPr>
              <a:lstStyle/>
              <a:p>
                <a:endParaRPr lang="en-US" sz="16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−1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(1)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−2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(2+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𝑖𝑛𝑛𝑒𝑟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_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𝑝𝑎𝑟𝑡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−1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(1)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−2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(2+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𝑖𝑛𝑛𝑒𝑟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_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𝑝𝑎𝑟𝑡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en-US" altLang="en-US" sz="1600"/>
                  <a:t>	1</a:t>
                </a:r>
              </a:p>
              <a:p>
                <a:pPr marL="0" indent="0">
                  <a:buNone/>
                </a:pPr>
                <a:r>
                  <a:rPr lang="en-US" altLang="en-US" sz="1600"/>
                  <a:t>	3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sz="half" idx="2"/>
              </p:nvPr>
            </p:nvSpPr>
            <p:spPr>
              <a:xfrm>
                <a:off x="6181090" y="2560320"/>
                <a:ext cx="4718050" cy="2694940"/>
              </a:xfr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>
                <a:spLocks noGrp="1"/>
              </p:cNvSpPr>
              <p:nvPr/>
            </p:nvSpPr>
            <p:spPr>
              <a:xfrm>
                <a:off x="1080770" y="4999355"/>
                <a:ext cx="10205720" cy="89154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1+</m:t>
                    </m:r>
                    <m:nary>
                      <m:naryPr>
                        <m:chr m:val="∑"/>
                        <m:limLoc m:val="undOvr"/>
                        <m:ctrlP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(1)</m:t>
                        </m:r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−2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(2+1+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(1)</m:t>
                            </m:r>
                          </m:e>
                        </m:nary>
                        <m: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−2</m:t>
                            </m:r>
                          </m:sup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(2+4)</m:t>
                            </m:r>
                          </m:e>
                        </m:nary>
                        <m: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sz="3600"/>
                  <a:t> </a:t>
                </a:r>
              </a:p>
            </p:txBody>
          </p:sp>
        </mc:Choice>
        <mc:Fallback xmlns="">
          <p:sp>
            <p:nvSpPr>
              <p:cNvPr id="7" name="Content Placeholder 3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080770" y="4999355"/>
                <a:ext cx="10205720" cy="89154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078090" y="762783"/>
            <a:ext cx="1515750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Algorithms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47953" y="1619250"/>
            <a:ext cx="970080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Analysis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38600" y="1636834"/>
            <a:ext cx="89545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99100" y="1619250"/>
            <a:ext cx="2392045" cy="422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Algorithms for classic problems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823325" y="1619250"/>
            <a:ext cx="202311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Classic data  structure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88415" y="2560955"/>
            <a:ext cx="134239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Asymptotic notations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70175" y="2560955"/>
            <a:ext cx="136779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Probabilistic analysis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77917" y="2351209"/>
            <a:ext cx="89545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Sorting</a:t>
            </a:r>
          </a:p>
        </p:txBody>
      </p:sp>
      <p:cxnSp>
        <p:nvCxnSpPr>
          <p:cNvPr id="19" name="Straight Connector 18"/>
          <p:cNvCxnSpPr>
            <a:stCxn id="3" idx="2"/>
            <a:endCxn id="4" idx="0"/>
          </p:cNvCxnSpPr>
          <p:nvPr/>
        </p:nvCxnSpPr>
        <p:spPr>
          <a:xfrm flipH="1">
            <a:off x="2733355" y="1181882"/>
            <a:ext cx="3103245" cy="43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034919" y="2351209"/>
            <a:ext cx="89545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Shortest path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48388" y="2351209"/>
            <a:ext cx="1257880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Matrix multiplication</a:t>
            </a:r>
          </a:p>
        </p:txBody>
      </p:sp>
      <p:cxnSp>
        <p:nvCxnSpPr>
          <p:cNvPr id="24" name="Straight Connector 23"/>
          <p:cNvCxnSpPr>
            <a:stCxn id="4" idx="2"/>
            <a:endCxn id="8" idx="0"/>
          </p:cNvCxnSpPr>
          <p:nvPr/>
        </p:nvCxnSpPr>
        <p:spPr>
          <a:xfrm flipH="1">
            <a:off x="1959563" y="2028189"/>
            <a:ext cx="773430" cy="52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9" idx="0"/>
          </p:cNvCxnSpPr>
          <p:nvPr/>
        </p:nvCxnSpPr>
        <p:spPr>
          <a:xfrm>
            <a:off x="2732993" y="2028189"/>
            <a:ext cx="621030" cy="52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0" idx="0"/>
          </p:cNvCxnSpPr>
          <p:nvPr/>
        </p:nvCxnSpPr>
        <p:spPr>
          <a:xfrm flipH="1">
            <a:off x="5525624" y="2031120"/>
            <a:ext cx="1169670" cy="30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2"/>
            <a:endCxn id="20" idx="0"/>
          </p:cNvCxnSpPr>
          <p:nvPr/>
        </p:nvCxnSpPr>
        <p:spPr>
          <a:xfrm flipH="1">
            <a:off x="6482569" y="2031120"/>
            <a:ext cx="212725" cy="30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22" idx="0"/>
          </p:cNvCxnSpPr>
          <p:nvPr/>
        </p:nvCxnSpPr>
        <p:spPr>
          <a:xfrm>
            <a:off x="6695294" y="2031120"/>
            <a:ext cx="982345" cy="30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" idx="2"/>
            <a:endCxn id="5" idx="0"/>
          </p:cNvCxnSpPr>
          <p:nvPr/>
        </p:nvCxnSpPr>
        <p:spPr>
          <a:xfrm flipH="1">
            <a:off x="4486590" y="1181882"/>
            <a:ext cx="1350010" cy="45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2"/>
            <a:endCxn id="6" idx="0"/>
          </p:cNvCxnSpPr>
          <p:nvPr/>
        </p:nvCxnSpPr>
        <p:spPr>
          <a:xfrm>
            <a:off x="5836600" y="1181882"/>
            <a:ext cx="859155" cy="43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" idx="2"/>
            <a:endCxn id="7" idx="0"/>
          </p:cNvCxnSpPr>
          <p:nvPr/>
        </p:nvCxnSpPr>
        <p:spPr>
          <a:xfrm>
            <a:off x="5836600" y="1181882"/>
            <a:ext cx="3998595" cy="43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8346586" y="2351208"/>
            <a:ext cx="89545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cxnSp>
        <p:nvCxnSpPr>
          <p:cNvPr id="55" name="Straight Connector 54"/>
          <p:cNvCxnSpPr>
            <a:stCxn id="6" idx="2"/>
            <a:endCxn id="54" idx="0"/>
          </p:cNvCxnSpPr>
          <p:nvPr/>
        </p:nvCxnSpPr>
        <p:spPr>
          <a:xfrm>
            <a:off x="6695294" y="2031120"/>
            <a:ext cx="2098675" cy="30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247900" y="3418205"/>
            <a:ext cx="1417955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Divide &amp; Conquer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713175" y="3409215"/>
            <a:ext cx="89545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Greedy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685665" y="3394710"/>
            <a:ext cx="1748155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Dynamic Programming</a:t>
            </a:r>
          </a:p>
        </p:txBody>
      </p:sp>
      <p:cxnSp>
        <p:nvCxnSpPr>
          <p:cNvPr id="67" name="Straight Connector 66"/>
          <p:cNvCxnSpPr>
            <a:stCxn id="5" idx="2"/>
            <a:endCxn id="64" idx="0"/>
          </p:cNvCxnSpPr>
          <p:nvPr/>
        </p:nvCxnSpPr>
        <p:spPr>
          <a:xfrm flipH="1">
            <a:off x="2957249" y="2055933"/>
            <a:ext cx="1529080" cy="136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2"/>
            <a:endCxn id="65" idx="0"/>
          </p:cNvCxnSpPr>
          <p:nvPr/>
        </p:nvCxnSpPr>
        <p:spPr>
          <a:xfrm flipH="1">
            <a:off x="4161209" y="2045773"/>
            <a:ext cx="325120" cy="135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2"/>
            <a:endCxn id="66" idx="0"/>
          </p:cNvCxnSpPr>
          <p:nvPr/>
        </p:nvCxnSpPr>
        <p:spPr>
          <a:xfrm>
            <a:off x="4486329" y="2055933"/>
            <a:ext cx="1073785" cy="133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ounded Rectangle 77"/>
              <p:cNvSpPr/>
              <p:nvPr/>
            </p:nvSpPr>
            <p:spPr>
              <a:xfrm>
                <a:off x="1066800" y="4341495"/>
                <a:ext cx="1430655" cy="59563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𝑂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𝛺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𝛩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,... </m:t>
                      </m:r>
                    </m:oMath>
                  </m:oMathPara>
                </a14:m>
                <a:endParaRPr lang="en-US" altLang="en-US" sz="1400" dirty="0"/>
              </a:p>
            </p:txBody>
          </p:sp>
        </mc:Choice>
        <mc:Fallback xmlns="">
          <p:sp>
            <p:nvSpPr>
              <p:cNvPr id="78" name="Rounded Rectangle 77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066800" y="4341495"/>
                <a:ext cx="1430655" cy="595630"/>
              </a:xfrm>
              <a:prstGeom prst="roundRect">
                <a:avLst/>
              </a:prstGeom>
              <a:blipFill rotWithShape="true">
                <a:blip r:embed="rId2"/>
                <a:stretch>
                  <a:fillRect l="-577" t="-1386" r="-533" b="-1279"/>
                </a:stretch>
              </a:blip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9453245" y="2770505"/>
            <a:ext cx="1294130" cy="15049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Heap,</a:t>
            </a:r>
          </a:p>
          <a:p>
            <a:pPr algn="ctr"/>
            <a:r>
              <a:rPr lang="en-US" sz="1400" dirty="0"/>
              <a:t>Hashing,</a:t>
            </a:r>
          </a:p>
          <a:p>
            <a:pPr algn="ctr"/>
            <a:r>
              <a:rPr lang="en-US" sz="1400" dirty="0"/>
              <a:t>Binary Search Tree,</a:t>
            </a:r>
          </a:p>
          <a:p>
            <a:pPr algn="ctr"/>
            <a:r>
              <a:rPr lang="en-US" sz="1400" dirty="0"/>
              <a:t>RBT,</a:t>
            </a:r>
          </a:p>
          <a:p>
            <a:pPr algn="ctr"/>
            <a:r>
              <a:rPr lang="en-US" sz="1400" dirty="0"/>
              <a:t>….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5833110" y="4106545"/>
            <a:ext cx="1295400" cy="12115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Quicksort,</a:t>
            </a:r>
          </a:p>
          <a:p>
            <a:pPr algn="ctr"/>
            <a:r>
              <a:rPr lang="en-US" sz="1400" dirty="0" err="1"/>
              <a:t>Heapsort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 err="1"/>
              <a:t>Mergesort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/>
              <a:t>…</a:t>
            </a:r>
          </a:p>
        </p:txBody>
      </p:sp>
      <p:cxnSp>
        <p:nvCxnSpPr>
          <p:cNvPr id="82" name="Straight Connector 81"/>
          <p:cNvCxnSpPr>
            <a:stCxn id="8" idx="2"/>
            <a:endCxn id="78" idx="0"/>
          </p:cNvCxnSpPr>
          <p:nvPr/>
        </p:nvCxnSpPr>
        <p:spPr>
          <a:xfrm flipH="1">
            <a:off x="1782737" y="2979858"/>
            <a:ext cx="177165" cy="136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" idx="2"/>
            <a:endCxn id="79" idx="0"/>
          </p:cNvCxnSpPr>
          <p:nvPr/>
        </p:nvCxnSpPr>
        <p:spPr>
          <a:xfrm>
            <a:off x="9834877" y="2028188"/>
            <a:ext cx="265430" cy="73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0" idx="2"/>
            <a:endCxn id="80" idx="0"/>
          </p:cNvCxnSpPr>
          <p:nvPr/>
        </p:nvCxnSpPr>
        <p:spPr>
          <a:xfrm>
            <a:off x="5525646" y="2760148"/>
            <a:ext cx="955040" cy="1336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7229488" y="4107470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7924800" y="4107470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8548293" y="4107470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2630656" y="4333873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3576851" y="4275258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498257" y="4269578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cxnSp>
        <p:nvCxnSpPr>
          <p:cNvPr id="99" name="Straight Connector 98"/>
          <p:cNvCxnSpPr>
            <a:stCxn id="64" idx="2"/>
            <a:endCxn id="96" idx="0"/>
          </p:cNvCxnSpPr>
          <p:nvPr/>
        </p:nvCxnSpPr>
        <p:spPr>
          <a:xfrm flipH="1">
            <a:off x="2906248" y="3837107"/>
            <a:ext cx="50800" cy="496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5" idx="2"/>
            <a:endCxn id="97" idx="0"/>
          </p:cNvCxnSpPr>
          <p:nvPr/>
        </p:nvCxnSpPr>
        <p:spPr>
          <a:xfrm flipH="1">
            <a:off x="3852294" y="3818154"/>
            <a:ext cx="308610" cy="44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6" idx="2"/>
            <a:endCxn id="98" idx="0"/>
          </p:cNvCxnSpPr>
          <p:nvPr/>
        </p:nvCxnSpPr>
        <p:spPr>
          <a:xfrm flipH="1">
            <a:off x="4774189" y="3814028"/>
            <a:ext cx="786130" cy="455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0" idx="2"/>
            <a:endCxn id="93" idx="0"/>
          </p:cNvCxnSpPr>
          <p:nvPr/>
        </p:nvCxnSpPr>
        <p:spPr>
          <a:xfrm>
            <a:off x="6482648" y="2760148"/>
            <a:ext cx="1022350" cy="133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2" idx="2"/>
            <a:endCxn id="94" idx="0"/>
          </p:cNvCxnSpPr>
          <p:nvPr/>
        </p:nvCxnSpPr>
        <p:spPr>
          <a:xfrm>
            <a:off x="7677963" y="2760148"/>
            <a:ext cx="522605" cy="133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4" idx="2"/>
            <a:endCxn id="95" idx="0"/>
          </p:cNvCxnSpPr>
          <p:nvPr/>
        </p:nvCxnSpPr>
        <p:spPr>
          <a:xfrm>
            <a:off x="8794315" y="2760147"/>
            <a:ext cx="29845" cy="133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1623269" y="5791200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8" name="Oval 117"/>
          <p:cNvSpPr/>
          <p:nvPr/>
        </p:nvSpPr>
        <p:spPr>
          <a:xfrm>
            <a:off x="2497537" y="5791200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9" name="Oval 118"/>
          <p:cNvSpPr/>
          <p:nvPr/>
        </p:nvSpPr>
        <p:spPr>
          <a:xfrm>
            <a:off x="3248280" y="5791200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0" name="Oval 119"/>
          <p:cNvSpPr/>
          <p:nvPr/>
        </p:nvSpPr>
        <p:spPr>
          <a:xfrm>
            <a:off x="4069050" y="5791200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1" name="Oval 120"/>
          <p:cNvSpPr/>
          <p:nvPr/>
        </p:nvSpPr>
        <p:spPr>
          <a:xfrm>
            <a:off x="4953907" y="5829301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2" name="Oval 121"/>
          <p:cNvSpPr/>
          <p:nvPr/>
        </p:nvSpPr>
        <p:spPr>
          <a:xfrm>
            <a:off x="5888647" y="5805854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3" name="Oval 122"/>
          <p:cNvSpPr/>
          <p:nvPr/>
        </p:nvSpPr>
        <p:spPr>
          <a:xfrm>
            <a:off x="6949599" y="5838093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4" name="Oval 123"/>
          <p:cNvSpPr/>
          <p:nvPr/>
        </p:nvSpPr>
        <p:spPr>
          <a:xfrm>
            <a:off x="7618599" y="5832231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5" name="Oval 124"/>
          <p:cNvSpPr/>
          <p:nvPr/>
        </p:nvSpPr>
        <p:spPr>
          <a:xfrm>
            <a:off x="8200130" y="5811716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6" name="Oval 125"/>
          <p:cNvSpPr/>
          <p:nvPr/>
        </p:nvSpPr>
        <p:spPr>
          <a:xfrm>
            <a:off x="8841208" y="5855677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7" name="Oval 126"/>
          <p:cNvSpPr/>
          <p:nvPr/>
        </p:nvSpPr>
        <p:spPr>
          <a:xfrm>
            <a:off x="9428894" y="5855677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8" name="Oval 127"/>
          <p:cNvSpPr/>
          <p:nvPr/>
        </p:nvSpPr>
        <p:spPr>
          <a:xfrm>
            <a:off x="9974428" y="5855677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30" name="Straight Connector 129"/>
          <p:cNvCxnSpPr>
            <a:stCxn id="79" idx="2"/>
            <a:endCxn id="128" idx="0"/>
          </p:cNvCxnSpPr>
          <p:nvPr/>
        </p:nvCxnSpPr>
        <p:spPr>
          <a:xfrm>
            <a:off x="10100376" y="4265098"/>
            <a:ext cx="147320" cy="158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79" idx="2"/>
            <a:endCxn id="127" idx="0"/>
          </p:cNvCxnSpPr>
          <p:nvPr/>
        </p:nvCxnSpPr>
        <p:spPr>
          <a:xfrm flipH="1">
            <a:off x="9702231" y="4265098"/>
            <a:ext cx="398145" cy="158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79" idx="2"/>
            <a:endCxn id="126" idx="0"/>
          </p:cNvCxnSpPr>
          <p:nvPr/>
        </p:nvCxnSpPr>
        <p:spPr>
          <a:xfrm flipH="1">
            <a:off x="9114221" y="4265098"/>
            <a:ext cx="986155" cy="158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95" idx="2"/>
            <a:endCxn id="125" idx="0"/>
          </p:cNvCxnSpPr>
          <p:nvPr/>
        </p:nvCxnSpPr>
        <p:spPr>
          <a:xfrm flipH="1">
            <a:off x="8473738" y="4702881"/>
            <a:ext cx="350520" cy="109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94" idx="2"/>
            <a:endCxn id="124" idx="0"/>
          </p:cNvCxnSpPr>
          <p:nvPr/>
        </p:nvCxnSpPr>
        <p:spPr>
          <a:xfrm flipH="1">
            <a:off x="7891520" y="4702881"/>
            <a:ext cx="308610" cy="111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93" idx="2"/>
            <a:endCxn id="123" idx="0"/>
          </p:cNvCxnSpPr>
          <p:nvPr/>
        </p:nvCxnSpPr>
        <p:spPr>
          <a:xfrm flipH="1">
            <a:off x="7222243" y="4702881"/>
            <a:ext cx="282575" cy="112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0" idx="2"/>
            <a:endCxn id="154" idx="0"/>
          </p:cNvCxnSpPr>
          <p:nvPr/>
        </p:nvCxnSpPr>
        <p:spPr>
          <a:xfrm>
            <a:off x="6481023" y="5317977"/>
            <a:ext cx="226060" cy="49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80" idx="2"/>
            <a:endCxn id="122" idx="0"/>
          </p:cNvCxnSpPr>
          <p:nvPr/>
        </p:nvCxnSpPr>
        <p:spPr>
          <a:xfrm flipH="1">
            <a:off x="6161618" y="5307817"/>
            <a:ext cx="319405" cy="48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6482647" y="5811716"/>
            <a:ext cx="447729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59" name="Straight Connector 158"/>
          <p:cNvCxnSpPr>
            <a:stCxn id="78" idx="2"/>
            <a:endCxn id="117" idx="0"/>
          </p:cNvCxnSpPr>
          <p:nvPr/>
        </p:nvCxnSpPr>
        <p:spPr>
          <a:xfrm>
            <a:off x="1782498" y="4937125"/>
            <a:ext cx="113665" cy="85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96" idx="2"/>
            <a:endCxn id="118" idx="0"/>
          </p:cNvCxnSpPr>
          <p:nvPr/>
        </p:nvCxnSpPr>
        <p:spPr>
          <a:xfrm flipH="1">
            <a:off x="2770731" y="4929284"/>
            <a:ext cx="135890" cy="851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97" idx="2"/>
            <a:endCxn id="119" idx="0"/>
          </p:cNvCxnSpPr>
          <p:nvPr/>
        </p:nvCxnSpPr>
        <p:spPr>
          <a:xfrm flipH="1">
            <a:off x="3521346" y="4871304"/>
            <a:ext cx="331470" cy="90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98" idx="2"/>
            <a:endCxn id="120" idx="0"/>
          </p:cNvCxnSpPr>
          <p:nvPr/>
        </p:nvCxnSpPr>
        <p:spPr>
          <a:xfrm flipH="1">
            <a:off x="4342422" y="4865624"/>
            <a:ext cx="431800" cy="91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(1)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(2+1+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(1)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−2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(2+4)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dirty="0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(1)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(3+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(1)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−2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(6)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dirty="0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1+(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(3+(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���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)+(6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−6))</m:t>
                          </m:r>
                        </m:e>
                      </m:nary>
                    </m:oMath>
                  </m:oMathPara>
                </a14:m>
                <a:endParaRPr lang="en-US" altLang="en-US" dirty="0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−3)</m:t>
                          </m:r>
                        </m:e>
                      </m:nary>
                    </m:oMath>
                  </m:oMathPara>
                </a14:m>
                <a:endParaRPr lang="en-US" altLang="en-US" dirty="0">
                  <a:sym typeface="+mn-ea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−3)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−7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(3)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+1+(7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−7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)−(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−2)(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−1)/2−3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−3</m:t>
                      </m:r>
                    </m:oMath>
                  </m:oMathPara>
                </a14:m>
                <a:endParaRPr lang="en-US" i="1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−2+(7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−7</m:t>
                    </m:r>
                    <m:r>
                      <a:rPr lang="en-US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)−(1/2)(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+2)</m:t>
                    </m:r>
                  </m:oMath>
                </a14:m>
                <a:r>
                  <a:rPr lang="" altLang="en-US" i="1" dirty="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endParaRPr lang="en-US" i="1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13/2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 −15/2 </m:t>
                    </m:r>
                    <m:r>
                      <a:rPr lang="en-US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−3</m:t>
                    </m:r>
                  </m:oMath>
                </a14:m>
                <a:r>
                  <a:rPr lang="" altLang="en-US" i="1" dirty="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endParaRPr lang="en-US" i="1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altLang="en-US" dirty="0">
                  <a:sym typeface="+mn-ea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=1+1+1+…+1=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=1+2+3+…+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=1+4+9+…+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3" t="-1036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>
                <a:cs typeface="+mj-lt"/>
              </a:rPr>
              <a:t>CS302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" altLang="en-US"/>
              <a:t>esign and Analysis of Algorithms</a:t>
            </a:r>
          </a:p>
          <a:p>
            <a:r>
              <a:rPr lang="" altLang="en-US"/>
              <a:t>Pre: Data Structures</a:t>
            </a:r>
          </a:p>
          <a:p>
            <a:endParaRPr lang="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590040" y="3527425"/>
          <a:ext cx="8075295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9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78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Assignments / Quizzes</a:t>
                      </a:r>
                      <a:endParaRPr lang="en-US" sz="2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15</a:t>
                      </a:r>
                      <a:endParaRPr lang="en-US" sz="2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Mid-Terms</a:t>
                      </a:r>
                      <a:endParaRPr lang="en-US" sz="2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25 (12.5 each)</a:t>
                      </a:r>
                      <a:endParaRPr lang="en-US" sz="2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Project</a:t>
                      </a:r>
                      <a:endParaRPr lang="en-US" sz="2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10</a:t>
                      </a:r>
                      <a:endParaRPr lang="en-US" sz="2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Final</a:t>
                      </a:r>
                      <a:endParaRPr lang="en-US" sz="2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50</a:t>
                      </a:r>
                      <a:endParaRPr lang="en-US" sz="2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CLOs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1600"/>
              <a:t>Design algorithms using different algorithms design techniques i.e. Brute Force, Divide and Conquer,</a:t>
            </a:r>
            <a:r>
              <a:rPr lang="" altLang="en-US" sz="1600"/>
              <a:t> </a:t>
            </a:r>
            <a:r>
              <a:rPr lang="en-US" sz="1600"/>
              <a:t>Dynamic Programming, Greedy Algorithms</a:t>
            </a:r>
          </a:p>
          <a:p>
            <a:pPr marL="342900" indent="-342900">
              <a:buAutoNum type="arabicPeriod"/>
            </a:pPr>
            <a:r>
              <a:rPr lang="" altLang="en-US" sz="1600"/>
              <a:t>A</a:t>
            </a:r>
            <a:r>
              <a:rPr lang="en-US" sz="1600"/>
              <a:t>nalyse the time and space complexity of different algorithms by using standard analysis techniques</a:t>
            </a:r>
            <a:r>
              <a:rPr lang="" altLang="en-US" sz="1600"/>
              <a:t> </a:t>
            </a:r>
            <a:r>
              <a:rPr lang="en-US" sz="1600"/>
              <a:t>for recursive and non-recursive algorithms.</a:t>
            </a:r>
          </a:p>
          <a:p>
            <a:pPr marL="342900" indent="-342900">
              <a:buAutoNum type="arabicPeriod"/>
            </a:pPr>
            <a:r>
              <a:rPr lang="en-US" sz="1600"/>
              <a:t>Discussion on Asymptotic notations, standard complexity classes and representation of time</a:t>
            </a:r>
            <a:r>
              <a:rPr lang="" altLang="en-US" sz="1600"/>
              <a:t> </a:t>
            </a:r>
            <a:r>
              <a:rPr lang="en-US" sz="1600"/>
              <a:t>complexities in asymptotic notations of standard complexity functions</a:t>
            </a:r>
          </a:p>
          <a:p>
            <a:pPr marL="342900" indent="-342900">
              <a:buAutoNum type="arabicPeriod"/>
            </a:pPr>
            <a:r>
              <a:rPr lang="en-US" sz="1600"/>
              <a:t>Describe, compare, analyse, and solve general algorithmic problem types: Sorting, Searching, String</a:t>
            </a:r>
            <a:r>
              <a:rPr lang="" altLang="en-US" sz="1600"/>
              <a:t> </a:t>
            </a:r>
            <a:r>
              <a:rPr lang="en-US" sz="1600"/>
              <a:t>Processing, Graph.</a:t>
            </a:r>
          </a:p>
          <a:p>
            <a:pPr marL="342900" indent="-342900">
              <a:buAutoNum type="arabicPeriod"/>
            </a:pPr>
            <a:r>
              <a:rPr lang="en-US" sz="1600"/>
              <a:t>Implement the algorithms, compare the implementations empirically, and apply fundamental</a:t>
            </a:r>
            <a:r>
              <a:rPr lang="" altLang="en-US" sz="1600"/>
              <a:t> </a:t>
            </a:r>
            <a:r>
              <a:rPr lang="en-US" sz="1600"/>
              <a:t>algorithms knowledge to solve real-world problems.</a:t>
            </a:r>
          </a:p>
          <a:p>
            <a:pPr marL="342900" indent="-342900">
              <a:buAutoNum type="arabicPeriod"/>
            </a:pPr>
            <a:r>
              <a:rPr lang="en-US" sz="1600"/>
              <a:t>Understanding of NP-Completeness and Approximate Problems.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Basics of Algorithms, Mathematical Foundation, Growth of Function, Asymptotic Notations.</a:t>
            </a:r>
            <a:endParaRPr lang="en-US" b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Divide and Conquer, Substitution Method, Recurrence-Tree Method, Master’s Method.</a:t>
            </a:r>
            <a:endParaRPr lang="en-US" b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Sorting (Merge, Insertion, Quick, Heap, Counting, Radix),Data Structures (Stack, Queue, Linked List, Hash Table, Binary Tree).</a:t>
            </a:r>
            <a:endParaRPr lang="en-US" b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Dynamic Programming </a:t>
            </a:r>
          </a:p>
          <a:p>
            <a:r>
              <a:rPr lang="en-US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Greedy Algorithms, Graph Theory (Graph Categorization, Graph Terminology, Representation of Graphs, BFS &amp; DFS, Strongly Connected Components, Greedy Algorithms: Kruskal’s Algorithm, Prim’s Algorithms, Bellman-Ford Algorithms, Dijkstra’s Algorithm)</a:t>
            </a:r>
          </a:p>
          <a:p>
            <a:r>
              <a:rPr lang="en-US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Geometric Algorithms (Introduction, Graham Scan, Close Points). String Matching</a:t>
            </a:r>
            <a:endParaRPr lang="en-US" b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NP Complete Problems and Solutions using Approximation Algorithm</a:t>
            </a:r>
            <a:endParaRPr lang="en-US" b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  <a:p>
            <a:endParaRPr lang="en-US" b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GCD </a:t>
            </a:r>
            <a:r>
              <a:rPr lang="en-US" dirty="0"/>
              <a:t>by the Euclid (Ancient era)</a:t>
            </a:r>
          </a:p>
          <a:p>
            <a:r>
              <a:rPr lang="en-US" dirty="0"/>
              <a:t>Multiplication Arabic Numerals by Al-Khwarizmi (Muslim Golden era)</a:t>
            </a:r>
          </a:p>
          <a:p>
            <a:r>
              <a:rPr lang="en-US" dirty="0"/>
              <a:t>Robert of Chester (12</a:t>
            </a:r>
            <a:r>
              <a:rPr lang="en-US" baseline="30000" dirty="0"/>
              <a:t>th</a:t>
            </a:r>
            <a:r>
              <a:rPr lang="en-US" dirty="0"/>
              <a:t> Century)</a:t>
            </a:r>
          </a:p>
          <a:p>
            <a:r>
              <a:rPr lang="en-US" dirty="0"/>
              <a:t>Multiplication Arabic Numerals by </a:t>
            </a:r>
            <a:r>
              <a:rPr lang="en-US" dirty="0" err="1"/>
              <a:t>Fibnacci</a:t>
            </a:r>
            <a:r>
              <a:rPr lang="en-US" dirty="0"/>
              <a:t> (12</a:t>
            </a:r>
            <a:r>
              <a:rPr lang="en-US" baseline="30000" dirty="0"/>
              <a:t>th</a:t>
            </a:r>
            <a:r>
              <a:rPr lang="en-US" dirty="0"/>
              <a:t> Century)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</a:t>
            </a:r>
            <a:r>
              <a:rPr lang="en-US" dirty="0"/>
              <a:t>lgorithm </a:t>
            </a:r>
            <a:r>
              <a:rPr lang="en-US" altLang="en-US" dirty="0"/>
              <a:t>A</a:t>
            </a:r>
            <a:r>
              <a:rPr lang="en-US" dirty="0"/>
              <a:t>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What is an algorithm?</a:t>
            </a:r>
          </a:p>
          <a:p>
            <a:r>
              <a:rPr lang="en-US" dirty="0"/>
              <a:t>What are we interested in an algorithm?</a:t>
            </a:r>
          </a:p>
          <a:p>
            <a:r>
              <a:rPr lang="en-US" dirty="0"/>
              <a:t>How to measure an algorithm?</a:t>
            </a:r>
          </a:p>
          <a:p>
            <a:r>
              <a:rPr lang="en-US" dirty="0"/>
              <a:t>How to code divide-and-conquer algorithm?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/>
              <a:t>How to calculate the running time of divide-and-conquer algorithm?</a:t>
            </a:r>
          </a:p>
          <a:p>
            <a:pPr lvl="1"/>
            <a:r>
              <a:rPr lang="en-US"/>
              <a:t>Recurrence equation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4C0AA8C-E124-4444-9D7B-EFE06501A60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</TotalTime>
  <Words>2230</Words>
  <Application>Microsoft Office PowerPoint</Application>
  <PresentationFormat>Widescreen</PresentationFormat>
  <Paragraphs>379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Cambria Math</vt:lpstr>
      <vt:lpstr>Century Schoolbook</vt:lpstr>
      <vt:lpstr>DejaVu Math TeX Gyre</vt:lpstr>
      <vt:lpstr>Wingdings 2</vt:lpstr>
      <vt:lpstr>View</vt:lpstr>
      <vt:lpstr>Design and Analysis of Algorithms</vt:lpstr>
      <vt:lpstr>Algorithm</vt:lpstr>
      <vt:lpstr>PowerPoint Presentation</vt:lpstr>
      <vt:lpstr>PowerPoint Presentation</vt:lpstr>
      <vt:lpstr>CS302</vt:lpstr>
      <vt:lpstr>CLOs</vt:lpstr>
      <vt:lpstr>Contents</vt:lpstr>
      <vt:lpstr>History of Algorithm</vt:lpstr>
      <vt:lpstr>Algorithm Analysis</vt:lpstr>
      <vt:lpstr>What is an algorithm?</vt:lpstr>
      <vt:lpstr>What is an algorithm?</vt:lpstr>
      <vt:lpstr>What is an algorithm?</vt:lpstr>
      <vt:lpstr>What are we interested in an algorithm?</vt:lpstr>
      <vt:lpstr>Correct Algorithm</vt:lpstr>
      <vt:lpstr>How to measure an algorithm?</vt:lpstr>
      <vt:lpstr>How to measure an algorithm?</vt:lpstr>
      <vt:lpstr>Why?</vt:lpstr>
      <vt:lpstr>Algorithm</vt:lpstr>
      <vt:lpstr>Bubble Sort</vt:lpstr>
      <vt:lpstr>Algorithmic Problem Solving</vt:lpstr>
      <vt:lpstr>Multiplication of Arabic Numerals</vt:lpstr>
      <vt:lpstr>Multiplication</vt:lpstr>
      <vt:lpstr>Multiplication of Arabic Numerals</vt:lpstr>
      <vt:lpstr>Multiplication of Arabic Numerals</vt:lpstr>
      <vt:lpstr>Design and Analysis of Algorithms</vt:lpstr>
      <vt:lpstr>Analysis of Algorithms</vt:lpstr>
      <vt:lpstr>How do we write algorithms?</vt:lpstr>
      <vt:lpstr>Analysis</vt:lpstr>
      <vt:lpstr>Constructs</vt:lpstr>
      <vt:lpstr>Constructs</vt:lpstr>
      <vt:lpstr>Sequence Statements</vt:lpstr>
      <vt:lpstr>Selection</vt:lpstr>
      <vt:lpstr>Iteration</vt:lpstr>
      <vt:lpstr>Iteration</vt:lpstr>
      <vt:lpstr>Iteration</vt:lpstr>
      <vt:lpstr>Palindrom</vt:lpstr>
      <vt:lpstr>Sorting Algorithm</vt:lpstr>
      <vt:lpstr>Sorting Algorithm</vt:lpstr>
      <vt:lpstr>Sorting Algorithm</vt:lpstr>
      <vt:lpstr>Sorting Algorithm</vt:lpstr>
      <vt:lpstr>Mathematical 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Zeshan Khan</dc:creator>
  <cp:lastModifiedBy>Zeshan Khan</cp:lastModifiedBy>
  <cp:revision>185</cp:revision>
  <dcterms:created xsi:type="dcterms:W3CDTF">2020-08-30T17:37:14Z</dcterms:created>
  <dcterms:modified xsi:type="dcterms:W3CDTF">2021-09-21T07:12:24Z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1033-11.1.0.9604</vt:lpwstr>
  </property>
</Properties>
</file>