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285" r:id="rId49"/>
    <p:sldId id="313" r:id="rId50"/>
    <p:sldId id="315" r:id="rId51"/>
    <p:sldId id="316" r:id="rId52"/>
    <p:sldId id="314" r:id="rId53"/>
    <p:sldId id="318" r:id="rId54"/>
    <p:sldId id="324" r:id="rId55"/>
    <p:sldId id="325" r:id="rId56"/>
    <p:sldId id="326" r:id="rId57"/>
    <p:sldId id="281" r:id="rId58"/>
    <p:sldId id="282" r:id="rId59"/>
    <p:sldId id="284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4A2A-3578-4001-A6AD-9A5FD5B6BEF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4F50-DF91-40FA-85DE-D68703D74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BB92D4-241C-4DED-B279-668EE78F12F7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17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48A0-44BA-4FCD-AA8E-65312E4A81D8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3F4-DFE4-4EE9-B8D5-57D0EF278DEF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AF0-B07B-4BD7-A3DE-4CBEBA89EB6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432-89C8-47C6-A9CC-0A93B7258D5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C4E-70A5-4053-8058-F43C3F4ACBE9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B345-0881-442E-8AC7-CA9B521C567E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119E-41C7-4408-8979-96716BF56083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F6D3-4774-4E53-A484-3055C5680B70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8798-F369-43FB-A19F-4A104D553ABF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3368-6F9C-4B21-A558-3E3507E6776B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136D8D-B8B0-4E06-8B37-AD8FF02D619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BC2F30-0068-4F06-80A4-99318726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CS2009 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19310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3DF7-7559-4B44-8DE6-76E0E4B4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0DCC-D0D7-4B59-B5D2-1DCE7801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61017" cy="2565647"/>
          </a:xfrm>
        </p:spPr>
        <p:txBody>
          <a:bodyPr>
            <a:normAutofit/>
          </a:bodyPr>
          <a:lstStyle/>
          <a:p>
            <a:r>
              <a:rPr lang="en-US" dirty="0"/>
              <a:t>A set of points is convex if for any two points p and q in the set, the line segment </a:t>
            </a:r>
            <a:r>
              <a:rPr lang="en-US" dirty="0" err="1"/>
              <a:t>pq</a:t>
            </a:r>
            <a:r>
              <a:rPr lang="en-US" dirty="0"/>
              <a:t> is completely in the set.</a:t>
            </a:r>
          </a:p>
          <a:p>
            <a:r>
              <a:rPr lang="en-US" dirty="0"/>
              <a:t>Convex hull. Smallest convex set containing all the points.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"Simplest" shape that approximates set of points.</a:t>
            </a:r>
          </a:p>
          <a:p>
            <a:pPr lvl="1"/>
            <a:r>
              <a:rPr lang="en-US" dirty="0"/>
              <a:t>Shortest (perimeter) fence surrounding the points.</a:t>
            </a:r>
          </a:p>
          <a:p>
            <a:pPr lvl="1"/>
            <a:r>
              <a:rPr lang="en-US" dirty="0"/>
              <a:t>Smallest (area) convex polygon enclosing the points.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26A4E-8E61-4912-A207-7E7D882B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360E-99D3-4B05-8ABC-32439EE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F65E3-913E-4B3E-A94A-ABF349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79" y="4308105"/>
            <a:ext cx="8305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7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B038-E0C9-4125-8E4D-410B507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A186-6A5B-401D-8E0C-6BB57D4F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Hammer nails perpendicular to plane;</a:t>
            </a:r>
          </a:p>
          <a:p>
            <a:r>
              <a:rPr lang="en-US" dirty="0"/>
              <a:t>stretch elastic rubber band around points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F3B04-3C3F-4999-B840-9686D677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9723-CC66-4F6F-8EFC-5C8E4C7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54DA3-8335-4CCD-AC3A-7409AAFE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50" y="3563043"/>
            <a:ext cx="280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E90-93FD-4E7E-9788-FE3887FF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36ED-7237-4D12-B19A-D53FA788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1:</a:t>
            </a:r>
          </a:p>
          <a:p>
            <a:pPr lvl="1"/>
            <a:r>
              <a:rPr lang="en-US" dirty="0"/>
              <a:t>Edges of convex hull of P connect pairs of points in P.</a:t>
            </a:r>
          </a:p>
          <a:p>
            <a:r>
              <a:rPr lang="en-US" dirty="0"/>
              <a:t>Observation 2</a:t>
            </a:r>
          </a:p>
          <a:p>
            <a:pPr lvl="1"/>
            <a:r>
              <a:rPr lang="en-US" dirty="0"/>
              <a:t>p-q is on convex hull if all other points are counterclockwise of </a:t>
            </a:r>
            <a:r>
              <a:rPr lang="en-US" dirty="0" err="1"/>
              <a:t>pq</a:t>
            </a:r>
            <a:r>
              <a:rPr lang="en-US" dirty="0"/>
              <a:t>.</a:t>
            </a:r>
          </a:p>
          <a:p>
            <a:r>
              <a:rPr lang="en-US" dirty="0"/>
              <a:t>O(N3) algorithm</a:t>
            </a:r>
          </a:p>
          <a:p>
            <a:pPr lvl="1"/>
            <a:r>
              <a:rPr lang="en-US" dirty="0"/>
              <a:t>For all pairs of points p and q in P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ccw</a:t>
            </a:r>
            <a:r>
              <a:rPr lang="en-US" dirty="0"/>
              <a:t>(p, q, x) for all other x in P</a:t>
            </a:r>
          </a:p>
          <a:p>
            <a:pPr lvl="1"/>
            <a:r>
              <a:rPr lang="en-US" dirty="0"/>
              <a:t>p-q is on hull if all values positive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95BF-7FE0-4239-BC4A-0E111D7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D53F-22DC-49AA-ABD3-394B954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E9C0D-CA2A-46DC-B7CA-3B7ACC5E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911" y="3657600"/>
            <a:ext cx="32861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395F-CF12-4BF2-8AFC-5B68DD08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 (Jarvis March)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FF70-2BC8-430C-B4A1-90E7BEF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wrap</a:t>
            </a:r>
          </a:p>
          <a:p>
            <a:pPr lvl="1"/>
            <a:r>
              <a:rPr lang="en-US" dirty="0"/>
              <a:t>Start with point with smallest y-coordinate.</a:t>
            </a:r>
          </a:p>
          <a:p>
            <a:pPr lvl="1"/>
            <a:r>
              <a:rPr lang="en-US" dirty="0"/>
              <a:t>Rotate sweep line around current point in </a:t>
            </a:r>
            <a:r>
              <a:rPr lang="en-US" dirty="0" err="1"/>
              <a:t>ccw</a:t>
            </a:r>
            <a:r>
              <a:rPr lang="en-US" dirty="0"/>
              <a:t> direction.</a:t>
            </a:r>
          </a:p>
          <a:p>
            <a:pPr lvl="1"/>
            <a:r>
              <a:rPr lang="en-US" dirty="0"/>
              <a:t>First point hit is on the hull.</a:t>
            </a:r>
          </a:p>
          <a:p>
            <a:pPr lvl="1"/>
            <a:r>
              <a:rPr lang="en-US" dirty="0"/>
              <a:t>Repeat.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0E2C5-5A41-4099-8E82-8BADAF30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1693-6DB3-4E5C-B522-E82249E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Start with point with smallest y-coordinate.</a:t>
            </a:r>
          </a:p>
          <a:p>
            <a:r>
              <a:rPr lang="en-US" dirty="0"/>
              <a:t>Rotate sweep line around current point in </a:t>
            </a:r>
            <a:r>
              <a:rPr lang="en-US" dirty="0" err="1"/>
              <a:t>ccw</a:t>
            </a:r>
            <a:r>
              <a:rPr lang="en-US" dirty="0"/>
              <a:t> direction.</a:t>
            </a:r>
          </a:p>
          <a:p>
            <a:r>
              <a:rPr lang="en-US" dirty="0"/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E7FFBA-738D-41FC-B99D-5969B53BB1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14381" y="3440112"/>
            <a:ext cx="2505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93258F-A5FD-42BE-919B-90CC77BDE1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9594" y="3292475"/>
            <a:ext cx="2914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8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ED13E8-93E0-4A41-A181-D75CE0524F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76344" y="3121025"/>
            <a:ext cx="1581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9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33C75A-3FE3-4E86-A0C0-810A9442D6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19156" y="3430587"/>
            <a:ext cx="2295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8E9597-717E-492F-AD84-87AE2158D2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09656" y="3516312"/>
            <a:ext cx="1914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9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4D18CA-27CA-4737-A0FE-6F91F0B1C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2E1D-17C1-4685-A993-F4DFBAC25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with point with smallest y-coordinate.</a:t>
            </a:r>
          </a:p>
          <a:p>
            <a:r>
              <a:rPr lang="en-US" dirty="0">
                <a:highlight>
                  <a:srgbClr val="FFFF00"/>
                </a:highlight>
              </a:rPr>
              <a:t>Rotate sweep line around current point in </a:t>
            </a:r>
            <a:r>
              <a:rPr lang="en-US" dirty="0" err="1">
                <a:highlight>
                  <a:srgbClr val="FFFF00"/>
                </a:highlight>
              </a:rPr>
              <a:t>ccw</a:t>
            </a:r>
            <a:r>
              <a:rPr lang="en-US" dirty="0">
                <a:highlight>
                  <a:srgbClr val="FFFF00"/>
                </a:highlight>
              </a:rPr>
              <a:t> direction.</a:t>
            </a:r>
          </a:p>
          <a:p>
            <a:r>
              <a:rPr lang="en-US" dirty="0">
                <a:highlight>
                  <a:srgbClr val="FFFF00"/>
                </a:highlight>
              </a:rPr>
              <a:t>First point hit is on the hull.</a:t>
            </a:r>
          </a:p>
          <a:p>
            <a:r>
              <a:rPr lang="en-US" dirty="0"/>
              <a:t>Repeat.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3B5814-F4C2-4F53-AF56-FFDF9691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7E2979-BEB6-4C7A-8775-2E77F64DD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14431" y="3302000"/>
            <a:ext cx="1704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operations</a:t>
            </a:r>
          </a:p>
          <a:p>
            <a:r>
              <a:rPr lang="en-US" dirty="0"/>
              <a:t>convex hull</a:t>
            </a:r>
          </a:p>
          <a:p>
            <a:r>
              <a:rPr lang="en-US" dirty="0"/>
              <a:t>closest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943E43-3077-4EA5-9E71-F449F3E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Wrap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22A2E1D-17C1-4685-A993-F4DFBAC25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Implementation.</a:t>
                </a:r>
              </a:p>
              <a:p>
                <a:pPr lvl="1"/>
                <a:r>
                  <a:rPr lang="en-US" dirty="0"/>
                  <a:t>Compute angle between current point and all remaining points.</a:t>
                </a:r>
              </a:p>
              <a:p>
                <a:pPr lvl="1"/>
                <a:r>
                  <a:rPr lang="en-US" dirty="0"/>
                  <a:t>Pick smallest angle larger than current angle.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iteration.</a:t>
                </a:r>
                <a:endParaRPr lang="LID4096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22A2E1D-17C1-4685-A993-F4DFBAC25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6FF67-E360-46EF-9A26-840E17E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FCC14-7FE1-4741-855C-0DE1AC42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F6F-F4B2-45EC-8944-86E74D78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Points on the Hull?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C027F-A0BE-4EF9-A84C-1DD2B4FD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Parameters.</a:t>
                </a:r>
              </a:p>
              <a:p>
                <a:pPr lvl="1"/>
                <a:r>
                  <a:rPr lang="en-US" dirty="0"/>
                  <a:t>N = number of points.</a:t>
                </a:r>
              </a:p>
              <a:p>
                <a:pPr lvl="1"/>
                <a:r>
                  <a:rPr lang="en-US" dirty="0"/>
                  <a:t>h = number of points on the hull.</a:t>
                </a:r>
              </a:p>
              <a:p>
                <a:r>
                  <a:rPr lang="en-US" dirty="0"/>
                  <a:t>Package wrap running time.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iteration.</a:t>
                </a:r>
              </a:p>
              <a:p>
                <a:r>
                  <a:rPr lang="en-US" dirty="0"/>
                  <a:t>How many points on hull?</a:t>
                </a:r>
              </a:p>
              <a:p>
                <a:pPr lvl="1"/>
                <a:r>
                  <a:rPr lang="en-US" dirty="0"/>
                  <a:t>Worst case: h = N.</a:t>
                </a:r>
              </a:p>
              <a:p>
                <a:pPr lvl="1"/>
                <a:r>
                  <a:rPr lang="en-US" dirty="0"/>
                  <a:t>Average case: difficult problems in stochastic geometry. </a:t>
                </a:r>
              </a:p>
              <a:p>
                <a:r>
                  <a:rPr lang="en-US" dirty="0"/>
                  <a:t>in a disc: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convex polygon with O(1) edges: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C027F-A0BE-4EF9-A84C-1DD2B4FD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12E0-CDC5-4F31-8DE0-364A689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904-DB2A-4E10-A87B-0AD7CEF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61872" y="1002333"/>
            <a:ext cx="9692640" cy="688989"/>
          </a:xfrm>
          <a:prstGeom prst="rect">
            <a:avLst/>
          </a:prstGeom>
        </p:spPr>
        <p:txBody>
          <a:bodyPr vert="horz" wrap="square" lIns="0" tIns="11766" rIns="0" bIns="0" rtlCol="0" anchor="b">
            <a:spAutoFit/>
          </a:bodyPr>
          <a:lstStyle/>
          <a:p>
            <a:pPr marL="47628">
              <a:lnSpc>
                <a:spcPct val="100000"/>
              </a:lnSpc>
              <a:spcBef>
                <a:spcPts val="93"/>
              </a:spcBef>
            </a:pPr>
            <a:r>
              <a:rPr spc="-146" dirty="0"/>
              <a:t>Graham </a:t>
            </a:r>
            <a:r>
              <a:rPr spc="-238" dirty="0"/>
              <a:t>Scan</a:t>
            </a:r>
            <a:endParaRPr spc="-172" dirty="0"/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2EAA2FD6-935A-448B-B573-B93F4B132CA5}"/>
              </a:ext>
            </a:extLst>
          </p:cNvPr>
          <p:cNvGrpSpPr/>
          <p:nvPr/>
        </p:nvGrpSpPr>
        <p:grpSpPr>
          <a:xfrm>
            <a:off x="3430979" y="2434112"/>
            <a:ext cx="3976407" cy="3611656"/>
            <a:chOff x="2600798" y="2687628"/>
            <a:chExt cx="4506595" cy="4093210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E0B3A842-6120-44CB-A6A5-9292633CFC4A}"/>
                </a:ext>
              </a:extLst>
            </p:cNvPr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28490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28490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28490" h="4018915">
                  <a:moveTo>
                    <a:pt x="0" y="2340546"/>
                  </a:moveTo>
                  <a:lnTo>
                    <a:pt x="888066" y="3584319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53CFC046-FB55-42FE-824A-FA242947BA05}"/>
                </a:ext>
              </a:extLst>
            </p:cNvPr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C0CD79DB-3E5A-4E2A-BB24-D939A9FA82F6}"/>
                </a:ext>
              </a:extLst>
            </p:cNvPr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7">
              <a:extLst>
                <a:ext uri="{FF2B5EF4-FFF2-40B4-BE49-F238E27FC236}">
                  <a16:creationId xmlns:a16="http://schemas.microsoft.com/office/drawing/2014/main" id="{59F0CD3C-860F-4F2B-A60A-E1EBEDF9B761}"/>
                </a:ext>
              </a:extLst>
            </p:cNvPr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8">
              <a:extLst>
                <a:ext uri="{FF2B5EF4-FFF2-40B4-BE49-F238E27FC236}">
                  <a16:creationId xmlns:a16="http://schemas.microsoft.com/office/drawing/2014/main" id="{D9F720BA-644F-4354-A1EB-67179003B785}"/>
                </a:ext>
              </a:extLst>
            </p:cNvPr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9">
              <a:extLst>
                <a:ext uri="{FF2B5EF4-FFF2-40B4-BE49-F238E27FC236}">
                  <a16:creationId xmlns:a16="http://schemas.microsoft.com/office/drawing/2014/main" id="{C3E2FC07-0DBA-4BF2-9BE0-8C95D8784C98}"/>
                </a:ext>
              </a:extLst>
            </p:cNvPr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10">
              <a:extLst>
                <a:ext uri="{FF2B5EF4-FFF2-40B4-BE49-F238E27FC236}">
                  <a16:creationId xmlns:a16="http://schemas.microsoft.com/office/drawing/2014/main" id="{2C4C6AA9-2541-48A9-AB5F-B82E19035E05}"/>
                </a:ext>
              </a:extLst>
            </p:cNvPr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11">
              <a:extLst>
                <a:ext uri="{FF2B5EF4-FFF2-40B4-BE49-F238E27FC236}">
                  <a16:creationId xmlns:a16="http://schemas.microsoft.com/office/drawing/2014/main" id="{142FA369-1959-4A2D-BD8A-CB4E37CD8D34}"/>
                </a:ext>
              </a:extLst>
            </p:cNvPr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12">
              <a:extLst>
                <a:ext uri="{FF2B5EF4-FFF2-40B4-BE49-F238E27FC236}">
                  <a16:creationId xmlns:a16="http://schemas.microsoft.com/office/drawing/2014/main" id="{F4AF18DC-AAC9-458F-81CC-832E8D834250}"/>
                </a:ext>
              </a:extLst>
            </p:cNvPr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13">
              <a:extLst>
                <a:ext uri="{FF2B5EF4-FFF2-40B4-BE49-F238E27FC236}">
                  <a16:creationId xmlns:a16="http://schemas.microsoft.com/office/drawing/2014/main" id="{EC31A4DD-FF48-43FA-91BC-AE0CCD2C8947}"/>
                </a:ext>
              </a:extLst>
            </p:cNvPr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14">
              <a:extLst>
                <a:ext uri="{FF2B5EF4-FFF2-40B4-BE49-F238E27FC236}">
                  <a16:creationId xmlns:a16="http://schemas.microsoft.com/office/drawing/2014/main" id="{43506D84-0930-47D6-A220-514E110F330F}"/>
                </a:ext>
              </a:extLst>
            </p:cNvPr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9150A1F9-8B1B-4451-B8F2-3884EE101FBD}"/>
                </a:ext>
              </a:extLst>
            </p:cNvPr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16">
              <a:extLst>
                <a:ext uri="{FF2B5EF4-FFF2-40B4-BE49-F238E27FC236}">
                  <a16:creationId xmlns:a16="http://schemas.microsoft.com/office/drawing/2014/main" id="{B01CAE99-71F4-41EE-822F-E960E98D4002}"/>
                </a:ext>
              </a:extLst>
            </p:cNvPr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17">
              <a:extLst>
                <a:ext uri="{FF2B5EF4-FFF2-40B4-BE49-F238E27FC236}">
                  <a16:creationId xmlns:a16="http://schemas.microsoft.com/office/drawing/2014/main" id="{ED1FEE67-1F39-431A-9435-0C808CB20FDE}"/>
                </a:ext>
              </a:extLst>
            </p:cNvPr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18">
              <a:extLst>
                <a:ext uri="{FF2B5EF4-FFF2-40B4-BE49-F238E27FC236}">
                  <a16:creationId xmlns:a16="http://schemas.microsoft.com/office/drawing/2014/main" id="{7CAB7FDA-F3A3-49D9-8BF7-6DA146707342}"/>
                </a:ext>
              </a:extLst>
            </p:cNvPr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4" name="Footer Placeholder 73">
            <a:extLst>
              <a:ext uri="{FF2B5EF4-FFF2-40B4-BE49-F238E27FC236}">
                <a16:creationId xmlns:a16="http://schemas.microsoft.com/office/drawing/2014/main" id="{1346D163-7BD3-410B-881A-CBCF274A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B2BC2E0A-5331-430A-B8D4-042CFDB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2167" y="335029"/>
            <a:ext cx="7216588" cy="15409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413"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 scan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"/>
              </a:spcBef>
            </a:pPr>
            <a:endParaRPr sz="2338">
              <a:latin typeface="Comic Sans MS"/>
              <a:cs typeface="Comic Sans MS"/>
            </a:endParaRPr>
          </a:p>
          <a:p>
            <a:pPr marL="259990" indent="-213483">
              <a:buSzPct val="150000"/>
              <a:buChar char="•"/>
              <a:tabLst>
                <a:tab pos="260551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59990" indent="-213483">
              <a:spcBef>
                <a:spcPts val="811"/>
              </a:spcBef>
              <a:buSzPct val="150000"/>
              <a:buChar char="•"/>
              <a:tabLst>
                <a:tab pos="260551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59990" indent="-213483">
              <a:spcBef>
                <a:spcPts val="746"/>
              </a:spcBef>
              <a:buSzPct val="150000"/>
              <a:buChar char="•"/>
              <a:tabLst>
                <a:tab pos="260551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3293" y="4406439"/>
            <a:ext cx="91677" cy="91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191488" y="3130862"/>
            <a:ext cx="91681" cy="9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639800" y="5424266"/>
            <a:ext cx="91681" cy="91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21444" y="2371437"/>
            <a:ext cx="91677" cy="91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837792" y="2943407"/>
            <a:ext cx="91677" cy="9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837792" y="5890926"/>
            <a:ext cx="91677" cy="91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478247" y="5608158"/>
            <a:ext cx="91677" cy="91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107367" y="4695974"/>
            <a:ext cx="91681" cy="91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933892" y="3138527"/>
            <a:ext cx="91677" cy="9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453434" y="3936551"/>
            <a:ext cx="91677" cy="91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81652" y="4865104"/>
            <a:ext cx="91677" cy="91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621468" y="4379690"/>
            <a:ext cx="91677" cy="9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753485" y="5530016"/>
            <a:ext cx="91677" cy="91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191488" y="4398023"/>
            <a:ext cx="91681" cy="91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8068986" y="5830256"/>
            <a:ext cx="10757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Verdana"/>
                <a:cs typeface="Verdana"/>
              </a:rPr>
              <a:t>p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23</a:t>
            </a:fld>
            <a:endParaRPr spc="-4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A6C04BF-1832-4C72-9636-7BB872C2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28490" h="4018915">
                  <a:moveTo>
                    <a:pt x="4400941" y="669010"/>
                  </a:moveTo>
                  <a:lnTo>
                    <a:pt x="3356595" y="885987"/>
                  </a:lnTo>
                </a:path>
                <a:path w="4428490" h="4018915">
                  <a:moveTo>
                    <a:pt x="3573609" y="2680564"/>
                  </a:moveTo>
                  <a:lnTo>
                    <a:pt x="3356604" y="885987"/>
                  </a:lnTo>
                </a:path>
                <a:path w="4428490" h="4018915">
                  <a:moveTo>
                    <a:pt x="3573609" y="2680564"/>
                  </a:moveTo>
                  <a:lnTo>
                    <a:pt x="2556387" y="885987"/>
                  </a:lnTo>
                </a:path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24</a:t>
            </a:fld>
            <a:endParaRPr spc="-4" dirty="0"/>
          </a:p>
        </p:txBody>
      </p:sp>
      <p:sp>
        <p:nvSpPr>
          <p:cNvPr id="20" name="object 20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 dirty="0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</a:p>
          <a:p>
            <a:pPr>
              <a:spcBef>
                <a:spcPts val="49"/>
              </a:spcBef>
            </a:pPr>
            <a:endParaRPr sz="2162" dirty="0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CD9C24CB-24C5-4467-9BE0-74715C7D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7059314" y="3398275"/>
              <a:ext cx="5080" cy="3349625"/>
            </a:xfrm>
            <a:custGeom>
              <a:avLst/>
              <a:gdLst/>
              <a:ahLst/>
              <a:cxnLst/>
              <a:rect l="l" t="t" r="r" b="b"/>
              <a:pathLst>
                <a:path w="5079" h="3349625">
                  <a:moveTo>
                    <a:pt x="0" y="0"/>
                  </a:moveTo>
                  <a:lnTo>
                    <a:pt x="5045" y="3349575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4400941" y="669010"/>
                  </a:moveTo>
                  <a:lnTo>
                    <a:pt x="3356595" y="885987"/>
                  </a:lnTo>
                </a:path>
                <a:path w="4428490" h="4018915">
                  <a:moveTo>
                    <a:pt x="3573609" y="2680564"/>
                  </a:moveTo>
                  <a:lnTo>
                    <a:pt x="3356604" y="885987"/>
                  </a:lnTo>
                </a:path>
                <a:path w="4428490" h="4018915">
                  <a:moveTo>
                    <a:pt x="3573609" y="2680564"/>
                  </a:moveTo>
                  <a:lnTo>
                    <a:pt x="2556387" y="885987"/>
                  </a:lnTo>
                </a:path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25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84916331-F93F-4173-A4BC-BD3A834F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6014967" y="3398275"/>
              <a:ext cx="1049655" cy="3349625"/>
            </a:xfrm>
            <a:custGeom>
              <a:avLst/>
              <a:gdLst/>
              <a:ahLst/>
              <a:cxnLst/>
              <a:rect l="l" t="t" r="r" b="b"/>
              <a:pathLst>
                <a:path w="1049654" h="3349625">
                  <a:moveTo>
                    <a:pt x="1044346" y="0"/>
                  </a:moveTo>
                  <a:lnTo>
                    <a:pt x="1049391" y="3349575"/>
                  </a:lnTo>
                </a:path>
                <a:path w="1049654" h="3349625">
                  <a:moveTo>
                    <a:pt x="1044346" y="0"/>
                  </a:moveTo>
                  <a:lnTo>
                    <a:pt x="0" y="216976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3573609" y="2680564"/>
                  </a:moveTo>
                  <a:lnTo>
                    <a:pt x="3356604" y="885987"/>
                  </a:lnTo>
                </a:path>
                <a:path w="4428490" h="4018915">
                  <a:moveTo>
                    <a:pt x="3573609" y="2680564"/>
                  </a:moveTo>
                  <a:lnTo>
                    <a:pt x="2556387" y="885987"/>
                  </a:lnTo>
                </a:path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26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5D7D8D6-2F9E-423C-8169-5B80503C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6014967" y="3398275"/>
              <a:ext cx="1049655" cy="3349625"/>
            </a:xfrm>
            <a:custGeom>
              <a:avLst/>
              <a:gdLst/>
              <a:ahLst/>
              <a:cxnLst/>
              <a:rect l="l" t="t" r="r" b="b"/>
              <a:pathLst>
                <a:path w="1049654" h="3349625">
                  <a:moveTo>
                    <a:pt x="1044346" y="0"/>
                  </a:moveTo>
                  <a:lnTo>
                    <a:pt x="1049391" y="3349575"/>
                  </a:lnTo>
                </a:path>
                <a:path w="1049654" h="3349625">
                  <a:moveTo>
                    <a:pt x="1044346" y="0"/>
                  </a:moveTo>
                  <a:lnTo>
                    <a:pt x="0" y="216976"/>
                  </a:lnTo>
                </a:path>
                <a:path w="1049654" h="3349625">
                  <a:moveTo>
                    <a:pt x="217014" y="2011553"/>
                  </a:moveTo>
                  <a:lnTo>
                    <a:pt x="9" y="216976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3573609" y="2680564"/>
                  </a:moveTo>
                  <a:lnTo>
                    <a:pt x="2556387" y="885987"/>
                  </a:lnTo>
                </a:path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27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C519D22C-8FA5-4B7B-B757-7DA14FA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6014967" y="3398275"/>
              <a:ext cx="1049655" cy="3349625"/>
            </a:xfrm>
            <a:custGeom>
              <a:avLst/>
              <a:gdLst/>
              <a:ahLst/>
              <a:cxnLst/>
              <a:rect l="l" t="t" r="r" b="b"/>
              <a:pathLst>
                <a:path w="1049654" h="3349625">
                  <a:moveTo>
                    <a:pt x="1044346" y="0"/>
                  </a:moveTo>
                  <a:lnTo>
                    <a:pt x="1049391" y="3349575"/>
                  </a:lnTo>
                </a:path>
                <a:path w="1049654" h="3349625">
                  <a:moveTo>
                    <a:pt x="1044346" y="0"/>
                  </a:moveTo>
                  <a:lnTo>
                    <a:pt x="0" y="216976"/>
                  </a:lnTo>
                </a:path>
                <a:path w="1049654" h="3349625">
                  <a:moveTo>
                    <a:pt x="217014" y="2011553"/>
                  </a:moveTo>
                  <a:lnTo>
                    <a:pt x="9" y="216976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214760" y="3615251"/>
              <a:ext cx="1017269" cy="1795145"/>
            </a:xfrm>
            <a:custGeom>
              <a:avLst/>
              <a:gdLst/>
              <a:ahLst/>
              <a:cxnLst/>
              <a:rect l="l" t="t" r="r" b="b"/>
              <a:pathLst>
                <a:path w="1017270" h="1795145">
                  <a:moveTo>
                    <a:pt x="1017221" y="1794577"/>
                  </a:moveTo>
                  <a:lnTo>
                    <a:pt x="0" y="0"/>
                  </a:lnTo>
                </a:path>
              </a:pathLst>
            </a:custGeom>
            <a:ln w="47687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28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A402318-FA1E-470A-8B1B-4D84161F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6014967" y="3398275"/>
              <a:ext cx="1049655" cy="3349625"/>
            </a:xfrm>
            <a:custGeom>
              <a:avLst/>
              <a:gdLst/>
              <a:ahLst/>
              <a:cxnLst/>
              <a:rect l="l" t="t" r="r" b="b"/>
              <a:pathLst>
                <a:path w="1049654" h="3349625">
                  <a:moveTo>
                    <a:pt x="1044346" y="0"/>
                  </a:moveTo>
                  <a:lnTo>
                    <a:pt x="1049391" y="3349575"/>
                  </a:lnTo>
                </a:path>
                <a:path w="1049654" h="3349625">
                  <a:moveTo>
                    <a:pt x="1044346" y="0"/>
                  </a:moveTo>
                  <a:lnTo>
                    <a:pt x="0" y="216976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214760" y="3615251"/>
              <a:ext cx="816610" cy="5715"/>
            </a:xfrm>
            <a:custGeom>
              <a:avLst/>
              <a:gdLst/>
              <a:ahLst/>
              <a:cxnLst/>
              <a:rect l="l" t="t" r="r" b="b"/>
              <a:pathLst>
                <a:path w="816610" h="5714">
                  <a:moveTo>
                    <a:pt x="816440" y="5541"/>
                  </a:moveTo>
                  <a:lnTo>
                    <a:pt x="0" y="0"/>
                  </a:lnTo>
                </a:path>
              </a:pathLst>
            </a:custGeom>
            <a:ln w="47687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29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4A39198-5F26-4057-A86A-D7F40CF3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VLSI design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Mathematical models</a:t>
            </a:r>
          </a:p>
          <a:p>
            <a:r>
              <a:rPr lang="en-US" dirty="0"/>
              <a:t>Astronomical simulation</a:t>
            </a:r>
          </a:p>
          <a:p>
            <a:r>
              <a:rPr lang="en-US" dirty="0"/>
              <a:t>Geographic information systems</a:t>
            </a:r>
          </a:p>
          <a:p>
            <a:r>
              <a:rPr lang="en-US" dirty="0"/>
              <a:t>Computer graphics (movies, games, virtual reality)</a:t>
            </a:r>
          </a:p>
          <a:p>
            <a:r>
              <a:rPr lang="en-US" dirty="0"/>
              <a:t>Models of physical world (maps, architecture, medical imaging).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5185337" y="3398275"/>
              <a:ext cx="1879600" cy="3349625"/>
            </a:xfrm>
            <a:custGeom>
              <a:avLst/>
              <a:gdLst/>
              <a:ahLst/>
              <a:cxnLst/>
              <a:rect l="l" t="t" r="r" b="b"/>
              <a:pathLst>
                <a:path w="1879600" h="3349625">
                  <a:moveTo>
                    <a:pt x="1873976" y="0"/>
                  </a:moveTo>
                  <a:lnTo>
                    <a:pt x="1879021" y="3349575"/>
                  </a:lnTo>
                </a:path>
                <a:path w="1879600" h="3349625">
                  <a:moveTo>
                    <a:pt x="1873976" y="0"/>
                  </a:moveTo>
                  <a:lnTo>
                    <a:pt x="0" y="189260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1539165" y="0"/>
                  </a:moveTo>
                  <a:lnTo>
                    <a:pt x="2525553" y="861981"/>
                  </a:lnTo>
                </a:path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33892" y="3138527"/>
            <a:ext cx="91677" cy="91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30</a:t>
            </a:fld>
            <a:endParaRPr spc="-4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D41F9879-7D54-4DC7-97C4-3723B14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5185337" y="3398275"/>
              <a:ext cx="1879600" cy="3349625"/>
            </a:xfrm>
            <a:custGeom>
              <a:avLst/>
              <a:gdLst/>
              <a:ahLst/>
              <a:cxnLst/>
              <a:rect l="l" t="t" r="r" b="b"/>
              <a:pathLst>
                <a:path w="1879600" h="3349625">
                  <a:moveTo>
                    <a:pt x="1873976" y="0"/>
                  </a:moveTo>
                  <a:lnTo>
                    <a:pt x="1879021" y="3349575"/>
                  </a:lnTo>
                </a:path>
                <a:path w="1879600" h="3349625">
                  <a:moveTo>
                    <a:pt x="1873976" y="0"/>
                  </a:moveTo>
                  <a:lnTo>
                    <a:pt x="0" y="189260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4197538" y="2729264"/>
              <a:ext cx="986790" cy="862330"/>
            </a:xfrm>
            <a:custGeom>
              <a:avLst/>
              <a:gdLst/>
              <a:ahLst/>
              <a:cxnLst/>
              <a:rect l="l" t="t" r="r" b="b"/>
              <a:pathLst>
                <a:path w="986789" h="862329">
                  <a:moveTo>
                    <a:pt x="0" y="0"/>
                  </a:moveTo>
                  <a:lnTo>
                    <a:pt x="986387" y="861981"/>
                  </a:lnTo>
                </a:path>
              </a:pathLst>
            </a:custGeom>
            <a:ln w="47687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31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05058D10-8BA9-46EE-9ABF-4D97A34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4195659" y="2747662"/>
              <a:ext cx="2868930" cy="4000500"/>
            </a:xfrm>
            <a:custGeom>
              <a:avLst/>
              <a:gdLst/>
              <a:ahLst/>
              <a:cxnLst/>
              <a:rect l="l" t="t" r="r" b="b"/>
              <a:pathLst>
                <a:path w="2868929" h="4000500">
                  <a:moveTo>
                    <a:pt x="2863654" y="650613"/>
                  </a:moveTo>
                  <a:lnTo>
                    <a:pt x="2868699" y="4000189"/>
                  </a:lnTo>
                </a:path>
                <a:path w="2868929" h="4000500">
                  <a:moveTo>
                    <a:pt x="2863654" y="650613"/>
                  </a:moveTo>
                  <a:lnTo>
                    <a:pt x="0" y="0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1539165" y="0"/>
                  </a:moveTo>
                  <a:lnTo>
                    <a:pt x="2556387" y="2332497"/>
                  </a:lnTo>
                </a:path>
                <a:path w="4428490" h="4018915">
                  <a:moveTo>
                    <a:pt x="1917285" y="2305372"/>
                  </a:moveTo>
                  <a:lnTo>
                    <a:pt x="579073" y="1794568"/>
                  </a:lnTo>
                </a:path>
                <a:path w="4428490" h="4018915">
                  <a:moveTo>
                    <a:pt x="11740" y="2305372"/>
                  </a:moveTo>
                  <a:lnTo>
                    <a:pt x="566531" y="1786776"/>
                  </a:lnTo>
                </a:path>
                <a:path w="4428490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28490" h="4018915">
                  <a:moveTo>
                    <a:pt x="848190" y="2846353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2904503" y="3697633"/>
                  </a:lnTo>
                </a:path>
                <a:path w="4428490" h="4018915">
                  <a:moveTo>
                    <a:pt x="1941530" y="3480657"/>
                  </a:moveTo>
                  <a:lnTo>
                    <a:pt x="870059" y="3589145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  <a:path w="4428490" h="4018915">
                  <a:moveTo>
                    <a:pt x="1914405" y="2305372"/>
                  </a:moveTo>
                  <a:lnTo>
                    <a:pt x="2556387" y="2332487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32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2790C99-0106-482D-9C04-542344B7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4195659" y="2729264"/>
              <a:ext cx="2868930" cy="4018915"/>
            </a:xfrm>
            <a:custGeom>
              <a:avLst/>
              <a:gdLst/>
              <a:ahLst/>
              <a:cxnLst/>
              <a:rect l="l" t="t" r="r" b="b"/>
              <a:pathLst>
                <a:path w="2868929" h="4018915">
                  <a:moveTo>
                    <a:pt x="2863654" y="669010"/>
                  </a:moveTo>
                  <a:lnTo>
                    <a:pt x="2868699" y="4018586"/>
                  </a:lnTo>
                </a:path>
                <a:path w="2868929" h="4018915">
                  <a:moveTo>
                    <a:pt x="2863654" y="669010"/>
                  </a:moveTo>
                  <a:lnTo>
                    <a:pt x="0" y="18397"/>
                  </a:lnTo>
                </a:path>
                <a:path w="2868929" h="4018915">
                  <a:moveTo>
                    <a:pt x="1878" y="0"/>
                  </a:moveTo>
                  <a:lnTo>
                    <a:pt x="1019100" y="2332497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4516040"/>
              <a:ext cx="4428490" cy="2232025"/>
            </a:xfrm>
            <a:custGeom>
              <a:avLst/>
              <a:gdLst/>
              <a:ahLst/>
              <a:cxnLst/>
              <a:rect l="l" t="t" r="r" b="b"/>
              <a:pathLst>
                <a:path w="4428490" h="2232025">
                  <a:moveTo>
                    <a:pt x="1917285" y="518596"/>
                  </a:moveTo>
                  <a:lnTo>
                    <a:pt x="579073" y="7792"/>
                  </a:lnTo>
                </a:path>
                <a:path w="4428490" h="2232025">
                  <a:moveTo>
                    <a:pt x="11740" y="518596"/>
                  </a:moveTo>
                  <a:lnTo>
                    <a:pt x="566531" y="0"/>
                  </a:lnTo>
                </a:path>
                <a:path w="4428490" h="2232025">
                  <a:moveTo>
                    <a:pt x="0" y="553770"/>
                  </a:moveTo>
                  <a:lnTo>
                    <a:pt x="824890" y="1051050"/>
                  </a:lnTo>
                </a:path>
                <a:path w="4428490" h="2232025">
                  <a:moveTo>
                    <a:pt x="848190" y="1059577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870059" y="1802369"/>
                  </a:lnTo>
                </a:path>
                <a:path w="4428490" h="2232025">
                  <a:moveTo>
                    <a:pt x="4428075" y="2231801"/>
                  </a:moveTo>
                  <a:lnTo>
                    <a:pt x="870059" y="1802369"/>
                  </a:lnTo>
                </a:path>
                <a:path w="4428490" h="2232025">
                  <a:moveTo>
                    <a:pt x="1914405" y="518596"/>
                  </a:moveTo>
                  <a:lnTo>
                    <a:pt x="2556387" y="545711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33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AF833D1-AAAF-4858-8A4C-75DE45E8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4195659" y="2729264"/>
              <a:ext cx="2868930" cy="4018915"/>
            </a:xfrm>
            <a:custGeom>
              <a:avLst/>
              <a:gdLst/>
              <a:ahLst/>
              <a:cxnLst/>
              <a:rect l="l" t="t" r="r" b="b"/>
              <a:pathLst>
                <a:path w="2868929" h="4018915">
                  <a:moveTo>
                    <a:pt x="2863654" y="669010"/>
                  </a:moveTo>
                  <a:lnTo>
                    <a:pt x="2868699" y="4018586"/>
                  </a:lnTo>
                </a:path>
                <a:path w="2868929" h="4018915">
                  <a:moveTo>
                    <a:pt x="2863654" y="669010"/>
                  </a:moveTo>
                  <a:lnTo>
                    <a:pt x="0" y="18397"/>
                  </a:lnTo>
                </a:path>
                <a:path w="2868929" h="4018915">
                  <a:moveTo>
                    <a:pt x="1878" y="0"/>
                  </a:moveTo>
                  <a:lnTo>
                    <a:pt x="1019100" y="2332497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4516040"/>
              <a:ext cx="4428490" cy="2232025"/>
            </a:xfrm>
            <a:custGeom>
              <a:avLst/>
              <a:gdLst/>
              <a:ahLst/>
              <a:cxnLst/>
              <a:rect l="l" t="t" r="r" b="b"/>
              <a:pathLst>
                <a:path w="4428490" h="2232025">
                  <a:moveTo>
                    <a:pt x="1917285" y="518596"/>
                  </a:moveTo>
                  <a:lnTo>
                    <a:pt x="579073" y="7792"/>
                  </a:lnTo>
                </a:path>
                <a:path w="4428490" h="2232025">
                  <a:moveTo>
                    <a:pt x="11740" y="518596"/>
                  </a:moveTo>
                  <a:lnTo>
                    <a:pt x="566531" y="0"/>
                  </a:lnTo>
                </a:path>
                <a:path w="4428490" h="2232025">
                  <a:moveTo>
                    <a:pt x="0" y="553770"/>
                  </a:moveTo>
                  <a:lnTo>
                    <a:pt x="824890" y="1051050"/>
                  </a:lnTo>
                </a:path>
                <a:path w="4428490" h="2232025">
                  <a:moveTo>
                    <a:pt x="848190" y="1059577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870059" y="1802369"/>
                  </a:lnTo>
                </a:path>
                <a:path w="4428490" h="2232025">
                  <a:moveTo>
                    <a:pt x="4428075" y="2231801"/>
                  </a:moveTo>
                  <a:lnTo>
                    <a:pt x="870059" y="180236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572778" y="5034637"/>
              <a:ext cx="641985" cy="27305"/>
            </a:xfrm>
            <a:custGeom>
              <a:avLst/>
              <a:gdLst/>
              <a:ahLst/>
              <a:cxnLst/>
              <a:rect l="l" t="t" r="r" b="b"/>
              <a:pathLst>
                <a:path w="641985" h="27304">
                  <a:moveTo>
                    <a:pt x="0" y="0"/>
                  </a:moveTo>
                  <a:lnTo>
                    <a:pt x="641981" y="27114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34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37E1D4D-8354-493F-BCCA-A6D42837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4195659" y="2729264"/>
              <a:ext cx="2868930" cy="4018915"/>
            </a:xfrm>
            <a:custGeom>
              <a:avLst/>
              <a:gdLst/>
              <a:ahLst/>
              <a:cxnLst/>
              <a:rect l="l" t="t" r="r" b="b"/>
              <a:pathLst>
                <a:path w="2868929" h="4018915">
                  <a:moveTo>
                    <a:pt x="2863654" y="669010"/>
                  </a:moveTo>
                  <a:lnTo>
                    <a:pt x="2868699" y="4018586"/>
                  </a:lnTo>
                </a:path>
                <a:path w="2868929" h="4018915">
                  <a:moveTo>
                    <a:pt x="2863654" y="669010"/>
                  </a:moveTo>
                  <a:lnTo>
                    <a:pt x="0" y="18397"/>
                  </a:lnTo>
                </a:path>
                <a:path w="2868929" h="4018915">
                  <a:moveTo>
                    <a:pt x="1878" y="0"/>
                  </a:moveTo>
                  <a:lnTo>
                    <a:pt x="339321" y="2285992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4516040"/>
              <a:ext cx="4428490" cy="2232025"/>
            </a:xfrm>
            <a:custGeom>
              <a:avLst/>
              <a:gdLst/>
              <a:ahLst/>
              <a:cxnLst/>
              <a:rect l="l" t="t" r="r" b="b"/>
              <a:pathLst>
                <a:path w="4428490" h="2232025">
                  <a:moveTo>
                    <a:pt x="1917285" y="518596"/>
                  </a:moveTo>
                  <a:lnTo>
                    <a:pt x="579073" y="7792"/>
                  </a:lnTo>
                </a:path>
                <a:path w="4428490" h="2232025">
                  <a:moveTo>
                    <a:pt x="11740" y="518596"/>
                  </a:moveTo>
                  <a:lnTo>
                    <a:pt x="566531" y="0"/>
                  </a:lnTo>
                </a:path>
                <a:path w="4428490" h="2232025">
                  <a:moveTo>
                    <a:pt x="0" y="553770"/>
                  </a:moveTo>
                  <a:lnTo>
                    <a:pt x="824890" y="1051050"/>
                  </a:lnTo>
                </a:path>
                <a:path w="4428490" h="2232025">
                  <a:moveTo>
                    <a:pt x="848190" y="1059577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870059" y="1802369"/>
                  </a:lnTo>
                </a:path>
                <a:path w="4428490" h="2232025">
                  <a:moveTo>
                    <a:pt x="4428075" y="2231801"/>
                  </a:moveTo>
                  <a:lnTo>
                    <a:pt x="870059" y="180236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35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90022B1-5BE8-4EB6-8F26-0A1C95CC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4195659" y="2729264"/>
              <a:ext cx="2868930" cy="4018915"/>
            </a:xfrm>
            <a:custGeom>
              <a:avLst/>
              <a:gdLst/>
              <a:ahLst/>
              <a:cxnLst/>
              <a:rect l="l" t="t" r="r" b="b"/>
              <a:pathLst>
                <a:path w="2868929" h="4018915">
                  <a:moveTo>
                    <a:pt x="2863654" y="669010"/>
                  </a:moveTo>
                  <a:lnTo>
                    <a:pt x="2868699" y="4018586"/>
                  </a:lnTo>
                </a:path>
                <a:path w="2868929" h="4018915">
                  <a:moveTo>
                    <a:pt x="2863654" y="669010"/>
                  </a:moveTo>
                  <a:lnTo>
                    <a:pt x="0" y="18397"/>
                  </a:lnTo>
                </a:path>
                <a:path w="2868929" h="4018915">
                  <a:moveTo>
                    <a:pt x="1878" y="0"/>
                  </a:moveTo>
                  <a:lnTo>
                    <a:pt x="339321" y="2285992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237446" y="4523832"/>
              <a:ext cx="1338580" cy="511175"/>
            </a:xfrm>
            <a:custGeom>
              <a:avLst/>
              <a:gdLst/>
              <a:ahLst/>
              <a:cxnLst/>
              <a:rect l="l" t="t" r="r" b="b"/>
              <a:pathLst>
                <a:path w="1338579" h="511175">
                  <a:moveTo>
                    <a:pt x="1338212" y="510804"/>
                  </a:moveTo>
                  <a:lnTo>
                    <a:pt x="0" y="0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58372" y="4516040"/>
              <a:ext cx="4428490" cy="2232025"/>
            </a:xfrm>
            <a:custGeom>
              <a:avLst/>
              <a:gdLst/>
              <a:ahLst/>
              <a:cxnLst/>
              <a:rect l="l" t="t" r="r" b="b"/>
              <a:pathLst>
                <a:path w="4428490" h="2232025">
                  <a:moveTo>
                    <a:pt x="11740" y="518596"/>
                  </a:moveTo>
                  <a:lnTo>
                    <a:pt x="566531" y="0"/>
                  </a:lnTo>
                </a:path>
                <a:path w="4428490" h="2232025">
                  <a:moveTo>
                    <a:pt x="0" y="553770"/>
                  </a:moveTo>
                  <a:lnTo>
                    <a:pt x="824890" y="1051050"/>
                  </a:lnTo>
                </a:path>
                <a:path w="4428490" h="2232025">
                  <a:moveTo>
                    <a:pt x="848190" y="1059577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870059" y="1802369"/>
                  </a:lnTo>
                </a:path>
                <a:path w="4428490" h="2232025">
                  <a:moveTo>
                    <a:pt x="4428075" y="2231801"/>
                  </a:moveTo>
                  <a:lnTo>
                    <a:pt x="870059" y="180236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36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CB17DF52-964A-4CE3-9856-04823E85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3216253" y="2729264"/>
              <a:ext cx="3848100" cy="4018915"/>
            </a:xfrm>
            <a:custGeom>
              <a:avLst/>
              <a:gdLst/>
              <a:ahLst/>
              <a:cxnLst/>
              <a:rect l="l" t="t" r="r" b="b"/>
              <a:pathLst>
                <a:path w="3848100" h="4018915">
                  <a:moveTo>
                    <a:pt x="3843060" y="669010"/>
                  </a:moveTo>
                  <a:lnTo>
                    <a:pt x="3848105" y="4018586"/>
                  </a:lnTo>
                </a:path>
                <a:path w="3848100" h="4018915">
                  <a:moveTo>
                    <a:pt x="3843060" y="669010"/>
                  </a:moveTo>
                  <a:lnTo>
                    <a:pt x="979405" y="18397"/>
                  </a:lnTo>
                </a:path>
                <a:path w="3848100" h="4018915">
                  <a:moveTo>
                    <a:pt x="981284" y="0"/>
                  </a:moveTo>
                  <a:lnTo>
                    <a:pt x="0" y="1783638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4516040"/>
              <a:ext cx="4428490" cy="2232025"/>
            </a:xfrm>
            <a:custGeom>
              <a:avLst/>
              <a:gdLst/>
              <a:ahLst/>
              <a:cxnLst/>
              <a:rect l="l" t="t" r="r" b="b"/>
              <a:pathLst>
                <a:path w="4428490" h="2232025">
                  <a:moveTo>
                    <a:pt x="11740" y="518596"/>
                  </a:moveTo>
                  <a:lnTo>
                    <a:pt x="566531" y="0"/>
                  </a:lnTo>
                </a:path>
                <a:path w="4428490" h="2232025">
                  <a:moveTo>
                    <a:pt x="0" y="553770"/>
                  </a:moveTo>
                  <a:lnTo>
                    <a:pt x="824890" y="1051050"/>
                  </a:lnTo>
                </a:path>
                <a:path w="4428490" h="2232025">
                  <a:moveTo>
                    <a:pt x="848190" y="1059577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2904503" y="1910857"/>
                  </a:lnTo>
                </a:path>
                <a:path w="4428490" h="2232025">
                  <a:moveTo>
                    <a:pt x="1941530" y="1693881"/>
                  </a:moveTo>
                  <a:lnTo>
                    <a:pt x="870059" y="1802369"/>
                  </a:lnTo>
                </a:path>
                <a:path w="4428490" h="2232025">
                  <a:moveTo>
                    <a:pt x="4428075" y="2231801"/>
                  </a:moveTo>
                  <a:lnTo>
                    <a:pt x="870059" y="180236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37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7B59125-4D68-4464-B3EA-D9FD4B5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3216253" y="2729264"/>
              <a:ext cx="3848100" cy="4018915"/>
            </a:xfrm>
            <a:custGeom>
              <a:avLst/>
              <a:gdLst/>
              <a:ahLst/>
              <a:cxnLst/>
              <a:rect l="l" t="t" r="r" b="b"/>
              <a:pathLst>
                <a:path w="3848100" h="4018915">
                  <a:moveTo>
                    <a:pt x="3843060" y="669010"/>
                  </a:moveTo>
                  <a:lnTo>
                    <a:pt x="3848105" y="4018586"/>
                  </a:lnTo>
                </a:path>
                <a:path w="3848100" h="4018915">
                  <a:moveTo>
                    <a:pt x="3843060" y="669010"/>
                  </a:moveTo>
                  <a:lnTo>
                    <a:pt x="979405" y="18397"/>
                  </a:lnTo>
                </a:path>
                <a:path w="3848100" h="4018915">
                  <a:moveTo>
                    <a:pt x="981284" y="0"/>
                  </a:moveTo>
                  <a:lnTo>
                    <a:pt x="0" y="1783638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70113" y="4516040"/>
              <a:ext cx="554990" cy="518795"/>
            </a:xfrm>
            <a:custGeom>
              <a:avLst/>
              <a:gdLst/>
              <a:ahLst/>
              <a:cxnLst/>
              <a:rect l="l" t="t" r="r" b="b"/>
              <a:pathLst>
                <a:path w="554989" h="518795">
                  <a:moveTo>
                    <a:pt x="0" y="518596"/>
                  </a:moveTo>
                  <a:lnTo>
                    <a:pt x="554791" y="0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58372" y="5069811"/>
              <a:ext cx="4428490" cy="1678305"/>
            </a:xfrm>
            <a:custGeom>
              <a:avLst/>
              <a:gdLst/>
              <a:ahLst/>
              <a:cxnLst/>
              <a:rect l="l" t="t" r="r" b="b"/>
              <a:pathLst>
                <a:path w="4428490" h="1678304">
                  <a:moveTo>
                    <a:pt x="0" y="0"/>
                  </a:moveTo>
                  <a:lnTo>
                    <a:pt x="824890" y="497280"/>
                  </a:lnTo>
                </a:path>
                <a:path w="4428490" h="1678304">
                  <a:moveTo>
                    <a:pt x="848190" y="505806"/>
                  </a:moveTo>
                  <a:lnTo>
                    <a:pt x="2904503" y="1357087"/>
                  </a:lnTo>
                </a:path>
                <a:path w="4428490" h="1678304">
                  <a:moveTo>
                    <a:pt x="1941530" y="1140111"/>
                  </a:moveTo>
                  <a:lnTo>
                    <a:pt x="2904503" y="1357087"/>
                  </a:lnTo>
                </a:path>
                <a:path w="4428490" h="1678304">
                  <a:moveTo>
                    <a:pt x="1941530" y="1140111"/>
                  </a:moveTo>
                  <a:lnTo>
                    <a:pt x="870059" y="1248599"/>
                  </a:lnTo>
                </a:path>
                <a:path w="4428490" h="1678304">
                  <a:moveTo>
                    <a:pt x="4428075" y="1678030"/>
                  </a:moveTo>
                  <a:lnTo>
                    <a:pt x="870059" y="124859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38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9" y="4349149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1968" y="365909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B09D3A2D-C655-47CC-BB8C-300F209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71763" y="2729264"/>
              <a:ext cx="4392930" cy="4018915"/>
            </a:xfrm>
            <a:custGeom>
              <a:avLst/>
              <a:gdLst/>
              <a:ahLst/>
              <a:cxnLst/>
              <a:rect l="l" t="t" r="r" b="b"/>
              <a:pathLst>
                <a:path w="4392930" h="4018915">
                  <a:moveTo>
                    <a:pt x="4387550" y="669010"/>
                  </a:moveTo>
                  <a:lnTo>
                    <a:pt x="4392596" y="4018586"/>
                  </a:lnTo>
                </a:path>
                <a:path w="4392930" h="4018915">
                  <a:moveTo>
                    <a:pt x="4387550" y="669010"/>
                  </a:moveTo>
                  <a:lnTo>
                    <a:pt x="1523896" y="18397"/>
                  </a:lnTo>
                </a:path>
                <a:path w="4392930" h="4018915">
                  <a:moveTo>
                    <a:pt x="1525775" y="0"/>
                  </a:moveTo>
                  <a:lnTo>
                    <a:pt x="0" y="2297237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58372" y="5069811"/>
              <a:ext cx="4428490" cy="1678305"/>
            </a:xfrm>
            <a:custGeom>
              <a:avLst/>
              <a:gdLst/>
              <a:ahLst/>
              <a:cxnLst/>
              <a:rect l="l" t="t" r="r" b="b"/>
              <a:pathLst>
                <a:path w="4428490" h="1678304">
                  <a:moveTo>
                    <a:pt x="0" y="0"/>
                  </a:moveTo>
                  <a:lnTo>
                    <a:pt x="824890" y="497280"/>
                  </a:lnTo>
                </a:path>
                <a:path w="4428490" h="1678304">
                  <a:moveTo>
                    <a:pt x="848190" y="505806"/>
                  </a:moveTo>
                  <a:lnTo>
                    <a:pt x="2904503" y="1357087"/>
                  </a:lnTo>
                </a:path>
                <a:path w="4428490" h="1678304">
                  <a:moveTo>
                    <a:pt x="1941530" y="1140111"/>
                  </a:moveTo>
                  <a:lnTo>
                    <a:pt x="2904503" y="1357087"/>
                  </a:lnTo>
                </a:path>
                <a:path w="4428490" h="1678304">
                  <a:moveTo>
                    <a:pt x="1941530" y="1140111"/>
                  </a:moveTo>
                  <a:lnTo>
                    <a:pt x="870059" y="1248599"/>
                  </a:lnTo>
                </a:path>
                <a:path w="4428490" h="1678304">
                  <a:moveTo>
                    <a:pt x="4428075" y="1678030"/>
                  </a:moveTo>
                  <a:lnTo>
                    <a:pt x="870059" y="1248599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39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7630A2E-7C7C-4DAC-8D8A-6228EF49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Point: two numbers (x, y)</a:t>
            </a:r>
          </a:p>
          <a:p>
            <a:r>
              <a:rPr lang="en-US" dirty="0"/>
              <a:t>Line: two numbers a and b [ax + by = 1]</a:t>
            </a:r>
          </a:p>
          <a:p>
            <a:r>
              <a:rPr lang="en-US" dirty="0"/>
              <a:t>Line segment: two points</a:t>
            </a:r>
          </a:p>
          <a:p>
            <a:r>
              <a:rPr lang="en-US" dirty="0"/>
              <a:t>Polygon: sequence of points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3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06563" y="5575618"/>
              <a:ext cx="3580129" cy="1172845"/>
            </a:xfrm>
            <a:custGeom>
              <a:avLst/>
              <a:gdLst/>
              <a:ahLst/>
              <a:cxnLst/>
              <a:rect l="l" t="t" r="r" b="b"/>
              <a:pathLst>
                <a:path w="3580129" h="1172845">
                  <a:moveTo>
                    <a:pt x="0" y="0"/>
                  </a:moveTo>
                  <a:lnTo>
                    <a:pt x="2056312" y="851280"/>
                  </a:lnTo>
                </a:path>
                <a:path w="3580129" h="1172845">
                  <a:moveTo>
                    <a:pt x="1093339" y="634304"/>
                  </a:moveTo>
                  <a:lnTo>
                    <a:pt x="2056312" y="851280"/>
                  </a:lnTo>
                </a:path>
                <a:path w="3580129" h="1172845">
                  <a:moveTo>
                    <a:pt x="1093339" y="634304"/>
                  </a:moveTo>
                  <a:lnTo>
                    <a:pt x="21869" y="742792"/>
                  </a:lnTo>
                </a:path>
                <a:path w="3580129" h="1172845">
                  <a:moveTo>
                    <a:pt x="3579885" y="1172223"/>
                  </a:moveTo>
                  <a:lnTo>
                    <a:pt x="21869" y="742792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40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DF2BE91B-3CCC-4286-B03C-B704ADD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06265" h="4018915">
                  <a:moveTo>
                    <a:pt x="848190" y="2846353"/>
                  </a:moveTo>
                  <a:lnTo>
                    <a:pt x="2904503" y="3697633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28432" y="6209922"/>
              <a:ext cx="3558540" cy="538480"/>
            </a:xfrm>
            <a:custGeom>
              <a:avLst/>
              <a:gdLst/>
              <a:ahLst/>
              <a:cxnLst/>
              <a:rect l="l" t="t" r="r" b="b"/>
              <a:pathLst>
                <a:path w="3558540" h="538479">
                  <a:moveTo>
                    <a:pt x="1071470" y="0"/>
                  </a:moveTo>
                  <a:lnTo>
                    <a:pt x="2034443" y="216976"/>
                  </a:lnTo>
                </a:path>
                <a:path w="3558540" h="538479">
                  <a:moveTo>
                    <a:pt x="1071470" y="0"/>
                  </a:moveTo>
                  <a:lnTo>
                    <a:pt x="0" y="108488"/>
                  </a:lnTo>
                </a:path>
                <a:path w="3558540" h="538479">
                  <a:moveTo>
                    <a:pt x="3558015" y="537919"/>
                  </a:moveTo>
                  <a:lnTo>
                    <a:pt x="0" y="108488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41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76B8A264-B934-4876-B6F0-C0771EE1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06265" h="4018915">
                  <a:moveTo>
                    <a:pt x="848190" y="2846353"/>
                  </a:moveTo>
                  <a:lnTo>
                    <a:pt x="2904503" y="3697633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4599902" y="6209922"/>
              <a:ext cx="963294" cy="217170"/>
            </a:xfrm>
            <a:custGeom>
              <a:avLst/>
              <a:gdLst/>
              <a:ahLst/>
              <a:cxnLst/>
              <a:rect l="l" t="t" r="r" b="b"/>
              <a:pathLst>
                <a:path w="963295" h="217170">
                  <a:moveTo>
                    <a:pt x="0" y="0"/>
                  </a:moveTo>
                  <a:lnTo>
                    <a:pt x="962972" y="216976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528432" y="6209922"/>
              <a:ext cx="3558540" cy="538480"/>
            </a:xfrm>
            <a:custGeom>
              <a:avLst/>
              <a:gdLst/>
              <a:ahLst/>
              <a:cxnLst/>
              <a:rect l="l" t="t" r="r" b="b"/>
              <a:pathLst>
                <a:path w="3558540" h="538479">
                  <a:moveTo>
                    <a:pt x="1071470" y="0"/>
                  </a:moveTo>
                  <a:lnTo>
                    <a:pt x="0" y="108488"/>
                  </a:lnTo>
                </a:path>
                <a:path w="3558540" h="538479">
                  <a:moveTo>
                    <a:pt x="3558015" y="537919"/>
                  </a:moveTo>
                  <a:lnTo>
                    <a:pt x="0" y="108488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42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528" y="4971894"/>
            <a:ext cx="1043268" cy="4867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1">
              <a:latin typeface="Verdana"/>
              <a:cs typeface="Verdana"/>
            </a:endParaRPr>
          </a:p>
          <a:p>
            <a:pPr marR="4483" algn="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749313CC-1A34-4633-B68C-59A60FC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06265" h="4018915">
                  <a:moveTo>
                    <a:pt x="829115" y="2846353"/>
                  </a:moveTo>
                  <a:lnTo>
                    <a:pt x="1905059" y="3473953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28432" y="6209922"/>
              <a:ext cx="3558540" cy="538480"/>
            </a:xfrm>
            <a:custGeom>
              <a:avLst/>
              <a:gdLst/>
              <a:ahLst/>
              <a:cxnLst/>
              <a:rect l="l" t="t" r="r" b="b"/>
              <a:pathLst>
                <a:path w="3558540" h="538479">
                  <a:moveTo>
                    <a:pt x="1071470" y="0"/>
                  </a:moveTo>
                  <a:lnTo>
                    <a:pt x="0" y="108488"/>
                  </a:lnTo>
                </a:path>
                <a:path w="3558540" h="538479">
                  <a:moveTo>
                    <a:pt x="3558015" y="537919"/>
                  </a:moveTo>
                  <a:lnTo>
                    <a:pt x="0" y="108488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43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4529" y="4971893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8916" y="5308506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03CCC04-F46D-4D63-BFC2-F020171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  <a:path w="4406265" h="4018915">
                  <a:moveTo>
                    <a:pt x="829115" y="2846353"/>
                  </a:moveTo>
                  <a:lnTo>
                    <a:pt x="1905059" y="3473953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28432" y="6209922"/>
              <a:ext cx="1071880" cy="108585"/>
            </a:xfrm>
            <a:custGeom>
              <a:avLst/>
              <a:gdLst/>
              <a:ahLst/>
              <a:cxnLst/>
              <a:rect l="l" t="t" r="r" b="b"/>
              <a:pathLst>
                <a:path w="1071879" h="108585">
                  <a:moveTo>
                    <a:pt x="1071470" y="0"/>
                  </a:moveTo>
                  <a:lnTo>
                    <a:pt x="0" y="108488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528432" y="6318410"/>
              <a:ext cx="3558540" cy="429895"/>
            </a:xfrm>
            <a:custGeom>
              <a:avLst/>
              <a:gdLst/>
              <a:ahLst/>
              <a:cxnLst/>
              <a:rect l="l" t="t" r="r" b="b"/>
              <a:pathLst>
                <a:path w="3558540" h="429895">
                  <a:moveTo>
                    <a:pt x="3558015" y="429431"/>
                  </a:moveTo>
                  <a:lnTo>
                    <a:pt x="0" y="0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44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9" y="4971893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38916" y="5308506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C8880CE3-E289-41F8-B764-A79C1117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24890" y="2837827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487488" y="5575618"/>
              <a:ext cx="55880" cy="746760"/>
            </a:xfrm>
            <a:custGeom>
              <a:avLst/>
              <a:gdLst/>
              <a:ahLst/>
              <a:cxnLst/>
              <a:rect l="l" t="t" r="r" b="b"/>
              <a:pathLst>
                <a:path w="55879" h="746760">
                  <a:moveTo>
                    <a:pt x="0" y="0"/>
                  </a:moveTo>
                  <a:lnTo>
                    <a:pt x="55584" y="746445"/>
                  </a:lnTo>
                </a:path>
              </a:pathLst>
            </a:custGeom>
            <a:ln w="38149">
              <a:solidFill>
                <a:srgbClr val="8D31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528432" y="6318410"/>
              <a:ext cx="3558540" cy="429895"/>
            </a:xfrm>
            <a:custGeom>
              <a:avLst/>
              <a:gdLst/>
              <a:ahLst/>
              <a:cxnLst/>
              <a:rect l="l" t="t" r="r" b="b"/>
              <a:pathLst>
                <a:path w="3558540" h="429895">
                  <a:moveTo>
                    <a:pt x="3558015" y="429431"/>
                  </a:moveTo>
                  <a:lnTo>
                    <a:pt x="0" y="0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45</a:t>
            </a:fld>
            <a:endParaRPr spc="-4" dirty="0"/>
          </a:p>
        </p:txBody>
      </p:sp>
      <p:sp>
        <p:nvSpPr>
          <p:cNvPr id="22" name="object 22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529" y="4971893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38916" y="5308506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7AB4BA1B-F0E1-4E96-99FB-1DE80046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06265" cy="4018915"/>
            </a:xfrm>
            <a:custGeom>
              <a:avLst/>
              <a:gdLst/>
              <a:ahLst/>
              <a:cxnLst/>
              <a:rect l="l" t="t" r="r" b="b"/>
              <a:pathLst>
                <a:path w="4406265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06265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06265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06265" h="4018915">
                  <a:moveTo>
                    <a:pt x="0" y="2340546"/>
                  </a:moveTo>
                  <a:lnTo>
                    <a:pt x="888066" y="3584319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28432" y="6318410"/>
              <a:ext cx="3558540" cy="429895"/>
            </a:xfrm>
            <a:custGeom>
              <a:avLst/>
              <a:gdLst/>
              <a:ahLst/>
              <a:cxnLst/>
              <a:rect l="l" t="t" r="r" b="b"/>
              <a:pathLst>
                <a:path w="3558540" h="429895">
                  <a:moveTo>
                    <a:pt x="3558015" y="429431"/>
                  </a:moveTo>
                  <a:lnTo>
                    <a:pt x="0" y="0"/>
                  </a:lnTo>
                </a:path>
              </a:pathLst>
            </a:custGeom>
            <a:ln w="953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46</a:t>
            </a:fld>
            <a:endParaRPr spc="-4" dirty="0"/>
          </a:p>
        </p:txBody>
      </p:sp>
      <p:sp>
        <p:nvSpPr>
          <p:cNvPr id="21" name="object 21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4529" y="4971893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8916" y="5308506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9FA09EBF-25FE-4BF1-A36A-8E4067F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73" y="344370"/>
            <a:ext cx="1209115" cy="255678"/>
          </a:xfrm>
          <a:prstGeom prst="rect">
            <a:avLst/>
          </a:prstGeom>
        </p:spPr>
        <p:txBody>
          <a:bodyPr vert="horz" wrap="square" lIns="0" tIns="1120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dirty="0">
                <a:solidFill>
                  <a:srgbClr val="005493"/>
                </a:solidFill>
                <a:latin typeface="Comic Sans MS"/>
                <a:cs typeface="Comic Sans MS"/>
              </a:rPr>
              <a:t>Graham</a:t>
            </a:r>
            <a:r>
              <a:rPr sz="1588" spc="-66" dirty="0">
                <a:solidFill>
                  <a:srgbClr val="005493"/>
                </a:solidFill>
                <a:latin typeface="Comic Sans MS"/>
                <a:cs typeface="Comic Sans MS"/>
              </a:rPr>
              <a:t> </a:t>
            </a:r>
            <a:r>
              <a:rPr sz="1588" spc="-4" dirty="0">
                <a:solidFill>
                  <a:srgbClr val="005493"/>
                </a:solidFill>
                <a:latin typeface="Comic Sans MS"/>
                <a:cs typeface="Comic Sans MS"/>
              </a:rPr>
              <a:t>scan</a:t>
            </a:r>
            <a:endParaRPr sz="1588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53293" y="2371436"/>
            <a:ext cx="3976407" cy="3611656"/>
            <a:chOff x="2600798" y="2687628"/>
            <a:chExt cx="4506595" cy="4093210"/>
          </a:xfrm>
        </p:grpSpPr>
        <p:sp>
          <p:nvSpPr>
            <p:cNvPr id="4" name="object 4"/>
            <p:cNvSpPr/>
            <p:nvPr/>
          </p:nvSpPr>
          <p:spPr>
            <a:xfrm>
              <a:off x="2658372" y="2729264"/>
              <a:ext cx="4428490" cy="4018915"/>
            </a:xfrm>
            <a:custGeom>
              <a:avLst/>
              <a:gdLst/>
              <a:ahLst/>
              <a:cxnLst/>
              <a:rect l="l" t="t" r="r" b="b"/>
              <a:pathLst>
                <a:path w="4428490" h="4018915">
                  <a:moveTo>
                    <a:pt x="4400941" y="669010"/>
                  </a:moveTo>
                  <a:lnTo>
                    <a:pt x="4405986" y="4018586"/>
                  </a:lnTo>
                </a:path>
                <a:path w="4428490" h="4018915">
                  <a:moveTo>
                    <a:pt x="4400941" y="669010"/>
                  </a:moveTo>
                  <a:lnTo>
                    <a:pt x="1537287" y="18397"/>
                  </a:lnTo>
                </a:path>
                <a:path w="4428490" h="4018915">
                  <a:moveTo>
                    <a:pt x="1539165" y="0"/>
                  </a:moveTo>
                  <a:lnTo>
                    <a:pt x="13390" y="2297237"/>
                  </a:lnTo>
                </a:path>
                <a:path w="4428490" h="4018915">
                  <a:moveTo>
                    <a:pt x="0" y="2340546"/>
                  </a:moveTo>
                  <a:lnTo>
                    <a:pt x="888066" y="3584319"/>
                  </a:lnTo>
                </a:path>
                <a:path w="4428490" h="4018915">
                  <a:moveTo>
                    <a:pt x="4428075" y="4018577"/>
                  </a:moveTo>
                  <a:lnTo>
                    <a:pt x="870059" y="3589145"/>
                  </a:lnTo>
                </a:path>
              </a:pathLst>
            </a:custGeom>
            <a:ln w="3814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00798" y="4993963"/>
              <a:ext cx="103901" cy="103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5137419" y="3548310"/>
              <a:ext cx="103905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512173" y="6147501"/>
              <a:ext cx="103905" cy="103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151369" y="2687628"/>
              <a:ext cx="103901" cy="10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7003230" y="3335861"/>
              <a:ext cx="103901" cy="1039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3230" y="6676382"/>
              <a:ext cx="103901" cy="103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2412" y="6355911"/>
              <a:ext cx="103901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5416" y="5322103"/>
              <a:ext cx="103905" cy="103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8810" y="3556996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624" y="446142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6272" y="5513784"/>
              <a:ext cx="103901" cy="1039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1396" y="4963648"/>
              <a:ext cx="103901" cy="1039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7682" y="6267351"/>
              <a:ext cx="103901" cy="103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7419" y="4984426"/>
              <a:ext cx="103905" cy="103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68987" y="2884887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628344" y="7285299"/>
            <a:ext cx="22161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spcBef>
                <a:spcPts val="35"/>
              </a:spcBef>
            </a:pPr>
            <a:fld id="{81D60167-4931-47E6-BA6A-407CBD079E47}" type="slidenum">
              <a:rPr lang="en-PK" spc="-5" smtClean="0"/>
              <a:pPr marL="38100">
                <a:spcBef>
                  <a:spcPts val="40"/>
                </a:spcBef>
              </a:pPr>
              <a:t>47</a:t>
            </a:fld>
            <a:endParaRPr spc="-4" dirty="0"/>
          </a:p>
        </p:txBody>
      </p:sp>
      <p:sp>
        <p:nvSpPr>
          <p:cNvPr id="20" name="object 20"/>
          <p:cNvSpPr txBox="1"/>
          <p:nvPr/>
        </p:nvSpPr>
        <p:spPr>
          <a:xfrm>
            <a:off x="8068987" y="5830256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0020" y="4635279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3347" y="2893303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5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6114" y="991428"/>
            <a:ext cx="7191375" cy="143247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5982" indent="-212923">
              <a:spcBef>
                <a:spcPts val="88"/>
              </a:spcBef>
              <a:buSzPct val="150000"/>
              <a:buChar char="•"/>
              <a:tabLst>
                <a:tab pos="246543" algn="l"/>
              </a:tabLst>
            </a:pPr>
            <a:r>
              <a:rPr sz="1588" dirty="0">
                <a:latin typeface="Comic Sans MS"/>
                <a:cs typeface="Comic Sans MS"/>
              </a:rPr>
              <a:t>Choose </a:t>
            </a:r>
            <a:r>
              <a:rPr sz="1588" spc="-4" dirty="0">
                <a:latin typeface="Comic Sans MS"/>
                <a:cs typeface="Comic Sans MS"/>
              </a:rPr>
              <a:t>point </a:t>
            </a:r>
            <a:r>
              <a:rPr sz="1588" i="1" dirty="0">
                <a:latin typeface="Times New Roman"/>
                <a:cs typeface="Times New Roman"/>
              </a:rPr>
              <a:t>p </a:t>
            </a:r>
            <a:r>
              <a:rPr sz="1588" spc="-4" dirty="0">
                <a:latin typeface="Comic Sans MS"/>
                <a:cs typeface="Comic Sans MS"/>
              </a:rPr>
              <a:t>with </a:t>
            </a:r>
            <a:r>
              <a:rPr sz="1588" dirty="0">
                <a:latin typeface="Comic Sans MS"/>
                <a:cs typeface="Comic Sans MS"/>
              </a:rPr>
              <a:t>smallest</a:t>
            </a:r>
            <a:r>
              <a:rPr sz="1588" spc="75" dirty="0">
                <a:latin typeface="Comic Sans MS"/>
                <a:cs typeface="Comic Sans MS"/>
              </a:rPr>
              <a:t> </a:t>
            </a:r>
            <a:r>
              <a:rPr sz="1588" i="1" spc="-4" dirty="0">
                <a:latin typeface="Times New Roman"/>
                <a:cs typeface="Times New Roman"/>
              </a:rPr>
              <a:t>y</a:t>
            </a:r>
            <a:r>
              <a:rPr sz="1588" spc="-4" dirty="0">
                <a:latin typeface="Comic Sans MS"/>
                <a:cs typeface="Comic Sans MS"/>
              </a:rPr>
              <a:t>-coordinate.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811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Sort points </a:t>
            </a:r>
            <a:r>
              <a:rPr sz="1588" dirty="0">
                <a:latin typeface="Comic Sans MS"/>
                <a:cs typeface="Comic Sans MS"/>
              </a:rPr>
              <a:t>by </a:t>
            </a:r>
            <a:r>
              <a:rPr sz="1588" spc="-4" dirty="0">
                <a:latin typeface="Comic Sans MS"/>
                <a:cs typeface="Comic Sans MS"/>
              </a:rPr>
              <a:t>polar angle </a:t>
            </a:r>
            <a:r>
              <a:rPr sz="1588" dirty="0">
                <a:latin typeface="Comic Sans MS"/>
                <a:cs typeface="Comic Sans MS"/>
              </a:rPr>
              <a:t>with</a:t>
            </a:r>
            <a:r>
              <a:rPr sz="1588" spc="4" dirty="0">
                <a:latin typeface="Comic Sans MS"/>
                <a:cs typeface="Comic Sans MS"/>
              </a:rPr>
              <a:t> </a:t>
            </a:r>
            <a:r>
              <a:rPr sz="1588" i="1" dirty="0">
                <a:latin typeface="Times New Roman"/>
                <a:cs typeface="Times New Roman"/>
              </a:rPr>
              <a:t>p</a:t>
            </a:r>
            <a:r>
              <a:rPr sz="1588" dirty="0">
                <a:latin typeface="Comic Sans MS"/>
                <a:cs typeface="Comic Sans MS"/>
              </a:rPr>
              <a:t>.</a:t>
            </a:r>
            <a:endParaRPr sz="1588">
              <a:latin typeface="Comic Sans MS"/>
              <a:cs typeface="Comic Sans MS"/>
            </a:endParaRPr>
          </a:p>
          <a:p>
            <a:pPr marL="245982" indent="-212923">
              <a:spcBef>
                <a:spcPts val="745"/>
              </a:spcBef>
              <a:buSzPct val="150000"/>
              <a:buChar char="•"/>
              <a:tabLst>
                <a:tab pos="246543" algn="l"/>
              </a:tabLst>
            </a:pPr>
            <a:r>
              <a:rPr sz="1588" spc="-4" dirty="0">
                <a:latin typeface="Comic Sans MS"/>
                <a:cs typeface="Comic Sans MS"/>
              </a:rPr>
              <a:t>Consider </a:t>
            </a:r>
            <a:r>
              <a:rPr sz="1588" dirty="0">
                <a:latin typeface="Comic Sans MS"/>
                <a:cs typeface="Comic Sans MS"/>
              </a:rPr>
              <a:t>points in order, </a:t>
            </a:r>
            <a:r>
              <a:rPr sz="1588" spc="-4" dirty="0">
                <a:latin typeface="Comic Sans MS"/>
                <a:cs typeface="Comic Sans MS"/>
              </a:rPr>
              <a:t>and </a:t>
            </a:r>
            <a:r>
              <a:rPr sz="1588" dirty="0">
                <a:latin typeface="Comic Sans MS"/>
                <a:cs typeface="Comic Sans MS"/>
              </a:rPr>
              <a:t>discard unless </a:t>
            </a:r>
            <a:r>
              <a:rPr sz="1588" spc="-4" dirty="0">
                <a:latin typeface="Comic Sans MS"/>
                <a:cs typeface="Comic Sans MS"/>
              </a:rPr>
              <a:t>that </a:t>
            </a:r>
            <a:r>
              <a:rPr sz="1588" dirty="0">
                <a:latin typeface="Comic Sans MS"/>
                <a:cs typeface="Comic Sans MS"/>
              </a:rPr>
              <a:t>would create a ccw</a:t>
            </a:r>
            <a:r>
              <a:rPr sz="1588" spc="22" dirty="0">
                <a:latin typeface="Comic Sans MS"/>
                <a:cs typeface="Comic Sans MS"/>
              </a:rPr>
              <a:t> </a:t>
            </a:r>
            <a:r>
              <a:rPr sz="1588" dirty="0">
                <a:latin typeface="Comic Sans MS"/>
                <a:cs typeface="Comic Sans MS"/>
              </a:rPr>
              <a:t>turn.</a:t>
            </a:r>
            <a:endParaRPr sz="1588">
              <a:latin typeface="Comic Sans MS"/>
              <a:cs typeface="Comic Sans MS"/>
            </a:endParaRPr>
          </a:p>
          <a:p>
            <a:pPr>
              <a:spcBef>
                <a:spcPts val="49"/>
              </a:spcBef>
            </a:pPr>
            <a:endParaRPr sz="2162">
              <a:latin typeface="Comic Sans MS"/>
              <a:cs typeface="Comic Sans MS"/>
            </a:endParaRPr>
          </a:p>
          <a:p>
            <a:pPr marR="1593001" algn="ctr"/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6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9685" y="4534292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7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6940" y="4517461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8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6168" y="3877897"/>
            <a:ext cx="1058956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9</a:t>
            </a:r>
            <a:endParaRPr sz="105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35">
              <a:latin typeface="Verdana"/>
              <a:cs typeface="Verdana"/>
            </a:endParaRPr>
          </a:p>
          <a:p>
            <a:pPr marL="11206">
              <a:spcBef>
                <a:spcPts val="940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10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529" y="4971893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11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62" y="5451561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606060"/>
                </a:solidFill>
                <a:latin typeface="Verdana"/>
                <a:cs typeface="Verdana"/>
              </a:rPr>
              <a:t>12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38916" y="5308506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13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8799" y="5468392"/>
            <a:ext cx="1933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0C4681"/>
                </a:solidFill>
                <a:latin typeface="Verdana"/>
                <a:cs typeface="Verdana"/>
              </a:rPr>
              <a:t>14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6461" y="3213085"/>
            <a:ext cx="1081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" dirty="0">
                <a:solidFill>
                  <a:srgbClr val="929292"/>
                </a:solidFill>
                <a:latin typeface="Verdana"/>
                <a:cs typeface="Verdana"/>
              </a:rPr>
              <a:t>3</a:t>
            </a:r>
            <a:endParaRPr sz="1059">
              <a:latin typeface="Verdana"/>
              <a:cs typeface="Verdana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492CF1-50AA-447E-8F2C-D65FEF7A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559C-DA40-46C8-8E41-B51B5BF2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9A243B-1867-4526-B455-33EEA5F91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C764-FD67-49F0-A193-F56216BD88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point p with smallest y-coordinate.</a:t>
                </a:r>
              </a:p>
              <a:p>
                <a:r>
                  <a:rPr lang="en-US" dirty="0"/>
                  <a:t>Sort points by polar angle with p to get simple polygon.</a:t>
                </a:r>
              </a:p>
              <a:p>
                <a:r>
                  <a:rPr lang="en-US" dirty="0"/>
                  <a:t>Consider points in order, and discard those that would create a clockwise turn.</a:t>
                </a:r>
              </a:p>
              <a:p>
                <a:r>
                  <a:rPr lang="en-US" dirty="0"/>
                  <a:t>Running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sort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rest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C764-FD67-49F0-A193-F56216BD8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6" t="-149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62712A-6645-4C1F-877B-BE48552BD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1080-3269-4899-A024-3E0B0585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2AA4-CF7A-4305-A1D8-BA94D14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308282-3292-4800-95D7-6B33ABB40C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preprocess so that p[1] has smallest y-coordinate</a:t>
            </a:r>
          </a:p>
          <a:p>
            <a:r>
              <a:rPr lang="en-US" dirty="0"/>
              <a:t>sort by angle with p[1]</a:t>
            </a:r>
          </a:p>
          <a:p>
            <a:r>
              <a:rPr lang="en-US" dirty="0"/>
              <a:t>points[0] = points[N]; // sentinel</a:t>
            </a:r>
          </a:p>
          <a:p>
            <a:r>
              <a:rPr lang="en-US" dirty="0"/>
              <a:t>int M = 2;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3;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 {</a:t>
            </a:r>
          </a:p>
          <a:p>
            <a:pPr lvl="1"/>
            <a:r>
              <a:rPr lang="en-US" dirty="0"/>
              <a:t>while (</a:t>
            </a:r>
            <a:r>
              <a:rPr lang="en-US" dirty="0" err="1"/>
              <a:t>Point.ccw</a:t>
            </a:r>
            <a:r>
              <a:rPr lang="en-US" dirty="0"/>
              <a:t>(p[M-1], p[M], p[</a:t>
            </a:r>
            <a:r>
              <a:rPr lang="en-US" dirty="0" err="1"/>
              <a:t>i</a:t>
            </a:r>
            <a:r>
              <a:rPr lang="en-US" dirty="0"/>
              <a:t>]) &lt;= 0)</a:t>
            </a:r>
          </a:p>
          <a:p>
            <a:pPr lvl="2"/>
            <a:r>
              <a:rPr lang="en-US" dirty="0"/>
              <a:t>M--;</a:t>
            </a:r>
          </a:p>
          <a:p>
            <a:pPr lvl="1"/>
            <a:r>
              <a:rPr lang="en-US" dirty="0"/>
              <a:t>M++; </a:t>
            </a:r>
          </a:p>
          <a:p>
            <a:pPr lvl="1"/>
            <a:r>
              <a:rPr lang="en-US" dirty="0"/>
              <a:t>swap(points, M,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2979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C4BC-B4DE-4217-BCB0-1BD4712F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Elimination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EAED10-F806-413B-B556-0B1571D2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quadrilateral Q or rectangle R with 4 points as corners.</a:t>
            </a:r>
          </a:p>
          <a:p>
            <a:pPr lvl="1"/>
            <a:r>
              <a:rPr lang="en-US" dirty="0"/>
              <a:t>Any point inside cannot be on hull</a:t>
            </a:r>
          </a:p>
          <a:p>
            <a:r>
              <a:rPr lang="en-US" dirty="0"/>
              <a:t>4 </a:t>
            </a:r>
            <a:r>
              <a:rPr lang="en-US" dirty="0" err="1"/>
              <a:t>ccw</a:t>
            </a:r>
            <a:r>
              <a:rPr lang="en-US" dirty="0"/>
              <a:t> tests for quadrilateral</a:t>
            </a:r>
          </a:p>
          <a:p>
            <a:r>
              <a:rPr lang="en-US" dirty="0"/>
              <a:t>4 comparisons for rectangle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29A12F-D74D-4462-B93E-A6270EF8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A93DE0-658F-420B-806D-2B51B25E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point inside a polygon?</a:t>
            </a:r>
          </a:p>
          <a:p>
            <a:r>
              <a:rPr lang="en-US" dirty="0"/>
              <a:t>Compare slopes of two lines</a:t>
            </a:r>
          </a:p>
          <a:p>
            <a:r>
              <a:rPr lang="en-US" dirty="0"/>
              <a:t>Distance between two points</a:t>
            </a:r>
          </a:p>
          <a:p>
            <a:r>
              <a:rPr lang="en-US" dirty="0"/>
              <a:t>Do two line segments intersect?</a:t>
            </a:r>
          </a:p>
          <a:p>
            <a:r>
              <a:rPr lang="en-US" dirty="0"/>
              <a:t>Given three points p1, p2, p3, is p1-p2-p3 a counterclockwise turn?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3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C4BC-B4DE-4217-BCB0-1BD4712F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Elimination</a:t>
            </a:r>
            <a:endParaRPr lang="LID4096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EAED10-F806-413B-B556-0B1571D25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Three-phase algorithm</a:t>
            </a:r>
          </a:p>
          <a:p>
            <a:pPr lvl="1"/>
            <a:r>
              <a:rPr lang="en-US" dirty="0"/>
              <a:t>Pass through all points to compute R. </a:t>
            </a:r>
          </a:p>
          <a:p>
            <a:pPr lvl="1"/>
            <a:r>
              <a:rPr lang="en-US" dirty="0"/>
              <a:t>Eliminate points inside R.</a:t>
            </a:r>
          </a:p>
          <a:p>
            <a:pPr lvl="1"/>
            <a:r>
              <a:rPr lang="en-US" dirty="0"/>
              <a:t>Find convex hull of remaining points.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5C1CD-7772-40A3-8B10-7E4B79722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8169" y="2504281"/>
            <a:ext cx="2857500" cy="300037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29A12F-D74D-4462-B93E-A6270EF8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A93DE0-658F-420B-806D-2B51B25E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6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FA85-B6D2-4506-8CA0-9B73898E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Elimination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C1CC-CEE0-45A2-A91E-0D5430ED7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  <a:p>
            <a:pPr lvl="1"/>
            <a:r>
              <a:rPr lang="en-US" dirty="0"/>
              <a:t>can eliminate almost all points in linear time.</a:t>
            </a:r>
          </a:p>
          <a:p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F6FE68-FA83-422D-A9D5-047466A93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1044" y="2899569"/>
            <a:ext cx="2571750" cy="22098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F48D-B7AE-4713-B8C2-03CD6E2D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78FC-53D6-4914-A51D-A127A71F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4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3038-562C-40E0-AE1B-D64622BE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C2EC97-4DE1-43CA-A706-06CBA37E9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98374"/>
              </p:ext>
            </p:extLst>
          </p:nvPr>
        </p:nvGraphicFramePr>
        <p:xfrm>
          <a:off x="4503738" y="1795510"/>
          <a:ext cx="608012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708">
                  <a:extLst>
                    <a:ext uri="{9D8B030D-6E8A-4147-A177-3AD203B41FA5}">
                      <a16:colId xmlns:a16="http://schemas.microsoft.com/office/drawing/2014/main" val="4058979426"/>
                    </a:ext>
                  </a:extLst>
                </a:gridCol>
                <a:gridCol w="2026708">
                  <a:extLst>
                    <a:ext uri="{9D8B030D-6E8A-4147-A177-3AD203B41FA5}">
                      <a16:colId xmlns:a16="http://schemas.microsoft.com/office/drawing/2014/main" val="438228863"/>
                    </a:ext>
                  </a:extLst>
                </a:gridCol>
                <a:gridCol w="2026708">
                  <a:extLst>
                    <a:ext uri="{9D8B030D-6E8A-4147-A177-3AD203B41FA5}">
                      <a16:colId xmlns:a16="http://schemas.microsoft.com/office/drawing/2014/main" val="75720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LID4096" dirty="0"/>
                    </a:p>
                  </a:txBody>
                  <a:tcPr marL="64687" marR="64687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FF"/>
                          </a:solidFill>
                          <a:effectLst/>
                          <a:latin typeface="ComicSansMS"/>
                        </a:rPr>
                        <a:t>algorithm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FFFFFF"/>
                          </a:solidFill>
                          <a:effectLst/>
                          <a:latin typeface="ComicSansMS"/>
                        </a:rPr>
                        <a:t>growth of</a:t>
                      </a:r>
                      <a:br>
                        <a:rPr lang="en-US" sz="1600" b="0" i="0">
                          <a:solidFill>
                            <a:srgbClr val="FFFFFF"/>
                          </a:solidFill>
                          <a:effectLst/>
                          <a:latin typeface="ComicSansMS"/>
                        </a:rPr>
                      </a:br>
                      <a:r>
                        <a:rPr lang="en-US" sz="1600" b="0" i="0">
                          <a:solidFill>
                            <a:srgbClr val="FFFFFF"/>
                          </a:solidFill>
                          <a:effectLst/>
                          <a:latin typeface="ComicSansMS"/>
                        </a:rPr>
                        <a:t>running time</a:t>
                      </a:r>
                      <a:endParaRPr lang="en-US">
                        <a:effectLst/>
                      </a:endParaRPr>
                    </a:p>
                  </a:txBody>
                  <a:tcPr marL="64687" marR="64687" anchor="ctr"/>
                </a:tc>
                <a:extLst>
                  <a:ext uri="{0D108BD9-81ED-4DB2-BD59-A6C34878D82A}">
                    <a16:rowId xmlns:a16="http://schemas.microsoft.com/office/drawing/2014/main" val="245732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 marL="64687" marR="64687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micSansMS"/>
                        </a:rPr>
                        <a:t>Package wrap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micSansMS"/>
                        </a:rPr>
                        <a:t>NH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extLst>
                  <a:ext uri="{0D108BD9-81ED-4DB2-BD59-A6C34878D82A}">
                    <a16:rowId xmlns:a16="http://schemas.microsoft.com/office/drawing/2014/main" val="28013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64687" marR="64687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micSansMS"/>
                        </a:rPr>
                        <a:t>Graham scan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NlogN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extLst>
                  <a:ext uri="{0D108BD9-81ED-4DB2-BD59-A6C34878D82A}">
                    <a16:rowId xmlns:a16="http://schemas.microsoft.com/office/drawing/2014/main" val="290008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 marL="64687" marR="64687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micSansMS"/>
                        </a:rPr>
                        <a:t>Quick elimination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micSansMS"/>
                        </a:rPr>
                        <a:t>N+</a:t>
                      </a:r>
                      <a:endParaRPr lang="en-US" dirty="0">
                        <a:effectLst/>
                      </a:endParaRPr>
                    </a:p>
                  </a:txBody>
                  <a:tcPr marL="64687" marR="64687" anchor="ctr"/>
                </a:tc>
                <a:extLst>
                  <a:ext uri="{0D108BD9-81ED-4DB2-BD59-A6C34878D82A}">
                    <a16:rowId xmlns:a16="http://schemas.microsoft.com/office/drawing/2014/main" val="3941001606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457881-0E20-42B3-AABF-36AF8CB7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 is the number of total points</a:t>
            </a:r>
          </a:p>
          <a:p>
            <a:r>
              <a:rPr lang="en-US" dirty="0"/>
              <a:t>H is the number of points at Hull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C8D92-A5AD-4191-9E67-184AC995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62DD-4A0C-4850-A22E-67B8B4A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1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1086B-43B8-4109-9734-73EB95E3F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CS2009 Design and Analysis of Algorithms</a:t>
            </a:r>
            <a:endParaRPr lang="LID4096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99EEB5E-493C-4A8D-AB8C-48286C912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Closest pair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1768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Closest Pair Problem : </a:t>
            </a:r>
          </a:p>
          <a:p>
            <a:pPr marL="0" indent="0">
              <a:buNone/>
            </a:pPr>
            <a:r>
              <a:rPr lang="en-US" dirty="0"/>
              <a:t>Given a set of points, we need to find a pair of points where distance between those two points is minimum than distance between any other pair of points.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41" y="3318109"/>
            <a:ext cx="4884420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2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Applications :</a:t>
            </a:r>
          </a:p>
          <a:p>
            <a:pPr marL="0" indent="0">
              <a:buNone/>
            </a:pPr>
            <a:r>
              <a:rPr lang="en-US" dirty="0"/>
              <a:t>	Collision detection</a:t>
            </a:r>
          </a:p>
          <a:p>
            <a:pPr marL="0" indent="0">
              <a:buNone/>
            </a:pPr>
            <a:r>
              <a:rPr lang="en-US" dirty="0"/>
              <a:t>	Hierarchical Clustering</a:t>
            </a:r>
          </a:p>
          <a:p>
            <a:pPr marL="0" indent="0">
              <a:buNone/>
            </a:pPr>
            <a:r>
              <a:rPr lang="en-US" dirty="0"/>
              <a:t>	Straight skeleton and roof design</a:t>
            </a:r>
          </a:p>
          <a:p>
            <a:pPr marL="0" indent="0">
              <a:buNone/>
            </a:pPr>
            <a:r>
              <a:rPr lang="en-US" dirty="0"/>
              <a:t>	and many more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871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1-dimension :   It is easy to find closest pair in O(</a:t>
            </a:r>
            <a:r>
              <a:rPr lang="en-US" dirty="0" err="1"/>
              <a:t>nlogn</a:t>
            </a:r>
            <a:r>
              <a:rPr lang="en-US" dirty="0"/>
              <a:t>) time if points are in 1-dimension.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4" y="2945781"/>
            <a:ext cx="8477250" cy="29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points are in 2-dimension then we can use Euclidian Distance to find distance between two points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Euclidian distance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88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A1EB-F636-45BF-ADD4-5EB557B2B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Brute Force Approach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nested for loops to calculate distance (through Euclidian distance formula) between every pair of points and can return minimum at the end.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88" t="-1163" r="-108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84EBD-0C8D-427B-8769-5BB726BE1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383660-E3D1-46D5-ACE2-CAD8BDD21EC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3"/>
                <a:endParaRPr lang="LID4096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383660-E3D1-46D5-ACE2-CAD8BDD21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161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BBDC5-67DF-4DAA-9019-AE199BD83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Divide and Conquer Strategy</a:t>
            </a:r>
            <a:endParaRPr lang="LID4096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finds closest pair in </a:t>
            </a:r>
            <a:r>
              <a:rPr lang="en-US" b="1" dirty="0"/>
              <a:t>O(</a:t>
            </a:r>
            <a:r>
              <a:rPr lang="en-US" b="1" dirty="0" err="1"/>
              <a:t>nlogn</a:t>
            </a:r>
            <a:r>
              <a:rPr lang="en-US" b="1" dirty="0"/>
              <a:t>)</a:t>
            </a:r>
            <a:r>
              <a:rPr lang="en-US" dirty="0"/>
              <a:t> time if points are in two dimension.</a:t>
            </a:r>
          </a:p>
          <a:p>
            <a:pPr marL="0" indent="0">
              <a:buNone/>
            </a:pPr>
            <a:r>
              <a:rPr lang="en-US" dirty="0"/>
              <a:t>We apply divide and conquer strategy by first finding the median so that points can be partitioned across median value in two halves. Median sorts the points according to their x coordinate and then partition them equally. So algorithm works as follows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E11954-9945-4CA4-BA57-26E3459D7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19B757-9C84-48F9-B433-1B1D52A034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Divide int two equal</a:t>
            </a:r>
          </a:p>
          <a:p>
            <a:r>
              <a:rPr lang="en-US" dirty="0"/>
              <a:t>Solve the sub-problems</a:t>
            </a:r>
          </a:p>
          <a:p>
            <a:r>
              <a:rPr lang="en-US" dirty="0"/>
              <a:t>Merge the solution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20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line segment intersect ray?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B83FDFA-3295-4B52-AE70-F5519109725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boolean contains(double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double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{</a:t>
                </a:r>
              </a:p>
              <a:p>
                <a:pPr lvl="1"/>
                <a:r>
                  <a:rPr lang="en-US" dirty="0"/>
                  <a:t>int crossings = 0;</a:t>
                </a:r>
                <a:br>
                  <a:rPr lang="en-US" dirty="0"/>
                </a:br>
                <a:r>
                  <a:rPr lang="en-US" dirty="0"/>
                  <a:t>for (int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N; </a:t>
                </a:r>
                <a:r>
                  <a:rPr lang="en-US" dirty="0" err="1"/>
                  <a:t>i</a:t>
                </a:r>
                <a:r>
                  <a:rPr lang="en-US" dirty="0"/>
                  <a:t>++) {</a:t>
                </a:r>
              </a:p>
              <a:p>
                <a:pPr lvl="2"/>
                <a:r>
                  <a:rPr lang="en-US" dirty="0"/>
                  <a:t>double slope = (y[i+1] - y[</a:t>
                </a:r>
                <a:r>
                  <a:rPr lang="en-US" dirty="0" err="1"/>
                  <a:t>i</a:t>
                </a:r>
                <a:r>
                  <a:rPr lang="en-US" dirty="0"/>
                  <a:t>]) / (x[i+1] - x[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cond1 = (x[</a:t>
                </a:r>
                <a:r>
                  <a:rPr lang="en-US" dirty="0" err="1"/>
                  <a:t>i</a:t>
                </a:r>
                <a:r>
                  <a:rPr lang="en-US" dirty="0"/>
                  <a:t>] &lt;= x0) &amp;&amp; (x0 &lt;x[i+1]);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cond2 = (x[i+1] &lt;= x0) &amp;&amp; (x0 &lt; x[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  <a:br>
                  <a:rPr lang="en-US" dirty="0"/>
                </a:br>
                <a:r>
                  <a:rPr lang="en-US" dirty="0" err="1"/>
                  <a:t>boolean</a:t>
                </a:r>
                <a:r>
                  <a:rPr lang="en-US" dirty="0"/>
                  <a:t> above = (y0 &lt; slope * (x0 - x[</a:t>
                </a:r>
                <a:r>
                  <a:rPr lang="en-US" dirty="0" err="1"/>
                  <a:t>i</a:t>
                </a:r>
                <a:r>
                  <a:rPr lang="en-US" dirty="0"/>
                  <a:t>]) + y[</a:t>
                </a:r>
                <a:r>
                  <a:rPr lang="en-US" dirty="0" err="1"/>
                  <a:t>i</a:t>
                </a:r>
                <a:r>
                  <a:rPr lang="en-US" dirty="0"/>
                  <a:t>]);</a:t>
                </a:r>
              </a:p>
              <a:p>
                <a:pPr lvl="2"/>
                <a:r>
                  <a:rPr lang="en-US" dirty="0"/>
                  <a:t>if ((cond1 || cond2) &amp;&amp; above )</a:t>
                </a:r>
              </a:p>
              <a:p>
                <a:pPr lvl="3"/>
                <a:r>
                  <a:rPr lang="en-US" dirty="0"/>
                  <a:t>crossings++;</a:t>
                </a:r>
              </a:p>
              <a:p>
                <a:pPr lvl="1"/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return ( crossings % 2 != 0 );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B83FDFA-3295-4B52-AE70-F55191097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88" t="-11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E070E-E5D6-4A1A-8AC2-DCF168A8D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14" y="3154763"/>
            <a:ext cx="4638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9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First we need to partition points based on median of x-coordinate values of all points.</a:t>
            </a:r>
          </a:p>
          <a:p>
            <a:pPr marL="0" indent="0">
              <a:buNone/>
            </a:pPr>
            <a:r>
              <a:rPr lang="en-US" dirty="0"/>
              <a:t>For example, if we have points (2,3),(5,4),(1,6),(3,2) then to find median based on x-coordinate values , first sort values :</a:t>
            </a:r>
          </a:p>
          <a:p>
            <a:pPr marL="0" indent="0">
              <a:buNone/>
            </a:pPr>
            <a:r>
              <a:rPr lang="en-US" dirty="0"/>
              <a:t>X-coordinate values = 2,5,1,3</a:t>
            </a:r>
          </a:p>
          <a:p>
            <a:pPr marL="0" indent="0">
              <a:buNone/>
            </a:pPr>
            <a:r>
              <a:rPr lang="en-US" dirty="0"/>
              <a:t>After sorting = 1,2,3,5</a:t>
            </a:r>
          </a:p>
          <a:p>
            <a:pPr marL="0" indent="0">
              <a:buNone/>
            </a:pPr>
            <a:r>
              <a:rPr lang="en-US" dirty="0"/>
              <a:t>If total number of values are odd then median is middle value. If even then median is the average of two middle values. Here the total values are 4 which is even so :</a:t>
            </a:r>
          </a:p>
          <a:p>
            <a:pPr marL="0" indent="0">
              <a:buNone/>
            </a:pPr>
            <a:r>
              <a:rPr lang="en-US" dirty="0"/>
              <a:t>Median = (2+3)/2 = 2.5    (So we need to draw vertical partition line at x=3.5 that will divide total points in two halves.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7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Partition Line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0" y="2446986"/>
            <a:ext cx="3597499" cy="3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7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Then we need to find :</a:t>
            </a:r>
          </a:p>
          <a:p>
            <a:pPr lvl="1"/>
            <a:r>
              <a:rPr lang="en-US" dirty="0"/>
              <a:t>Closest pair in left half   </a:t>
            </a:r>
          </a:p>
          <a:p>
            <a:pPr lvl="1"/>
            <a:r>
              <a:rPr lang="en-US" dirty="0"/>
              <a:t>Closest pair in right half</a:t>
            </a:r>
          </a:p>
          <a:p>
            <a:pPr lvl="1"/>
            <a:r>
              <a:rPr lang="en-US" dirty="0"/>
              <a:t>Closest pair across partition line</a:t>
            </a:r>
          </a:p>
          <a:p>
            <a:r>
              <a:rPr lang="en-US" dirty="0"/>
              <a:t>Then we can take minimum of three which will give us closest pair of points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E23F4-575C-4A7F-B0D1-EDD94B367E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1469" y="2285206"/>
            <a:ext cx="3390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5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 we can find closest pair in left half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right half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We will take minimum of two distances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Suppose this minimum distance is delta.</a:t>
                </a:r>
              </a:p>
              <a:p>
                <a:r>
                  <a:rPr lang="en-US" dirty="0"/>
                  <a:t>Now we need to find pair of points (if exists) such that one point lie in left</a:t>
                </a:r>
              </a:p>
              <a:p>
                <a:r>
                  <a:rPr lang="en-US" dirty="0"/>
                  <a:t>and one point in right half and distance between them is less than delta.</a:t>
                </a:r>
              </a:p>
              <a:p>
                <a:r>
                  <a:rPr lang="en-US" dirty="0"/>
                  <a:t>How can we do that 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2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DC2E6-4E4E-4E74-BD09-4564AF0E1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469763"/>
            <a:ext cx="4481512" cy="30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4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Finding closest pair across partition line:</a:t>
                </a:r>
              </a:p>
              <a:p>
                <a:r>
                  <a:rPr lang="en-US" dirty="0"/>
                  <a:t>By taking points one by one from left half and then checking their distance with all points in other half will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as its brute force approach. This does not solve our problem.</a:t>
                </a:r>
              </a:p>
              <a:p>
                <a:r>
                  <a:rPr lang="en-US" dirty="0"/>
                  <a:t>Can we find closest pair across partition line in O(n) time ?</a:t>
                </a:r>
              </a:p>
              <a:p>
                <a:r>
                  <a:rPr lang="en-US" dirty="0"/>
                  <a:t>Suppose finding closest pair in left half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Suppose finding closest pair in right half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If finding closest pair across partition line takes O(n) time then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541" r="-16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8A1B3-EF25-454C-B4D4-5EF37102C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469763"/>
            <a:ext cx="4481512" cy="30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7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Finding closest pair across partition line:</a:t>
                </a:r>
              </a:p>
              <a:p>
                <a:pPr lvl="1"/>
                <a:r>
                  <a:rPr lang="en-US" dirty="0"/>
                  <a:t>By taking points one by one from left half and then checking their distance with all points in other half will take O(n^2) time as its brute force approach. This does not solve our problem.</a:t>
                </a:r>
              </a:p>
              <a:p>
                <a:r>
                  <a:rPr lang="en-US" b="1" dirty="0"/>
                  <a:t>Can we find closest pair across partition line in O(n) time ?</a:t>
                </a:r>
              </a:p>
              <a:p>
                <a:r>
                  <a:rPr lang="en-US" dirty="0"/>
                  <a:t>If we can then :</a:t>
                </a:r>
              </a:p>
              <a:p>
                <a:pPr lvl="1"/>
                <a:r>
                  <a:rPr lang="en-US" dirty="0"/>
                  <a:t>Suppose finding closest pair in left half takes T(n/2) time</a:t>
                </a:r>
              </a:p>
              <a:p>
                <a:pPr lvl="1"/>
                <a:r>
                  <a:rPr lang="en-US" dirty="0"/>
                  <a:t>Suppose finding closest pair in right half takes T(n/2) time</a:t>
                </a:r>
              </a:p>
              <a:p>
                <a:pPr lvl="1"/>
                <a:r>
                  <a:rPr lang="en-US" dirty="0"/>
                  <a:t>If finding closest pair across partition line takes O(n) time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6" t="-12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7C906C-C713-4CDA-A600-A8693370B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469763"/>
            <a:ext cx="4481512" cy="30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done this till now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2" y="2469763"/>
            <a:ext cx="5257800" cy="32670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E9938-7344-4200-83D0-A43FB434F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469763"/>
            <a:ext cx="4481512" cy="30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Approach of finding closest pair across partition line in O(n) time :</a:t>
            </a:r>
          </a:p>
          <a:p>
            <a:pPr lvl="1"/>
            <a:r>
              <a:rPr lang="en-US" sz="2000" dirty="0"/>
              <a:t>We have already got one closest pair from left and right half (delta).</a:t>
            </a:r>
          </a:p>
          <a:p>
            <a:pPr lvl="1"/>
            <a:r>
              <a:rPr lang="en-US" sz="2000" dirty="0"/>
              <a:t>Now we are only interested in closest pairs across partition line having distance less than delta.</a:t>
            </a:r>
          </a:p>
          <a:p>
            <a:pPr lvl="1"/>
            <a:r>
              <a:rPr lang="en-US" sz="2000" dirty="0"/>
              <a:t>So instead of considering all points, take only those points from left and right half that are at a distance of delta from partition line.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FEE741-7342-4F50-B826-AED5046C4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0456" y="1970881"/>
            <a:ext cx="43529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0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we are taking any point (across partition line) to start comparing then there could be at most 4 points in one half that could be at most delta distance apart from that point. 4 points for other half so total 8 points. We do not need to compare it with remaining points as those will be more than delta distance apart from that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consider PL and PR in this figure as P1 and P2 respectively (left and right half)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2574798"/>
            <a:ext cx="8577330" cy="2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a more clear view of those 8 points that we need to compare with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compare every point with its next 7 points only then total operations = 7n = O(n)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36" y="2514389"/>
            <a:ext cx="3733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2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25B6-E072-4C93-9E7A-704543F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CCW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C9E6-0E8E-4AFC-B0A2-0E749D0A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CCW. Given three point a, b, and c, is a-b-c a counterclockwise turn?</a:t>
            </a:r>
          </a:p>
          <a:p>
            <a:r>
              <a:rPr lang="en-US" dirty="0"/>
              <a:t>• Analog of comparisons in sorting.</a:t>
            </a:r>
          </a:p>
          <a:p>
            <a:r>
              <a:rPr lang="en-US" dirty="0"/>
              <a:t>• Idea: compare slopes.</a:t>
            </a:r>
          </a:p>
          <a:p>
            <a:r>
              <a:rPr lang="en-US" dirty="0"/>
              <a:t>Lesson. Geometric primitives are tricky to implement.</a:t>
            </a:r>
          </a:p>
          <a:p>
            <a:r>
              <a:rPr lang="en-US" dirty="0"/>
              <a:t>• Dealing with degenerate cases.</a:t>
            </a:r>
          </a:p>
          <a:p>
            <a:r>
              <a:rPr lang="en-US" dirty="0"/>
              <a:t>• Coping with floating point precision.</a:t>
            </a:r>
          </a:p>
          <a:p>
            <a:r>
              <a:rPr lang="en-US" dirty="0"/>
              <a:t>Implementing CCW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F0D5-27EF-437B-89D8-32357EC5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78B7F-2185-48CF-BD19-A0E679D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3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125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“</a:t>
            </a:r>
            <a:r>
              <a:rPr lang="en-US" dirty="0" err="1"/>
              <a:t>Sy</a:t>
            </a:r>
            <a:r>
              <a:rPr lang="en-US" dirty="0"/>
              <a:t>” is array that contains all the points of P1 and P2 </a:t>
            </a:r>
          </a:p>
          <a:p>
            <a:pPr marL="0" indent="0">
              <a:buNone/>
            </a:pPr>
            <a:r>
              <a:rPr lang="en-US" dirty="0"/>
              <a:t>    in ascending order of y coordinate. Like in diagram, these points </a:t>
            </a:r>
          </a:p>
          <a:p>
            <a:pPr marL="0" indent="0">
              <a:buNone/>
            </a:pPr>
            <a:r>
              <a:rPr lang="en-US" dirty="0"/>
              <a:t>    will be labeled as ( </a:t>
            </a:r>
            <a:r>
              <a:rPr lang="en-US" dirty="0" err="1"/>
              <a:t>Sy</a:t>
            </a:r>
            <a:r>
              <a:rPr lang="en-US" dirty="0"/>
              <a:t>[1], </a:t>
            </a:r>
            <a:r>
              <a:rPr lang="en-US" dirty="0" err="1"/>
              <a:t>Sy</a:t>
            </a:r>
            <a:r>
              <a:rPr lang="en-US" dirty="0"/>
              <a:t>[2], </a:t>
            </a:r>
            <a:r>
              <a:rPr lang="en-US" dirty="0" err="1"/>
              <a:t>Sy</a:t>
            </a:r>
            <a:r>
              <a:rPr lang="en-US" dirty="0"/>
              <a:t>[3],.…,</a:t>
            </a:r>
            <a:r>
              <a:rPr lang="en-US" dirty="0" err="1"/>
              <a:t>Sy</a:t>
            </a:r>
            <a:r>
              <a:rPr lang="en-US" dirty="0"/>
              <a:t>[n]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Then we need to compare first point of </a:t>
            </a:r>
            <a:r>
              <a:rPr lang="en-US" dirty="0" err="1"/>
              <a:t>Sy</a:t>
            </a:r>
            <a:r>
              <a:rPr lang="en-US" dirty="0"/>
              <a:t> known as “</a:t>
            </a:r>
            <a:r>
              <a:rPr lang="en-US" dirty="0" err="1"/>
              <a:t>Sy</a:t>
            </a:r>
            <a:r>
              <a:rPr lang="en-US" dirty="0"/>
              <a:t>[1]”  with </a:t>
            </a:r>
          </a:p>
          <a:p>
            <a:pPr marL="0" indent="0">
              <a:buNone/>
            </a:pPr>
            <a:r>
              <a:rPr lang="en-US" dirty="0"/>
              <a:t>   next 7 points “</a:t>
            </a:r>
            <a:r>
              <a:rPr lang="en-US" dirty="0" err="1"/>
              <a:t>Sy</a:t>
            </a:r>
            <a:r>
              <a:rPr lang="en-US" dirty="0"/>
              <a:t>[2], </a:t>
            </a:r>
            <a:r>
              <a:rPr lang="en-US" dirty="0" err="1"/>
              <a:t>Sy</a:t>
            </a:r>
            <a:r>
              <a:rPr lang="en-US" dirty="0"/>
              <a:t>[3], </a:t>
            </a:r>
            <a:r>
              <a:rPr lang="en-US" dirty="0" err="1"/>
              <a:t>Sy</a:t>
            </a:r>
            <a:r>
              <a:rPr lang="en-US" dirty="0"/>
              <a:t>[4], </a:t>
            </a:r>
            <a:r>
              <a:rPr lang="en-US" dirty="0" err="1"/>
              <a:t>Sy</a:t>
            </a:r>
            <a:r>
              <a:rPr lang="en-US" dirty="0"/>
              <a:t>[5], </a:t>
            </a:r>
            <a:r>
              <a:rPr lang="en-US" dirty="0" err="1"/>
              <a:t>Sy</a:t>
            </a:r>
            <a:r>
              <a:rPr lang="en-US" dirty="0"/>
              <a:t>[6],</a:t>
            </a:r>
            <a:r>
              <a:rPr lang="en-US" dirty="0" err="1"/>
              <a:t>Sy</a:t>
            </a:r>
            <a:r>
              <a:rPr lang="en-US" dirty="0"/>
              <a:t>[7],</a:t>
            </a:r>
            <a:r>
              <a:rPr lang="en-US" dirty="0" err="1"/>
              <a:t>Sy</a:t>
            </a:r>
            <a:r>
              <a:rPr lang="en-US" dirty="0"/>
              <a:t>(8) “ and find distance</a:t>
            </a:r>
          </a:p>
          <a:p>
            <a:pPr marL="0" indent="0">
              <a:buNone/>
            </a:pPr>
            <a:r>
              <a:rPr lang="en-US" dirty="0"/>
              <a:t>   with each seven points to check if it is less than      . If it is then update    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do not need to check distance with 8</a:t>
            </a:r>
            <a:r>
              <a:rPr lang="en-US" baseline="30000" dirty="0"/>
              <a:t>th</a:t>
            </a:r>
            <a:r>
              <a:rPr lang="en-US" dirty="0"/>
              <a:t> point and onwards</a:t>
            </a:r>
          </a:p>
          <a:p>
            <a:pPr marL="0" indent="0">
              <a:buNone/>
            </a:pPr>
            <a:r>
              <a:rPr lang="en-US" dirty="0"/>
              <a:t>   because it will be greater than    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that, we will take second point of </a:t>
            </a:r>
            <a:r>
              <a:rPr lang="en-US" dirty="0" err="1"/>
              <a:t>Sy</a:t>
            </a:r>
            <a:r>
              <a:rPr lang="en-US" dirty="0"/>
              <a:t> known as “</a:t>
            </a:r>
            <a:r>
              <a:rPr lang="en-US" dirty="0" err="1"/>
              <a:t>Sy</a:t>
            </a:r>
            <a:r>
              <a:rPr lang="en-US" dirty="0"/>
              <a:t>[2]”</a:t>
            </a:r>
          </a:p>
          <a:p>
            <a:pPr marL="0" indent="0">
              <a:buNone/>
            </a:pPr>
            <a:r>
              <a:rPr lang="en-US" dirty="0"/>
              <a:t>   and will compare it with next seven </a:t>
            </a:r>
            <a:r>
              <a:rPr lang="en-US" dirty="0" err="1"/>
              <a:t>points“Sy</a:t>
            </a:r>
            <a:r>
              <a:rPr lang="en-US" dirty="0"/>
              <a:t>[3], </a:t>
            </a:r>
            <a:r>
              <a:rPr lang="en-US" dirty="0" err="1"/>
              <a:t>Sy</a:t>
            </a:r>
            <a:r>
              <a:rPr lang="en-US" dirty="0"/>
              <a:t>[4], </a:t>
            </a:r>
            <a:r>
              <a:rPr lang="en-US" dirty="0" err="1"/>
              <a:t>Sy</a:t>
            </a:r>
            <a:r>
              <a:rPr lang="en-US" dirty="0"/>
              <a:t>[5],….,</a:t>
            </a:r>
            <a:r>
              <a:rPr lang="en-US" dirty="0" err="1"/>
              <a:t>Sy</a:t>
            </a:r>
            <a:r>
              <a:rPr lang="en-US" dirty="0"/>
              <a:t>[9]” and this will go on till we </a:t>
            </a:r>
          </a:p>
          <a:p>
            <a:pPr marL="0" indent="0">
              <a:buNone/>
            </a:pPr>
            <a:r>
              <a:rPr lang="en-US" dirty="0"/>
              <a:t>   iterate each point of </a:t>
            </a:r>
            <a:r>
              <a:rPr lang="en-US" dirty="0" err="1"/>
              <a:t>Sy</a:t>
            </a:r>
            <a:r>
              <a:rPr lang="en-US" dirty="0"/>
              <a:t>. So these will be total 7n operations = O(n)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60" y="3849799"/>
            <a:ext cx="337639" cy="320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00" y="3873413"/>
            <a:ext cx="248572" cy="273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18" y="4660062"/>
            <a:ext cx="273325" cy="30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35" y="1845733"/>
            <a:ext cx="3067180" cy="36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8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3">
                <a:extLst>
                  <a:ext uri="{FF2B5EF4-FFF2-40B4-BE49-F238E27FC236}">
                    <a16:creationId xmlns:a16="http://schemas.microsoft.com/office/drawing/2014/main" id="{33A61780-07EA-4B99-9602-A7ACECC941A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 Placeholder 23">
                <a:extLst>
                  <a:ext uri="{FF2B5EF4-FFF2-40B4-BE49-F238E27FC236}">
                    <a16:creationId xmlns:a16="http://schemas.microsoft.com/office/drawing/2014/main" id="{33A61780-07EA-4B99-9602-A7ACECC94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A19DB7-CEC9-43DA-8C5F-FD60A4080D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𝐹𝑖𝑟𝑠𝑡𝐻𝑎𝑙𝑓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𝑆𝑒𝑐𝑜𝑛𝑑𝐻𝑎𝑙𝑓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ID4096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A19DB7-CEC9-43DA-8C5F-FD60A4080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7AE3BD0-E5D1-4A50-A99B-002486AF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4DCD4168-1384-44AD-82F4-BB10ABAD1F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42931" y="2730500"/>
            <a:ext cx="2847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30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Time Complexity 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Time to find closest pair in left half = T(n/2)</a:t>
            </a:r>
          </a:p>
          <a:p>
            <a:pPr marL="0" indent="0">
              <a:buNone/>
            </a:pPr>
            <a:r>
              <a:rPr lang="en-US" dirty="0"/>
              <a:t>Time to find closest pair in right half = T(n/2)</a:t>
            </a:r>
          </a:p>
          <a:p>
            <a:pPr marL="0" indent="0">
              <a:buNone/>
            </a:pPr>
            <a:r>
              <a:rPr lang="en-US" dirty="0"/>
              <a:t>Time to find closest pair across partition = 6n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time = 2T(n/2) + n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7F90-2D37-43F0-A2B7-744F7A8C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CCW…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B07672-FBB2-47E1-B41B-CDE63613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550612"/>
            <a:ext cx="8594725" cy="29077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88BC4-C1BD-4A76-8318-E7B9E611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7DF7-5ACB-4D78-AB07-6E6134EF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F74A-37BF-4844-BF6A-CAB66A7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CCW: Implementation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5D35-F470-4B45-A2FF-FF5E6E23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CCW. Given three point a, b, and c, is a-b-c a counterclockwise turn?</a:t>
            </a:r>
          </a:p>
          <a:p>
            <a:pPr lvl="1"/>
            <a:r>
              <a:rPr lang="en-US" dirty="0"/>
              <a:t>Determinant gives twice area of triangle.</a:t>
            </a:r>
          </a:p>
          <a:p>
            <a:pPr lvl="1"/>
            <a:r>
              <a:rPr lang="en-US" dirty="0"/>
              <a:t>If area &gt; 0 then a-b-c is counterclockwise.</a:t>
            </a:r>
          </a:p>
          <a:p>
            <a:pPr lvl="1"/>
            <a:r>
              <a:rPr lang="en-US" dirty="0"/>
              <a:t>If area &lt; 0, then a-b-c is clockwise.</a:t>
            </a:r>
          </a:p>
          <a:p>
            <a:pPr lvl="1"/>
            <a:r>
              <a:rPr lang="en-US" dirty="0"/>
              <a:t>If area = 0, then a-b-c are </a:t>
            </a:r>
            <a:r>
              <a:rPr lang="en-US"/>
              <a:t>collinear.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35DA1-2C53-47DE-B3A9-C61191EC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9C23-6B35-4181-9D11-F2407BED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BBC2F30-0068-4F06-80A4-99318726F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17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1550</TotalTime>
  <Words>4140</Words>
  <Application>Microsoft Office PowerPoint</Application>
  <PresentationFormat>Widescreen</PresentationFormat>
  <Paragraphs>904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 Math</vt:lpstr>
      <vt:lpstr>Century Schoolbook</vt:lpstr>
      <vt:lpstr>Comic Sans MS</vt:lpstr>
      <vt:lpstr>ComicSansMS</vt:lpstr>
      <vt:lpstr>Times New Roman</vt:lpstr>
      <vt:lpstr>Verdana</vt:lpstr>
      <vt:lpstr>Wingdings</vt:lpstr>
      <vt:lpstr>Wingdings 2</vt:lpstr>
      <vt:lpstr>View</vt:lpstr>
      <vt:lpstr>CS2009 Design and Analysis of Algorithms</vt:lpstr>
      <vt:lpstr>Operations</vt:lpstr>
      <vt:lpstr>Applications</vt:lpstr>
      <vt:lpstr>PowerPoint Presentation</vt:lpstr>
      <vt:lpstr>Primitive operations </vt:lpstr>
      <vt:lpstr>Does line segment intersect ray?</vt:lpstr>
      <vt:lpstr>Implementing CCW</vt:lpstr>
      <vt:lpstr>Implementing CCW…</vt:lpstr>
      <vt:lpstr>CCW: Implementation</vt:lpstr>
      <vt:lpstr>Convex Hull</vt:lpstr>
      <vt:lpstr>Mechanical algorithm</vt:lpstr>
      <vt:lpstr>Brute-force algorithm</vt:lpstr>
      <vt:lpstr>Package Wrap (Jarvis March)</vt:lpstr>
      <vt:lpstr>Package Wrap</vt:lpstr>
      <vt:lpstr>Package Wrap</vt:lpstr>
      <vt:lpstr>Package Wrap</vt:lpstr>
      <vt:lpstr>Package Wrap</vt:lpstr>
      <vt:lpstr>Package Wrap</vt:lpstr>
      <vt:lpstr>Package Wrap</vt:lpstr>
      <vt:lpstr>Package Wrap</vt:lpstr>
      <vt:lpstr>How Many Points on the Hull?</vt:lpstr>
      <vt:lpstr>Graham Scan</vt:lpstr>
      <vt:lpstr>PowerPoint Presentation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Quick Elimination</vt:lpstr>
      <vt:lpstr>Quick Elimination</vt:lpstr>
      <vt:lpstr>Quick Elimination</vt:lpstr>
      <vt:lpstr>Comparison</vt:lpstr>
      <vt:lpstr>CS2009 Design and Analysis of Algorithms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  <vt:lpstr>Closest Pair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ROOM-10</cp:lastModifiedBy>
  <cp:revision>176</cp:revision>
  <dcterms:created xsi:type="dcterms:W3CDTF">2017-11-20T03:15:56Z</dcterms:created>
  <dcterms:modified xsi:type="dcterms:W3CDTF">2021-12-14T09:18:01Z</dcterms:modified>
</cp:coreProperties>
</file>