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1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24A2A-3578-4001-A6AD-9A5FD5B6BEF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44F50-DF91-40FA-85DE-D68703D7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10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5453F91-99D6-47DF-8E2F-35E15642409A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178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D581-AD73-4CEF-B7A2-7E92B72488B0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6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C2EB-6680-45BD-95FC-8B652011AB96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4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C176-0198-4490-8BA2-0CCAF01D465B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3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BE83-37EB-488C-9889-1F79F4A6D32F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30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7DBB-B945-4A4F-886C-6937BC4597C6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76A6-F2FB-45D5-8AFD-C85EEEBE94EB}" type="datetime1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3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41B-54C8-4590-894D-139686563785}" type="datetime1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091F-9DD1-41E6-9ABA-B0B87D2E7281}" type="datetime1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5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D08D-6F4F-4D17-9749-3880C83434E5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6D85-5E4B-476D-ACBE-16ACBB7CC237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EF732CF-BE96-40FF-84CF-84E1A2C3D108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3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CS2009 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</p:spTree>
    <p:extLst>
      <p:ext uri="{BB962C8B-B14F-4D97-AF65-F5344CB8AC3E}">
        <p14:creationId xmlns:p14="http://schemas.microsoft.com/office/powerpoint/2010/main" val="193101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3DF7-7559-4B44-8DE6-76E0E4B4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0DCC-D0D7-4B59-B5D2-1DCE7801D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761017" cy="2565647"/>
          </a:xfrm>
        </p:spPr>
        <p:txBody>
          <a:bodyPr>
            <a:normAutofit/>
          </a:bodyPr>
          <a:lstStyle/>
          <a:p>
            <a:r>
              <a:rPr lang="en-US" dirty="0"/>
              <a:t>A set of points is convex if for any two points p and q in the set, the line segment </a:t>
            </a:r>
            <a:r>
              <a:rPr lang="en-US" dirty="0" err="1"/>
              <a:t>pq</a:t>
            </a:r>
            <a:r>
              <a:rPr lang="en-US" dirty="0"/>
              <a:t> is completely in the set.</a:t>
            </a:r>
          </a:p>
          <a:p>
            <a:r>
              <a:rPr lang="en-US" dirty="0"/>
              <a:t>Convex hull. Smallest convex set containing all the points.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"Simplest" shape that approximates set of points.</a:t>
            </a:r>
          </a:p>
          <a:p>
            <a:pPr lvl="1"/>
            <a:r>
              <a:rPr lang="en-US" dirty="0"/>
              <a:t>Shortest (perimeter) fence surrounding the points.</a:t>
            </a:r>
          </a:p>
          <a:p>
            <a:pPr lvl="1"/>
            <a:r>
              <a:rPr lang="en-US" dirty="0"/>
              <a:t>Smallest (area) convex polygon enclosing the points.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26A4E-8E61-4912-A207-7E7D882B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B360E-99D3-4B05-8ABC-32439EE8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F65E3-913E-4B3E-A94A-ABF34923C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79" y="4308105"/>
            <a:ext cx="83058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7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B038-E0C9-4125-8E4D-410B5075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algorithm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A186-6A5B-401D-8E0C-6BB57D4F1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Hammer nails perpendicular to plane;</a:t>
            </a:r>
          </a:p>
          <a:p>
            <a:r>
              <a:rPr lang="en-US" dirty="0"/>
              <a:t>stretch elastic rubber band around points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F3B04-3C3F-4999-B840-9686D677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39723-CC66-4F6F-8EFC-5C8E4C7B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54DA3-8335-4CCD-AC3A-7409AAFE6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050" y="3563043"/>
            <a:ext cx="28098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1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8E90-93FD-4E7E-9788-FE3887FF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36ED-7237-4D12-B19A-D53FA788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 1:</a:t>
            </a:r>
          </a:p>
          <a:p>
            <a:pPr lvl="1"/>
            <a:r>
              <a:rPr lang="en-US" dirty="0"/>
              <a:t>Edges of convex hull of P connect pairs of points in P.</a:t>
            </a:r>
          </a:p>
          <a:p>
            <a:r>
              <a:rPr lang="en-US" dirty="0"/>
              <a:t>Observation 2</a:t>
            </a:r>
          </a:p>
          <a:p>
            <a:pPr lvl="1"/>
            <a:r>
              <a:rPr lang="en-US" dirty="0"/>
              <a:t>p-q is on convex hull if all other points are counterclockwise of </a:t>
            </a:r>
            <a:r>
              <a:rPr lang="en-US" dirty="0" err="1"/>
              <a:t>pq</a:t>
            </a:r>
            <a:r>
              <a:rPr lang="en-US" dirty="0"/>
              <a:t>.</a:t>
            </a:r>
          </a:p>
          <a:p>
            <a:r>
              <a:rPr lang="en-US" dirty="0"/>
              <a:t>O(N3) algorithm</a:t>
            </a:r>
          </a:p>
          <a:p>
            <a:pPr lvl="1"/>
            <a:r>
              <a:rPr lang="en-US" dirty="0"/>
              <a:t>For all pairs of points p and q in P</a:t>
            </a:r>
          </a:p>
          <a:p>
            <a:pPr lvl="1"/>
            <a:r>
              <a:rPr lang="en-US" dirty="0"/>
              <a:t>compute </a:t>
            </a:r>
            <a:r>
              <a:rPr lang="en-US" dirty="0" err="1"/>
              <a:t>ccw</a:t>
            </a:r>
            <a:r>
              <a:rPr lang="en-US" dirty="0"/>
              <a:t>(p, q, x) for all other x in P</a:t>
            </a:r>
          </a:p>
          <a:p>
            <a:pPr lvl="1"/>
            <a:r>
              <a:rPr lang="en-US" dirty="0"/>
              <a:t>p-q is on hull if all values positive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A95BF-7FE0-4239-BC4A-0E111D7D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ED53F-22DC-49AA-ABD3-394B9549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4E9C0D-CA2A-46DC-B7CA-3B7ACC5E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911" y="3657600"/>
            <a:ext cx="32861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395F-CF12-4BF2-8AFC-5B68DD08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Wrap (Jarvis March)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FF70-2BC8-430C-B4A1-90E7BEF4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 wrap</a:t>
            </a:r>
          </a:p>
          <a:p>
            <a:pPr lvl="1"/>
            <a:r>
              <a:rPr lang="en-US" dirty="0"/>
              <a:t>Start with point with smallest y-coordinate.</a:t>
            </a:r>
          </a:p>
          <a:p>
            <a:pPr lvl="1"/>
            <a:r>
              <a:rPr lang="en-US" dirty="0"/>
              <a:t>Rotate sweep line around current point in </a:t>
            </a:r>
            <a:r>
              <a:rPr lang="en-US" dirty="0" err="1"/>
              <a:t>ccw</a:t>
            </a:r>
            <a:r>
              <a:rPr lang="en-US" dirty="0"/>
              <a:t> direction.</a:t>
            </a:r>
          </a:p>
          <a:p>
            <a:pPr lvl="1"/>
            <a:r>
              <a:rPr lang="en-US" dirty="0"/>
              <a:t>First point hit is on the hull.</a:t>
            </a:r>
          </a:p>
          <a:p>
            <a:pPr lvl="1"/>
            <a:r>
              <a:rPr lang="en-US" dirty="0"/>
              <a:t>Repeat.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0E2C5-5A41-4099-8E82-8BADAF30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D1693-6DB3-4E5C-B522-E82249EC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943E43-3077-4EA5-9E71-F449F3EF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Wrap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4D18CA-27CA-4737-A0FE-6F91F0B1C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2A2E1D-17C1-4685-A993-F4DFBAC25A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Start with point with smallest y-coordinate.</a:t>
            </a:r>
          </a:p>
          <a:p>
            <a:r>
              <a:rPr lang="en-US" dirty="0"/>
              <a:t>Rotate sweep line around current point in </a:t>
            </a:r>
            <a:r>
              <a:rPr lang="en-US" dirty="0" err="1"/>
              <a:t>ccw</a:t>
            </a:r>
            <a:r>
              <a:rPr lang="en-US" dirty="0"/>
              <a:t> direction.</a:t>
            </a:r>
          </a:p>
          <a:p>
            <a:r>
              <a:rPr lang="en-US" dirty="0"/>
              <a:t>First point hit is on the hull.</a:t>
            </a:r>
          </a:p>
          <a:p>
            <a:r>
              <a:rPr lang="en-US" dirty="0"/>
              <a:t>Repeat.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3B5814-F4C2-4F53-AF56-FFDF96913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Execution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6FF67-E360-46EF-9A26-840E17EE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FCC14-7FE1-4741-855C-0DE1AC42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14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DE7FFBA-738D-41FC-B99D-5969B53BB11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14381" y="3440112"/>
            <a:ext cx="25050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79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943E43-3077-4EA5-9E71-F449F3EF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Wrap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4D18CA-27CA-4737-A0FE-6F91F0B1C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2A2E1D-17C1-4685-A993-F4DFBAC25A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 with point with smallest y-coordinate.</a:t>
            </a:r>
          </a:p>
          <a:p>
            <a:r>
              <a:rPr lang="en-US" dirty="0">
                <a:highlight>
                  <a:srgbClr val="FFFF00"/>
                </a:highlight>
              </a:rPr>
              <a:t>Rotate sweep line around current point in </a:t>
            </a:r>
            <a:r>
              <a:rPr lang="en-US" dirty="0" err="1">
                <a:highlight>
                  <a:srgbClr val="FFFF00"/>
                </a:highlight>
              </a:rPr>
              <a:t>ccw</a:t>
            </a:r>
            <a:r>
              <a:rPr lang="en-US" dirty="0">
                <a:highlight>
                  <a:srgbClr val="FFFF00"/>
                </a:highlight>
              </a:rPr>
              <a:t> direction.</a:t>
            </a:r>
          </a:p>
          <a:p>
            <a:r>
              <a:rPr lang="en-US" dirty="0">
                <a:highlight>
                  <a:srgbClr val="FFFF00"/>
                </a:highlight>
              </a:rPr>
              <a:t>First point hit is on the hull.</a:t>
            </a:r>
          </a:p>
          <a:p>
            <a:r>
              <a:rPr lang="en-US" dirty="0"/>
              <a:t>Repeat.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3B5814-F4C2-4F53-AF56-FFDF96913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Execution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6FF67-E360-46EF-9A26-840E17EE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FCC14-7FE1-4741-855C-0DE1AC42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15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193258F-A5FD-42BE-919B-90CC77BDE1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09594" y="3292475"/>
            <a:ext cx="29146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8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943E43-3077-4EA5-9E71-F449F3EF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Wrap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4D18CA-27CA-4737-A0FE-6F91F0B1C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2A2E1D-17C1-4685-A993-F4DFBAC25A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 with point with smallest y-coordinate.</a:t>
            </a:r>
          </a:p>
          <a:p>
            <a:r>
              <a:rPr lang="en-US" dirty="0">
                <a:highlight>
                  <a:srgbClr val="FFFF00"/>
                </a:highlight>
              </a:rPr>
              <a:t>Rotate sweep line around current point in </a:t>
            </a:r>
            <a:r>
              <a:rPr lang="en-US" dirty="0" err="1">
                <a:highlight>
                  <a:srgbClr val="FFFF00"/>
                </a:highlight>
              </a:rPr>
              <a:t>ccw</a:t>
            </a:r>
            <a:r>
              <a:rPr lang="en-US" dirty="0">
                <a:highlight>
                  <a:srgbClr val="FFFF00"/>
                </a:highlight>
              </a:rPr>
              <a:t> direction.</a:t>
            </a:r>
          </a:p>
          <a:p>
            <a:r>
              <a:rPr lang="en-US" dirty="0">
                <a:highlight>
                  <a:srgbClr val="FFFF00"/>
                </a:highlight>
              </a:rPr>
              <a:t>First point hit is on the hull.</a:t>
            </a:r>
          </a:p>
          <a:p>
            <a:r>
              <a:rPr lang="en-US" dirty="0"/>
              <a:t>Repeat.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3B5814-F4C2-4F53-AF56-FFDF96913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Execution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6FF67-E360-46EF-9A26-840E17EE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FCC14-7FE1-4741-855C-0DE1AC42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16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9ED13E8-93E0-4A41-A181-D75CE0524FA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576344" y="3121025"/>
            <a:ext cx="15811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39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943E43-3077-4EA5-9E71-F449F3EF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Wrap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4D18CA-27CA-4737-A0FE-6F91F0B1C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2A2E1D-17C1-4685-A993-F4DFBAC25A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 with point with smallest y-coordinate.</a:t>
            </a:r>
          </a:p>
          <a:p>
            <a:r>
              <a:rPr lang="en-US" dirty="0">
                <a:highlight>
                  <a:srgbClr val="FFFF00"/>
                </a:highlight>
              </a:rPr>
              <a:t>Rotate sweep line around current point in </a:t>
            </a:r>
            <a:r>
              <a:rPr lang="en-US" dirty="0" err="1">
                <a:highlight>
                  <a:srgbClr val="FFFF00"/>
                </a:highlight>
              </a:rPr>
              <a:t>ccw</a:t>
            </a:r>
            <a:r>
              <a:rPr lang="en-US" dirty="0">
                <a:highlight>
                  <a:srgbClr val="FFFF00"/>
                </a:highlight>
              </a:rPr>
              <a:t> direction.</a:t>
            </a:r>
          </a:p>
          <a:p>
            <a:r>
              <a:rPr lang="en-US" dirty="0">
                <a:highlight>
                  <a:srgbClr val="FFFF00"/>
                </a:highlight>
              </a:rPr>
              <a:t>First point hit is on the hull.</a:t>
            </a:r>
          </a:p>
          <a:p>
            <a:r>
              <a:rPr lang="en-US" dirty="0"/>
              <a:t>Repeat.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3B5814-F4C2-4F53-AF56-FFDF96913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Execution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6FF67-E360-46EF-9A26-840E17EE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FCC14-7FE1-4741-855C-0DE1AC42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17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33C75A-3FE3-4E86-A0C0-810A9442D6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219156" y="3430587"/>
            <a:ext cx="2295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5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943E43-3077-4EA5-9E71-F449F3EF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Wrap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4D18CA-27CA-4737-A0FE-6F91F0B1C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2A2E1D-17C1-4685-A993-F4DFBAC25A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 with point with smallest y-coordinate.</a:t>
            </a:r>
          </a:p>
          <a:p>
            <a:r>
              <a:rPr lang="en-US" dirty="0">
                <a:highlight>
                  <a:srgbClr val="FFFF00"/>
                </a:highlight>
              </a:rPr>
              <a:t>Rotate sweep line around current point in </a:t>
            </a:r>
            <a:r>
              <a:rPr lang="en-US" dirty="0" err="1">
                <a:highlight>
                  <a:srgbClr val="FFFF00"/>
                </a:highlight>
              </a:rPr>
              <a:t>ccw</a:t>
            </a:r>
            <a:r>
              <a:rPr lang="en-US" dirty="0">
                <a:highlight>
                  <a:srgbClr val="FFFF00"/>
                </a:highlight>
              </a:rPr>
              <a:t> direction.</a:t>
            </a:r>
          </a:p>
          <a:p>
            <a:r>
              <a:rPr lang="en-US" dirty="0">
                <a:highlight>
                  <a:srgbClr val="FFFF00"/>
                </a:highlight>
              </a:rPr>
              <a:t>First point hit is on the hull.</a:t>
            </a:r>
          </a:p>
          <a:p>
            <a:r>
              <a:rPr lang="en-US" dirty="0"/>
              <a:t>Repeat.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3B5814-F4C2-4F53-AF56-FFDF96913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Execution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6FF67-E360-46EF-9A26-840E17EE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FCC14-7FE1-4741-855C-0DE1AC42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18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18E9597-717E-492F-AD84-87AE2158D2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409656" y="3516312"/>
            <a:ext cx="19145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99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943E43-3077-4EA5-9E71-F449F3EF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Wrap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4D18CA-27CA-4737-A0FE-6F91F0B1C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2A2E1D-17C1-4685-A993-F4DFBAC25A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 with point with smallest y-coordinate.</a:t>
            </a:r>
          </a:p>
          <a:p>
            <a:r>
              <a:rPr lang="en-US" dirty="0">
                <a:highlight>
                  <a:srgbClr val="FFFF00"/>
                </a:highlight>
              </a:rPr>
              <a:t>Rotate sweep line around current point in </a:t>
            </a:r>
            <a:r>
              <a:rPr lang="en-US" dirty="0" err="1">
                <a:highlight>
                  <a:srgbClr val="FFFF00"/>
                </a:highlight>
              </a:rPr>
              <a:t>ccw</a:t>
            </a:r>
            <a:r>
              <a:rPr lang="en-US" dirty="0">
                <a:highlight>
                  <a:srgbClr val="FFFF00"/>
                </a:highlight>
              </a:rPr>
              <a:t> direction.</a:t>
            </a:r>
          </a:p>
          <a:p>
            <a:r>
              <a:rPr lang="en-US" dirty="0">
                <a:highlight>
                  <a:srgbClr val="FFFF00"/>
                </a:highlight>
              </a:rPr>
              <a:t>First point hit is on the hull.</a:t>
            </a:r>
          </a:p>
          <a:p>
            <a:r>
              <a:rPr lang="en-US" dirty="0"/>
              <a:t>Repeat.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3B5814-F4C2-4F53-AF56-FFDF96913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Execution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6FF67-E360-46EF-9A26-840E17EE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FCC14-7FE1-4741-855C-0DE1AC42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19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7E2979-BEB6-4C7A-8775-2E77F64DD7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514431" y="3302000"/>
            <a:ext cx="17049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operations</a:t>
            </a:r>
          </a:p>
          <a:p>
            <a:r>
              <a:rPr lang="en-US" dirty="0"/>
              <a:t>convex hull</a:t>
            </a:r>
          </a:p>
          <a:p>
            <a:r>
              <a:rPr lang="en-US" dirty="0"/>
              <a:t>closest pair</a:t>
            </a:r>
          </a:p>
          <a:p>
            <a:r>
              <a:rPr lang="en-US" dirty="0" err="1"/>
              <a:t>voronoi</a:t>
            </a:r>
            <a:r>
              <a:rPr lang="en-US" dirty="0"/>
              <a:t>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55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943E43-3077-4EA5-9E71-F449F3EF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Wrap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22A2E1D-17C1-4685-A993-F4DFBAC25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Implementation.</a:t>
                </a:r>
              </a:p>
              <a:p>
                <a:pPr lvl="1"/>
                <a:r>
                  <a:rPr lang="en-US" dirty="0"/>
                  <a:t>Compute angle between current point and all remaining points.</a:t>
                </a:r>
              </a:p>
              <a:p>
                <a:pPr lvl="1"/>
                <a:r>
                  <a:rPr lang="en-US" dirty="0"/>
                  <a:t>Pick smallest angle larger than current angle.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per iteration.</a:t>
                </a:r>
                <a:endParaRPr lang="LID4096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22A2E1D-17C1-4685-A993-F4DFBAC25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6FF67-E360-46EF-9A26-840E17EE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FCC14-7FE1-4741-855C-0DE1AC42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3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BF6F-F4B2-45EC-8944-86E74D78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Points on the Hull?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9C027F-A0BE-4EF9-A84C-1DD2B4FDB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Parameters.</a:t>
                </a:r>
              </a:p>
              <a:p>
                <a:pPr lvl="1"/>
                <a:r>
                  <a:rPr lang="en-US" dirty="0"/>
                  <a:t>N = number of points.</a:t>
                </a:r>
              </a:p>
              <a:p>
                <a:pPr lvl="1"/>
                <a:r>
                  <a:rPr lang="en-US" dirty="0"/>
                  <a:t>h = number of points on the hull.</a:t>
                </a:r>
              </a:p>
              <a:p>
                <a:r>
                  <a:rPr lang="en-US" dirty="0"/>
                  <a:t>Package wrap running time.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per iteration.</a:t>
                </a:r>
              </a:p>
              <a:p>
                <a:r>
                  <a:rPr lang="en-US" dirty="0"/>
                  <a:t>How many points on hull?</a:t>
                </a:r>
              </a:p>
              <a:p>
                <a:pPr lvl="1"/>
                <a:r>
                  <a:rPr lang="en-US" dirty="0"/>
                  <a:t>Worst case: h = N.</a:t>
                </a:r>
              </a:p>
              <a:p>
                <a:pPr lvl="1"/>
                <a:r>
                  <a:rPr lang="en-US" dirty="0"/>
                  <a:t>Average case: difficult problems in stochastic geometry. </a:t>
                </a:r>
              </a:p>
              <a:p>
                <a:r>
                  <a:rPr lang="en-US" dirty="0"/>
                  <a:t>in a disc: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/3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a convex polygon with O(1) edges: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9C027F-A0BE-4EF9-A84C-1DD2B4FDB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A12E0-CDC5-4F31-8DE0-364A6899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80904-DB2A-4E10-A87B-0AD7CEFB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6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559C-DA40-46C8-8E41-B51B5BF2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Graham Scan</a:t>
            </a:r>
            <a:endParaRPr lang="LID4096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9A243B-1867-4526-B455-33EEA5F91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C764-FD67-49F0-A193-F56216BD88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Choose point p with smallest y-coordinate.</a:t>
            </a:r>
          </a:p>
          <a:p>
            <a:r>
              <a:rPr lang="en-US" dirty="0">
                <a:highlight>
                  <a:srgbClr val="FFFF00"/>
                </a:highlight>
              </a:rPr>
              <a:t>Sort points by polar angle with p to get simple polygon.</a:t>
            </a:r>
          </a:p>
          <a:p>
            <a:r>
              <a:rPr lang="en-US" dirty="0"/>
              <a:t>Consider points in order, and discard those that would create a clockwise turn.</a:t>
            </a:r>
            <a:endParaRPr lang="LID4096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62712A-6645-4C1F-877B-BE48552BD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289B26-F684-4DF1-88B8-95B995A6991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6690" y="2574524"/>
            <a:ext cx="3886201" cy="358140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C1080-3269-4899-A024-3E0B0585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B2AA4-CF7A-4305-A1D8-BA94D14C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43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559C-DA40-46C8-8E41-B51B5BF2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Graham Scan</a:t>
            </a:r>
            <a:endParaRPr lang="LID4096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9A243B-1867-4526-B455-33EEA5F91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C764-FD67-49F0-A193-F56216BD88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Choose point p with smallest y-coordinate.</a:t>
            </a:r>
          </a:p>
          <a:p>
            <a:r>
              <a:rPr lang="en-US" dirty="0"/>
              <a:t>Sort points by polar angle with p to get simple polygon.</a:t>
            </a:r>
          </a:p>
          <a:p>
            <a:r>
              <a:rPr lang="en-US" dirty="0">
                <a:highlight>
                  <a:srgbClr val="FFFF00"/>
                </a:highlight>
              </a:rPr>
              <a:t>Consider points in order, and discard those that would create a clockwise turn.</a:t>
            </a:r>
            <a:endParaRPr lang="LID4096" dirty="0">
              <a:highlight>
                <a:srgbClr val="FFFF00"/>
              </a:highlight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62712A-6645-4C1F-877B-BE48552BD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C1080-3269-4899-A024-3E0B0585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B2AA4-CF7A-4305-A1D8-BA94D14C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23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B9CA73A-5F7A-4878-B210-3BC707B4529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51720" y="2634485"/>
            <a:ext cx="4055319" cy="381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4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559C-DA40-46C8-8E41-B51B5BF2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Graham Scan</a:t>
            </a:r>
            <a:endParaRPr lang="LID4096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9A243B-1867-4526-B455-33EEA5F91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C764-FD67-49F0-A193-F56216BD88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Choose point p with smallest y-coordinate.</a:t>
            </a:r>
          </a:p>
          <a:p>
            <a:r>
              <a:rPr lang="en-US" dirty="0"/>
              <a:t>Sort points by polar angle with p to get simple polygon.</a:t>
            </a:r>
          </a:p>
          <a:p>
            <a:r>
              <a:rPr lang="en-US" dirty="0"/>
              <a:t>Consider points in order, and discard those that would create a clockwise turn.</a:t>
            </a:r>
            <a:endParaRPr lang="LID4096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62712A-6645-4C1F-877B-BE48552BD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C1080-3269-4899-A024-3E0B0585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B2AA4-CF7A-4305-A1D8-BA94D14C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24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F518403-A4E8-4998-90E3-7886571B1A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38655" y="2485812"/>
            <a:ext cx="4181383" cy="3822979"/>
          </a:xfrm>
        </p:spPr>
      </p:pic>
    </p:spTree>
    <p:extLst>
      <p:ext uri="{BB962C8B-B14F-4D97-AF65-F5344CB8AC3E}">
        <p14:creationId xmlns:p14="http://schemas.microsoft.com/office/powerpoint/2010/main" val="3087621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559C-DA40-46C8-8E41-B51B5BF2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Graham Scan</a:t>
            </a:r>
            <a:endParaRPr lang="LID4096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9A243B-1867-4526-B455-33EEA5F91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C764-FD67-49F0-A193-F56216BD88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Choose point p with smallest y-coordinate.</a:t>
            </a:r>
          </a:p>
          <a:p>
            <a:r>
              <a:rPr lang="en-US" dirty="0"/>
              <a:t>Sort points by polar angle with p to get simple polygon.</a:t>
            </a:r>
          </a:p>
          <a:p>
            <a:r>
              <a:rPr lang="en-US" dirty="0"/>
              <a:t>Consider points in order, and discard those that would create a clockwise turn.</a:t>
            </a:r>
            <a:endParaRPr lang="LID4096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62712A-6645-4C1F-877B-BE48552BD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C1080-3269-4899-A024-3E0B0585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B2AA4-CF7A-4305-A1D8-BA94D14C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25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AC172B-975C-4AFA-932E-7397D9A0E7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56412" y="2595064"/>
            <a:ext cx="3790765" cy="3290461"/>
          </a:xfrm>
        </p:spPr>
      </p:pic>
    </p:spTree>
    <p:extLst>
      <p:ext uri="{BB962C8B-B14F-4D97-AF65-F5344CB8AC3E}">
        <p14:creationId xmlns:p14="http://schemas.microsoft.com/office/powerpoint/2010/main" val="3946583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559C-DA40-46C8-8E41-B51B5BF2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Graham Scan</a:t>
            </a:r>
            <a:endParaRPr lang="LID4096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9A243B-1867-4526-B455-33EEA5F91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C764-FD67-49F0-A193-F56216BD88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Choose point p with smallest y-coordinate.</a:t>
            </a:r>
          </a:p>
          <a:p>
            <a:r>
              <a:rPr lang="en-US" dirty="0"/>
              <a:t>Sort points by polar angle with p to get simple polygon.</a:t>
            </a:r>
          </a:p>
          <a:p>
            <a:r>
              <a:rPr lang="en-US" dirty="0"/>
              <a:t>Consider points in order, and discard those that would create a clockwise turn.</a:t>
            </a:r>
            <a:endParaRPr lang="LID4096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62712A-6645-4C1F-877B-BE48552BD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C1080-3269-4899-A024-3E0B0585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B2AA4-CF7A-4305-A1D8-BA94D14C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26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1578305-919F-44CB-8D8F-8969F36F0CC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49571" y="2576675"/>
            <a:ext cx="3573318" cy="3286688"/>
          </a:xfrm>
        </p:spPr>
      </p:pic>
    </p:spTree>
    <p:extLst>
      <p:ext uri="{BB962C8B-B14F-4D97-AF65-F5344CB8AC3E}">
        <p14:creationId xmlns:p14="http://schemas.microsoft.com/office/powerpoint/2010/main" val="717105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559C-DA40-46C8-8E41-B51B5BF2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Graham Scan</a:t>
            </a:r>
            <a:endParaRPr lang="LID4096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9A243B-1867-4526-B455-33EEA5F91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C764-FD67-49F0-A193-F56216BD88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Choose point p with smallest y-coordinate.</a:t>
            </a:r>
          </a:p>
          <a:p>
            <a:r>
              <a:rPr lang="en-US" dirty="0"/>
              <a:t>Sort points by polar angle with p to get simple polygon.</a:t>
            </a:r>
          </a:p>
          <a:p>
            <a:r>
              <a:rPr lang="en-US" dirty="0">
                <a:highlight>
                  <a:srgbClr val="FFFF00"/>
                </a:highlight>
              </a:rPr>
              <a:t>Consider points in order, and discard those that would create a clockwise turn.</a:t>
            </a:r>
            <a:endParaRPr lang="LID4096" dirty="0">
              <a:highlight>
                <a:srgbClr val="FFFF00"/>
              </a:highlight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62712A-6645-4C1F-877B-BE48552BD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C1080-3269-4899-A024-3E0B0585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B2AA4-CF7A-4305-A1D8-BA94D14C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27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EB3DE4F-6D35-4BE3-B742-6E854448CF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49570" y="2422876"/>
            <a:ext cx="3617708" cy="3617708"/>
          </a:xfrm>
        </p:spPr>
      </p:pic>
    </p:spTree>
    <p:extLst>
      <p:ext uri="{BB962C8B-B14F-4D97-AF65-F5344CB8AC3E}">
        <p14:creationId xmlns:p14="http://schemas.microsoft.com/office/powerpoint/2010/main" val="2465007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559C-DA40-46C8-8E41-B51B5BF2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Graham Scan</a:t>
            </a:r>
            <a:endParaRPr lang="LID4096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9A243B-1867-4526-B455-33EEA5F91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C764-FD67-49F0-A193-F56216BD88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Choose point p with smallest y-coordinate.</a:t>
            </a:r>
          </a:p>
          <a:p>
            <a:r>
              <a:rPr lang="en-US" dirty="0"/>
              <a:t>Sort points by polar angle with p to get simple polygon.</a:t>
            </a:r>
          </a:p>
          <a:p>
            <a:r>
              <a:rPr lang="en-US" dirty="0">
                <a:highlight>
                  <a:srgbClr val="FFFF00"/>
                </a:highlight>
              </a:rPr>
              <a:t>Consider points in order, and discard those that would create a clockwise turn.</a:t>
            </a:r>
            <a:endParaRPr lang="LID4096" dirty="0">
              <a:highlight>
                <a:srgbClr val="FFFF00"/>
              </a:highlight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62712A-6645-4C1F-877B-BE48552BD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C1080-3269-4899-A024-3E0B0585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B2AA4-CF7A-4305-A1D8-BA94D14C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28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37D6CC-4AFE-47EC-8C96-3F6E368CAAD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49570" y="2472807"/>
            <a:ext cx="3635463" cy="3540790"/>
          </a:xfrm>
        </p:spPr>
      </p:pic>
    </p:spTree>
    <p:extLst>
      <p:ext uri="{BB962C8B-B14F-4D97-AF65-F5344CB8AC3E}">
        <p14:creationId xmlns:p14="http://schemas.microsoft.com/office/powerpoint/2010/main" val="2176630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559C-DA40-46C8-8E41-B51B5BF2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Graham Scan</a:t>
            </a:r>
            <a:endParaRPr lang="LID4096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9A243B-1867-4526-B455-33EEA5F91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C764-FD67-49F0-A193-F56216BD88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Choose point p with smallest y-coordinate.</a:t>
            </a:r>
          </a:p>
          <a:p>
            <a:r>
              <a:rPr lang="en-US" dirty="0"/>
              <a:t>Sort points by polar angle with p to get simple polygon.</a:t>
            </a:r>
          </a:p>
          <a:p>
            <a:r>
              <a:rPr lang="en-US" dirty="0">
                <a:highlight>
                  <a:srgbClr val="FFFF00"/>
                </a:highlight>
              </a:rPr>
              <a:t>Consider points in order, and discard those that would create a clockwise turn.</a:t>
            </a:r>
            <a:endParaRPr lang="LID4096" dirty="0">
              <a:highlight>
                <a:srgbClr val="FFFF00"/>
              </a:highlight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62712A-6645-4C1F-877B-BE48552BD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C1080-3269-4899-A024-3E0B0585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B2AA4-CF7A-4305-A1D8-BA94D14C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29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95EF2B-DFD2-4376-AAB0-997461BC7F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49570" y="2452525"/>
            <a:ext cx="3724240" cy="3666649"/>
          </a:xfrm>
        </p:spPr>
      </p:pic>
    </p:spTree>
    <p:extLst>
      <p:ext uri="{BB962C8B-B14F-4D97-AF65-F5344CB8AC3E}">
        <p14:creationId xmlns:p14="http://schemas.microsoft.com/office/powerpoint/2010/main" val="12972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VLSI design</a:t>
            </a:r>
          </a:p>
          <a:p>
            <a:r>
              <a:rPr lang="en-US" dirty="0"/>
              <a:t>Computer vision</a:t>
            </a:r>
          </a:p>
          <a:p>
            <a:r>
              <a:rPr lang="en-US" dirty="0"/>
              <a:t>Mathematical models</a:t>
            </a:r>
          </a:p>
          <a:p>
            <a:r>
              <a:rPr lang="en-US" dirty="0"/>
              <a:t>Astronomical simulation</a:t>
            </a:r>
          </a:p>
          <a:p>
            <a:r>
              <a:rPr lang="en-US" dirty="0"/>
              <a:t>Geographic information systems</a:t>
            </a:r>
          </a:p>
          <a:p>
            <a:r>
              <a:rPr lang="en-US" dirty="0"/>
              <a:t>Computer graphics (movies, games, virtual reality)</a:t>
            </a:r>
          </a:p>
          <a:p>
            <a:r>
              <a:rPr lang="en-US" dirty="0"/>
              <a:t>Models of physical world (maps, architecture, medical imaging).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9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559C-DA40-46C8-8E41-B51B5BF2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Graham Scan</a:t>
            </a:r>
            <a:endParaRPr lang="LID4096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9A243B-1867-4526-B455-33EEA5F91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C764-FD67-49F0-A193-F56216BD88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Choose point p with smallest y-coordinate.</a:t>
            </a:r>
          </a:p>
          <a:p>
            <a:r>
              <a:rPr lang="en-US" dirty="0"/>
              <a:t>Sort points by polar angle with p to get simple polygon.</a:t>
            </a:r>
          </a:p>
          <a:p>
            <a:r>
              <a:rPr lang="en-US" dirty="0">
                <a:highlight>
                  <a:srgbClr val="FFFF00"/>
                </a:highlight>
              </a:rPr>
              <a:t>Consider points in order, and discard those that would create a clockwise turn.</a:t>
            </a:r>
            <a:endParaRPr lang="LID4096" dirty="0">
              <a:highlight>
                <a:srgbClr val="FFFF00"/>
              </a:highlight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62712A-6645-4C1F-877B-BE48552BD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C1080-3269-4899-A024-3E0B0585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B2AA4-CF7A-4305-A1D8-BA94D14C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30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9C947D-F590-4FFA-B60F-5D5C043EEC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62438" y="2752163"/>
            <a:ext cx="3364637" cy="3551561"/>
          </a:xfrm>
        </p:spPr>
      </p:pic>
    </p:spTree>
    <p:extLst>
      <p:ext uri="{BB962C8B-B14F-4D97-AF65-F5344CB8AC3E}">
        <p14:creationId xmlns:p14="http://schemas.microsoft.com/office/powerpoint/2010/main" val="2193184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559C-DA40-46C8-8E41-B51B5BF2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Graham Scan</a:t>
            </a:r>
            <a:endParaRPr lang="LID4096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9A243B-1867-4526-B455-33EEA5F91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06C764-FD67-49F0-A193-F56216BD885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Choose point p with smallest y-coordinate.</a:t>
                </a:r>
              </a:p>
              <a:p>
                <a:r>
                  <a:rPr lang="en-US" dirty="0"/>
                  <a:t>Sort points by polar angle with p to get simple polygon.</a:t>
                </a:r>
              </a:p>
              <a:p>
                <a:r>
                  <a:rPr lang="en-US" dirty="0"/>
                  <a:t>Consider points in order, and discard those that would create a clockwise turn.</a:t>
                </a:r>
              </a:p>
              <a:p>
                <a:r>
                  <a:rPr lang="en-US" dirty="0"/>
                  <a:t>Running time: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sort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rest</a:t>
                </a: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06C764-FD67-49F0-A193-F56216BD8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36" t="-149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62712A-6645-4C1F-877B-BE48552BD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C1080-3269-4899-A024-3E0B0585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B2AA4-CF7A-4305-A1D8-BA94D14C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31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308282-3292-4800-95D7-6B33ABB40CB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preprocess so that p[1] has smallest y-coordinate</a:t>
            </a:r>
          </a:p>
          <a:p>
            <a:r>
              <a:rPr lang="en-US" dirty="0"/>
              <a:t>sort by angle with p[1]</a:t>
            </a:r>
          </a:p>
          <a:p>
            <a:r>
              <a:rPr lang="en-US" dirty="0"/>
              <a:t>points[0] = points[N]; // sentinel</a:t>
            </a:r>
          </a:p>
          <a:p>
            <a:r>
              <a:rPr lang="en-US" dirty="0"/>
              <a:t>int M = 2;</a:t>
            </a:r>
          </a:p>
          <a:p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3;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  {</a:t>
            </a:r>
          </a:p>
          <a:p>
            <a:pPr lvl="1"/>
            <a:r>
              <a:rPr lang="en-US" dirty="0"/>
              <a:t>while (</a:t>
            </a:r>
            <a:r>
              <a:rPr lang="en-US" dirty="0" err="1"/>
              <a:t>Point.ccw</a:t>
            </a:r>
            <a:r>
              <a:rPr lang="en-US" dirty="0"/>
              <a:t>(p[M-1], p[M], p[</a:t>
            </a:r>
            <a:r>
              <a:rPr lang="en-US" dirty="0" err="1"/>
              <a:t>i</a:t>
            </a:r>
            <a:r>
              <a:rPr lang="en-US" dirty="0"/>
              <a:t>]) &lt;= 0)</a:t>
            </a:r>
          </a:p>
          <a:p>
            <a:pPr lvl="2"/>
            <a:r>
              <a:rPr lang="en-US" dirty="0"/>
              <a:t>M--;</a:t>
            </a:r>
          </a:p>
          <a:p>
            <a:pPr lvl="1"/>
            <a:r>
              <a:rPr lang="en-US" dirty="0"/>
              <a:t>M++; </a:t>
            </a:r>
          </a:p>
          <a:p>
            <a:pPr lvl="1"/>
            <a:r>
              <a:rPr lang="en-US" dirty="0"/>
              <a:t>swap(points, M,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6297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Point: two numbers (x, y)</a:t>
            </a:r>
          </a:p>
          <a:p>
            <a:r>
              <a:rPr lang="en-US" dirty="0"/>
              <a:t>Line: two numbers a and b [ax + by = 1]</a:t>
            </a:r>
          </a:p>
          <a:p>
            <a:r>
              <a:rPr lang="en-US" dirty="0"/>
              <a:t>Line segment: two points</a:t>
            </a:r>
          </a:p>
          <a:p>
            <a:r>
              <a:rPr lang="en-US" dirty="0"/>
              <a:t>Polygon: sequence of points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2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point inside a polygon?</a:t>
            </a:r>
          </a:p>
          <a:p>
            <a:r>
              <a:rPr lang="en-US" dirty="0"/>
              <a:t>Compare slopes of two lines</a:t>
            </a:r>
          </a:p>
          <a:p>
            <a:r>
              <a:rPr lang="en-US" dirty="0"/>
              <a:t>Distance between two points</a:t>
            </a:r>
          </a:p>
          <a:p>
            <a:r>
              <a:rPr lang="en-US" dirty="0"/>
              <a:t>Do two line segments intersect?</a:t>
            </a:r>
          </a:p>
          <a:p>
            <a:r>
              <a:rPr lang="en-US" dirty="0"/>
              <a:t>Given three points p1, p2, p3, is p1-p2-p3 a counterclockwise turn?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0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line segment intersect ray?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B83FDFA-3295-4B52-AE70-F5519109725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boolean contains(double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double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{</a:t>
                </a:r>
              </a:p>
              <a:p>
                <a:pPr lvl="1"/>
                <a:r>
                  <a:rPr lang="en-US" dirty="0"/>
                  <a:t>int crossings = 0;</a:t>
                </a:r>
                <a:br>
                  <a:rPr lang="en-US" dirty="0"/>
                </a:br>
                <a:r>
                  <a:rPr lang="en-US" dirty="0"/>
                  <a:t>for (int </a:t>
                </a:r>
                <a:r>
                  <a:rPr lang="en-US" dirty="0" err="1"/>
                  <a:t>i</a:t>
                </a:r>
                <a:r>
                  <a:rPr lang="en-US" dirty="0"/>
                  <a:t> = 0; </a:t>
                </a:r>
                <a:r>
                  <a:rPr lang="en-US" dirty="0" err="1"/>
                  <a:t>i</a:t>
                </a:r>
                <a:r>
                  <a:rPr lang="en-US" dirty="0"/>
                  <a:t> &lt; N; </a:t>
                </a:r>
                <a:r>
                  <a:rPr lang="en-US" dirty="0" err="1"/>
                  <a:t>i</a:t>
                </a:r>
                <a:r>
                  <a:rPr lang="en-US" dirty="0"/>
                  <a:t>++) {</a:t>
                </a:r>
              </a:p>
              <a:p>
                <a:pPr lvl="2"/>
                <a:r>
                  <a:rPr lang="en-US" dirty="0"/>
                  <a:t>double slope = (y[i+1] - y[</a:t>
                </a:r>
                <a:r>
                  <a:rPr lang="en-US" dirty="0" err="1"/>
                  <a:t>i</a:t>
                </a:r>
                <a:r>
                  <a:rPr lang="en-US" dirty="0"/>
                  <a:t>]) / (x[i+1] - x[</a:t>
                </a:r>
                <a:r>
                  <a:rPr lang="en-US" dirty="0" err="1"/>
                  <a:t>i</a:t>
                </a:r>
                <a:r>
                  <a:rPr lang="en-US" dirty="0"/>
                  <a:t>]);</a:t>
                </a:r>
                <a:br>
                  <a:rPr lang="en-US" dirty="0"/>
                </a:br>
                <a:r>
                  <a:rPr lang="en-US" dirty="0" err="1"/>
                  <a:t>boolean</a:t>
                </a:r>
                <a:r>
                  <a:rPr lang="en-US" dirty="0"/>
                  <a:t> cond1 = (x[</a:t>
                </a:r>
                <a:r>
                  <a:rPr lang="en-US" dirty="0" err="1"/>
                  <a:t>i</a:t>
                </a:r>
                <a:r>
                  <a:rPr lang="en-US" dirty="0"/>
                  <a:t>] &lt;= x0) &amp;&amp; (x0 &lt;x[i+1]);</a:t>
                </a:r>
                <a:br>
                  <a:rPr lang="en-US" dirty="0"/>
                </a:br>
                <a:r>
                  <a:rPr lang="en-US" dirty="0" err="1"/>
                  <a:t>boolean</a:t>
                </a:r>
                <a:r>
                  <a:rPr lang="en-US" dirty="0"/>
                  <a:t> cond2 = (x[i+1] &lt;= x0) &amp;&amp; (x0 &lt; x[</a:t>
                </a:r>
                <a:r>
                  <a:rPr lang="en-US" dirty="0" err="1"/>
                  <a:t>i</a:t>
                </a:r>
                <a:r>
                  <a:rPr lang="en-US" dirty="0"/>
                  <a:t>]);</a:t>
                </a:r>
                <a:br>
                  <a:rPr lang="en-US" dirty="0"/>
                </a:br>
                <a:r>
                  <a:rPr lang="en-US" dirty="0" err="1"/>
                  <a:t>boolean</a:t>
                </a:r>
                <a:r>
                  <a:rPr lang="en-US" dirty="0"/>
                  <a:t> above = (y0 &lt; slope * (x0 - x[</a:t>
                </a:r>
                <a:r>
                  <a:rPr lang="en-US" dirty="0" err="1"/>
                  <a:t>i</a:t>
                </a:r>
                <a:r>
                  <a:rPr lang="en-US" dirty="0"/>
                  <a:t>]) + y[</a:t>
                </a:r>
                <a:r>
                  <a:rPr lang="en-US" dirty="0" err="1"/>
                  <a:t>i</a:t>
                </a:r>
                <a:r>
                  <a:rPr lang="en-US" dirty="0"/>
                  <a:t>]);</a:t>
                </a:r>
              </a:p>
              <a:p>
                <a:pPr lvl="2"/>
                <a:r>
                  <a:rPr lang="en-US" dirty="0"/>
                  <a:t>if ((cond1 || cond2) &amp;&amp; above )</a:t>
                </a:r>
              </a:p>
              <a:p>
                <a:pPr lvl="3"/>
                <a:r>
                  <a:rPr lang="en-US" dirty="0"/>
                  <a:t>crossings++;</a:t>
                </a:r>
              </a:p>
              <a:p>
                <a:pPr lvl="1"/>
                <a:r>
                  <a:rPr lang="en-US" dirty="0"/>
                  <a:t>}</a:t>
                </a:r>
                <a:br>
                  <a:rPr lang="en-US" dirty="0"/>
                </a:br>
                <a:r>
                  <a:rPr lang="en-US" dirty="0"/>
                  <a:t>return ( crossings % 2 != 0 );</a:t>
                </a: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  <a:endParaRPr lang="LID4096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B83FDFA-3295-4B52-AE70-F551910972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88" t="-11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7E070E-E5D6-4A1A-8AC2-DCF168A8D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814" y="3154763"/>
            <a:ext cx="46386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7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25B6-E072-4C93-9E7A-704543F2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CCW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C9E6-0E8E-4AFC-B0A2-0E749D0A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CCW. Given three point a, b, and c, is a-b-c a counterclockwise turn?</a:t>
            </a:r>
          </a:p>
          <a:p>
            <a:r>
              <a:rPr lang="en-US" dirty="0"/>
              <a:t>• Analog of comparisons in sorting.</a:t>
            </a:r>
          </a:p>
          <a:p>
            <a:r>
              <a:rPr lang="en-US" dirty="0"/>
              <a:t>• Idea: compare slopes.</a:t>
            </a:r>
          </a:p>
          <a:p>
            <a:r>
              <a:rPr lang="en-US" dirty="0"/>
              <a:t>Lesson. Geometric primitives are tricky to implement.</a:t>
            </a:r>
          </a:p>
          <a:p>
            <a:r>
              <a:rPr lang="en-US" dirty="0"/>
              <a:t>• Dealing with degenerate cases.</a:t>
            </a:r>
          </a:p>
          <a:p>
            <a:r>
              <a:rPr lang="en-US" dirty="0"/>
              <a:t>• Coping with floating point precision.</a:t>
            </a:r>
          </a:p>
          <a:p>
            <a:r>
              <a:rPr lang="en-US" dirty="0"/>
              <a:t>Implementing CCW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1F0D5-27EF-437B-89D8-32357EC5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78B7F-2185-48CF-BD19-A0E679D6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8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7F90-2D37-43F0-A2B7-744F7A8C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CCW…</a:t>
            </a:r>
            <a:endParaRPr lang="LID4096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B07672-FBB2-47E1-B41B-CDE63613D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550612"/>
            <a:ext cx="8594725" cy="29077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88BC4-C1BD-4A76-8318-E7B9E611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57DF7-5ACB-4D78-AB07-6E6134EF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0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F74A-37BF-4844-BF6A-CAB66A70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CCW: Implementation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5D35-F470-4B45-A2FF-FF5E6E23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CCW. Given three point a, b, and c, is a-b-c a counterclockwise turn?</a:t>
            </a:r>
          </a:p>
          <a:p>
            <a:pPr lvl="1"/>
            <a:r>
              <a:rPr lang="en-US" dirty="0"/>
              <a:t>Determinant gives twice area of triangle.</a:t>
            </a:r>
          </a:p>
          <a:p>
            <a:pPr lvl="1"/>
            <a:r>
              <a:rPr lang="en-US" dirty="0"/>
              <a:t>If area &gt; 0 then a-b-c is counterclockwise.</a:t>
            </a:r>
          </a:p>
          <a:p>
            <a:pPr lvl="1"/>
            <a:r>
              <a:rPr lang="en-US" dirty="0"/>
              <a:t>If area &lt; 0, then a-b-c is clockwise.</a:t>
            </a:r>
          </a:p>
          <a:p>
            <a:pPr lvl="1"/>
            <a:r>
              <a:rPr lang="en-US" dirty="0"/>
              <a:t>If area = 0, then a-b-c are </a:t>
            </a:r>
            <a:r>
              <a:rPr lang="en-US"/>
              <a:t>collinear.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35DA1-2C53-47DE-B3A9-C61191EC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69C23-6B35-4181-9D11-F2407BED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9179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1507</TotalTime>
  <Words>1672</Words>
  <Application>Microsoft Office PowerPoint</Application>
  <PresentationFormat>Widescreen</PresentationFormat>
  <Paragraphs>265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Century Schoolbook</vt:lpstr>
      <vt:lpstr>Wingdings 2</vt:lpstr>
      <vt:lpstr>View</vt:lpstr>
      <vt:lpstr>CS2009 Design and Analysis of Algorithms</vt:lpstr>
      <vt:lpstr>Operations</vt:lpstr>
      <vt:lpstr>Applications</vt:lpstr>
      <vt:lpstr>PowerPoint Presentation</vt:lpstr>
      <vt:lpstr>Primitive operations </vt:lpstr>
      <vt:lpstr>Does line segment intersect ray?</vt:lpstr>
      <vt:lpstr>Implementing CCW</vt:lpstr>
      <vt:lpstr>Implementing CCW…</vt:lpstr>
      <vt:lpstr>CCW: Implementation</vt:lpstr>
      <vt:lpstr>Convex Hull</vt:lpstr>
      <vt:lpstr>Mechanical algorithm</vt:lpstr>
      <vt:lpstr>Brute-force algorithm</vt:lpstr>
      <vt:lpstr>Package Wrap (Jarvis March)</vt:lpstr>
      <vt:lpstr>Package Wrap</vt:lpstr>
      <vt:lpstr>Package Wrap</vt:lpstr>
      <vt:lpstr>Package Wrap</vt:lpstr>
      <vt:lpstr>Package Wrap</vt:lpstr>
      <vt:lpstr>Package Wrap</vt:lpstr>
      <vt:lpstr>Package Wrap</vt:lpstr>
      <vt:lpstr>Package Wrap</vt:lpstr>
      <vt:lpstr>How Many Points on the Hull?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Zeshan Khan</dc:creator>
  <cp:lastModifiedBy>Zeshan Khan</cp:lastModifiedBy>
  <cp:revision>119</cp:revision>
  <dcterms:created xsi:type="dcterms:W3CDTF">2017-11-20T03:15:56Z</dcterms:created>
  <dcterms:modified xsi:type="dcterms:W3CDTF">2021-12-07T08:46:30Z</dcterms:modified>
</cp:coreProperties>
</file>