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7" r:id="rId14"/>
    <p:sldId id="30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5" r:id="rId45"/>
    <p:sldId id="299" r:id="rId46"/>
    <p:sldId id="300" r:id="rId47"/>
    <p:sldId id="301" r:id="rId48"/>
    <p:sldId id="302" r:id="rId49"/>
    <p:sldId id="30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4A2A-3578-4001-A6AD-9A5FD5B6BEF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4F50-DF91-40FA-85DE-D68703D7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44F50-DF91-40FA-85DE-D68703D745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37B96C-BBD3-49A0-95CA-795825D5BA94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010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DA61-6671-4D09-BA96-F13735B0FBED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34F7-D92E-46E5-845F-81C5B4A4D984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1E5C-8A08-42C1-BB59-91504FD58883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482B-AB19-4F09-A406-07ABDC47320A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66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7C6C-EBF4-407C-A2CA-1501AB713AD6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949-203D-4098-BC34-524BDE92F835}" type="datetime1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CA30-9943-4029-8B45-AE3FAD26D7BA}" type="datetime1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245C-D120-4FB0-9F00-FACBCA3E9DF9}" type="datetime1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5CC2-8B16-4702-BCFC-C1B2EF891CC9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D8A3-753E-4779-BA35-EED35854EB7B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F52512C-3BA2-42F8-8FC6-C4316DE2BE99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9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pilot.github.com/" TargetMode="External"/><Relationship Id="rId3" Type="http://schemas.openxmlformats.org/officeDocument/2006/relationships/hyperlink" Target="https://analyticsindiamag.com/now-lg-brings-out-a-massive-language-model-can-tune-around-300-billion-variables/" TargetMode="External"/><Relationship Id="rId7" Type="http://schemas.openxmlformats.org/officeDocument/2006/relationships/hyperlink" Target="https://analyticsindiamag.com/isro-quantum-communication-breakthrough-india-qkd/" TargetMode="External"/><Relationship Id="rId2" Type="http://schemas.openxmlformats.org/officeDocument/2006/relationships/hyperlink" Target="https://wyss.harvard.edu/news/team-builds-first-living-robots-that-can-reprodu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room.ucla.edu/releases/astronomers-discover-300-new-exoplanets-gas-giants" TargetMode="External"/><Relationship Id="rId5" Type="http://schemas.openxmlformats.org/officeDocument/2006/relationships/hyperlink" Target="https://en.wikipedia.org/wiki/GPT-3" TargetMode="External"/><Relationship Id="rId10" Type="http://schemas.openxmlformats.org/officeDocument/2006/relationships/hyperlink" Target="https://towardsdatascience.com/self-supervised-learning-methods-for-computer-vision-c25ec10a91bd" TargetMode="External"/><Relationship Id="rId4" Type="http://schemas.openxmlformats.org/officeDocument/2006/relationships/hyperlink" Target="https://deepmind.com/blog/article/language-modelling-at-scale" TargetMode="External"/><Relationship Id="rId9" Type="http://schemas.openxmlformats.org/officeDocument/2006/relationships/hyperlink" Target="https://openai.com/blog/dall-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2362200" y="228282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5CEB75-5247-4C6F-9772-B3D87E349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CS2009 </a:t>
            </a:r>
            <a:r>
              <a:rPr lang="en-US" altLang="zh-CN" sz="7200" b="1" dirty="0"/>
              <a:t>Design and Analysis of Algorithms</a:t>
            </a:r>
            <a:endParaRPr lang="LID4096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EF6E84-94DD-41C8-B400-0B0F7A1A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NP Completeness Chapter # 34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3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study NPC?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important reasons is:</a:t>
            </a:r>
          </a:p>
          <a:p>
            <a:pPr lvl="1"/>
            <a:r>
              <a:rPr lang="en-US" dirty="0"/>
              <a:t>If you see a problem is NPC, you can stop from spending time and energy to develop a fast polynomial-time algorithm to solve it. </a:t>
            </a:r>
          </a:p>
          <a:p>
            <a:r>
              <a:rPr lang="en-US" dirty="0"/>
              <a:t>Just tell your boss it is a NPC problem</a:t>
            </a:r>
          </a:p>
          <a:p>
            <a:r>
              <a:rPr lang="en-US" dirty="0"/>
              <a:t>How to prove a problem is a NPC problem?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Prove a problem is a NPC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method is to prove that it is not easier than a known NPC problem.</a:t>
            </a:r>
          </a:p>
          <a:p>
            <a:r>
              <a:rPr lang="en-US" dirty="0"/>
              <a:t>To prove problem A is a NPC problem</a:t>
            </a:r>
          </a:p>
          <a:p>
            <a:pPr lvl="1"/>
            <a:r>
              <a:rPr lang="en-US" dirty="0"/>
              <a:t>Choose a NPC problem B</a:t>
            </a:r>
          </a:p>
          <a:p>
            <a:pPr lvl="1"/>
            <a:r>
              <a:rPr lang="en-US" dirty="0"/>
              <a:t>Develop a </a:t>
            </a:r>
            <a:r>
              <a:rPr lang="en-US" b="1" dirty="0"/>
              <a:t>polynomial-time algorithm translate A to B</a:t>
            </a:r>
          </a:p>
          <a:p>
            <a:r>
              <a:rPr lang="en-US" dirty="0"/>
              <a:t>A </a:t>
            </a:r>
            <a:r>
              <a:rPr lang="en-US" b="1" dirty="0"/>
              <a:t>reduction algorithm</a:t>
            </a:r>
          </a:p>
          <a:p>
            <a:r>
              <a:rPr lang="en-US" dirty="0"/>
              <a:t>If A can be solved in polynomial time, then B can be solved in polynomial time. It is contradicted with B is a NPC problem. </a:t>
            </a:r>
          </a:p>
          <a:p>
            <a:r>
              <a:rPr lang="en-US" dirty="0"/>
              <a:t>So, A cannot be solved in polynomial time, it is also a NPC problem.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if a NPC problem needs to be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a more expensive machine and wait</a:t>
            </a:r>
          </a:p>
          <a:p>
            <a:pPr lvl="1"/>
            <a:r>
              <a:rPr lang="en-US" dirty="0"/>
              <a:t>(could be 1000 years)</a:t>
            </a:r>
          </a:p>
          <a:p>
            <a:r>
              <a:rPr lang="en-US" dirty="0"/>
              <a:t>Turn to approximation algorithms</a:t>
            </a:r>
          </a:p>
          <a:p>
            <a:pPr lvl="1"/>
            <a:r>
              <a:rPr lang="en-US" dirty="0"/>
              <a:t>Algorithms that produce near optimal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6C44-C774-4CCD-9843-27ADC8B9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Breakthrough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1FD8-34A0-4D1B-AB5F-504A1570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 builds first living robots—that can reproduce</a:t>
            </a:r>
          </a:p>
          <a:p>
            <a:pPr lvl="1"/>
            <a:r>
              <a:rPr lang="en-US" dirty="0">
                <a:hlinkClick r:id="rId2"/>
              </a:rPr>
              <a:t>https://wyss.harvard.edu/news/team-builds-first-living-robots-that-can-reproduce/</a:t>
            </a:r>
            <a:endParaRPr lang="en-US" dirty="0"/>
          </a:p>
          <a:p>
            <a:r>
              <a:rPr lang="en-US" dirty="0"/>
              <a:t>Large language models</a:t>
            </a:r>
          </a:p>
          <a:p>
            <a:pPr lvl="1"/>
            <a:r>
              <a:rPr lang="en-US" dirty="0" err="1"/>
              <a:t>Exaone</a:t>
            </a:r>
            <a:r>
              <a:rPr lang="en-US" dirty="0"/>
              <a:t> 300 Billion Parameters (</a:t>
            </a:r>
            <a:r>
              <a:rPr lang="en-US" dirty="0">
                <a:hlinkClick r:id="rId3"/>
              </a:rPr>
              <a:t>https://analyticsindiamag.com/now-lg-brings-out-a-massive-language-model-can-tune-around-300-billion-variables/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Gopher 280 Billion Parameters (</a:t>
            </a:r>
            <a:r>
              <a:rPr lang="en-US" dirty="0">
                <a:hlinkClick r:id="rId4"/>
              </a:rPr>
              <a:t>https://deepmind.com/blog/article/language-modelling-at-scale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GPT-3 (</a:t>
            </a:r>
            <a:r>
              <a:rPr lang="en-US" dirty="0">
                <a:hlinkClick r:id="rId5"/>
              </a:rPr>
              <a:t>https://en.wikipedia.org/wiki/GPT-3</a:t>
            </a:r>
            <a:r>
              <a:rPr lang="en-US" dirty="0"/>
              <a:t>)</a:t>
            </a:r>
          </a:p>
          <a:p>
            <a:r>
              <a:rPr lang="en-US" dirty="0"/>
              <a:t>Discovery of  Exoplanets</a:t>
            </a:r>
          </a:p>
          <a:p>
            <a:pPr lvl="1"/>
            <a:r>
              <a:rPr lang="en-US" dirty="0"/>
              <a:t>366 discovered UCLA Algorithms (</a:t>
            </a:r>
            <a:r>
              <a:rPr lang="en-US" dirty="0">
                <a:hlinkClick r:id="rId6"/>
              </a:rPr>
              <a:t>https://newsroom.ucla.edu/releases/astronomers-discover-300-new-exoplanets-gas-giants</a:t>
            </a:r>
            <a:r>
              <a:rPr lang="en-US" dirty="0"/>
              <a:t>)</a:t>
            </a:r>
          </a:p>
          <a:p>
            <a:r>
              <a:rPr lang="en-US" dirty="0"/>
              <a:t>Quantum Communication Breakthrough by ISRO</a:t>
            </a:r>
          </a:p>
          <a:p>
            <a:pPr lvl="1"/>
            <a:r>
              <a:rPr lang="en-US" dirty="0"/>
              <a:t>ISRO Quantum Communication Breakthrough (</a:t>
            </a:r>
            <a:r>
              <a:rPr lang="en-US" dirty="0">
                <a:hlinkClick r:id="rId7"/>
              </a:rPr>
              <a:t>https://analyticsindiamag.com/isro-quantum-communication-breakthrough-india-qkd/</a:t>
            </a:r>
            <a:r>
              <a:rPr lang="en-US" dirty="0"/>
              <a:t>)</a:t>
            </a:r>
          </a:p>
          <a:p>
            <a:r>
              <a:rPr lang="en-US" dirty="0"/>
              <a:t>GitHub Copilot (</a:t>
            </a:r>
            <a:r>
              <a:rPr lang="en-US" dirty="0">
                <a:hlinkClick r:id="rId8"/>
              </a:rPr>
              <a:t>https://copilot.github.com/</a:t>
            </a:r>
            <a:r>
              <a:rPr lang="en-US" dirty="0"/>
              <a:t>)</a:t>
            </a:r>
          </a:p>
          <a:p>
            <a:r>
              <a:rPr lang="en-US" dirty="0" err="1"/>
              <a:t>OpenAI’s</a:t>
            </a:r>
            <a:r>
              <a:rPr lang="en-US" dirty="0"/>
              <a:t> DALL·E Images from Text (</a:t>
            </a:r>
            <a:r>
              <a:rPr lang="en-US" dirty="0">
                <a:hlinkClick r:id="rId9"/>
              </a:rPr>
              <a:t>https://openai.com/blog/dall-e/</a:t>
            </a:r>
            <a:r>
              <a:rPr lang="en-US" dirty="0"/>
              <a:t>)</a:t>
            </a:r>
          </a:p>
          <a:p>
            <a:r>
              <a:rPr lang="en-US" dirty="0"/>
              <a:t>Meta’s SEER (</a:t>
            </a:r>
            <a:r>
              <a:rPr lang="en-US" dirty="0" err="1"/>
              <a:t>SElf-supERvised</a:t>
            </a:r>
            <a:r>
              <a:rPr lang="en-US" dirty="0"/>
              <a:t>) (</a:t>
            </a:r>
            <a:r>
              <a:rPr lang="en-US" dirty="0">
                <a:hlinkClick r:id="rId10"/>
              </a:rPr>
              <a:t>https://towardsdatascience.com/self-supervised-learning-methods-for-computer-vision-c25ec10a91bd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25C7B-C20C-4684-B4B1-6FFBDC9E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E5A89-257D-4394-ADEB-04E57B6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0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B1B4-C200-41EF-ACB6-B0D6929D7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CS2009 Design and Analysis of Algorithms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D6E852-A9DF-4ECC-BDAE-5F1E3ADF9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Approximate Algorithms Chapter # 35</a:t>
            </a:r>
          </a:p>
        </p:txBody>
      </p:sp>
    </p:spTree>
    <p:extLst>
      <p:ext uri="{BB962C8B-B14F-4D97-AF65-F5344CB8AC3E}">
        <p14:creationId xmlns:p14="http://schemas.microsoft.com/office/powerpoint/2010/main" val="362876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problem is NP-complete, there is very likely no polynomial-time algorithm to find an optimal solution</a:t>
            </a:r>
          </a:p>
          <a:p>
            <a:r>
              <a:rPr lang="en-US" dirty="0"/>
              <a:t>The idea of approximation algorithms is to develop polynomial-time algorithms to find a near optimal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E.g.: develop a greedy algorithm without proving the greedy choice property and optimal substructure.</a:t>
            </a:r>
          </a:p>
          <a:p>
            <a:r>
              <a:rPr lang="en-US" dirty="0"/>
              <a:t>Are those solution found near-optimal?</a:t>
            </a:r>
          </a:p>
          <a:p>
            <a:r>
              <a:rPr lang="en-US" dirty="0"/>
              <a:t>How near are they?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Approximation ratio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ea typeface="Cambria Math"/>
                </a:endParaRPr>
              </a:p>
              <a:p>
                <a:pPr lvl="1"/>
                <a:r>
                  <a:rPr lang="en-US" dirty="0"/>
                  <a:t>Define the cost of the optimal solution as C*</a:t>
                </a:r>
              </a:p>
              <a:p>
                <a:pPr lvl="1"/>
                <a:r>
                  <a:rPr lang="en-US" dirty="0"/>
                  <a:t>The cost of the solution produced by a approximation algorithm is 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approximation algorithm is then called 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-approximation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E.g.:</a:t>
            </a:r>
          </a:p>
          <a:p>
            <a:pPr lvl="1"/>
            <a:r>
              <a:rPr lang="en-US" dirty="0"/>
              <a:t>If the total weigh of a MST of graph G is 20</a:t>
            </a:r>
          </a:p>
          <a:p>
            <a:pPr lvl="1"/>
            <a:r>
              <a:rPr lang="en-US" dirty="0"/>
              <a:t>A algorithm can produce some spanning trees, and they are not MSTs, but their total weights are always smaller than 25</a:t>
            </a:r>
          </a:p>
          <a:p>
            <a:pPr lvl="1"/>
            <a:r>
              <a:rPr lang="en-US" dirty="0"/>
              <a:t>What is the approximation ratio?</a:t>
            </a:r>
          </a:p>
          <a:p>
            <a:pPr lvl="2"/>
            <a:r>
              <a:rPr lang="en-US" dirty="0"/>
              <a:t>25/20 = 1.25</a:t>
            </a:r>
          </a:p>
          <a:p>
            <a:pPr lvl="1"/>
            <a:r>
              <a:rPr lang="en-US" dirty="0"/>
              <a:t>This algorithm is called?</a:t>
            </a:r>
          </a:p>
          <a:p>
            <a:pPr lvl="2"/>
            <a:r>
              <a:rPr lang="en-US" dirty="0"/>
              <a:t>A 1.25-approximation algorithm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Approximation algorithms for NPC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=1? </a:t>
                </a:r>
              </a:p>
              <a:p>
                <a:r>
                  <a:rPr lang="en-US" dirty="0"/>
                  <a:t>It is an algorithm that can always find a optimal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Are they polynomial-time running 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𝑛𝑙𝑔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yes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Polynomial-time: running time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k</a:t>
                </a:r>
                <a:r>
                  <a:rPr lang="en-US" dirty="0"/>
                  <a:t> is a constant.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!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980" r="-40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35.1 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a vertex-cover?</a:t>
                </a:r>
              </a:p>
              <a:p>
                <a:r>
                  <a:rPr lang="en-US" dirty="0"/>
                  <a:t>Given a undirected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vertex-cover</a:t>
                </a:r>
                <a:r>
                  <a:rPr lang="en-US" dirty="0"/>
                  <a:t> V’: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V</m:t>
                    </m:r>
                    <m:r>
                      <a:rPr lang="en-US" i="0" dirty="0" smtClean="0">
                        <a:latin typeface="Cambria Math"/>
                      </a:rPr>
                      <m:t>’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V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𝑚𝑖𝑛𝑖𝑚𝑢𝑚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size of a vertex-cover is |V’|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03940" y="400107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40087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40087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40087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400107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400107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400107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93427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66757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66757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93427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856158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93427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26777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3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why?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5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 (5, 6), (3, 6) and (3, 7) are not covered by it</a:t>
            </a:r>
          </a:p>
        </p:txBody>
      </p:sp>
    </p:spTree>
    <p:extLst>
      <p:ext uri="{BB962C8B-B14F-4D97-AF65-F5344CB8AC3E}">
        <p14:creationId xmlns:p14="http://schemas.microsoft.com/office/powerpoint/2010/main" val="28594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3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why?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5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(3, 7) is not covered by it</a:t>
            </a:r>
          </a:p>
        </p:txBody>
      </p:sp>
    </p:spTree>
    <p:extLst>
      <p:ext uri="{BB962C8B-B14F-4D97-AF65-F5344CB8AC3E}">
        <p14:creationId xmlns:p14="http://schemas.microsoft.com/office/powerpoint/2010/main" val="15294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3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5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5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92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3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5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5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9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3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5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5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66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3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red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5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5224" y="6400800"/>
            <a:ext cx="6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51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Vertex-cover problem</a:t>
            </a:r>
          </a:p>
          <a:p>
            <a:pPr lvl="1"/>
            <a:r>
              <a:rPr lang="en-US" dirty="0"/>
              <a:t>Given a undirected graph, find a vertex cover with minimum size.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1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518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minimum vertex-cover</a:t>
            </a:r>
          </a:p>
        </p:txBody>
      </p:sp>
    </p:spTree>
    <p:extLst>
      <p:ext uri="{BB962C8B-B14F-4D97-AF65-F5344CB8AC3E}">
        <p14:creationId xmlns:p14="http://schemas.microsoft.com/office/powerpoint/2010/main" val="38083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Vertex-cover problem is </a:t>
                </a:r>
                <a:r>
                  <a:rPr lang="en-US" b="1" dirty="0"/>
                  <a:t>NP-complete</a:t>
                </a:r>
              </a:p>
              <a:p>
                <a:r>
                  <a:rPr lang="en-US" dirty="0"/>
                  <a:t>A 2-approximation polynomial time algorithm is as the following:</a:t>
                </a:r>
              </a:p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𝑤h𝑖𝑙𝑒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𝑟𝑒𝑚𝑜𝑣𝑒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𝑒𝑑𝑔𝑒𝑠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𝑠𝑎𝑡𝑖𝑠𝑓𝑦𝑖𝑛𝑔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solvable in polynomial time.</a:t>
            </a:r>
          </a:p>
          <a:p>
            <a:pPr lvl="1"/>
            <a:r>
              <a:rPr lang="en-US" dirty="0"/>
              <a:t>Problems with polynomial-time algorithms are considered as tractable  </a:t>
            </a:r>
          </a:p>
          <a:p>
            <a:r>
              <a:rPr lang="en-US" dirty="0"/>
              <a:t>NP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non-deterministic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</a:t>
            </a:r>
            <a:r>
              <a:rPr lang="en-US" b="1" dirty="0"/>
              <a:t>verifiable </a:t>
            </a:r>
            <a:r>
              <a:rPr lang="en-US" dirty="0"/>
              <a:t>in polynomial time.</a:t>
            </a:r>
          </a:p>
          <a:p>
            <a:pPr lvl="2"/>
            <a:r>
              <a:rPr lang="en-US" dirty="0"/>
              <a:t>Given a solution, there is a polynomial-time algorithm to tell if this solution is correct.</a:t>
            </a:r>
          </a:p>
          <a:p>
            <a:pPr lvl="2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8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278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64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449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8449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764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9926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5544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5811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7297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7030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8905027" y="3426128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8716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7297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3883" y="2552680"/>
                <a:ext cx="3429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/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/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83" y="2552680"/>
                <a:ext cx="342900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421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8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81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278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640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449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8449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7640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9926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5544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5811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7297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7030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8905027" y="3426128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8716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7297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816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then a vertex cover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3012" y="5859347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1475" y="5870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8183" y="6324600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far from optimal one?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35246" y="6324600"/>
            <a:ext cx="24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Max(6/3, 3/6)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20921" y="2855794"/>
                <a:ext cx="3762108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/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/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21" y="2855794"/>
                <a:ext cx="3762108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459" t="-1064" r="-1297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75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8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278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64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449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8449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764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9926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5544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5811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7297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7030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8905027" y="3426128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8716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7297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84745" y="2696338"/>
                <a:ext cx="3984009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/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/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5" y="2696338"/>
                <a:ext cx="3984009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378" t="-1064" r="-1378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1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8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278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640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449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8449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764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9926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5544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5811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7297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7030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8905027" y="3426128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8716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7297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816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then a vertex cover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3012" y="5859347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1475" y="5870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8183" y="6324600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far from optimal one?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35246" y="6324600"/>
            <a:ext cx="24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Max(4/3, 3/4) = 1.33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91821" y="2866032"/>
                <a:ext cx="3861179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/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/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1" y="2866032"/>
                <a:ext cx="3861179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262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5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APPROX-VERTEX-COVER</a:t>
            </a:r>
            <a:r>
              <a:rPr lang="en-US" dirty="0"/>
              <a:t>(G) is a 2-approximation algorithm </a:t>
            </a:r>
          </a:p>
          <a:p>
            <a:r>
              <a:rPr lang="en-US" dirty="0"/>
              <a:t>When the size of minimum vertex-cover is </a:t>
            </a:r>
            <a:r>
              <a:rPr lang="en-US" i="1" dirty="0"/>
              <a:t>s</a:t>
            </a:r>
          </a:p>
          <a:p>
            <a:r>
              <a:rPr lang="en-US" dirty="0"/>
              <a:t>The vertex-cover produced by </a:t>
            </a:r>
            <a:r>
              <a:rPr lang="en-US" b="1" dirty="0"/>
              <a:t>APPROX-VERTEX-COVER </a:t>
            </a:r>
            <a:r>
              <a:rPr lang="en-US" dirty="0"/>
              <a:t>is at most 2</a:t>
            </a:r>
            <a:r>
              <a:rPr lang="en-US" i="1" dirty="0"/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41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r>
                  <a:rPr lang="en-US" dirty="0"/>
                  <a:t>Assume a minimum vertex-cover is U*</a:t>
                </a:r>
              </a:p>
              <a:p>
                <a:r>
                  <a:rPr lang="en-US" dirty="0"/>
                  <a:t>A vertex-cover produced by </a:t>
                </a:r>
                <a:r>
                  <a:rPr lang="en-US" b="1" dirty="0"/>
                  <a:t>APPROX-VERTEX-COVER</a:t>
                </a:r>
                <a:r>
                  <a:rPr lang="en-US" dirty="0"/>
                  <a:t>(G) is U</a:t>
                </a:r>
              </a:p>
              <a:p>
                <a:r>
                  <a:rPr lang="en-US" dirty="0"/>
                  <a:t>The edges  chosen in </a:t>
                </a:r>
                <a:r>
                  <a:rPr lang="en-US" b="1" dirty="0"/>
                  <a:t>APPROX-VERTEX-COVER</a:t>
                </a:r>
                <a:r>
                  <a:rPr lang="en-US" dirty="0"/>
                  <a:t>(G) is A</a:t>
                </a:r>
              </a:p>
              <a:p>
                <a:r>
                  <a:rPr lang="en-US" dirty="0"/>
                  <a:t>A vertex in U* can only cover 1 edge in A</a:t>
                </a:r>
              </a:p>
              <a:p>
                <a:pPr lvl="1"/>
                <a:r>
                  <a:rPr lang="en-US" dirty="0"/>
                  <a:t>So |U*|&gt;= |A|</a:t>
                </a:r>
              </a:p>
              <a:p>
                <a:r>
                  <a:rPr lang="en-US" dirty="0"/>
                  <a:t>For each edge in A, there are 2 vertices in U</a:t>
                </a:r>
              </a:p>
              <a:p>
                <a:pPr lvl="1"/>
                <a:r>
                  <a:rPr lang="en-US" dirty="0"/>
                  <a:t>So |U|=2|A|</a:t>
                </a:r>
              </a:p>
              <a:p>
                <a:pPr marL="342900" lvl="1" indent="-342900"/>
                <a:r>
                  <a:rPr lang="en-US" dirty="0"/>
                  <a:t>So |U*|&gt;= |U|/2  </a:t>
                </a:r>
              </a:p>
              <a:p>
                <a:pPr marL="342900" lvl="1" indent="-342900"/>
                <a:r>
                  <a:rPr lang="en-US" dirty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U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U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35.2 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Traveling-salesman problem (TSP):</a:t>
            </a:r>
            <a:endParaRPr lang="en-US" dirty="0"/>
          </a:p>
          <a:p>
            <a:pPr lvl="1"/>
            <a:r>
              <a:rPr lang="en-US" dirty="0"/>
              <a:t>Given a weighted, undirected graph, start from certain vertex, find a </a:t>
            </a:r>
            <a:r>
              <a:rPr lang="en-US" b="1" dirty="0"/>
              <a:t>minimum</a:t>
            </a:r>
            <a:r>
              <a:rPr lang="en-US" dirty="0"/>
              <a:t> route visit each vertices once, and return to the original vertex.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53000" y="5790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4953000" y="4190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6438900" y="4190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438900" y="5790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5219700" y="4723825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5486400" y="4457125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7" idx="0"/>
          </p:cNvCxnSpPr>
          <p:nvPr/>
        </p:nvCxnSpPr>
        <p:spPr>
          <a:xfrm>
            <a:off x="6705600" y="4723825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2"/>
          </p:cNvCxnSpPr>
          <p:nvPr/>
        </p:nvCxnSpPr>
        <p:spPr>
          <a:xfrm>
            <a:off x="5486400" y="6057325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>
          <a:xfrm>
            <a:off x="5408285" y="4645710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7"/>
            <a:endCxn id="6" idx="3"/>
          </p:cNvCxnSpPr>
          <p:nvPr/>
        </p:nvCxnSpPr>
        <p:spPr>
          <a:xfrm flipV="1">
            <a:off x="5408285" y="4645710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0409" y="40643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9802" y="50286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51097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0250" y="6057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52056" y="4694079"/>
            <a:ext cx="42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2375" y="5294367"/>
            <a:ext cx="42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8404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 is a NP-complete problem</a:t>
            </a:r>
          </a:p>
          <a:p>
            <a:r>
              <a:rPr lang="en-US" dirty="0"/>
              <a:t>There is </a:t>
            </a:r>
            <a:r>
              <a:rPr lang="en-US" b="1" dirty="0"/>
              <a:t>no polynomial-time approximation</a:t>
            </a:r>
            <a:r>
              <a:rPr lang="en-US" dirty="0"/>
              <a:t> algorithm with a </a:t>
            </a:r>
            <a:r>
              <a:rPr lang="en-US" b="1" dirty="0"/>
              <a:t>constant approximation ratio</a:t>
            </a:r>
            <a:r>
              <a:rPr lang="en-US" dirty="0"/>
              <a:t> </a:t>
            </a:r>
          </a:p>
          <a:p>
            <a:r>
              <a:rPr lang="en-US" dirty="0"/>
              <a:t>Another strategy to solve NPC problem:</a:t>
            </a:r>
          </a:p>
          <a:p>
            <a:pPr lvl="1"/>
            <a:r>
              <a:rPr lang="en-US" b="1" dirty="0"/>
              <a:t>Solve a special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6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Triangle inequality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Weight(u, v) &lt;= Weight(u, w) + Weight(w, v)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If all the edges are defined as the distance on a 2D map, the triangle inequality is true</a:t>
            </a:r>
          </a:p>
          <a:p>
            <a:r>
              <a:rPr lang="en-US" dirty="0"/>
              <a:t>For the TSPs where the triangle inequality is true:</a:t>
            </a:r>
          </a:p>
          <a:p>
            <a:pPr lvl="1"/>
            <a:r>
              <a:rPr lang="en-US" dirty="0"/>
              <a:t>There is a 2-approximation polynomial time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5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APPROX-TSP-TOUR</a:t>
            </a:r>
            <a:r>
              <a:rPr lang="en-US" dirty="0"/>
              <a:t>(G)</a:t>
            </a:r>
          </a:p>
          <a:p>
            <a:pPr marL="400050" lvl="1" indent="0">
              <a:buNone/>
            </a:pPr>
            <a:r>
              <a:rPr lang="en-US" dirty="0"/>
              <a:t>Find a MST m;</a:t>
            </a:r>
          </a:p>
          <a:p>
            <a:pPr marL="400050" lvl="1" indent="0">
              <a:buNone/>
            </a:pPr>
            <a:r>
              <a:rPr lang="en-US" dirty="0"/>
              <a:t>Choose a vertex as root r;</a:t>
            </a:r>
          </a:p>
          <a:p>
            <a:pPr marL="400050" lvl="1" indent="0">
              <a:buNone/>
            </a:pPr>
            <a:r>
              <a:rPr lang="en-US" dirty="0"/>
              <a:t>return  </a:t>
            </a:r>
            <a:r>
              <a:rPr lang="en-US" dirty="0" err="1"/>
              <a:t>preorderTreeWalk</a:t>
            </a:r>
            <a:r>
              <a:rPr lang="en-US" dirty="0"/>
              <a:t>(m, 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Polynomial-time verification can be used to easily tell if a problem is a NP problem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Sorting, n-integers</a:t>
            </a:r>
          </a:p>
          <a:p>
            <a:pPr lvl="2"/>
            <a:r>
              <a:rPr lang="en-US" dirty="0"/>
              <a:t>A candidate: an array </a:t>
            </a:r>
          </a:p>
          <a:p>
            <a:pPr lvl="2"/>
            <a:r>
              <a:rPr lang="en-US" dirty="0"/>
              <a:t>Verification: scan it once</a:t>
            </a:r>
          </a:p>
          <a:p>
            <a:pPr lvl="1"/>
            <a:r>
              <a:rPr lang="en-US" dirty="0"/>
              <a:t>Max-</a:t>
            </a:r>
            <a:r>
              <a:rPr lang="en-US" dirty="0" err="1"/>
              <a:t>heapify</a:t>
            </a:r>
            <a:r>
              <a:rPr lang="en-US" dirty="0"/>
              <a:t>, n-nodes: </a:t>
            </a:r>
          </a:p>
          <a:p>
            <a:pPr lvl="2"/>
            <a:r>
              <a:rPr lang="en-US" dirty="0"/>
              <a:t>A candidate: a complete binary search tree</a:t>
            </a:r>
          </a:p>
          <a:p>
            <a:pPr lvl="2"/>
            <a:r>
              <a:rPr lang="en-US" dirty="0"/>
              <a:t>Verification: scan all the nodes once</a:t>
            </a:r>
          </a:p>
          <a:p>
            <a:pPr lvl="1"/>
            <a:r>
              <a:rPr lang="en-US" dirty="0"/>
              <a:t>Find all the sub sets of a given set A, |A|=n </a:t>
            </a:r>
          </a:p>
          <a:p>
            <a:pPr lvl="2"/>
            <a:r>
              <a:rPr lang="en-US" dirty="0"/>
              <a:t>A candidate: a set of set</a:t>
            </a:r>
          </a:p>
          <a:p>
            <a:pPr lvl="2"/>
            <a:r>
              <a:rPr lang="en-US" dirty="0"/>
              <a:t>Verification: check each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53694" y="39431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4853694" y="23429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6339594" y="23429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339594" y="39431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5120394" y="2876349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5387094" y="2609649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7" idx="0"/>
          </p:cNvCxnSpPr>
          <p:nvPr/>
        </p:nvCxnSpPr>
        <p:spPr>
          <a:xfrm>
            <a:off x="6606294" y="2876349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2"/>
          </p:cNvCxnSpPr>
          <p:nvPr/>
        </p:nvCxnSpPr>
        <p:spPr>
          <a:xfrm>
            <a:off x="5387094" y="4209849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>
          <a:xfrm>
            <a:off x="5308979" y="2798234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7"/>
            <a:endCxn id="6" idx="3"/>
          </p:cNvCxnSpPr>
          <p:nvPr/>
        </p:nvCxnSpPr>
        <p:spPr>
          <a:xfrm flipV="1">
            <a:off x="5308979" y="2798234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10496" y="31811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6294" y="32622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0944" y="42098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2750" y="2846603"/>
            <a:ext cx="42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93069" y="3446891"/>
            <a:ext cx="42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60269" y="23224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4951" y="1828800"/>
            <a:ext cx="55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apply the approximation algorithm on this one?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96633" y="4800600"/>
            <a:ext cx="55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The triangle inequality is violated.</a:t>
            </a:r>
          </a:p>
        </p:txBody>
      </p:sp>
    </p:spTree>
    <p:extLst>
      <p:ext uri="{BB962C8B-B14F-4D97-AF65-F5344CB8AC3E}">
        <p14:creationId xmlns:p14="http://schemas.microsoft.com/office/powerpoint/2010/main" val="4188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41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45566" y="2703781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Prim’s algorithm to get a MST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2373581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00200" y="2808886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00200" y="3244191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00200" y="3679496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00200" y="4114800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04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55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07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58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53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569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2569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2020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3666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4215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3666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4763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Oval 71"/>
          <p:cNvSpPr/>
          <p:nvPr/>
        </p:nvSpPr>
        <p:spPr>
          <a:xfrm>
            <a:off x="3117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33600" y="4876801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pair of vertices, there is a edge and the weight is the Euclidean distance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33600" y="5638801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inequality is true, we can apply the 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7601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10533" y="245603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Prim’s algorithm to get a MST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2373582"/>
            <a:ext cx="5638800" cy="1305915"/>
            <a:chOff x="76200" y="2373581"/>
            <a:chExt cx="6545366" cy="13059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" y="237358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00" y="280888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200" y="324419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" y="367949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1600200" y="4114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04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55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07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58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53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569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2569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2020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3666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4215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3666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4763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Oval 71"/>
          <p:cNvSpPr/>
          <p:nvPr/>
        </p:nvSpPr>
        <p:spPr>
          <a:xfrm>
            <a:off x="3117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33599" y="4876801"/>
            <a:ext cx="74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pair of vertices, there is a edge and the weight is the Euclidean distance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33600" y="5647679"/>
            <a:ext cx="694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inequality is true, we can apply the approximation algorithm</a:t>
            </a:r>
          </a:p>
        </p:txBody>
      </p:sp>
      <p:cxnSp>
        <p:nvCxnSpPr>
          <p:cNvPr id="33" name="Straight Connector 32"/>
          <p:cNvCxnSpPr>
            <a:stCxn id="65" idx="4"/>
            <a:endCxn id="66" idx="0"/>
          </p:cNvCxnSpPr>
          <p:nvPr/>
        </p:nvCxnSpPr>
        <p:spPr>
          <a:xfrm>
            <a:off x="2758440" y="2562773"/>
            <a:ext cx="0" cy="4922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6" idx="3"/>
            <a:endCxn id="67" idx="7"/>
          </p:cNvCxnSpPr>
          <p:nvPr/>
        </p:nvCxnSpPr>
        <p:spPr>
          <a:xfrm flipH="1">
            <a:off x="2343579" y="3377971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6" idx="5"/>
            <a:endCxn id="72" idx="1"/>
          </p:cNvCxnSpPr>
          <p:nvPr/>
        </p:nvCxnSpPr>
        <p:spPr>
          <a:xfrm>
            <a:off x="2892219" y="3377971"/>
            <a:ext cx="281082" cy="6030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5" idx="6"/>
            <a:endCxn id="68" idx="2"/>
          </p:cNvCxnSpPr>
          <p:nvPr/>
        </p:nvCxnSpPr>
        <p:spPr>
          <a:xfrm>
            <a:off x="2947632" y="2373582"/>
            <a:ext cx="718896" cy="235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8" idx="6"/>
            <a:endCxn id="69" idx="1"/>
          </p:cNvCxnSpPr>
          <p:nvPr/>
        </p:nvCxnSpPr>
        <p:spPr>
          <a:xfrm>
            <a:off x="4044913" y="2397083"/>
            <a:ext cx="225669" cy="2780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9" idx="5"/>
            <a:endCxn id="71" idx="1"/>
          </p:cNvCxnSpPr>
          <p:nvPr/>
        </p:nvCxnSpPr>
        <p:spPr>
          <a:xfrm>
            <a:off x="4538139" y="2942665"/>
            <a:ext cx="281082" cy="1807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9" idx="3"/>
            <a:endCxn id="70" idx="7"/>
          </p:cNvCxnSpPr>
          <p:nvPr/>
        </p:nvCxnSpPr>
        <p:spPr>
          <a:xfrm flipH="1">
            <a:off x="3989499" y="2942666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61163" y="311521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“a” as the root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35296" y="358185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Preorder tree walk</a:t>
            </a:r>
          </a:p>
        </p:txBody>
      </p:sp>
      <p:sp>
        <p:nvSpPr>
          <p:cNvPr id="53" name="Oval 52"/>
          <p:cNvSpPr/>
          <p:nvPr/>
        </p:nvSpPr>
        <p:spPr>
          <a:xfrm>
            <a:off x="7421119" y="424183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7" name="Oval 56"/>
          <p:cNvSpPr/>
          <p:nvPr/>
        </p:nvSpPr>
        <p:spPr>
          <a:xfrm>
            <a:off x="7821048" y="424183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8241344" y="424183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8669196" y="424183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5" name="Oval 74"/>
          <p:cNvSpPr/>
          <p:nvPr/>
        </p:nvSpPr>
        <p:spPr>
          <a:xfrm>
            <a:off x="9077528" y="424183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6" name="Oval 75"/>
          <p:cNvSpPr/>
          <p:nvPr/>
        </p:nvSpPr>
        <p:spPr>
          <a:xfrm>
            <a:off x="9455912" y="424183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9871328" y="424183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8" name="Oval 77"/>
          <p:cNvSpPr/>
          <p:nvPr/>
        </p:nvSpPr>
        <p:spPr>
          <a:xfrm>
            <a:off x="10276062" y="424183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56556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 animBg="1"/>
      <p:bldP spid="57" grpId="0" animBg="1"/>
      <p:bldP spid="59" grpId="0" animBg="1"/>
      <p:bldP spid="61" grpId="0" animBg="1"/>
      <p:bldP spid="76" grpId="0" animBg="1"/>
      <p:bldP spid="77" grpId="0" animBg="1"/>
      <p:bldP spid="7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64338" y="2521476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Prim’s algorithm to get a MST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2737569"/>
            <a:ext cx="5638800" cy="1305915"/>
            <a:chOff x="76200" y="2373581"/>
            <a:chExt cx="6545366" cy="13059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" y="237358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00" y="280888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200" y="324419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" y="367949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1600200" y="4478787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2075242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04360" y="2037142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55720" y="2037142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07080" y="2075242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58440" y="2075242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53000" y="2037142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569248" y="254837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2569248" y="341898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2020608" y="385429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3666528" y="257187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4215168" y="298368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3666528" y="341898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4763808" y="343199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Oval 71"/>
          <p:cNvSpPr/>
          <p:nvPr/>
        </p:nvSpPr>
        <p:spPr>
          <a:xfrm>
            <a:off x="3117888" y="4289595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3" name="Straight Connector 32"/>
          <p:cNvCxnSpPr>
            <a:stCxn id="65" idx="4"/>
            <a:endCxn id="66" idx="0"/>
          </p:cNvCxnSpPr>
          <p:nvPr/>
        </p:nvCxnSpPr>
        <p:spPr>
          <a:xfrm>
            <a:off x="2758440" y="2926760"/>
            <a:ext cx="0" cy="4922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6" idx="3"/>
            <a:endCxn id="67" idx="7"/>
          </p:cNvCxnSpPr>
          <p:nvPr/>
        </p:nvCxnSpPr>
        <p:spPr>
          <a:xfrm flipH="1">
            <a:off x="2343579" y="3741958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6" idx="5"/>
            <a:endCxn id="72" idx="1"/>
          </p:cNvCxnSpPr>
          <p:nvPr/>
        </p:nvCxnSpPr>
        <p:spPr>
          <a:xfrm>
            <a:off x="2892219" y="3741958"/>
            <a:ext cx="281082" cy="6030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5" idx="6"/>
            <a:endCxn id="68" idx="2"/>
          </p:cNvCxnSpPr>
          <p:nvPr/>
        </p:nvCxnSpPr>
        <p:spPr>
          <a:xfrm>
            <a:off x="2947632" y="2737569"/>
            <a:ext cx="718896" cy="235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8" idx="6"/>
            <a:endCxn id="69" idx="1"/>
          </p:cNvCxnSpPr>
          <p:nvPr/>
        </p:nvCxnSpPr>
        <p:spPr>
          <a:xfrm>
            <a:off x="4044913" y="2761070"/>
            <a:ext cx="225669" cy="2780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9" idx="5"/>
            <a:endCxn id="71" idx="1"/>
          </p:cNvCxnSpPr>
          <p:nvPr/>
        </p:nvCxnSpPr>
        <p:spPr>
          <a:xfrm>
            <a:off x="4538139" y="3306652"/>
            <a:ext cx="281082" cy="1807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9" idx="3"/>
            <a:endCxn id="70" idx="7"/>
          </p:cNvCxnSpPr>
          <p:nvPr/>
        </p:nvCxnSpPr>
        <p:spPr>
          <a:xfrm flipH="1">
            <a:off x="3989499" y="3306653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64338" y="332843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“a” as the root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19886" y="400798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Preorder tree walk</a:t>
            </a:r>
          </a:p>
        </p:txBody>
      </p:sp>
      <p:sp>
        <p:nvSpPr>
          <p:cNvPr id="53" name="Oval 52"/>
          <p:cNvSpPr/>
          <p:nvPr/>
        </p:nvSpPr>
        <p:spPr>
          <a:xfrm>
            <a:off x="7245567" y="4675885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7" name="Oval 56"/>
          <p:cNvSpPr/>
          <p:nvPr/>
        </p:nvSpPr>
        <p:spPr>
          <a:xfrm>
            <a:off x="7705638" y="466796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8125934" y="466796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8553786" y="466796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5" name="Oval 74"/>
          <p:cNvSpPr/>
          <p:nvPr/>
        </p:nvSpPr>
        <p:spPr>
          <a:xfrm>
            <a:off x="8962118" y="466796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6" name="Oval 75"/>
          <p:cNvSpPr/>
          <p:nvPr/>
        </p:nvSpPr>
        <p:spPr>
          <a:xfrm>
            <a:off x="9340502" y="466796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9755918" y="466796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8" name="Oval 77"/>
          <p:cNvSpPr/>
          <p:nvPr/>
        </p:nvSpPr>
        <p:spPr>
          <a:xfrm>
            <a:off x="10160652" y="466796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34759" y="541439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route is then…</a:t>
            </a:r>
          </a:p>
        </p:txBody>
      </p:sp>
      <p:cxnSp>
        <p:nvCxnSpPr>
          <p:cNvPr id="44" name="Straight Connector 43"/>
          <p:cNvCxnSpPr>
            <a:stCxn id="66" idx="0"/>
            <a:endCxn id="65" idx="4"/>
          </p:cNvCxnSpPr>
          <p:nvPr/>
        </p:nvCxnSpPr>
        <p:spPr>
          <a:xfrm flipV="1">
            <a:off x="2758440" y="2926760"/>
            <a:ext cx="0" cy="49222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7" idx="7"/>
            <a:endCxn id="66" idx="3"/>
          </p:cNvCxnSpPr>
          <p:nvPr/>
        </p:nvCxnSpPr>
        <p:spPr>
          <a:xfrm flipV="1">
            <a:off x="2343579" y="3741958"/>
            <a:ext cx="281082" cy="167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7" idx="5"/>
            <a:endCxn id="72" idx="2"/>
          </p:cNvCxnSpPr>
          <p:nvPr/>
        </p:nvCxnSpPr>
        <p:spPr>
          <a:xfrm>
            <a:off x="2343580" y="4177263"/>
            <a:ext cx="774309" cy="3015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2" idx="7"/>
            <a:endCxn id="68" idx="3"/>
          </p:cNvCxnSpPr>
          <p:nvPr/>
        </p:nvCxnSpPr>
        <p:spPr>
          <a:xfrm flipV="1">
            <a:off x="3440859" y="2894848"/>
            <a:ext cx="281082" cy="14501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0" idx="7"/>
            <a:endCxn id="69" idx="3"/>
          </p:cNvCxnSpPr>
          <p:nvPr/>
        </p:nvCxnSpPr>
        <p:spPr>
          <a:xfrm flipV="1">
            <a:off x="3989499" y="3306653"/>
            <a:ext cx="281082" cy="167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8" idx="6"/>
            <a:endCxn id="69" idx="1"/>
          </p:cNvCxnSpPr>
          <p:nvPr/>
        </p:nvCxnSpPr>
        <p:spPr>
          <a:xfrm>
            <a:off x="4044913" y="2761070"/>
            <a:ext cx="225669" cy="2780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0" idx="6"/>
            <a:endCxn id="71" idx="2"/>
          </p:cNvCxnSpPr>
          <p:nvPr/>
        </p:nvCxnSpPr>
        <p:spPr>
          <a:xfrm>
            <a:off x="4044912" y="3608179"/>
            <a:ext cx="718896" cy="130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5" idx="7"/>
            <a:endCxn id="71" idx="7"/>
          </p:cNvCxnSpPr>
          <p:nvPr/>
        </p:nvCxnSpPr>
        <p:spPr>
          <a:xfrm rot="16200000" flipH="1">
            <a:off x="3547689" y="1948319"/>
            <a:ext cx="883621" cy="2194560"/>
          </a:xfrm>
          <a:prstGeom prst="curvedConnector3">
            <a:avLst>
              <a:gd name="adj1" fmla="val -32142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05364" y="5257800"/>
            <a:ext cx="88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it is a 2-approximation algorithm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05364" y="5760721"/>
            <a:ext cx="88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TSP solution is found, and the total weight is at most twice as much as the optimal one</a:t>
            </a:r>
          </a:p>
        </p:txBody>
      </p:sp>
    </p:spTree>
    <p:extLst>
      <p:ext uri="{BB962C8B-B14F-4D97-AF65-F5344CB8AC3E}">
        <p14:creationId xmlns:p14="http://schemas.microsoft.com/office/powerpoint/2010/main" val="296453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9" grpId="0"/>
      <p:bldP spid="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16F5-D027-41C8-BB33-05EE5D38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2-Approximate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90171-A10E-4565-BA4D-C5F4AAAAB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CostMST</a:t>
                </a:r>
              </a:p>
              <a:p>
                <a:r>
                  <a:rPr lang="en-US" dirty="0" err="1"/>
                  <a:t>CostTSPActual</a:t>
                </a:r>
                <a:endParaRPr lang="en-US" dirty="0"/>
              </a:p>
              <a:p>
                <a:r>
                  <a:rPr lang="en-US" dirty="0" err="1"/>
                  <a:t>CostTSPApprox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𝐶𝑜𝑠𝑡𝑇𝑆𝑃𝐴𝑐𝑡𝑢𝑎𝑙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𝐶𝑜𝑠𝑡𝑀𝑆𝑇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𝐶𝑜𝑠𝑡𝑇𝑆𝑃𝐴𝑝𝑝𝑟𝑜𝑥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𝐶𝑜𝑠𝑡𝑀𝑆𝑇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𝐶𝑜𝑠𝑡𝑇𝑆𝑃𝐴𝑝𝑝𝑟𝑜𝑥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𝐶𝑜𝑠𝑡𝑇𝑆𝑃𝐴𝑐𝑡𝑢𝑎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90171-A10E-4565-BA4D-C5F4AAAAB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9BFC4-6F17-4DE6-AAB6-28F27F7F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C7FCF-0E96-4E33-817C-71775513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1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35.3 The set-covering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Set-covering problem</a:t>
                </a:r>
              </a:p>
              <a:p>
                <a:r>
                  <a:rPr lang="en-US" dirty="0"/>
                  <a:t>Given a set X, and a family F of subsets of X, where F covers X,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F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a subset of F that covers X and with minimum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9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/>
              <a:t>The set-covering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69455" y="19619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47244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3340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244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1781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4006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2877" y="44271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14" name="Oval 13"/>
          <p:cNvSpPr/>
          <p:nvPr/>
        </p:nvSpPr>
        <p:spPr>
          <a:xfrm>
            <a:off x="3048000" y="437566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3505200" y="437566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f2: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49439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83322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19" name="Oval 18"/>
          <p:cNvSpPr/>
          <p:nvPr/>
        </p:nvSpPr>
        <p:spPr>
          <a:xfrm>
            <a:off x="3063435" y="54773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3505200" y="545862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12877" y="61130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22" name="Oval 21"/>
          <p:cNvSpPr/>
          <p:nvPr/>
        </p:nvSpPr>
        <p:spPr>
          <a:xfrm>
            <a:off x="3063435" y="609572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581400" y="609572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8085" y="43847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f5:</a:t>
            </a:r>
          </a:p>
        </p:txBody>
      </p:sp>
      <p:sp>
        <p:nvSpPr>
          <p:cNvPr id="25" name="Oval 24"/>
          <p:cNvSpPr/>
          <p:nvPr/>
        </p:nvSpPr>
        <p:spPr>
          <a:xfrm>
            <a:off x="4800600" y="438471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3584" y="1789392"/>
            <a:ext cx="140839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99761" y="1431893"/>
            <a:ext cx="599397" cy="1311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23544" y="1703931"/>
            <a:ext cx="1305857" cy="8474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59785" y="2782127"/>
            <a:ext cx="1305857" cy="8474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21746" y="1426558"/>
            <a:ext cx="671438" cy="10798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3505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{f1, f3, f4} is a subset of F covering 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405782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{f1, f2, f3, f4} is a subset of F covering 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461182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{f2, f3, f4, f5} is a subset of F covering 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33749" y="5486400"/>
            <a:ext cx="423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{f1, f3, f4} is a minimum cover set</a:t>
            </a:r>
          </a:p>
        </p:txBody>
      </p:sp>
    </p:spTree>
    <p:extLst>
      <p:ext uri="{BB962C8B-B14F-4D97-AF65-F5344CB8AC3E}">
        <p14:creationId xmlns:p14="http://schemas.microsoft.com/office/powerpoint/2010/main" val="1018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21" grpId="0"/>
      <p:bldP spid="24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Set-covering problem </a:t>
                </a:r>
                <a:r>
                  <a:rPr lang="en-US" dirty="0"/>
                  <a:t>is NP-complete.</a:t>
                </a:r>
              </a:p>
              <a:p>
                <a:r>
                  <a:rPr lang="en-US" dirty="0"/>
                  <a:t>If the size of the largest set in F is m, there is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- approximation polynomial time algorithm to solve it.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49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GREEDY-SET-COVER</a:t>
                </a:r>
                <a:r>
                  <a:rPr lang="en-US" dirty="0"/>
                  <a:t>(X, F)</a:t>
                </a:r>
              </a:p>
              <a:p>
                <a:pPr marL="400050" lvl="1" indent="0">
                  <a:buNone/>
                </a:pPr>
                <a:r>
                  <a:rPr lang="en-US" dirty="0"/>
                  <a:t>U=X;</a:t>
                </a:r>
              </a:p>
              <a:p>
                <a:pPr marL="400050" lvl="1" indent="0">
                  <a:buNone/>
                </a:pPr>
                <a:r>
                  <a:rPr lang="en-US" dirty="0"/>
                  <a:t>C=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dirty="0"/>
                  <a:t>While(U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/>
                  <a:t>Select 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F that maximizes |S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/>
                  <a:t>U|;</a:t>
                </a:r>
              </a:p>
              <a:p>
                <a:pPr marL="800100" lvl="2" indent="0">
                  <a:buNone/>
                </a:pPr>
                <a:r>
                  <a:rPr lang="en-US" dirty="0"/>
                  <a:t>U=U-S;</a:t>
                </a:r>
              </a:p>
              <a:p>
                <a:pPr marL="800100" lvl="2" indent="0">
                  <a:buNone/>
                </a:pPr>
                <a:r>
                  <a:rPr lang="en-US" dirty="0"/>
                  <a:t>C=C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⋃</m:t>
                    </m:r>
                  </m:oMath>
                </a14:m>
                <a:r>
                  <a:rPr lang="en-US" dirty="0"/>
                  <a:t>{S};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5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/>
              <a:t>The set-covering problem</a:t>
            </a: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69455" y="19619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47244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3340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244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1781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36370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9477" y="4006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14" name="Oval 13"/>
          <p:cNvSpPr/>
          <p:nvPr/>
        </p:nvSpPr>
        <p:spPr>
          <a:xfrm>
            <a:off x="2514600" y="395484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0" y="395484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4532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f2:</a:t>
            </a:r>
          </a:p>
        </p:txBody>
      </p:sp>
      <p:sp>
        <p:nvSpPr>
          <p:cNvPr id="17" name="Oval 16"/>
          <p:cNvSpPr/>
          <p:nvPr/>
        </p:nvSpPr>
        <p:spPr>
          <a:xfrm>
            <a:off x="2514600" y="452312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49922" y="50655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19" name="Oval 18"/>
          <p:cNvSpPr/>
          <p:nvPr/>
        </p:nvSpPr>
        <p:spPr>
          <a:xfrm>
            <a:off x="2530035" y="505652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971800" y="5037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79477" y="56922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22" name="Oval 21"/>
          <p:cNvSpPr/>
          <p:nvPr/>
        </p:nvSpPr>
        <p:spPr>
          <a:xfrm>
            <a:off x="2530035" y="56749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0" y="56749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9477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f5:</a:t>
            </a:r>
          </a:p>
        </p:txBody>
      </p:sp>
      <p:sp>
        <p:nvSpPr>
          <p:cNvPr id="25" name="Oval 24"/>
          <p:cNvSpPr/>
          <p:nvPr/>
        </p:nvSpPr>
        <p:spPr>
          <a:xfrm>
            <a:off x="2511992" y="6172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3584" y="1789392"/>
            <a:ext cx="140839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99761" y="1431893"/>
            <a:ext cx="599397" cy="1311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23544" y="1703931"/>
            <a:ext cx="1305857" cy="8474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59785" y="2782127"/>
            <a:ext cx="1305857" cy="8474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21746" y="1426558"/>
            <a:ext cx="671438" cy="10798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5310" y="43096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55310" y="5037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37" name="Oval 36"/>
          <p:cNvSpPr/>
          <p:nvPr/>
        </p:nvSpPr>
        <p:spPr>
          <a:xfrm>
            <a:off x="5499691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" name="Oval 37"/>
          <p:cNvSpPr/>
          <p:nvPr/>
        </p:nvSpPr>
        <p:spPr>
          <a:xfrm>
            <a:off x="6106633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6713575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Oval 39"/>
          <p:cNvSpPr/>
          <p:nvPr/>
        </p:nvSpPr>
        <p:spPr>
          <a:xfrm>
            <a:off x="7320517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41" name="Oval 40"/>
          <p:cNvSpPr/>
          <p:nvPr/>
        </p:nvSpPr>
        <p:spPr>
          <a:xfrm>
            <a:off x="7927459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8534400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1237365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choose from f1, f3 and f4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0854" y="5026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44" name="Oval 43"/>
          <p:cNvSpPr/>
          <p:nvPr/>
        </p:nvSpPr>
        <p:spPr>
          <a:xfrm>
            <a:off x="6025977" y="49751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6483177" y="49751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8000" y="1678887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61561" y="2024523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choose from f3 and f4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73231" y="2424746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66560" y="550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50" name="Oval 49"/>
          <p:cNvSpPr/>
          <p:nvPr/>
        </p:nvSpPr>
        <p:spPr>
          <a:xfrm>
            <a:off x="6046673" y="54985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488438" y="547982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46330" y="2803239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choose from f4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8000" y="3203462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79568" y="60003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58" name="Oval 57"/>
          <p:cNvSpPr/>
          <p:nvPr/>
        </p:nvSpPr>
        <p:spPr>
          <a:xfrm>
            <a:off x="6030126" y="59830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9" name="Oval 58"/>
          <p:cNvSpPr/>
          <p:nvPr/>
        </p:nvSpPr>
        <p:spPr>
          <a:xfrm>
            <a:off x="6548091" y="59830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5378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" grpId="0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/>
      <p:bldP spid="53" grpId="0"/>
      <p:bldP spid="57" grpId="0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the definition of P and NP, which statements are correct?</a:t>
                </a:r>
              </a:p>
              <a:p>
                <a:pPr lvl="1"/>
                <a:r>
                  <a:rPr lang="en-US" dirty="0"/>
                  <a:t>“NP means non-polynomial”</a:t>
                </a:r>
              </a:p>
              <a:p>
                <a:pPr lvl="2"/>
                <a:r>
                  <a:rPr lang="en-US" dirty="0"/>
                  <a:t>No!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NP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 problem is also a NP problem</a:t>
                </a:r>
              </a:p>
              <a:p>
                <a:pPr lvl="2"/>
                <a:r>
                  <a:rPr lang="en-US" dirty="0"/>
                  <a:t>Yes.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=? NP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any problem solvable by a deterministic Turing machine in polynomial time is also solvable by a nondeterministic Turing machine in polynomial time. Thus, </a:t>
            </a:r>
            <a:r>
              <a:rPr lang="en-US" b="1" dirty="0"/>
              <a:t>P</a:t>
            </a:r>
            <a:r>
              <a:rPr lang="en-US" dirty="0"/>
              <a:t> ⊆ </a:t>
            </a:r>
            <a:r>
              <a:rPr lang="en-US" b="1" dirty="0"/>
              <a:t>NP</a:t>
            </a:r>
          </a:p>
          <a:p>
            <a:r>
              <a:rPr lang="en-US" dirty="0"/>
              <a:t>P = NP means whether an NP problem can belong to class P problem. In other words whether every problem whose solution can be verified by a computer in polynomial time can also be solved by a</a:t>
            </a:r>
          </a:p>
          <a:p>
            <a:r>
              <a:rPr lang="en-GB" dirty="0"/>
              <a:t>computer in polynomial time</a:t>
            </a:r>
            <a:endParaRPr lang="ar-S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=? NP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 In order to prove that </a:t>
            </a:r>
            <a:r>
              <a:rPr lang="en-US" sz="2800" b="1" dirty="0"/>
              <a:t>P</a:t>
            </a:r>
            <a:r>
              <a:rPr lang="en-US" sz="2800" dirty="0"/>
              <a:t> ≠ </a:t>
            </a:r>
            <a:r>
              <a:rPr lang="en-US" sz="2800" b="1" dirty="0"/>
              <a:t>NP</a:t>
            </a:r>
            <a:r>
              <a:rPr lang="en-US" sz="2800" dirty="0"/>
              <a:t>, we would need to prove that there exists a set of problems </a:t>
            </a:r>
            <a:r>
              <a:rPr lang="en-US" sz="2800" i="1" dirty="0"/>
              <a:t>X</a:t>
            </a:r>
            <a:r>
              <a:rPr lang="en-US" sz="2800" dirty="0"/>
              <a:t> such that:</a:t>
            </a:r>
            <a:endParaRPr lang="en-US" sz="2800" i="1" dirty="0"/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falls in </a:t>
            </a:r>
            <a:r>
              <a:rPr lang="en-US" sz="2800" b="1" dirty="0"/>
              <a:t>NP</a:t>
            </a:r>
            <a:r>
              <a:rPr lang="en-US" sz="2800" dirty="0"/>
              <a:t>. There exists an algorithm with which a nondeterministic Turing machine could solve problems in </a:t>
            </a:r>
            <a:r>
              <a:rPr lang="en-US" sz="2800" i="1" dirty="0"/>
              <a:t>X</a:t>
            </a:r>
            <a:r>
              <a:rPr lang="en-US" sz="2800" dirty="0"/>
              <a:t> in polynomial time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does </a:t>
            </a:r>
            <a:r>
              <a:rPr lang="en-US" sz="2800" i="1" dirty="0"/>
              <a:t>not</a:t>
            </a:r>
            <a:r>
              <a:rPr lang="en-US" sz="2800" dirty="0"/>
              <a:t> fall in </a:t>
            </a:r>
            <a:r>
              <a:rPr lang="en-US" sz="2800" b="1" dirty="0"/>
              <a:t>P</a:t>
            </a:r>
            <a:r>
              <a:rPr lang="en-US" sz="2800" dirty="0"/>
              <a:t>. There exists </a:t>
            </a:r>
            <a:r>
              <a:rPr lang="en-US" sz="2800" i="1" dirty="0"/>
              <a:t>no algorithm whatsoever</a:t>
            </a:r>
            <a:r>
              <a:rPr lang="en-US" sz="2800" dirty="0"/>
              <a:t> with which a deterministic Turing machine could solve problems in </a:t>
            </a:r>
            <a:r>
              <a:rPr lang="en-US" sz="2800" i="1" dirty="0"/>
              <a:t>X </a:t>
            </a:r>
            <a:r>
              <a:rPr lang="en-US" sz="2800" dirty="0"/>
              <a:t>in polynomial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4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NP-complete problem(NPC) is</a:t>
            </a:r>
          </a:p>
          <a:p>
            <a:pPr lvl="1"/>
            <a:r>
              <a:rPr lang="en-US" dirty="0"/>
              <a:t>a NP problem</a:t>
            </a:r>
          </a:p>
          <a:p>
            <a:pPr lvl="1"/>
            <a:r>
              <a:rPr lang="en-US" dirty="0"/>
              <a:t>harder than all equal to all NP problems </a:t>
            </a:r>
          </a:p>
          <a:p>
            <a:r>
              <a:rPr lang="en-US" dirty="0"/>
              <a:t>In other words, NPC problems are the hardest NP problems</a:t>
            </a:r>
          </a:p>
          <a:p>
            <a:r>
              <a:rPr lang="en-US" b="1" dirty="0"/>
              <a:t>So far</a:t>
            </a:r>
            <a:r>
              <a:rPr lang="en-US" dirty="0"/>
              <a:t>, no polynomial time algorithms are found for any of NPC problems </a:t>
            </a:r>
          </a:p>
          <a:p>
            <a:r>
              <a:rPr lang="en-US" dirty="0"/>
              <a:t>However, “P is equal to NP or not” is currently </a:t>
            </a:r>
            <a:r>
              <a:rPr lang="en-US" b="1" dirty="0"/>
              <a:t>unknown</a:t>
            </a:r>
            <a:endParaRPr lang="en-US" dirty="0"/>
          </a:p>
          <a:p>
            <a:pPr lvl="1"/>
            <a:r>
              <a:rPr lang="en-US" dirty="0"/>
              <a:t>But most of computer scientists do not believe N=NP</a:t>
            </a:r>
          </a:p>
          <a:p>
            <a:pPr lvl="1"/>
            <a:r>
              <a:rPr lang="en-US" dirty="0"/>
              <a:t>http://www.cs.uchicago.edu/~fortnow/papers/pnp-cacm.pdf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0975"/>
            <a:ext cx="9601200" cy="1303338"/>
          </a:xfrm>
        </p:spPr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5" name="Oval 4"/>
          <p:cNvSpPr/>
          <p:nvPr/>
        </p:nvSpPr>
        <p:spPr>
          <a:xfrm>
            <a:off x="2065234" y="1981200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08134" y="3895102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8834" y="2667000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scientists believe:</a:t>
            </a:r>
          </a:p>
        </p:txBody>
      </p:sp>
      <p:sp>
        <p:nvSpPr>
          <p:cNvPr id="9" name="Oval 8"/>
          <p:cNvSpPr/>
          <p:nvPr/>
        </p:nvSpPr>
        <p:spPr>
          <a:xfrm>
            <a:off x="6313918" y="1952002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NP=NPC=P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141646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not ruled out that: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05098" y="586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NP-Hard problems: </a:t>
            </a:r>
            <a:r>
              <a:rPr lang="en-US" dirty="0"/>
              <a:t>problems harder than or equal to NPC problems</a:t>
            </a:r>
          </a:p>
        </p:txBody>
      </p:sp>
    </p:spTree>
    <p:extLst>
      <p:ext uri="{BB962C8B-B14F-4D97-AF65-F5344CB8AC3E}">
        <p14:creationId xmlns:p14="http://schemas.microsoft.com/office/powerpoint/2010/main" val="368194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235</TotalTime>
  <Words>3100</Words>
  <Application>Microsoft Office PowerPoint</Application>
  <PresentationFormat>Widescreen</PresentationFormat>
  <Paragraphs>630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Century Schoolbook</vt:lpstr>
      <vt:lpstr>Wingdings 2</vt:lpstr>
      <vt:lpstr>View</vt:lpstr>
      <vt:lpstr>CS2009 Design and Analysis of Algorithms</vt:lpstr>
      <vt:lpstr>Polynomial-time?</vt:lpstr>
      <vt:lpstr>P and NP?</vt:lpstr>
      <vt:lpstr>P and NP?</vt:lpstr>
      <vt:lpstr>P and NP?</vt:lpstr>
      <vt:lpstr>P =? NP</vt:lpstr>
      <vt:lpstr>P =? NP</vt:lpstr>
      <vt:lpstr>NP-complete problems</vt:lpstr>
      <vt:lpstr>NP-complete problems</vt:lpstr>
      <vt:lpstr>Why we study NPC?</vt:lpstr>
      <vt:lpstr>Prove a problem is a NPC problem?</vt:lpstr>
      <vt:lpstr>What if a NPC problem needs to be solved?</vt:lpstr>
      <vt:lpstr>Algorithmic Breakthrough</vt:lpstr>
      <vt:lpstr>CS2009 Design and Analysis of Algorithms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35.1 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35.2 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2-Approximate</vt:lpstr>
      <vt:lpstr>35.3 The set-covering problem</vt:lpstr>
      <vt:lpstr>The set-covering problem</vt:lpstr>
      <vt:lpstr>The set-covering problem</vt:lpstr>
      <vt:lpstr>The set-covering problem</vt:lpstr>
      <vt:lpstr>The set-covering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Khan</dc:creator>
  <cp:lastModifiedBy>Zeshan Khan</cp:lastModifiedBy>
  <cp:revision>89</cp:revision>
  <dcterms:created xsi:type="dcterms:W3CDTF">2017-11-20T03:15:56Z</dcterms:created>
  <dcterms:modified xsi:type="dcterms:W3CDTF">2021-12-23T09:11:48Z</dcterms:modified>
</cp:coreProperties>
</file>