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8"/>
  </p:notesMasterIdLst>
  <p:sldIdLst>
    <p:sldId id="256" r:id="rId2"/>
    <p:sldId id="257" r:id="rId3"/>
    <p:sldId id="258" r:id="rId4"/>
    <p:sldId id="271" r:id="rId5"/>
    <p:sldId id="270" r:id="rId6"/>
    <p:sldId id="273" r:id="rId7"/>
    <p:sldId id="274" r:id="rId8"/>
    <p:sldId id="275" r:id="rId9"/>
    <p:sldId id="280" r:id="rId10"/>
    <p:sldId id="259"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sorterViewPr>
    <p:cViewPr varScale="1">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4780" units="in"/>
          <inkml:channel name="Y" type="integer" max="18630" units="in"/>
          <inkml:channel name="F" type="integer" max="255" units="dev"/>
        </inkml:traceFormat>
        <inkml:channelProperties>
          <inkml:channelProperty channel="X" name="resolution" value="3003.63647" units="1/in"/>
          <inkml:channelProperty channel="Y" name="resolution" value="3010.66577" units="1/in"/>
          <inkml:channelProperty channel="F" name="resolution" value="INF" units="1/dev"/>
        </inkml:channelProperties>
      </inkml:inkSource>
      <inkml:timestamp xml:id="ts0" timeString="2005-11-27T07:48:25.718"/>
    </inkml:context>
    <inkml:brush xml:id="br0">
      <inkml:brushProperty name="width" value="0.09701" units="cm"/>
      <inkml:brushProperty name="height" value="0.09701" units="cm"/>
      <inkml:brushProperty name="fitToCurve" value="1"/>
    </inkml:brush>
  </inkml:definitions>
  <inkml:trace contextRef="#ctx0" brushRef="#br0">224 25 24,'-16'-10'16,"5"5"-1,0 2-3,-3-1-1,0 4 0,-2-2-3,1 4-1,-2 0-1,2 3-1,-1 0 0,2 4-2,0 0 1,2 5-2,0-1 1,3 5-1,1-2 0,3 4-1,1 0 1,1 2-1,3 0 0,3 2 1,1-3-2,2 1 1,1-1 0,2-4 0,0-1-1,1-3 0,1-2 0,1-3 0,-1-3 0,1-2 0,1-3 0,-3-1-1,2-5 1,0-3 0,-2-5-1,-1-2 1,-1-2 0,0-3 0,-2-4 0,-1 0 0,-1-1 1,0 3-1,-2 3 1,1 3 0,-2 3 0,-1 14 0,2-9 0,-2 9 1,2 22-1,0 1 1,1 4-1,1 6 0,3 0 0,1 1 0,3-4-1,0-3 1,1-8-1,1-7 0,-1-6 0,0-6 0,1-6 0,-3-3-1,2 0-4,-5-5-18,2-3-9,-1 3-2,-1-1 1</inkml:trace>
</inkml:ink>
</file>

<file path=ppt/ink/ink2.xml><?xml version="1.0" encoding="utf-8"?>
<inkml:ink xmlns:inkml="http://www.w3.org/2003/InkML">
  <inkml:definitions>
    <inkml:context xml:id="ctx0">
      <inkml:inkSource xml:id="inkSrc0">
        <inkml:traceFormat>
          <inkml:channel name="X" type="integer" max="24780" units="in"/>
          <inkml:channel name="Y" type="integer" max="18630" units="in"/>
          <inkml:channel name="F" type="integer" max="255" units="dev"/>
        </inkml:traceFormat>
        <inkml:channelProperties>
          <inkml:channelProperty channel="X" name="resolution" value="3003.63647" units="1/in"/>
          <inkml:channelProperty channel="Y" name="resolution" value="3010.66577" units="1/in"/>
          <inkml:channelProperty channel="F" name="resolution" value="INF" units="1/dev"/>
        </inkml:channelProperties>
      </inkml:inkSource>
      <inkml:timestamp xml:id="ts0" timeString="2005-11-27T07:48:59.250"/>
    </inkml:context>
    <inkml:brush xml:id="br0">
      <inkml:brushProperty name="width" value="0.09701" units="cm"/>
      <inkml:brushProperty name="height" value="0.09701" units="cm"/>
      <inkml:brushProperty name="fitToCurve" value="1"/>
    </inkml:brush>
  </inkml:definitions>
  <inkml:trace contextRef="#ctx0" brushRef="#br0">281-7 8,'0'0'13,"0"0"-2,-12-3 0,12 3-2,0 0-1,-14 3-1,14-3-1,-9 7-2,9-7 1,-11 11-1,11-11 0,-15 16-1,8-7 0,-2 0 0,1 3 0,-3-1-1,2 0 1,-1 2-1,1 0 1,-2 0-1,2 1 1,-1 0-1,1 5 1,-1 2-1,1 3 1,-1 1-1,2 5 1,-3 2-1,2 5 1,-1 0-1,1 5 1,-1-2-1,2 5-2,-1-1 1,2 0-2,1-1 2,3 3 1,2-4-1,3 4 1,2-2-2,4-3 5,2-3-6,5-1 6,0-3-5,4-1 1,1-2-1,3-3 1,-1-3-1,2 2 1,0 1-1,1 4 0,-25-32 1,0 0-3,44 45 2,-44-45-2,0 0 2,51 51-2,-51-51 3,0 0-3,61 49 2,-61-49 0,44 29-1,-44-29 1,49 26 0,-49-26-2,54 21 1,-54-21 0,56 19 0,-56-19 1,57 10 1,-57-10-1,55 5 1,-55-5 0,54 0 0,-54 0 0,53-5 0,-53 5-2,49-10 1,-49 10 0,47-15 0,-30 9 0,24-18 0,-7-1 2,-4 2-2,-7-2 2,0 1-2,-6-3 2,0 7-2,-5 5 2,-1 0-3,3 0 1,-2 0 0,0-3 0,1-1 0,-2 2-1,0-3 1,-1-1 0,1 0 0,-2 2-1,-1-6 1,0 0 0,0-2 0,-1 0-1,-1-3 1,0 0-4,-2-3 5,0-1-5,0 2 5,-2 2-5,-1 3 5,-1 1-5,-1 2 5,0 1-2,-1 4 1,-1-1 3,-1 3-3,1-1 3,-1 1-3,0 0 3,0 1-2,0-1 2,0 2-3,0 0 0,1 1 0,1 0 1,0 0-1,1 0 0,1-1 0,0 1 0,1-1 0,0 2 0,0 1 1,0 1-1,-1 11 0,3-14 0,-3 14 0,0 0 1,0 0-1,0 0 0,0 0 0,0 0 0,0 0-1,0 0-2,0 0-2,-11 2-4,11-2-17,0 0-6,-5 13-1,5-13 1</inkml:trace>
  <inkml:trace contextRef="#ctx0" brushRef="#br0" timeOffset="1343">1019 435 15,'0'0'25,"2"-12"-4,-2 12-2,9-6-4,0 4-4,-9 2-2,15-8-3,-6 2-3,2 0 0,3-2-1,0-1-1,3-3 0,-1-1 0,2-2-1,0-1 0,-2 1 0,-1 1 1,-4 2-1,-2 2 0,-9 10 1,11-11 0,-11 11 0,0 0 0,0 0 1,0 0 0,0 0 0,3 12 1,-3-12-1,6 20 0,-1-7-1,2 7 1,2 1-1,4 5 0,0 2 0,1 2 0,1 0 0,-1 2-3,-1-3 2,2 0-1,-4-6 1,0-1-2,-2-5 3,-3-3-5,1-3 1,-7-11-7,0 0-22,0 0-1,0 0 0,0 0 0</inkml:trace>
  <inkml:trace contextRef="#ctx0" brushRef="#br0" timeOffset="3734">455 670 18,'0'0'15,"0"0"-2,-1 9-2,1-9-2,-1 15-2,0-3-2,2 3 4,-1 4-6,2 2 4,-1 4-5,1 3 3,2-1-4,-1 2 5,0-1-5,1 0 0,0-2 0,-1-2-1,1-4 0,-2-4 1,1-1-1,-1-5 0,-1-1 0,-1-9 0,0 0 0,0 0-1,0 0 1,0 0 0,0 0 0,-1-9 0,1 9 0,-1-15 0,1 3 0,2 3 1,-1-2 1,3 1 0,0-1 1,2-1 0,-1 0 0,4-1 0,-1 4 0,5 1-1,-1 4 0,3 0-1,2 4 0,0 6 0,1 2 0,0 3-1,1 3 0,-3 0 1,-2 2-2,-1 2 1,-4-2-1,-2 1 1,-2 0-1,-4 0 0,-2-2 0,-3 1 1,-1-4-1,-4 2 1,0-3 0,-4-3 0,1-2 1,-2-1-1,-2-1 0,1-4 1,-3-2 0,3-1 1,-3 1 0,1 3 0,0-1-1,1 1 1,2-1 0,1 6 0,3-3-2,10-3 0,-12 5-4,12-5-15,0 0-11,-4-15-2,4 15 1,6-22-1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6EA6A-A993-4384-BC30-1D004ACFCCD9}"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C4183-CE69-4BCD-B5EC-6224346FE46E}" type="slidenum">
              <a:rPr lang="en-US" smtClean="0"/>
              <a:t>‹#›</a:t>
            </a:fld>
            <a:endParaRPr lang="en-US"/>
          </a:p>
        </p:txBody>
      </p:sp>
    </p:spTree>
    <p:extLst>
      <p:ext uri="{BB962C8B-B14F-4D97-AF65-F5344CB8AC3E}">
        <p14:creationId xmlns:p14="http://schemas.microsoft.com/office/powerpoint/2010/main" val="19887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BC4183-CE69-4BCD-B5EC-6224346FE46E}" type="slidenum">
              <a:rPr lang="en-US" smtClean="0"/>
              <a:t>1</a:t>
            </a:fld>
            <a:endParaRPr lang="en-US"/>
          </a:p>
        </p:txBody>
      </p:sp>
    </p:spTree>
    <p:extLst>
      <p:ext uri="{BB962C8B-B14F-4D97-AF65-F5344CB8AC3E}">
        <p14:creationId xmlns:p14="http://schemas.microsoft.com/office/powerpoint/2010/main" val="1802007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DE6DC-A988-4686-B10A-2B9735ACCBD3}" type="slidenum">
              <a:rPr lang="en-US" altLang="en-US"/>
              <a:pPr/>
              <a:t>16</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2107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77D65-6E87-4E6C-B110-2FA26A0796A5}" type="slidenum">
              <a:rPr lang="en-US" altLang="en-US"/>
              <a:pPr/>
              <a:t>6</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8539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404A6-EC49-4B72-8F3F-7DAAE8C043D6}" type="slidenum">
              <a:rPr lang="en-US" altLang="en-US"/>
              <a:pPr/>
              <a:t>7</a:t>
            </a:fld>
            <a:endParaRPr lang="en-US" alt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864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35751-9191-4EBE-9486-BC551E57392D}" type="slidenum">
              <a:rPr lang="en-US" altLang="en-US"/>
              <a:pPr/>
              <a:t>8</a:t>
            </a:fld>
            <a:endParaRPr lang="en-US" alt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60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A722E-6442-4007-9CCC-B647FE538458}" type="slidenum">
              <a:rPr lang="en-US" altLang="en-US"/>
              <a:pPr/>
              <a:t>9</a:t>
            </a:fld>
            <a:endParaRPr lang="en-US" altLang="en-US"/>
          </a:p>
        </p:txBody>
      </p:sp>
      <p:sp>
        <p:nvSpPr>
          <p:cNvPr id="66562" name="Rectangle 2"/>
          <p:cNvSpPr>
            <a:spLocks noGrp="1" noRot="1" noChangeAspect="1" noChangeArrowheads="1" noTextEdit="1"/>
          </p:cNvSpPr>
          <p:nvPr>
            <p:ph type="sldImg"/>
          </p:nvPr>
        </p:nvSpPr>
        <p:spPr>
          <a:xfrm>
            <a:off x="355600" y="687388"/>
            <a:ext cx="6227763" cy="3503612"/>
          </a:xfrm>
          <a:ln/>
        </p:spPr>
      </p:sp>
      <p:sp>
        <p:nvSpPr>
          <p:cNvPr id="66563" name="Rectangle 3"/>
          <p:cNvSpPr>
            <a:spLocks noGrp="1" noChangeArrowheads="1"/>
          </p:cNvSpPr>
          <p:nvPr>
            <p:ph type="body" idx="1"/>
          </p:nvPr>
        </p:nvSpPr>
        <p:spPr>
          <a:xfrm>
            <a:off x="914400" y="4421188"/>
            <a:ext cx="5105400" cy="4191000"/>
          </a:xfrm>
        </p:spPr>
        <p:txBody>
          <a:bodyPr/>
          <a:lstStyle/>
          <a:p>
            <a:endParaRPr lang="en-US" altLang="en-US"/>
          </a:p>
        </p:txBody>
      </p:sp>
    </p:spTree>
    <p:extLst>
      <p:ext uri="{BB962C8B-B14F-4D97-AF65-F5344CB8AC3E}">
        <p14:creationId xmlns:p14="http://schemas.microsoft.com/office/powerpoint/2010/main" val="93997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4553B-2C93-4AA3-BC24-2E5ADDA969D8}" type="slidenum">
              <a:rPr lang="en-US" altLang="en-US"/>
              <a:pPr/>
              <a:t>11</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en-US"/>
              <a:t>To compute p, we use Horner’s rule</a:t>
            </a:r>
          </a:p>
          <a:p>
            <a:r>
              <a:rPr lang="en-US" altLang="en-US"/>
              <a:t>	p = P[m] + 10(P[m-1] + 10(P[m-2] + … + 10(P[2] + 10(P[1]) …))</a:t>
            </a:r>
          </a:p>
          <a:p>
            <a:r>
              <a:rPr lang="en-US" altLang="en-US"/>
              <a:t>in which we can compute in time O(m).</a:t>
            </a:r>
          </a:p>
        </p:txBody>
      </p:sp>
    </p:spTree>
    <p:extLst>
      <p:ext uri="{BB962C8B-B14F-4D97-AF65-F5344CB8AC3E}">
        <p14:creationId xmlns:p14="http://schemas.microsoft.com/office/powerpoint/2010/main" val="330520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5AAF4-B53A-409E-A236-281ECEB70BAC}" type="slidenum">
              <a:rPr lang="en-US" altLang="en-US"/>
              <a:pPr/>
              <a:t>12</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en-US"/>
              <a:t>Concept 3 will be further explained in the example of the Rabin-Karp algorithm at work</a:t>
            </a:r>
          </a:p>
        </p:txBody>
      </p:sp>
    </p:spTree>
    <p:extLst>
      <p:ext uri="{BB962C8B-B14F-4D97-AF65-F5344CB8AC3E}">
        <p14:creationId xmlns:p14="http://schemas.microsoft.com/office/powerpoint/2010/main" val="177668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68741-C724-45F0-9156-F976740EC70D}" type="slidenum">
              <a:rPr lang="en-US" altLang="en-US"/>
              <a:pPr/>
              <a:t>13</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ltLang="en-US"/>
              <a:t>Here, we are using a window of size 2. It corresponds to the length of the pattern. For the first window, we see that the value is 31. If we wanted to find out the value of the next window, we would merely subtract the high-order digit 3 and add the low-order digit 4, so that we are left with 14, the value of the second window.</a:t>
            </a:r>
          </a:p>
        </p:txBody>
      </p:sp>
    </p:spTree>
    <p:extLst>
      <p:ext uri="{BB962C8B-B14F-4D97-AF65-F5344CB8AC3E}">
        <p14:creationId xmlns:p14="http://schemas.microsoft.com/office/powerpoint/2010/main" val="3856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39FAA-8620-4E59-A260-51F332F1E973}" type="slidenum">
              <a:rPr lang="en-US" altLang="en-US"/>
              <a:pPr/>
              <a:t>14</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ltLang="en-US"/>
              <a:t>Spurious hit is when we have a match but it isn’t an actual match to the pattern. When this happen, further testing is done.</a:t>
            </a:r>
          </a:p>
        </p:txBody>
      </p:sp>
    </p:spTree>
    <p:extLst>
      <p:ext uri="{BB962C8B-B14F-4D97-AF65-F5344CB8AC3E}">
        <p14:creationId xmlns:p14="http://schemas.microsoft.com/office/powerpoint/2010/main" val="262223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23447F-CF63-459F-A81F-FB4B8099D908}" type="datetime1">
              <a:rPr lang="en-US" smtClean="0"/>
              <a:t>12/7/2021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zeshan.khan@nu.edu.pk</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2B3A80-CC3E-4CD4-9416-417A84A5922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49991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6DF4F-0CBE-492E-B924-604695F33605}" type="datetime1">
              <a:rPr lang="en-US" smtClean="0"/>
              <a:t>12/7/2021</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379784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0D84-0D6B-4C2D-A69A-40FA6C998363}" type="datetime1">
              <a:rPr lang="en-US" smtClean="0"/>
              <a:t>12/7/2021</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310279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5BDDA-B974-46C9-8F49-B3C92E5727C4}" type="datetime1">
              <a:rPr lang="en-US" smtClean="0"/>
              <a:t>12/7/2021</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340426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BE6CE-3B85-4F6B-A6A3-5D769533D137}" type="datetime1">
              <a:rPr lang="en-US" smtClean="0"/>
              <a:t>12/7/2021</a:t>
            </a:fld>
            <a:endParaRPr lang="en-US"/>
          </a:p>
        </p:txBody>
      </p:sp>
      <p:sp>
        <p:nvSpPr>
          <p:cNvPr id="5" name="Footer Placeholder 4"/>
          <p:cNvSpPr>
            <a:spLocks noGrp="1"/>
          </p:cNvSpPr>
          <p:nvPr>
            <p:ph type="ftr" sz="quarter" idx="11"/>
          </p:nvPr>
        </p:nvSpPr>
        <p:spPr/>
        <p:txBody>
          <a:bodyPr/>
          <a:lstStyle/>
          <a:p>
            <a:r>
              <a:rPr lang="en-US"/>
              <a:t>zeshan.khan@nu.edu.pk</a:t>
            </a:r>
          </a:p>
        </p:txBody>
      </p:sp>
      <p:sp>
        <p:nvSpPr>
          <p:cNvPr id="6" name="Slide Number Placeholder 5"/>
          <p:cNvSpPr>
            <a:spLocks noGrp="1"/>
          </p:cNvSpPr>
          <p:nvPr>
            <p:ph type="sldNum" sz="quarter" idx="12"/>
          </p:nvPr>
        </p:nvSpPr>
        <p:spPr/>
        <p:txBody>
          <a:bodyPr/>
          <a:lstStyle/>
          <a:p>
            <a:fld id="{B62B3A80-CC3E-4CD4-9416-417A84A5922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59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32F2D4-CD3C-458B-9F89-0EDCAC7D7130}" type="datetime1">
              <a:rPr lang="en-US" smtClean="0"/>
              <a:t>12/7/2021</a:t>
            </a:fld>
            <a:endParaRPr lang="en-US"/>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283587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FA9F53-8C5E-4390-9C32-4BFF085FF11D}" type="datetime1">
              <a:rPr lang="en-US" smtClean="0"/>
              <a:t>12/7/2021</a:t>
            </a:fld>
            <a:endParaRPr lang="en-US"/>
          </a:p>
        </p:txBody>
      </p:sp>
      <p:sp>
        <p:nvSpPr>
          <p:cNvPr id="8" name="Footer Placeholder 7"/>
          <p:cNvSpPr>
            <a:spLocks noGrp="1"/>
          </p:cNvSpPr>
          <p:nvPr>
            <p:ph type="ftr" sz="quarter" idx="11"/>
          </p:nvPr>
        </p:nvSpPr>
        <p:spPr/>
        <p:txBody>
          <a:bodyPr/>
          <a:lstStyle/>
          <a:p>
            <a:r>
              <a:rPr lang="en-US"/>
              <a:t>zeshan.khan@nu.edu.pk</a:t>
            </a:r>
          </a:p>
        </p:txBody>
      </p:sp>
      <p:sp>
        <p:nvSpPr>
          <p:cNvPr id="9" name="Slide Number Placeholder 8"/>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84842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BCC21E-F01C-4217-BD74-AC422FB8B6FD}" type="datetime1">
              <a:rPr lang="en-US" smtClean="0"/>
              <a:t>12/7/2021</a:t>
            </a:fld>
            <a:endParaRPr lang="en-US"/>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253492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CBA78-A989-4A0C-A2B2-53548AC71FFC}" type="datetime1">
              <a:rPr lang="en-US" smtClean="0"/>
              <a:t>12/7/2021</a:t>
            </a:fld>
            <a:endParaRPr lang="en-US"/>
          </a:p>
        </p:txBody>
      </p:sp>
      <p:sp>
        <p:nvSpPr>
          <p:cNvPr id="3" name="Footer Placeholder 2"/>
          <p:cNvSpPr>
            <a:spLocks noGrp="1"/>
          </p:cNvSpPr>
          <p:nvPr>
            <p:ph type="ftr" sz="quarter" idx="11"/>
          </p:nvPr>
        </p:nvSpPr>
        <p:spPr/>
        <p:txBody>
          <a:bodyPr/>
          <a:lstStyle/>
          <a:p>
            <a:r>
              <a:rPr lang="en-US"/>
              <a:t>zeshan.khan@nu.edu.pk</a:t>
            </a:r>
          </a:p>
        </p:txBody>
      </p:sp>
      <p:sp>
        <p:nvSpPr>
          <p:cNvPr id="4" name="Slide Number Placeholder 3"/>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346957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FBF28-3065-41DA-9153-DE2D255C8593}" type="datetime1">
              <a:rPr lang="en-US" smtClean="0"/>
              <a:t>12/7/2021</a:t>
            </a:fld>
            <a:endParaRPr lang="en-US"/>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380290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B5956-E47F-4F3B-A42D-D7FB3AF07B72}" type="datetime1">
              <a:rPr lang="en-US" smtClean="0"/>
              <a:t>12/7/2021</a:t>
            </a:fld>
            <a:endParaRPr lang="en-US"/>
          </a:p>
        </p:txBody>
      </p:sp>
      <p:sp>
        <p:nvSpPr>
          <p:cNvPr id="6" name="Footer Placeholder 5"/>
          <p:cNvSpPr>
            <a:spLocks noGrp="1"/>
          </p:cNvSpPr>
          <p:nvPr>
            <p:ph type="ftr" sz="quarter" idx="11"/>
          </p:nvPr>
        </p:nvSpPr>
        <p:spPr/>
        <p:txBody>
          <a:bodyPr/>
          <a:lstStyle/>
          <a:p>
            <a:r>
              <a:rPr lang="en-US"/>
              <a:t>zeshan.khan@nu.edu.pk</a:t>
            </a:r>
          </a:p>
        </p:txBody>
      </p:sp>
      <p:sp>
        <p:nvSpPr>
          <p:cNvPr id="7" name="Slide Number Placeholder 6"/>
          <p:cNvSpPr>
            <a:spLocks noGrp="1"/>
          </p:cNvSpPr>
          <p:nvPr>
            <p:ph type="sldNum" sz="quarter" idx="12"/>
          </p:nvPr>
        </p:nvSpPr>
        <p:spPr/>
        <p:txBody>
          <a:bodyPr/>
          <a:lstStyle/>
          <a:p>
            <a:fld id="{B62B3A80-CC3E-4CD4-9416-417A84A5922F}" type="slidenum">
              <a:rPr lang="en-US" smtClean="0"/>
              <a:t>‹#›</a:t>
            </a:fld>
            <a:endParaRPr lang="en-US"/>
          </a:p>
        </p:txBody>
      </p:sp>
    </p:spTree>
    <p:extLst>
      <p:ext uri="{BB962C8B-B14F-4D97-AF65-F5344CB8AC3E}">
        <p14:creationId xmlns:p14="http://schemas.microsoft.com/office/powerpoint/2010/main" val="153876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073033D-2A77-4A10-B19E-798AB7655809}" type="datetime1">
              <a:rPr lang="en-US" smtClean="0"/>
              <a:t>12/7/2021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zeshan.khan@nu.edu.pk</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62B3A80-CC3E-4CD4-9416-417A84A5922F}" type="slidenum">
              <a:rPr lang="en-US" smtClean="0"/>
              <a:t>‹#›</a:t>
            </a:fld>
            <a:endParaRPr lang="en-US"/>
          </a:p>
        </p:txBody>
      </p:sp>
    </p:spTree>
    <p:extLst>
      <p:ext uri="{BB962C8B-B14F-4D97-AF65-F5344CB8AC3E}">
        <p14:creationId xmlns:p14="http://schemas.microsoft.com/office/powerpoint/2010/main" val="427634217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and Analysis of Algorithms</a:t>
            </a:r>
          </a:p>
        </p:txBody>
      </p:sp>
      <p:sp>
        <p:nvSpPr>
          <p:cNvPr id="3" name="Subtitle 2"/>
          <p:cNvSpPr>
            <a:spLocks noGrp="1"/>
          </p:cNvSpPr>
          <p:nvPr>
            <p:ph type="subTitle" idx="1"/>
          </p:nvPr>
        </p:nvSpPr>
        <p:spPr/>
        <p:txBody>
          <a:bodyPr/>
          <a:lstStyle/>
          <a:p>
            <a:r>
              <a:rPr lang="en-US" dirty="0"/>
              <a:t>String Matching Algorithms</a:t>
            </a:r>
          </a:p>
          <a:p>
            <a:r>
              <a:rPr lang="en-US" dirty="0"/>
              <a:t>Chapter # 32</a:t>
            </a:r>
          </a:p>
        </p:txBody>
      </p:sp>
    </p:spTree>
    <p:extLst>
      <p:ext uri="{BB962C8B-B14F-4D97-AF65-F5344CB8AC3E}">
        <p14:creationId xmlns:p14="http://schemas.microsoft.com/office/powerpoint/2010/main" val="2320694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32.2 Rabin-Karp</a:t>
            </a:r>
            <a:endParaRPr lang="en-US" dirty="0"/>
          </a:p>
        </p:txBody>
      </p:sp>
      <p:sp>
        <p:nvSpPr>
          <p:cNvPr id="3" name="Content Placeholder 2"/>
          <p:cNvSpPr>
            <a:spLocks noGrp="1"/>
          </p:cNvSpPr>
          <p:nvPr>
            <p:ph idx="1"/>
          </p:nvPr>
        </p:nvSpPr>
        <p:spPr/>
        <p:txBody>
          <a:bodyPr/>
          <a:lstStyle/>
          <a:p>
            <a:r>
              <a:rPr lang="en-US" altLang="en-US" dirty="0"/>
              <a:t>A string search algorithm which compares a string's hash values, rather than the strings themselves. For efficiency, the hash value of the next position in the text is easily computed from the hash value of the current position. </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B62B3A80-CC3E-4CD4-9416-417A84A5922F}" type="slidenum">
              <a:rPr lang="en-US" smtClean="0"/>
              <a:t>10</a:t>
            </a:fld>
            <a:endParaRPr lang="en-US"/>
          </a:p>
        </p:txBody>
      </p:sp>
    </p:spTree>
    <p:extLst>
      <p:ext uri="{BB962C8B-B14F-4D97-AF65-F5344CB8AC3E}">
        <p14:creationId xmlns:p14="http://schemas.microsoft.com/office/powerpoint/2010/main" val="41039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How Rabin-Karp works</a:t>
            </a:r>
          </a:p>
        </p:txBody>
      </p:sp>
      <p:sp>
        <p:nvSpPr>
          <p:cNvPr id="13315" name="Rectangle 3"/>
          <p:cNvSpPr>
            <a:spLocks noGrp="1" noChangeArrowheads="1"/>
          </p:cNvSpPr>
          <p:nvPr>
            <p:ph idx="1"/>
          </p:nvPr>
        </p:nvSpPr>
        <p:spPr/>
        <p:txBody>
          <a:bodyPr>
            <a:normAutofit/>
          </a:bodyPr>
          <a:lstStyle/>
          <a:p>
            <a:pPr>
              <a:lnSpc>
                <a:spcPct val="90000"/>
              </a:lnSpc>
            </a:pPr>
            <a:r>
              <a:rPr lang="en-US" altLang="en-US" sz="2800"/>
              <a:t>Let characters in both arrays T and P be digits in radix-</a:t>
            </a:r>
            <a:r>
              <a:rPr lang="en-US" altLang="en-US" sz="2800">
                <a:latin typeface="Symbol" panose="05050102010706020507" pitchFamily="18" charset="2"/>
              </a:rPr>
              <a:t>S</a:t>
            </a:r>
            <a:r>
              <a:rPr lang="en-US" altLang="en-US" sz="2800"/>
              <a:t> notation. (</a:t>
            </a:r>
            <a:r>
              <a:rPr lang="en-US" altLang="en-US" sz="2800">
                <a:latin typeface="Symbol" panose="05050102010706020507" pitchFamily="18" charset="2"/>
              </a:rPr>
              <a:t>S = (0,1,...,9)</a:t>
            </a:r>
          </a:p>
          <a:p>
            <a:pPr>
              <a:lnSpc>
                <a:spcPct val="90000"/>
              </a:lnSpc>
            </a:pPr>
            <a:r>
              <a:rPr lang="en-US" altLang="en-US" sz="2800"/>
              <a:t>Let p be the value of the characters in P</a:t>
            </a:r>
          </a:p>
          <a:p>
            <a:pPr>
              <a:lnSpc>
                <a:spcPct val="90000"/>
              </a:lnSpc>
            </a:pPr>
            <a:r>
              <a:rPr lang="en-US" altLang="en-US" sz="2800"/>
              <a:t>Choose a prime number </a:t>
            </a:r>
            <a:r>
              <a:rPr lang="en-US" altLang="en-US" sz="2800" i="1"/>
              <a:t>q</a:t>
            </a:r>
            <a:r>
              <a:rPr lang="en-US" altLang="en-US" sz="2800"/>
              <a:t> such that fits within a computer word to speed computations.</a:t>
            </a:r>
          </a:p>
          <a:p>
            <a:pPr>
              <a:lnSpc>
                <a:spcPct val="90000"/>
              </a:lnSpc>
            </a:pPr>
            <a:r>
              <a:rPr lang="en-US" altLang="en-US" sz="2800"/>
              <a:t>Compute (p mod q)</a:t>
            </a:r>
          </a:p>
          <a:p>
            <a:pPr lvl="1">
              <a:lnSpc>
                <a:spcPct val="90000"/>
              </a:lnSpc>
            </a:pPr>
            <a:r>
              <a:rPr lang="en-US" altLang="en-US" sz="2400"/>
              <a:t>The value of p mod q is what we will be using to find all matches of the pattern P in T.</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11</a:t>
            </a:fld>
            <a:endParaRPr lang="en-US"/>
          </a:p>
        </p:txBody>
      </p:sp>
    </p:spTree>
    <p:extLst>
      <p:ext uri="{BB962C8B-B14F-4D97-AF65-F5344CB8AC3E}">
        <p14:creationId xmlns:p14="http://schemas.microsoft.com/office/powerpoint/2010/main" val="168522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How Rabin-Karp works (continued)</a:t>
            </a:r>
          </a:p>
        </p:txBody>
      </p:sp>
      <p:sp>
        <p:nvSpPr>
          <p:cNvPr id="43011" name="Rectangle 3"/>
          <p:cNvSpPr>
            <a:spLocks noGrp="1" noChangeArrowheads="1"/>
          </p:cNvSpPr>
          <p:nvPr>
            <p:ph idx="1"/>
          </p:nvPr>
        </p:nvSpPr>
        <p:spPr/>
        <p:txBody>
          <a:bodyPr/>
          <a:lstStyle/>
          <a:p>
            <a:pPr>
              <a:lnSpc>
                <a:spcPct val="90000"/>
              </a:lnSpc>
            </a:pPr>
            <a:r>
              <a:rPr kumimoji="0" lang="en-US" altLang="en-US">
                <a:effectLst/>
              </a:rPr>
              <a:t>Compute (T[s+1, .., s+m] mod q) for s = 0 .. n-m</a:t>
            </a:r>
          </a:p>
          <a:p>
            <a:pPr>
              <a:lnSpc>
                <a:spcPct val="90000"/>
              </a:lnSpc>
            </a:pPr>
            <a:r>
              <a:rPr kumimoji="0" lang="en-US" altLang="en-US">
                <a:effectLst/>
              </a:rPr>
              <a:t>Test against P only those sequences in T having the same (mod q) value </a:t>
            </a:r>
          </a:p>
          <a:p>
            <a:pPr>
              <a:lnSpc>
                <a:spcPct val="90000"/>
              </a:lnSpc>
            </a:pPr>
            <a:r>
              <a:rPr kumimoji="0" lang="en-US" altLang="en-US">
                <a:effectLst/>
              </a:rPr>
              <a:t>(T[s+1, .., s+m] mod q) can be incrementally computed by subtracting the high-order digit, shifting, adding the low-order bit, all in modulo q arithmetic. </a:t>
            </a:r>
            <a:endParaRPr lang="en-US" altLang="en-US"/>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12</a:t>
            </a:fld>
            <a:endParaRPr lang="en-US"/>
          </a:p>
        </p:txBody>
      </p:sp>
    </p:spTree>
    <p:extLst>
      <p:ext uri="{BB962C8B-B14F-4D97-AF65-F5344CB8AC3E}">
        <p14:creationId xmlns:p14="http://schemas.microsoft.com/office/powerpoint/2010/main" val="32627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A Rabin-Karp example</a:t>
            </a:r>
          </a:p>
        </p:txBody>
      </p:sp>
      <p:sp>
        <p:nvSpPr>
          <p:cNvPr id="42002" name="Rectangle 18"/>
          <p:cNvSpPr>
            <a:spLocks noGrp="1" noChangeArrowheads="1"/>
          </p:cNvSpPr>
          <p:nvPr>
            <p:ph idx="1"/>
          </p:nvPr>
        </p:nvSpPr>
        <p:spPr>
          <a:xfrm>
            <a:off x="786621" y="2513407"/>
            <a:ext cx="4446561" cy="3282542"/>
          </a:xfrm>
        </p:spPr>
        <p:txBody>
          <a:bodyPr/>
          <a:lstStyle/>
          <a:p>
            <a:r>
              <a:rPr lang="en-US" altLang="en-US" sz="2800" dirty="0"/>
              <a:t>Given T = 31415926535 and P = 26</a:t>
            </a:r>
          </a:p>
          <a:p>
            <a:r>
              <a:rPr lang="en-US" altLang="en-US" sz="2800" dirty="0"/>
              <a:t>We choose q = 11</a:t>
            </a:r>
          </a:p>
          <a:p>
            <a:r>
              <a:rPr lang="en-US" altLang="en-US" sz="2800" dirty="0"/>
              <a:t>P mod q = 26 mod 11 = 4</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13</a:t>
            </a:fld>
            <a:endParaRPr lang="en-US"/>
          </a:p>
        </p:txBody>
      </p:sp>
      <p:sp>
        <p:nvSpPr>
          <p:cNvPr id="42003" name="Rectangle 19"/>
          <p:cNvSpPr>
            <a:spLocks noChangeArrowheads="1"/>
          </p:cNvSpPr>
          <p:nvPr/>
        </p:nvSpPr>
        <p:spPr bwMode="auto">
          <a:xfrm>
            <a:off x="6120619" y="2835817"/>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42004" name="Rectangle 20"/>
          <p:cNvSpPr>
            <a:spLocks noChangeArrowheads="1"/>
          </p:cNvSpPr>
          <p:nvPr/>
        </p:nvSpPr>
        <p:spPr bwMode="auto">
          <a:xfrm>
            <a:off x="5587219" y="2835817"/>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42005" name="Rectangle 21"/>
          <p:cNvSpPr>
            <a:spLocks noChangeArrowheads="1"/>
          </p:cNvSpPr>
          <p:nvPr/>
        </p:nvSpPr>
        <p:spPr bwMode="auto">
          <a:xfrm>
            <a:off x="71874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42006" name="Rectangle 22"/>
          <p:cNvSpPr>
            <a:spLocks noChangeArrowheads="1"/>
          </p:cNvSpPr>
          <p:nvPr/>
        </p:nvSpPr>
        <p:spPr bwMode="auto">
          <a:xfrm>
            <a:off x="66540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42007" name="Rectangle 23"/>
          <p:cNvSpPr>
            <a:spLocks noChangeArrowheads="1"/>
          </p:cNvSpPr>
          <p:nvPr/>
        </p:nvSpPr>
        <p:spPr bwMode="auto">
          <a:xfrm>
            <a:off x="82542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42008" name="Rectangle 24"/>
          <p:cNvSpPr>
            <a:spLocks noChangeArrowheads="1"/>
          </p:cNvSpPr>
          <p:nvPr/>
        </p:nvSpPr>
        <p:spPr bwMode="auto">
          <a:xfrm>
            <a:off x="77208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09" name="Rectangle 25"/>
          <p:cNvSpPr>
            <a:spLocks noChangeArrowheads="1"/>
          </p:cNvSpPr>
          <p:nvPr/>
        </p:nvSpPr>
        <p:spPr bwMode="auto">
          <a:xfrm>
            <a:off x="93210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42010" name="Rectangle 26"/>
          <p:cNvSpPr>
            <a:spLocks noChangeArrowheads="1"/>
          </p:cNvSpPr>
          <p:nvPr/>
        </p:nvSpPr>
        <p:spPr bwMode="auto">
          <a:xfrm>
            <a:off x="87876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42011" name="Rectangle 27"/>
          <p:cNvSpPr>
            <a:spLocks noChangeArrowheads="1"/>
          </p:cNvSpPr>
          <p:nvPr/>
        </p:nvSpPr>
        <p:spPr bwMode="auto">
          <a:xfrm>
            <a:off x="103878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42012" name="Rectangle 28"/>
          <p:cNvSpPr>
            <a:spLocks noChangeArrowheads="1"/>
          </p:cNvSpPr>
          <p:nvPr/>
        </p:nvSpPr>
        <p:spPr bwMode="auto">
          <a:xfrm>
            <a:off x="98544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13" name="Rectangle 29"/>
          <p:cNvSpPr>
            <a:spLocks noChangeArrowheads="1"/>
          </p:cNvSpPr>
          <p:nvPr/>
        </p:nvSpPr>
        <p:spPr bwMode="auto">
          <a:xfrm>
            <a:off x="10921219" y="28358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14" name="Rectangle 30"/>
          <p:cNvSpPr>
            <a:spLocks noChangeArrowheads="1"/>
          </p:cNvSpPr>
          <p:nvPr/>
        </p:nvSpPr>
        <p:spPr bwMode="auto">
          <a:xfrm>
            <a:off x="6120619" y="3826417"/>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42015" name="Rectangle 31"/>
          <p:cNvSpPr>
            <a:spLocks noChangeArrowheads="1"/>
          </p:cNvSpPr>
          <p:nvPr/>
        </p:nvSpPr>
        <p:spPr bwMode="auto">
          <a:xfrm>
            <a:off x="55872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42016" name="Rectangle 32"/>
          <p:cNvSpPr>
            <a:spLocks noChangeArrowheads="1"/>
          </p:cNvSpPr>
          <p:nvPr/>
        </p:nvSpPr>
        <p:spPr bwMode="auto">
          <a:xfrm>
            <a:off x="71874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42017" name="Rectangle 33"/>
          <p:cNvSpPr>
            <a:spLocks noChangeArrowheads="1"/>
          </p:cNvSpPr>
          <p:nvPr/>
        </p:nvSpPr>
        <p:spPr bwMode="auto">
          <a:xfrm>
            <a:off x="6654019" y="3826417"/>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42018" name="Rectangle 34"/>
          <p:cNvSpPr>
            <a:spLocks noChangeArrowheads="1"/>
          </p:cNvSpPr>
          <p:nvPr/>
        </p:nvSpPr>
        <p:spPr bwMode="auto">
          <a:xfrm>
            <a:off x="82542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42019" name="Rectangle 35"/>
          <p:cNvSpPr>
            <a:spLocks noChangeArrowheads="1"/>
          </p:cNvSpPr>
          <p:nvPr/>
        </p:nvSpPr>
        <p:spPr bwMode="auto">
          <a:xfrm>
            <a:off x="77208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20" name="Rectangle 36"/>
          <p:cNvSpPr>
            <a:spLocks noChangeArrowheads="1"/>
          </p:cNvSpPr>
          <p:nvPr/>
        </p:nvSpPr>
        <p:spPr bwMode="auto">
          <a:xfrm>
            <a:off x="93210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42021" name="Rectangle 37"/>
          <p:cNvSpPr>
            <a:spLocks noChangeArrowheads="1"/>
          </p:cNvSpPr>
          <p:nvPr/>
        </p:nvSpPr>
        <p:spPr bwMode="auto">
          <a:xfrm>
            <a:off x="87876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42022" name="Rectangle 38"/>
          <p:cNvSpPr>
            <a:spLocks noChangeArrowheads="1"/>
          </p:cNvSpPr>
          <p:nvPr/>
        </p:nvSpPr>
        <p:spPr bwMode="auto">
          <a:xfrm>
            <a:off x="103878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42023" name="Rectangle 39"/>
          <p:cNvSpPr>
            <a:spLocks noChangeArrowheads="1"/>
          </p:cNvSpPr>
          <p:nvPr/>
        </p:nvSpPr>
        <p:spPr bwMode="auto">
          <a:xfrm>
            <a:off x="98544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24" name="Rectangle 40"/>
          <p:cNvSpPr>
            <a:spLocks noChangeArrowheads="1"/>
          </p:cNvSpPr>
          <p:nvPr/>
        </p:nvSpPr>
        <p:spPr bwMode="auto">
          <a:xfrm>
            <a:off x="10921219" y="38264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25" name="Text Box 41"/>
          <p:cNvSpPr txBox="1">
            <a:spLocks noChangeArrowheads="1"/>
          </p:cNvSpPr>
          <p:nvPr/>
        </p:nvSpPr>
        <p:spPr bwMode="auto">
          <a:xfrm>
            <a:off x="5358619" y="4359817"/>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14 mod 11 = 3 not equal to 4</a:t>
            </a:r>
          </a:p>
        </p:txBody>
      </p:sp>
      <p:sp>
        <p:nvSpPr>
          <p:cNvPr id="42026" name="Text Box 42"/>
          <p:cNvSpPr txBox="1">
            <a:spLocks noChangeArrowheads="1"/>
          </p:cNvSpPr>
          <p:nvPr/>
        </p:nvSpPr>
        <p:spPr bwMode="auto">
          <a:xfrm>
            <a:off x="5358619" y="3293017"/>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31 mod 11 = 9 not equal to 4</a:t>
            </a:r>
          </a:p>
        </p:txBody>
      </p:sp>
      <p:sp>
        <p:nvSpPr>
          <p:cNvPr id="42027" name="Rectangle 43"/>
          <p:cNvSpPr>
            <a:spLocks noChangeArrowheads="1"/>
          </p:cNvSpPr>
          <p:nvPr/>
        </p:nvSpPr>
        <p:spPr bwMode="auto">
          <a:xfrm>
            <a:off x="6120619" y="4893217"/>
            <a:ext cx="5334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42028" name="Rectangle 44"/>
          <p:cNvSpPr>
            <a:spLocks noChangeArrowheads="1"/>
          </p:cNvSpPr>
          <p:nvPr/>
        </p:nvSpPr>
        <p:spPr bwMode="auto">
          <a:xfrm>
            <a:off x="55872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42029" name="Rectangle 45"/>
          <p:cNvSpPr>
            <a:spLocks noChangeArrowheads="1"/>
          </p:cNvSpPr>
          <p:nvPr/>
        </p:nvSpPr>
        <p:spPr bwMode="auto">
          <a:xfrm>
            <a:off x="7187419" y="4893217"/>
            <a:ext cx="533400" cy="381000"/>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42030" name="Rectangle 46"/>
          <p:cNvSpPr>
            <a:spLocks noChangeArrowheads="1"/>
          </p:cNvSpPr>
          <p:nvPr/>
        </p:nvSpPr>
        <p:spPr bwMode="auto">
          <a:xfrm>
            <a:off x="6654019" y="4893217"/>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42031" name="Rectangle 47"/>
          <p:cNvSpPr>
            <a:spLocks noChangeArrowheads="1"/>
          </p:cNvSpPr>
          <p:nvPr/>
        </p:nvSpPr>
        <p:spPr bwMode="auto">
          <a:xfrm>
            <a:off x="82542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42032" name="Rectangle 48"/>
          <p:cNvSpPr>
            <a:spLocks noChangeArrowheads="1"/>
          </p:cNvSpPr>
          <p:nvPr/>
        </p:nvSpPr>
        <p:spPr bwMode="auto">
          <a:xfrm>
            <a:off x="77208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33" name="Rectangle 49"/>
          <p:cNvSpPr>
            <a:spLocks noChangeArrowheads="1"/>
          </p:cNvSpPr>
          <p:nvPr/>
        </p:nvSpPr>
        <p:spPr bwMode="auto">
          <a:xfrm>
            <a:off x="93210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42034" name="Rectangle 50"/>
          <p:cNvSpPr>
            <a:spLocks noChangeArrowheads="1"/>
          </p:cNvSpPr>
          <p:nvPr/>
        </p:nvSpPr>
        <p:spPr bwMode="auto">
          <a:xfrm>
            <a:off x="87876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42035" name="Rectangle 51"/>
          <p:cNvSpPr>
            <a:spLocks noChangeArrowheads="1"/>
          </p:cNvSpPr>
          <p:nvPr/>
        </p:nvSpPr>
        <p:spPr bwMode="auto">
          <a:xfrm>
            <a:off x="103878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42036" name="Rectangle 52"/>
          <p:cNvSpPr>
            <a:spLocks noChangeArrowheads="1"/>
          </p:cNvSpPr>
          <p:nvPr/>
        </p:nvSpPr>
        <p:spPr bwMode="auto">
          <a:xfrm>
            <a:off x="98544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37" name="Rectangle 53"/>
          <p:cNvSpPr>
            <a:spLocks noChangeArrowheads="1"/>
          </p:cNvSpPr>
          <p:nvPr/>
        </p:nvSpPr>
        <p:spPr bwMode="auto">
          <a:xfrm>
            <a:off x="10921219" y="4893217"/>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42038" name="Text Box 54"/>
          <p:cNvSpPr txBox="1">
            <a:spLocks noChangeArrowheads="1"/>
          </p:cNvSpPr>
          <p:nvPr/>
        </p:nvSpPr>
        <p:spPr bwMode="auto">
          <a:xfrm>
            <a:off x="5358619" y="5426617"/>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41 mod 11 = 8 not equal to 4</a:t>
            </a:r>
          </a:p>
        </p:txBody>
      </p:sp>
    </p:spTree>
    <p:extLst>
      <p:ext uri="{BB962C8B-B14F-4D97-AF65-F5344CB8AC3E}">
        <p14:creationId xmlns:p14="http://schemas.microsoft.com/office/powerpoint/2010/main" val="228625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14</a:t>
            </a:fld>
            <a:endParaRPr lang="en-US"/>
          </a:p>
        </p:txBody>
      </p:sp>
      <p:sp>
        <p:nvSpPr>
          <p:cNvPr id="63490" name="Rectangle 2"/>
          <p:cNvSpPr>
            <a:spLocks noGrp="1" noChangeArrowheads="1"/>
          </p:cNvSpPr>
          <p:nvPr>
            <p:ph type="title" idx="4294967295"/>
          </p:nvPr>
        </p:nvSpPr>
        <p:spPr>
          <a:xfrm>
            <a:off x="2590800" y="260350"/>
            <a:ext cx="9601200" cy="1303338"/>
          </a:xfrm>
        </p:spPr>
        <p:txBody>
          <a:bodyPr/>
          <a:lstStyle/>
          <a:p>
            <a:r>
              <a:rPr lang="en-US" altLang="en-US" dirty="0"/>
              <a:t>Rabin-Karp example continued</a:t>
            </a:r>
          </a:p>
        </p:txBody>
      </p:sp>
      <p:sp>
        <p:nvSpPr>
          <p:cNvPr id="63569" name="Rectangle 81"/>
          <p:cNvSpPr>
            <a:spLocks noChangeArrowheads="1"/>
          </p:cNvSpPr>
          <p:nvPr/>
        </p:nvSpPr>
        <p:spPr bwMode="auto">
          <a:xfrm>
            <a:off x="32004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570" name="Rectangle 82"/>
          <p:cNvSpPr>
            <a:spLocks noChangeArrowheads="1"/>
          </p:cNvSpPr>
          <p:nvPr/>
        </p:nvSpPr>
        <p:spPr bwMode="auto">
          <a:xfrm>
            <a:off x="26670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571" name="Rectangle 83"/>
          <p:cNvSpPr>
            <a:spLocks noChangeArrowheads="1"/>
          </p:cNvSpPr>
          <p:nvPr/>
        </p:nvSpPr>
        <p:spPr bwMode="auto">
          <a:xfrm>
            <a:off x="4267200" y="1617780"/>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572" name="Rectangle 84"/>
          <p:cNvSpPr>
            <a:spLocks noChangeArrowheads="1"/>
          </p:cNvSpPr>
          <p:nvPr/>
        </p:nvSpPr>
        <p:spPr bwMode="auto">
          <a:xfrm>
            <a:off x="37338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3573" name="Rectangle 85"/>
          <p:cNvSpPr>
            <a:spLocks noChangeArrowheads="1"/>
          </p:cNvSpPr>
          <p:nvPr/>
        </p:nvSpPr>
        <p:spPr bwMode="auto">
          <a:xfrm>
            <a:off x="53340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3574" name="Rectangle 86"/>
          <p:cNvSpPr>
            <a:spLocks noChangeArrowheads="1"/>
          </p:cNvSpPr>
          <p:nvPr/>
        </p:nvSpPr>
        <p:spPr bwMode="auto">
          <a:xfrm>
            <a:off x="4800600" y="1617780"/>
            <a:ext cx="533400" cy="3810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75" name="Rectangle 87"/>
          <p:cNvSpPr>
            <a:spLocks noChangeArrowheads="1"/>
          </p:cNvSpPr>
          <p:nvPr/>
        </p:nvSpPr>
        <p:spPr bwMode="auto">
          <a:xfrm>
            <a:off x="64008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3576" name="Rectangle 88"/>
          <p:cNvSpPr>
            <a:spLocks noChangeArrowheads="1"/>
          </p:cNvSpPr>
          <p:nvPr/>
        </p:nvSpPr>
        <p:spPr bwMode="auto">
          <a:xfrm>
            <a:off x="58674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3577" name="Rectangle 89"/>
          <p:cNvSpPr>
            <a:spLocks noChangeArrowheads="1"/>
          </p:cNvSpPr>
          <p:nvPr/>
        </p:nvSpPr>
        <p:spPr bwMode="auto">
          <a:xfrm>
            <a:off x="74676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578" name="Rectangle 90"/>
          <p:cNvSpPr>
            <a:spLocks noChangeArrowheads="1"/>
          </p:cNvSpPr>
          <p:nvPr/>
        </p:nvSpPr>
        <p:spPr bwMode="auto">
          <a:xfrm>
            <a:off x="69342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79" name="Rectangle 91"/>
          <p:cNvSpPr>
            <a:spLocks noChangeArrowheads="1"/>
          </p:cNvSpPr>
          <p:nvPr/>
        </p:nvSpPr>
        <p:spPr bwMode="auto">
          <a:xfrm>
            <a:off x="8001000" y="161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80" name="Text Box 92"/>
          <p:cNvSpPr txBox="1">
            <a:spLocks noChangeArrowheads="1"/>
          </p:cNvSpPr>
          <p:nvPr/>
        </p:nvSpPr>
        <p:spPr bwMode="auto">
          <a:xfrm>
            <a:off x="2438400" y="2074980"/>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15 mod 11 = 4 equal to 4 -&gt; spurious hit</a:t>
            </a:r>
          </a:p>
        </p:txBody>
      </p:sp>
      <p:sp>
        <p:nvSpPr>
          <p:cNvPr id="63581" name="Rectangle 93"/>
          <p:cNvSpPr>
            <a:spLocks noChangeArrowheads="1"/>
          </p:cNvSpPr>
          <p:nvPr/>
        </p:nvSpPr>
        <p:spPr bwMode="auto">
          <a:xfrm>
            <a:off x="32004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582" name="Rectangle 94"/>
          <p:cNvSpPr>
            <a:spLocks noChangeArrowheads="1"/>
          </p:cNvSpPr>
          <p:nvPr/>
        </p:nvSpPr>
        <p:spPr bwMode="auto">
          <a:xfrm>
            <a:off x="26670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583" name="Rectangle 95"/>
          <p:cNvSpPr>
            <a:spLocks noChangeArrowheads="1"/>
          </p:cNvSpPr>
          <p:nvPr/>
        </p:nvSpPr>
        <p:spPr bwMode="auto">
          <a:xfrm>
            <a:off x="42672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584" name="Rectangle 96"/>
          <p:cNvSpPr>
            <a:spLocks noChangeArrowheads="1"/>
          </p:cNvSpPr>
          <p:nvPr/>
        </p:nvSpPr>
        <p:spPr bwMode="auto">
          <a:xfrm>
            <a:off x="37338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3585" name="Rectangle 97"/>
          <p:cNvSpPr>
            <a:spLocks noChangeArrowheads="1"/>
          </p:cNvSpPr>
          <p:nvPr/>
        </p:nvSpPr>
        <p:spPr bwMode="auto">
          <a:xfrm>
            <a:off x="5334000" y="260838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3586" name="Rectangle 98"/>
          <p:cNvSpPr>
            <a:spLocks noChangeArrowheads="1"/>
          </p:cNvSpPr>
          <p:nvPr/>
        </p:nvSpPr>
        <p:spPr bwMode="auto">
          <a:xfrm>
            <a:off x="4800600" y="260838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87" name="Rectangle 99"/>
          <p:cNvSpPr>
            <a:spLocks noChangeArrowheads="1"/>
          </p:cNvSpPr>
          <p:nvPr/>
        </p:nvSpPr>
        <p:spPr bwMode="auto">
          <a:xfrm>
            <a:off x="64008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3588" name="Rectangle 100"/>
          <p:cNvSpPr>
            <a:spLocks noChangeArrowheads="1"/>
          </p:cNvSpPr>
          <p:nvPr/>
        </p:nvSpPr>
        <p:spPr bwMode="auto">
          <a:xfrm>
            <a:off x="58674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3589" name="Rectangle 101"/>
          <p:cNvSpPr>
            <a:spLocks noChangeArrowheads="1"/>
          </p:cNvSpPr>
          <p:nvPr/>
        </p:nvSpPr>
        <p:spPr bwMode="auto">
          <a:xfrm>
            <a:off x="74676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590" name="Rectangle 102"/>
          <p:cNvSpPr>
            <a:spLocks noChangeArrowheads="1"/>
          </p:cNvSpPr>
          <p:nvPr/>
        </p:nvSpPr>
        <p:spPr bwMode="auto">
          <a:xfrm>
            <a:off x="69342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91" name="Rectangle 103"/>
          <p:cNvSpPr>
            <a:spLocks noChangeArrowheads="1"/>
          </p:cNvSpPr>
          <p:nvPr/>
        </p:nvSpPr>
        <p:spPr bwMode="auto">
          <a:xfrm>
            <a:off x="8001000" y="26083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92" name="Text Box 104"/>
          <p:cNvSpPr txBox="1">
            <a:spLocks noChangeArrowheads="1"/>
          </p:cNvSpPr>
          <p:nvPr/>
        </p:nvSpPr>
        <p:spPr bwMode="auto">
          <a:xfrm>
            <a:off x="2438400" y="3065580"/>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59 mod 11 = 4 equal to 4 -&gt; spurious hit</a:t>
            </a:r>
          </a:p>
        </p:txBody>
      </p:sp>
      <p:sp>
        <p:nvSpPr>
          <p:cNvPr id="63593" name="Rectangle 105"/>
          <p:cNvSpPr>
            <a:spLocks noChangeArrowheads="1"/>
          </p:cNvSpPr>
          <p:nvPr/>
        </p:nvSpPr>
        <p:spPr bwMode="auto">
          <a:xfrm>
            <a:off x="32004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594" name="Rectangle 106"/>
          <p:cNvSpPr>
            <a:spLocks noChangeArrowheads="1"/>
          </p:cNvSpPr>
          <p:nvPr/>
        </p:nvSpPr>
        <p:spPr bwMode="auto">
          <a:xfrm>
            <a:off x="26670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595" name="Rectangle 107"/>
          <p:cNvSpPr>
            <a:spLocks noChangeArrowheads="1"/>
          </p:cNvSpPr>
          <p:nvPr/>
        </p:nvSpPr>
        <p:spPr bwMode="auto">
          <a:xfrm>
            <a:off x="42672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596" name="Rectangle 108"/>
          <p:cNvSpPr>
            <a:spLocks noChangeArrowheads="1"/>
          </p:cNvSpPr>
          <p:nvPr/>
        </p:nvSpPr>
        <p:spPr bwMode="auto">
          <a:xfrm>
            <a:off x="37338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3597" name="Rectangle 109"/>
          <p:cNvSpPr>
            <a:spLocks noChangeArrowheads="1"/>
          </p:cNvSpPr>
          <p:nvPr/>
        </p:nvSpPr>
        <p:spPr bwMode="auto">
          <a:xfrm>
            <a:off x="5334000" y="352278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3598" name="Rectangle 110"/>
          <p:cNvSpPr>
            <a:spLocks noChangeArrowheads="1"/>
          </p:cNvSpPr>
          <p:nvPr/>
        </p:nvSpPr>
        <p:spPr bwMode="auto">
          <a:xfrm>
            <a:off x="48006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599" name="Rectangle 111"/>
          <p:cNvSpPr>
            <a:spLocks noChangeArrowheads="1"/>
          </p:cNvSpPr>
          <p:nvPr/>
        </p:nvSpPr>
        <p:spPr bwMode="auto">
          <a:xfrm>
            <a:off x="64008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3600" name="Rectangle 112"/>
          <p:cNvSpPr>
            <a:spLocks noChangeArrowheads="1"/>
          </p:cNvSpPr>
          <p:nvPr/>
        </p:nvSpPr>
        <p:spPr bwMode="auto">
          <a:xfrm>
            <a:off x="5867400" y="352278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3601" name="Rectangle 113"/>
          <p:cNvSpPr>
            <a:spLocks noChangeArrowheads="1"/>
          </p:cNvSpPr>
          <p:nvPr/>
        </p:nvSpPr>
        <p:spPr bwMode="auto">
          <a:xfrm>
            <a:off x="74676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602" name="Rectangle 114"/>
          <p:cNvSpPr>
            <a:spLocks noChangeArrowheads="1"/>
          </p:cNvSpPr>
          <p:nvPr/>
        </p:nvSpPr>
        <p:spPr bwMode="auto">
          <a:xfrm>
            <a:off x="69342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03" name="Rectangle 115"/>
          <p:cNvSpPr>
            <a:spLocks noChangeArrowheads="1"/>
          </p:cNvSpPr>
          <p:nvPr/>
        </p:nvSpPr>
        <p:spPr bwMode="auto">
          <a:xfrm>
            <a:off x="8001000" y="3522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04" name="Text Box 116"/>
          <p:cNvSpPr txBox="1">
            <a:spLocks noChangeArrowheads="1"/>
          </p:cNvSpPr>
          <p:nvPr/>
        </p:nvSpPr>
        <p:spPr bwMode="auto">
          <a:xfrm>
            <a:off x="2438400" y="3979980"/>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92 mod 11 = 4 equal to 4 -&gt; spurious hit</a:t>
            </a:r>
          </a:p>
        </p:txBody>
      </p:sp>
      <p:sp>
        <p:nvSpPr>
          <p:cNvPr id="63605" name="Rectangle 117"/>
          <p:cNvSpPr>
            <a:spLocks noChangeArrowheads="1"/>
          </p:cNvSpPr>
          <p:nvPr/>
        </p:nvSpPr>
        <p:spPr bwMode="auto">
          <a:xfrm>
            <a:off x="32004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606" name="Rectangle 118"/>
          <p:cNvSpPr>
            <a:spLocks noChangeArrowheads="1"/>
          </p:cNvSpPr>
          <p:nvPr/>
        </p:nvSpPr>
        <p:spPr bwMode="auto">
          <a:xfrm>
            <a:off x="26670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607" name="Rectangle 119"/>
          <p:cNvSpPr>
            <a:spLocks noChangeArrowheads="1"/>
          </p:cNvSpPr>
          <p:nvPr/>
        </p:nvSpPr>
        <p:spPr bwMode="auto">
          <a:xfrm>
            <a:off x="42672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608" name="Rectangle 120"/>
          <p:cNvSpPr>
            <a:spLocks noChangeArrowheads="1"/>
          </p:cNvSpPr>
          <p:nvPr/>
        </p:nvSpPr>
        <p:spPr bwMode="auto">
          <a:xfrm>
            <a:off x="37338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3609" name="Rectangle 121"/>
          <p:cNvSpPr>
            <a:spLocks noChangeArrowheads="1"/>
          </p:cNvSpPr>
          <p:nvPr/>
        </p:nvSpPr>
        <p:spPr bwMode="auto">
          <a:xfrm>
            <a:off x="53340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3610" name="Rectangle 122"/>
          <p:cNvSpPr>
            <a:spLocks noChangeArrowheads="1"/>
          </p:cNvSpPr>
          <p:nvPr/>
        </p:nvSpPr>
        <p:spPr bwMode="auto">
          <a:xfrm>
            <a:off x="48006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11" name="Rectangle 123"/>
          <p:cNvSpPr>
            <a:spLocks noChangeArrowheads="1"/>
          </p:cNvSpPr>
          <p:nvPr/>
        </p:nvSpPr>
        <p:spPr bwMode="auto">
          <a:xfrm>
            <a:off x="6400800" y="4513380"/>
            <a:ext cx="5334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3612" name="Rectangle 124"/>
          <p:cNvSpPr>
            <a:spLocks noChangeArrowheads="1"/>
          </p:cNvSpPr>
          <p:nvPr/>
        </p:nvSpPr>
        <p:spPr bwMode="auto">
          <a:xfrm>
            <a:off x="5867400" y="4513380"/>
            <a:ext cx="5334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3613" name="Rectangle 125"/>
          <p:cNvSpPr>
            <a:spLocks noChangeArrowheads="1"/>
          </p:cNvSpPr>
          <p:nvPr/>
        </p:nvSpPr>
        <p:spPr bwMode="auto">
          <a:xfrm>
            <a:off x="74676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614" name="Rectangle 126"/>
          <p:cNvSpPr>
            <a:spLocks noChangeArrowheads="1"/>
          </p:cNvSpPr>
          <p:nvPr/>
        </p:nvSpPr>
        <p:spPr bwMode="auto">
          <a:xfrm>
            <a:off x="69342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15" name="Rectangle 127"/>
          <p:cNvSpPr>
            <a:spLocks noChangeArrowheads="1"/>
          </p:cNvSpPr>
          <p:nvPr/>
        </p:nvSpPr>
        <p:spPr bwMode="auto">
          <a:xfrm>
            <a:off x="8001000" y="451338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16" name="Text Box 128"/>
          <p:cNvSpPr txBox="1">
            <a:spLocks noChangeArrowheads="1"/>
          </p:cNvSpPr>
          <p:nvPr/>
        </p:nvSpPr>
        <p:spPr bwMode="auto">
          <a:xfrm>
            <a:off x="2438400" y="4986455"/>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26 mod 11 = 4 equal to 4 -&gt; an exact match!!</a:t>
            </a:r>
          </a:p>
        </p:txBody>
      </p:sp>
      <p:sp>
        <p:nvSpPr>
          <p:cNvPr id="63617" name="Rectangle 129"/>
          <p:cNvSpPr>
            <a:spLocks noChangeArrowheads="1"/>
          </p:cNvSpPr>
          <p:nvPr/>
        </p:nvSpPr>
        <p:spPr bwMode="auto">
          <a:xfrm>
            <a:off x="32004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618" name="Rectangle 130"/>
          <p:cNvSpPr>
            <a:spLocks noChangeArrowheads="1"/>
          </p:cNvSpPr>
          <p:nvPr/>
        </p:nvSpPr>
        <p:spPr bwMode="auto">
          <a:xfrm>
            <a:off x="26670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619" name="Rectangle 131"/>
          <p:cNvSpPr>
            <a:spLocks noChangeArrowheads="1"/>
          </p:cNvSpPr>
          <p:nvPr/>
        </p:nvSpPr>
        <p:spPr bwMode="auto">
          <a:xfrm>
            <a:off x="42672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3620" name="Rectangle 132"/>
          <p:cNvSpPr>
            <a:spLocks noChangeArrowheads="1"/>
          </p:cNvSpPr>
          <p:nvPr/>
        </p:nvSpPr>
        <p:spPr bwMode="auto">
          <a:xfrm>
            <a:off x="37338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3621" name="Rectangle 133"/>
          <p:cNvSpPr>
            <a:spLocks noChangeArrowheads="1"/>
          </p:cNvSpPr>
          <p:nvPr/>
        </p:nvSpPr>
        <p:spPr bwMode="auto">
          <a:xfrm>
            <a:off x="53340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3622" name="Rectangle 134"/>
          <p:cNvSpPr>
            <a:spLocks noChangeArrowheads="1"/>
          </p:cNvSpPr>
          <p:nvPr/>
        </p:nvSpPr>
        <p:spPr bwMode="auto">
          <a:xfrm>
            <a:off x="48006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23" name="Rectangle 135"/>
          <p:cNvSpPr>
            <a:spLocks noChangeArrowheads="1"/>
          </p:cNvSpPr>
          <p:nvPr/>
        </p:nvSpPr>
        <p:spPr bwMode="auto">
          <a:xfrm>
            <a:off x="6400800" y="542778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3624" name="Rectangle 136"/>
          <p:cNvSpPr>
            <a:spLocks noChangeArrowheads="1"/>
          </p:cNvSpPr>
          <p:nvPr/>
        </p:nvSpPr>
        <p:spPr bwMode="auto">
          <a:xfrm>
            <a:off x="58674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3625" name="Rectangle 137"/>
          <p:cNvSpPr>
            <a:spLocks noChangeArrowheads="1"/>
          </p:cNvSpPr>
          <p:nvPr/>
        </p:nvSpPr>
        <p:spPr bwMode="auto">
          <a:xfrm>
            <a:off x="74676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3626" name="Rectangle 138"/>
          <p:cNvSpPr>
            <a:spLocks noChangeArrowheads="1"/>
          </p:cNvSpPr>
          <p:nvPr/>
        </p:nvSpPr>
        <p:spPr bwMode="auto">
          <a:xfrm>
            <a:off x="6934200" y="542778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27" name="Rectangle 139"/>
          <p:cNvSpPr>
            <a:spLocks noChangeArrowheads="1"/>
          </p:cNvSpPr>
          <p:nvPr/>
        </p:nvSpPr>
        <p:spPr bwMode="auto">
          <a:xfrm>
            <a:off x="8001000" y="542778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3628" name="Text Box 140"/>
          <p:cNvSpPr txBox="1">
            <a:spLocks noChangeArrowheads="1"/>
          </p:cNvSpPr>
          <p:nvPr/>
        </p:nvSpPr>
        <p:spPr bwMode="auto">
          <a:xfrm>
            <a:off x="2438400" y="5884980"/>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65 mod 11 = 10 not equal to 4</a:t>
            </a:r>
          </a:p>
        </p:txBody>
      </p:sp>
    </p:spTree>
    <p:extLst>
      <p:ext uri="{BB962C8B-B14F-4D97-AF65-F5344CB8AC3E}">
        <p14:creationId xmlns:p14="http://schemas.microsoft.com/office/powerpoint/2010/main" val="8885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Rabin-Karp example continued</a:t>
            </a:r>
          </a:p>
        </p:txBody>
      </p:sp>
      <p:sp>
        <p:nvSpPr>
          <p:cNvPr id="65565" name="Rectangle 29"/>
          <p:cNvSpPr>
            <a:spLocks noGrp="1" noChangeArrowheads="1"/>
          </p:cNvSpPr>
          <p:nvPr>
            <p:ph idx="1"/>
          </p:nvPr>
        </p:nvSpPr>
        <p:spPr>
          <a:xfrm>
            <a:off x="2209800" y="4980300"/>
            <a:ext cx="7772400" cy="1115700"/>
          </a:xfrm>
        </p:spPr>
        <p:txBody>
          <a:bodyPr/>
          <a:lstStyle/>
          <a:p>
            <a:pPr>
              <a:buFont typeface="Monotype Sorts" pitchFamily="2" charset="2"/>
              <a:buNone/>
            </a:pPr>
            <a:r>
              <a:rPr lang="en-US" altLang="en-US" dirty="0"/>
              <a:t>	As we can see, when a match is found, further testing is done to insure that a match has indeed been found.</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15</a:t>
            </a:fld>
            <a:endParaRPr lang="en-US"/>
          </a:p>
        </p:txBody>
      </p:sp>
      <p:sp>
        <p:nvSpPr>
          <p:cNvPr id="65541" name="Rectangle 5"/>
          <p:cNvSpPr>
            <a:spLocks noChangeArrowheads="1"/>
          </p:cNvSpPr>
          <p:nvPr/>
        </p:nvSpPr>
        <p:spPr bwMode="auto">
          <a:xfrm>
            <a:off x="31242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5542" name="Rectangle 6"/>
          <p:cNvSpPr>
            <a:spLocks noChangeArrowheads="1"/>
          </p:cNvSpPr>
          <p:nvPr/>
        </p:nvSpPr>
        <p:spPr bwMode="auto">
          <a:xfrm>
            <a:off x="25908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5543" name="Rectangle 7"/>
          <p:cNvSpPr>
            <a:spLocks noChangeArrowheads="1"/>
          </p:cNvSpPr>
          <p:nvPr/>
        </p:nvSpPr>
        <p:spPr bwMode="auto">
          <a:xfrm>
            <a:off x="41910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5544" name="Rectangle 8"/>
          <p:cNvSpPr>
            <a:spLocks noChangeArrowheads="1"/>
          </p:cNvSpPr>
          <p:nvPr/>
        </p:nvSpPr>
        <p:spPr bwMode="auto">
          <a:xfrm>
            <a:off x="36576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5545" name="Rectangle 9"/>
          <p:cNvSpPr>
            <a:spLocks noChangeArrowheads="1"/>
          </p:cNvSpPr>
          <p:nvPr/>
        </p:nvSpPr>
        <p:spPr bwMode="auto">
          <a:xfrm>
            <a:off x="52578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5546" name="Rectangle 10"/>
          <p:cNvSpPr>
            <a:spLocks noChangeArrowheads="1"/>
          </p:cNvSpPr>
          <p:nvPr/>
        </p:nvSpPr>
        <p:spPr bwMode="auto">
          <a:xfrm>
            <a:off x="47244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5547" name="Rectangle 11"/>
          <p:cNvSpPr>
            <a:spLocks noChangeArrowheads="1"/>
          </p:cNvSpPr>
          <p:nvPr/>
        </p:nvSpPr>
        <p:spPr bwMode="auto">
          <a:xfrm>
            <a:off x="6324600" y="2899019"/>
            <a:ext cx="533400" cy="3810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5548" name="Rectangle 12"/>
          <p:cNvSpPr>
            <a:spLocks noChangeArrowheads="1"/>
          </p:cNvSpPr>
          <p:nvPr/>
        </p:nvSpPr>
        <p:spPr bwMode="auto">
          <a:xfrm>
            <a:off x="57912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5549" name="Rectangle 13"/>
          <p:cNvSpPr>
            <a:spLocks noChangeArrowheads="1"/>
          </p:cNvSpPr>
          <p:nvPr/>
        </p:nvSpPr>
        <p:spPr bwMode="auto">
          <a:xfrm>
            <a:off x="7391400" y="2899019"/>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5550" name="Rectangle 14"/>
          <p:cNvSpPr>
            <a:spLocks noChangeArrowheads="1"/>
          </p:cNvSpPr>
          <p:nvPr/>
        </p:nvSpPr>
        <p:spPr bwMode="auto">
          <a:xfrm>
            <a:off x="6858000" y="2899019"/>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5551" name="Rectangle 15"/>
          <p:cNvSpPr>
            <a:spLocks noChangeArrowheads="1"/>
          </p:cNvSpPr>
          <p:nvPr/>
        </p:nvSpPr>
        <p:spPr bwMode="auto">
          <a:xfrm>
            <a:off x="7924800" y="28990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5552" name="Text Box 16"/>
          <p:cNvSpPr txBox="1">
            <a:spLocks noChangeArrowheads="1"/>
          </p:cNvSpPr>
          <p:nvPr/>
        </p:nvSpPr>
        <p:spPr bwMode="auto">
          <a:xfrm>
            <a:off x="2362200" y="3356219"/>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53 mod 11 = 9 not equal to 4</a:t>
            </a:r>
          </a:p>
        </p:txBody>
      </p:sp>
      <p:sp>
        <p:nvSpPr>
          <p:cNvPr id="65553" name="Rectangle 17"/>
          <p:cNvSpPr>
            <a:spLocks noChangeArrowheads="1"/>
          </p:cNvSpPr>
          <p:nvPr/>
        </p:nvSpPr>
        <p:spPr bwMode="auto">
          <a:xfrm>
            <a:off x="31242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5554" name="Rectangle 18"/>
          <p:cNvSpPr>
            <a:spLocks noChangeArrowheads="1"/>
          </p:cNvSpPr>
          <p:nvPr/>
        </p:nvSpPr>
        <p:spPr bwMode="auto">
          <a:xfrm>
            <a:off x="25908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5555" name="Rectangle 19"/>
          <p:cNvSpPr>
            <a:spLocks noChangeArrowheads="1"/>
          </p:cNvSpPr>
          <p:nvPr/>
        </p:nvSpPr>
        <p:spPr bwMode="auto">
          <a:xfrm>
            <a:off x="41910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65556" name="Rectangle 20"/>
          <p:cNvSpPr>
            <a:spLocks noChangeArrowheads="1"/>
          </p:cNvSpPr>
          <p:nvPr/>
        </p:nvSpPr>
        <p:spPr bwMode="auto">
          <a:xfrm>
            <a:off x="36576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65557" name="Rectangle 21"/>
          <p:cNvSpPr>
            <a:spLocks noChangeArrowheads="1"/>
          </p:cNvSpPr>
          <p:nvPr/>
        </p:nvSpPr>
        <p:spPr bwMode="auto">
          <a:xfrm>
            <a:off x="52578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65558" name="Rectangle 22"/>
          <p:cNvSpPr>
            <a:spLocks noChangeArrowheads="1"/>
          </p:cNvSpPr>
          <p:nvPr/>
        </p:nvSpPr>
        <p:spPr bwMode="auto">
          <a:xfrm>
            <a:off x="47244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5559" name="Rectangle 23"/>
          <p:cNvSpPr>
            <a:spLocks noChangeArrowheads="1"/>
          </p:cNvSpPr>
          <p:nvPr/>
        </p:nvSpPr>
        <p:spPr bwMode="auto">
          <a:xfrm>
            <a:off x="63246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65560" name="Rectangle 24"/>
          <p:cNvSpPr>
            <a:spLocks noChangeArrowheads="1"/>
          </p:cNvSpPr>
          <p:nvPr/>
        </p:nvSpPr>
        <p:spPr bwMode="auto">
          <a:xfrm>
            <a:off x="57912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65561" name="Rectangle 25"/>
          <p:cNvSpPr>
            <a:spLocks noChangeArrowheads="1"/>
          </p:cNvSpPr>
          <p:nvPr/>
        </p:nvSpPr>
        <p:spPr bwMode="auto">
          <a:xfrm>
            <a:off x="7391400" y="3813419"/>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65562" name="Rectangle 26"/>
          <p:cNvSpPr>
            <a:spLocks noChangeArrowheads="1"/>
          </p:cNvSpPr>
          <p:nvPr/>
        </p:nvSpPr>
        <p:spPr bwMode="auto">
          <a:xfrm>
            <a:off x="6858000" y="3813419"/>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5563" name="Rectangle 27"/>
          <p:cNvSpPr>
            <a:spLocks noChangeArrowheads="1"/>
          </p:cNvSpPr>
          <p:nvPr/>
        </p:nvSpPr>
        <p:spPr bwMode="auto">
          <a:xfrm>
            <a:off x="7924800" y="3813419"/>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65564" name="Text Box 28"/>
          <p:cNvSpPr txBox="1">
            <a:spLocks noChangeArrowheads="1"/>
          </p:cNvSpPr>
          <p:nvPr/>
        </p:nvSpPr>
        <p:spPr bwMode="auto">
          <a:xfrm>
            <a:off x="2362200" y="4270619"/>
            <a:ext cx="591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35 mod 11 = 2 not equal to 4</a:t>
            </a:r>
          </a:p>
        </p:txBody>
      </p:sp>
    </p:spTree>
    <p:extLst>
      <p:ext uri="{BB962C8B-B14F-4D97-AF65-F5344CB8AC3E}">
        <p14:creationId xmlns:p14="http://schemas.microsoft.com/office/powerpoint/2010/main" val="405378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Complexity</a:t>
            </a:r>
          </a:p>
        </p:txBody>
      </p:sp>
      <p:sp>
        <p:nvSpPr>
          <p:cNvPr id="27651" name="Rectangle 3"/>
          <p:cNvSpPr>
            <a:spLocks noGrp="1" noChangeArrowheads="1"/>
          </p:cNvSpPr>
          <p:nvPr>
            <p:ph idx="1"/>
          </p:nvPr>
        </p:nvSpPr>
        <p:spPr/>
        <p:txBody>
          <a:bodyPr/>
          <a:lstStyle/>
          <a:p>
            <a:r>
              <a:rPr lang="en-US" altLang="en-US" sz="2800"/>
              <a:t>The running time of the Rabin-Karp algorithm in the worst-case scenario is O(n-m+1)m but it has a good average-case running time.</a:t>
            </a:r>
          </a:p>
          <a:p>
            <a:r>
              <a:rPr lang="en-US" altLang="en-US" sz="2800"/>
              <a:t>If the expected number of valid shifts is small O(1) and the prime q is chosen to be quite large, then the Rabin-Karp algorithm can be expected to run in time O(n+m) plus the time to required to process spurious hits.	</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16</a:t>
            </a:fld>
            <a:endParaRPr lang="en-US"/>
          </a:p>
        </p:txBody>
      </p:sp>
    </p:spTree>
    <p:extLst>
      <p:ext uri="{BB962C8B-B14F-4D97-AF65-F5344CB8AC3E}">
        <p14:creationId xmlns:p14="http://schemas.microsoft.com/office/powerpoint/2010/main" val="165501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String Matching Problem</a:t>
            </a:r>
            <a:endParaRPr lang="en-US" dirty="0"/>
          </a:p>
        </p:txBody>
      </p:sp>
      <p:sp>
        <p:nvSpPr>
          <p:cNvPr id="3" name="Content Placeholder 2"/>
          <p:cNvSpPr>
            <a:spLocks noGrp="1"/>
          </p:cNvSpPr>
          <p:nvPr>
            <p:ph idx="1"/>
          </p:nvPr>
        </p:nvSpPr>
        <p:spPr/>
        <p:txBody>
          <a:bodyPr/>
          <a:lstStyle/>
          <a:p>
            <a:r>
              <a:rPr lang="en-US" altLang="en-US" dirty="0"/>
              <a:t>We assume that the text is an array T</a:t>
            </a:r>
            <a:r>
              <a:rPr lang="en-US" altLang="en-US" i="1" dirty="0"/>
              <a:t> </a:t>
            </a:r>
            <a:r>
              <a:rPr lang="en-US" altLang="en-US" dirty="0"/>
              <a:t>[1..N] of length n and that the pattern is an array P</a:t>
            </a:r>
            <a:r>
              <a:rPr lang="en-US" altLang="en-US" i="1" dirty="0"/>
              <a:t> </a:t>
            </a:r>
            <a:r>
              <a:rPr lang="en-US" altLang="en-US" dirty="0"/>
              <a:t>[1..M] of length m, where m &lt;&lt; n. We also assume that the elements of P and T are characters in the finite alphabet </a:t>
            </a:r>
            <a:r>
              <a:rPr lang="en-US" altLang="en-US" dirty="0">
                <a:latin typeface="Symbol" panose="05050102010706020507" pitchFamily="18" charset="2"/>
              </a:rPr>
              <a:t>S.</a:t>
            </a:r>
            <a:r>
              <a:rPr lang="en-US" altLang="en-US" dirty="0"/>
              <a:t> </a:t>
            </a:r>
          </a:p>
          <a:p>
            <a:r>
              <a:rPr lang="en-US" altLang="en-US" dirty="0"/>
              <a:t>(e.g., </a:t>
            </a:r>
            <a:r>
              <a:rPr lang="en-US" altLang="en-US" dirty="0">
                <a:latin typeface="Symbol" panose="05050102010706020507" pitchFamily="18" charset="2"/>
              </a:rPr>
              <a:t>S = </a:t>
            </a:r>
            <a:r>
              <a:rPr lang="en-US" altLang="en-US" dirty="0"/>
              <a:t>{</a:t>
            </a:r>
            <a:r>
              <a:rPr lang="en-US" altLang="en-US" dirty="0" err="1"/>
              <a:t>a,b</a:t>
            </a:r>
            <a:r>
              <a:rPr lang="en-US" altLang="en-US" dirty="0"/>
              <a:t>} We want to find </a:t>
            </a:r>
            <a:r>
              <a:rPr lang="en-US" altLang="en-US" i="1" dirty="0"/>
              <a:t>P</a:t>
            </a:r>
            <a:r>
              <a:rPr lang="en-US" altLang="en-US" dirty="0"/>
              <a:t> = ‘</a:t>
            </a:r>
            <a:r>
              <a:rPr lang="en-US" altLang="en-US" dirty="0" err="1"/>
              <a:t>aab</a:t>
            </a:r>
            <a:r>
              <a:rPr lang="en-US" altLang="en-US" dirty="0"/>
              <a:t>’ in </a:t>
            </a:r>
            <a:r>
              <a:rPr lang="en-US" altLang="en-US" i="1" dirty="0"/>
              <a:t>T</a:t>
            </a:r>
            <a:r>
              <a:rPr lang="en-US" altLang="en-US" dirty="0"/>
              <a:t> = ‘</a:t>
            </a:r>
            <a:r>
              <a:rPr lang="en-US" altLang="en-US" dirty="0" err="1"/>
              <a:t>abbaabaaaab</a:t>
            </a:r>
            <a:r>
              <a:rPr lang="en-US" altLang="en-US" dirty="0"/>
              <a:t>’)</a:t>
            </a:r>
            <a:endParaRPr lang="en-US" dirty="0"/>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B62B3A80-CC3E-4CD4-9416-417A84A5922F}" type="slidenum">
              <a:rPr lang="en-US" smtClean="0"/>
              <a:t>2</a:t>
            </a:fld>
            <a:endParaRPr lang="en-US"/>
          </a:p>
        </p:txBody>
      </p:sp>
    </p:spTree>
    <p:extLst>
      <p:ext uri="{BB962C8B-B14F-4D97-AF65-F5344CB8AC3E}">
        <p14:creationId xmlns:p14="http://schemas.microsoft.com/office/powerpoint/2010/main" val="169485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String Matching</a:t>
            </a:r>
            <a:endParaRPr lang="en-US" dirty="0"/>
          </a:p>
        </p:txBody>
      </p:sp>
      <p:sp>
        <p:nvSpPr>
          <p:cNvPr id="3" name="Content Placeholder 2"/>
          <p:cNvSpPr>
            <a:spLocks noGrp="1"/>
          </p:cNvSpPr>
          <p:nvPr>
            <p:ph idx="1"/>
          </p:nvPr>
        </p:nvSpPr>
        <p:spPr/>
        <p:txBody>
          <a:bodyPr/>
          <a:lstStyle/>
          <a:p>
            <a:r>
              <a:rPr lang="en-US" altLang="en-US" dirty="0"/>
              <a:t>The idea of the string matching problem is that we want to find all occurrences of the pattern P in the given text T.</a:t>
            </a:r>
          </a:p>
          <a:p>
            <a:r>
              <a:rPr lang="en-US" altLang="en-US" dirty="0"/>
              <a:t>We could use the brute force method for string matching, which utilizes iteration over T. At each letter, we compare the sequence against P until all letters match of until the end of the alphabet is reached. </a:t>
            </a:r>
          </a:p>
          <a:p>
            <a:r>
              <a:rPr lang="en-US" altLang="en-US" dirty="0"/>
              <a:t>The worst case scenario can reach O(N*M)</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B62B3A80-CC3E-4CD4-9416-417A84A5922F}" type="slidenum">
              <a:rPr lang="en-US" smtClean="0"/>
              <a:t>3</a:t>
            </a:fld>
            <a:endParaRPr lang="en-US"/>
          </a:p>
        </p:txBody>
      </p:sp>
    </p:spTree>
    <p:extLst>
      <p:ext uri="{BB962C8B-B14F-4D97-AF65-F5344CB8AC3E}">
        <p14:creationId xmlns:p14="http://schemas.microsoft.com/office/powerpoint/2010/main" val="136442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Matching</a:t>
            </a:r>
          </a:p>
        </p:txBody>
      </p:sp>
      <p:sp>
        <p:nvSpPr>
          <p:cNvPr id="3" name="Content Placeholder 2"/>
          <p:cNvSpPr>
            <a:spLocks noGrp="1"/>
          </p:cNvSpPr>
          <p:nvPr>
            <p:ph idx="1"/>
          </p:nvPr>
        </p:nvSpPr>
        <p:spPr/>
        <p:txBody>
          <a:bodyPr/>
          <a:lstStyle/>
          <a:p>
            <a:r>
              <a:rPr lang="en-US" dirty="0"/>
              <a:t>Text string T[0..N-1]</a:t>
            </a:r>
            <a:br>
              <a:rPr lang="en-US" dirty="0"/>
            </a:br>
            <a:r>
              <a:rPr lang="en-US" dirty="0"/>
              <a:t>	T = “</a:t>
            </a:r>
            <a:r>
              <a:rPr lang="en-US" dirty="0" err="1"/>
              <a:t>abacaabaccabacabaabb</a:t>
            </a:r>
            <a:r>
              <a:rPr lang="en-US" dirty="0"/>
              <a:t>”</a:t>
            </a:r>
          </a:p>
          <a:p>
            <a:r>
              <a:rPr lang="en-US" dirty="0"/>
              <a:t>Pattern string  P[0..M-1]</a:t>
            </a:r>
            <a:br>
              <a:rPr lang="en-US" dirty="0"/>
            </a:br>
            <a:r>
              <a:rPr lang="en-US" dirty="0"/>
              <a:t>	P = “</a:t>
            </a:r>
            <a:r>
              <a:rPr lang="en-US" dirty="0" err="1"/>
              <a:t>abacab</a:t>
            </a:r>
            <a:r>
              <a:rPr lang="en-US" dirty="0"/>
              <a:t>”</a:t>
            </a:r>
          </a:p>
          <a:p>
            <a:r>
              <a:rPr lang="en-US" dirty="0"/>
              <a:t>Where is the first instance of P in T?</a:t>
            </a:r>
            <a:br>
              <a:rPr lang="en-US" dirty="0"/>
            </a:br>
            <a:r>
              <a:rPr lang="en-US" dirty="0"/>
              <a:t>	T[10..15] = P[0..5]</a:t>
            </a:r>
          </a:p>
          <a:p>
            <a:r>
              <a:rPr lang="en-US" dirty="0"/>
              <a:t>Typically N &gt;&gt;&gt; M</a:t>
            </a:r>
          </a:p>
        </p:txBody>
      </p:sp>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B62B3A80-CC3E-4CD4-9416-417A84A5922F}" type="slidenum">
              <a:rPr lang="en-US" smtClean="0"/>
              <a:t>4</a:t>
            </a:fld>
            <a:endParaRPr lang="en-US"/>
          </a:p>
        </p:txBody>
      </p:sp>
    </p:spTree>
    <p:extLst>
      <p:ext uri="{BB962C8B-B14F-4D97-AF65-F5344CB8AC3E}">
        <p14:creationId xmlns:p14="http://schemas.microsoft.com/office/powerpoint/2010/main" val="356858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32.1 Naïve Algorithm</a:t>
            </a:r>
          </a:p>
        </p:txBody>
      </p:sp>
      <p:sp>
        <p:nvSpPr>
          <p:cNvPr id="6" name="Text Placeholder 5"/>
          <p:cNvSpPr>
            <a:spLocks noGrp="1"/>
          </p:cNvSpPr>
          <p:nvPr>
            <p:ph type="body" idx="1"/>
          </p:nvPr>
        </p:nvSpPr>
        <p:spPr/>
        <p:txBody>
          <a:bodyPr>
            <a:normAutofit/>
          </a:bodyPr>
          <a:lstStyle/>
          <a:p>
            <a:r>
              <a:rPr lang="en-US" sz="3600" dirty="0" err="1"/>
              <a:t>Naïve_algo</a:t>
            </a:r>
            <a:r>
              <a:rPr lang="en-US" sz="3600" dirty="0"/>
              <a:t>(T,P)</a:t>
            </a:r>
          </a:p>
        </p:txBody>
      </p:sp>
      <mc:AlternateContent xmlns:mc="http://schemas.openxmlformats.org/markup-compatibility/2006">
        <mc:Choice xmlns:a14="http://schemas.microsoft.com/office/drawing/2010/main" Requires="a14">
          <p:sp>
            <p:nvSpPr>
              <p:cNvPr id="7" name="Content Placeholder 6"/>
              <p:cNvSpPr>
                <a:spLocks noGrp="1"/>
              </p:cNvSpPr>
              <p:nvPr>
                <p:ph sz="half" idx="2"/>
              </p:nvPr>
            </p:nvSpPr>
            <p:spPr/>
            <p:txBody>
              <a:bodyPr>
                <a:normAutofit/>
              </a:bodyPr>
              <a:lstStyle/>
              <a:p>
                <a:pPr>
                  <a:spcBef>
                    <a:spcPct val="0"/>
                  </a:spcBef>
                  <a:buFontTx/>
                  <a:buNone/>
                </a:pPr>
                <a14:m>
                  <m:oMath xmlns:m="http://schemas.openxmlformats.org/officeDocument/2006/math">
                    <m:r>
                      <a:rPr lang="en-US" altLang="en-US" sz="2800" b="0" i="1" smtClean="0">
                        <a:latin typeface="Cambria Math" panose="02040503050406030204" pitchFamily="18" charset="0"/>
                      </a:rPr>
                      <m:t>𝑓𝑜𝑟</m:t>
                    </m:r>
                    <m:r>
                      <a:rPr lang="en-US" altLang="en-US" sz="2800" b="0" i="1" smtClean="0">
                        <a:latin typeface="Cambria Math" panose="02040503050406030204" pitchFamily="18" charset="0"/>
                      </a:rPr>
                      <m:t> </m:t>
                    </m:r>
                    <m:r>
                      <a:rPr lang="en-US" altLang="en-US" sz="2800" b="0" i="1" smtClean="0">
                        <a:latin typeface="Cambria Math" panose="02040503050406030204" pitchFamily="18" charset="0"/>
                      </a:rPr>
                      <m:t>𝑖</m:t>
                    </m:r>
                    <m:r>
                      <a:rPr lang="en-US" altLang="en-US" sz="2800" b="0" i="1" smtClean="0">
                        <a:latin typeface="Cambria Math" panose="02040503050406030204" pitchFamily="18" charset="0"/>
                      </a:rPr>
                      <m:t>∈</m:t>
                    </m:r>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𝑙𝑒𝑛𝑔𝑡h</m:t>
                        </m:r>
                      </m:sub>
                    </m:sSub>
                  </m:oMath>
                </a14:m>
                <a:r>
                  <a:rPr lang="en-US" altLang="en-US" sz="2800" dirty="0"/>
                  <a:t> </a:t>
                </a:r>
              </a:p>
              <a:p>
                <a:pPr lvl="1">
                  <a:spcBef>
                    <a:spcPct val="0"/>
                  </a:spcBef>
                  <a:buFontTx/>
                  <a:buNone/>
                </a:pPr>
                <a14:m>
                  <m:oMath xmlns:m="http://schemas.openxmlformats.org/officeDocument/2006/math">
                    <m:r>
                      <a:rPr lang="en-US" altLang="en-US" sz="3600" b="0" i="1" smtClean="0">
                        <a:latin typeface="Cambria Math" panose="02040503050406030204" pitchFamily="18" charset="0"/>
                      </a:rPr>
                      <m:t>𝑚𝑎𝑡𝑐h</m:t>
                    </m:r>
                    <m:r>
                      <a:rPr lang="en-US" altLang="en-US" sz="3600" b="0" i="1" smtClean="0">
                        <a:latin typeface="Cambria Math" panose="02040503050406030204" pitchFamily="18" charset="0"/>
                      </a:rPr>
                      <m:t>=</m:t>
                    </m:r>
                    <m:r>
                      <a:rPr lang="en-US" altLang="en-US" sz="3600" b="0" i="1" smtClean="0">
                        <a:latin typeface="Cambria Math" panose="02040503050406030204" pitchFamily="18" charset="0"/>
                      </a:rPr>
                      <m:t>𝑡𝑟𝑢𝑒</m:t>
                    </m:r>
                  </m:oMath>
                </a14:m>
                <a:r>
                  <a:rPr lang="en-US" altLang="en-US" sz="3600" dirty="0"/>
                  <a:t> </a:t>
                </a:r>
              </a:p>
              <a:p>
                <a:pPr lvl="1">
                  <a:spcBef>
                    <a:spcPct val="0"/>
                  </a:spcBef>
                  <a:buFontTx/>
                  <a:buNone/>
                </a:pPr>
                <a14:m>
                  <m:oMath xmlns:m="http://schemas.openxmlformats.org/officeDocument/2006/math">
                    <m:r>
                      <a:rPr lang="en-US" altLang="en-US" sz="3600" b="0" i="1" smtClean="0">
                        <a:latin typeface="Cambria Math" panose="02040503050406030204" pitchFamily="18" charset="0"/>
                      </a:rPr>
                      <m:t>𝑖𝑓</m:t>
                    </m:r>
                    <m:r>
                      <a:rPr lang="en-US" altLang="en-US" sz="3600" b="0" i="1" smtClean="0">
                        <a:latin typeface="Cambria Math" panose="02040503050406030204" pitchFamily="18" charset="0"/>
                      </a:rPr>
                      <m:t> </m:t>
                    </m:r>
                    <m:sSub>
                      <m:sSubPr>
                        <m:ctrlPr>
                          <a:rPr lang="en-US" altLang="en-US" sz="3600" i="1" smtClean="0">
                            <a:latin typeface="Cambria Math" panose="02040503050406030204" pitchFamily="18" charset="0"/>
                          </a:rPr>
                        </m:ctrlPr>
                      </m:sSubPr>
                      <m:e>
                        <m:r>
                          <a:rPr lang="en-US" altLang="en-US" sz="3600" b="0" i="1" smtClean="0">
                            <a:latin typeface="Cambria Math" panose="02040503050406030204" pitchFamily="18" charset="0"/>
                          </a:rPr>
                          <m:t>𝑇</m:t>
                        </m:r>
                      </m:e>
                      <m:sub>
                        <m:r>
                          <a:rPr lang="en-US" altLang="en-US" sz="3600" b="0" i="1" smtClean="0">
                            <a:latin typeface="Cambria Math" panose="02040503050406030204" pitchFamily="18" charset="0"/>
                          </a:rPr>
                          <m:t>𝑖</m:t>
                        </m:r>
                      </m:sub>
                    </m:sSub>
                    <m:r>
                      <a:rPr lang="en-US" altLang="en-US" sz="3600" b="0" i="1" smtClean="0">
                        <a:latin typeface="Cambria Math" panose="02040503050406030204" pitchFamily="18" charset="0"/>
                      </a:rPr>
                      <m:t>=</m:t>
                    </m:r>
                    <m:sSub>
                      <m:sSubPr>
                        <m:ctrlPr>
                          <a:rPr lang="en-US" altLang="en-US" sz="3600" i="1" smtClean="0">
                            <a:latin typeface="Cambria Math" panose="02040503050406030204" pitchFamily="18" charset="0"/>
                          </a:rPr>
                        </m:ctrlPr>
                      </m:sSubPr>
                      <m:e>
                        <m:r>
                          <a:rPr lang="en-US" altLang="en-US" sz="3600" b="0" i="1" smtClean="0">
                            <a:latin typeface="Cambria Math" panose="02040503050406030204" pitchFamily="18" charset="0"/>
                          </a:rPr>
                          <m:t>𝑃</m:t>
                        </m:r>
                      </m:e>
                      <m:sub>
                        <m:r>
                          <a:rPr lang="en-US" altLang="en-US" sz="3600" b="0" i="1" smtClean="0">
                            <a:latin typeface="Cambria Math" panose="02040503050406030204" pitchFamily="18" charset="0"/>
                          </a:rPr>
                          <m:t>0</m:t>
                        </m:r>
                      </m:sub>
                    </m:sSub>
                  </m:oMath>
                </a14:m>
                <a:r>
                  <a:rPr lang="en-US" altLang="en-US" sz="3600" dirty="0"/>
                  <a:t> </a:t>
                </a:r>
              </a:p>
              <a:p>
                <a:pPr lvl="2">
                  <a:spcBef>
                    <a:spcPct val="0"/>
                  </a:spcBef>
                  <a:buFontTx/>
                  <a:buNone/>
                </a:pPr>
                <a14:m>
                  <m:oMath xmlns:m="http://schemas.openxmlformats.org/officeDocument/2006/math">
                    <m:r>
                      <a:rPr lang="en-US" altLang="en-US" sz="3200" b="0" i="1" smtClean="0">
                        <a:latin typeface="Cambria Math" panose="02040503050406030204" pitchFamily="18" charset="0"/>
                      </a:rPr>
                      <m:t>𝑓𝑜𝑟</m:t>
                    </m:r>
                    <m:r>
                      <a:rPr lang="en-US" altLang="en-US" sz="3200" b="0" i="1" smtClean="0">
                        <a:latin typeface="Cambria Math" panose="02040503050406030204" pitchFamily="18" charset="0"/>
                      </a:rPr>
                      <m:t> </m:t>
                    </m:r>
                    <m:r>
                      <a:rPr lang="en-US" altLang="en-US" sz="3200" b="0" i="1" smtClean="0">
                        <a:latin typeface="Cambria Math" panose="02040503050406030204" pitchFamily="18" charset="0"/>
                      </a:rPr>
                      <m:t>𝑗</m:t>
                    </m:r>
                    <m:r>
                      <a:rPr lang="en-US" altLang="en-US" sz="3200" b="0" i="1" smtClean="0">
                        <a:latin typeface="Cambria Math" panose="02040503050406030204" pitchFamily="18" charset="0"/>
                      </a:rPr>
                      <m:t>∈</m:t>
                    </m:r>
                    <m:sSub>
                      <m:sSubPr>
                        <m:ctrlPr>
                          <a:rPr lang="en-US" altLang="en-US" sz="3200" i="1" smtClean="0">
                            <a:latin typeface="Cambria Math" panose="02040503050406030204" pitchFamily="18" charset="0"/>
                          </a:rPr>
                        </m:ctrlPr>
                      </m:sSubPr>
                      <m:e>
                        <m:r>
                          <a:rPr lang="en-US" altLang="en-US" sz="3200" b="0" i="1" smtClean="0">
                            <a:latin typeface="Cambria Math" panose="02040503050406030204" pitchFamily="18" charset="0"/>
                          </a:rPr>
                          <m:t>𝑃</m:t>
                        </m:r>
                      </m:e>
                      <m:sub>
                        <m:r>
                          <a:rPr lang="en-US" altLang="en-US" sz="3200" b="0" i="1" smtClean="0">
                            <a:latin typeface="Cambria Math" panose="02040503050406030204" pitchFamily="18" charset="0"/>
                          </a:rPr>
                          <m:t>𝑙𝑒𝑛𝑔𝑡h</m:t>
                        </m:r>
                      </m:sub>
                    </m:sSub>
                  </m:oMath>
                </a14:m>
                <a:r>
                  <a:rPr lang="en-US" altLang="en-US" sz="3200" dirty="0"/>
                  <a:t> </a:t>
                </a:r>
              </a:p>
              <a:p>
                <a:pPr lvl="3">
                  <a:spcBef>
                    <a:spcPct val="0"/>
                  </a:spcBef>
                  <a:buFontTx/>
                  <a:buNone/>
                </a:pPr>
                <a14:m>
                  <m:oMath xmlns:m="http://schemas.openxmlformats.org/officeDocument/2006/math">
                    <m:r>
                      <a:rPr lang="en-US" altLang="en-US" sz="3200" b="0" i="1" smtClean="0">
                        <a:latin typeface="Cambria Math" panose="02040503050406030204" pitchFamily="18" charset="0"/>
                      </a:rPr>
                      <m:t>𝑖𝑓</m:t>
                    </m:r>
                    <m:r>
                      <a:rPr lang="en-US" altLang="en-US" sz="3200" b="0" i="1" smtClean="0">
                        <a:latin typeface="Cambria Math" panose="02040503050406030204" pitchFamily="18" charset="0"/>
                      </a:rPr>
                      <m:t> </m:t>
                    </m:r>
                    <m:sSub>
                      <m:sSubPr>
                        <m:ctrlPr>
                          <a:rPr lang="en-US" altLang="en-US" sz="3200" i="1" smtClean="0">
                            <a:latin typeface="Cambria Math" panose="02040503050406030204" pitchFamily="18" charset="0"/>
                          </a:rPr>
                        </m:ctrlPr>
                      </m:sSubPr>
                      <m:e>
                        <m:r>
                          <a:rPr lang="en-US" altLang="en-US" sz="3200" b="0" i="1" smtClean="0">
                            <a:latin typeface="Cambria Math" panose="02040503050406030204" pitchFamily="18" charset="0"/>
                          </a:rPr>
                          <m:t>𝑇</m:t>
                        </m:r>
                      </m:e>
                      <m:sub>
                        <m:r>
                          <a:rPr lang="en-US" altLang="en-US" sz="3200" b="0" i="1" smtClean="0">
                            <a:latin typeface="Cambria Math" panose="02040503050406030204" pitchFamily="18" charset="0"/>
                          </a:rPr>
                          <m:t>𝑖</m:t>
                        </m:r>
                      </m:sub>
                    </m:sSub>
                    <m:r>
                      <a:rPr lang="en-US" altLang="en-US" sz="3200" b="0" i="1" smtClean="0">
                        <a:latin typeface="Cambria Math" panose="02040503050406030204" pitchFamily="18" charset="0"/>
                      </a:rPr>
                      <m:t>+</m:t>
                    </m:r>
                    <m:r>
                      <a:rPr lang="en-US" altLang="en-US" sz="3200" b="0" i="1" smtClean="0">
                        <a:latin typeface="Cambria Math" panose="02040503050406030204" pitchFamily="18" charset="0"/>
                      </a:rPr>
                      <m:t>𝑗</m:t>
                    </m:r>
                    <m:r>
                      <a:rPr lang="en-US" altLang="en-US" sz="3200" b="0" i="1" smtClean="0">
                        <a:latin typeface="Cambria Math" panose="02040503050406030204" pitchFamily="18" charset="0"/>
                      </a:rPr>
                      <m:t>!=</m:t>
                    </m:r>
                    <m:sSub>
                      <m:sSubPr>
                        <m:ctrlPr>
                          <a:rPr lang="en-US" altLang="en-US" sz="3200" i="1" smtClean="0">
                            <a:latin typeface="Cambria Math" panose="02040503050406030204" pitchFamily="18" charset="0"/>
                          </a:rPr>
                        </m:ctrlPr>
                      </m:sSubPr>
                      <m:e>
                        <m:r>
                          <a:rPr lang="en-US" altLang="en-US" sz="3200" b="0" i="1" smtClean="0">
                            <a:latin typeface="Cambria Math" panose="02040503050406030204" pitchFamily="18" charset="0"/>
                          </a:rPr>
                          <m:t>𝑃</m:t>
                        </m:r>
                      </m:e>
                      <m:sub>
                        <m:r>
                          <a:rPr lang="en-US" altLang="en-US" sz="3200" b="0" i="1" smtClean="0">
                            <a:latin typeface="Cambria Math" panose="02040503050406030204" pitchFamily="18" charset="0"/>
                          </a:rPr>
                          <m:t>𝑗</m:t>
                        </m:r>
                      </m:sub>
                    </m:sSub>
                  </m:oMath>
                </a14:m>
                <a:r>
                  <a:rPr lang="en-US" altLang="en-US" sz="3200" dirty="0"/>
                  <a:t> </a:t>
                </a:r>
              </a:p>
              <a:p>
                <a:pPr lvl="3">
                  <a:spcBef>
                    <a:spcPct val="0"/>
                  </a:spcBef>
                  <a:buFontTx/>
                  <a:buNone/>
                </a:pPr>
                <a:r>
                  <a:rPr lang="en-US" altLang="en-US" sz="3200" dirty="0"/>
                  <a:t>	</a:t>
                </a:r>
                <a14:m>
                  <m:oMath xmlns:m="http://schemas.openxmlformats.org/officeDocument/2006/math">
                    <m:r>
                      <a:rPr lang="en-US" altLang="en-US" sz="3200" b="0" i="1" smtClean="0">
                        <a:latin typeface="Cambria Math" panose="02040503050406030204" pitchFamily="18" charset="0"/>
                      </a:rPr>
                      <m:t>𝑚𝑎𝑡𝑐h</m:t>
                    </m:r>
                    <m:r>
                      <a:rPr lang="en-US" altLang="en-US" sz="3200" b="0" i="1" smtClean="0">
                        <a:latin typeface="Cambria Math" panose="02040503050406030204" pitchFamily="18" charset="0"/>
                      </a:rPr>
                      <m:t>=</m:t>
                    </m:r>
                    <m:r>
                      <a:rPr lang="en-US" altLang="en-US" sz="3200" b="0" i="1" smtClean="0">
                        <a:latin typeface="Cambria Math" panose="02040503050406030204" pitchFamily="18" charset="0"/>
                      </a:rPr>
                      <m:t>𝑓𝑎𝑙𝑠𝑒</m:t>
                    </m:r>
                  </m:oMath>
                </a14:m>
                <a:r>
                  <a:rPr lang="en-US" altLang="en-US" sz="3200" dirty="0"/>
                  <a:t> </a:t>
                </a:r>
              </a:p>
              <a:p>
                <a:pPr lvl="1">
                  <a:spcBef>
                    <a:spcPct val="0"/>
                  </a:spcBef>
                  <a:buFontTx/>
                  <a:buNone/>
                </a:pPr>
                <a14:m>
                  <m:oMath xmlns:m="http://schemas.openxmlformats.org/officeDocument/2006/math">
                    <m:r>
                      <a:rPr lang="en-US" altLang="en-US" sz="3600" b="0" i="1" smtClean="0">
                        <a:latin typeface="Cambria Math" panose="02040503050406030204" pitchFamily="18" charset="0"/>
                      </a:rPr>
                      <m:t>𝑖𝑓</m:t>
                    </m:r>
                    <m:d>
                      <m:dPr>
                        <m:ctrlPr>
                          <a:rPr lang="en-US" altLang="en-US" sz="3600" i="1" smtClean="0">
                            <a:latin typeface="Cambria Math" panose="02040503050406030204" pitchFamily="18" charset="0"/>
                          </a:rPr>
                        </m:ctrlPr>
                      </m:dPr>
                      <m:e>
                        <m:r>
                          <a:rPr lang="en-US" altLang="en-US" sz="3600" b="0" i="1" smtClean="0">
                            <a:latin typeface="Cambria Math" panose="02040503050406030204" pitchFamily="18" charset="0"/>
                          </a:rPr>
                          <m:t>𝑚𝑎𝑡𝑐h</m:t>
                        </m:r>
                      </m:e>
                    </m:d>
                    <m:r>
                      <a:rPr lang="en-US" altLang="en-US" sz="3600" b="0" i="1" smtClean="0">
                        <a:latin typeface="Cambria Math" panose="02040503050406030204" pitchFamily="18" charset="0"/>
                      </a:rPr>
                      <m:t>:</m:t>
                    </m:r>
                    <m:r>
                      <a:rPr lang="en-US" altLang="en-US" sz="3600" b="0" i="1" smtClean="0">
                        <a:latin typeface="Cambria Math" panose="02040503050406030204" pitchFamily="18" charset="0"/>
                      </a:rPr>
                      <m:t>𝑟𝑒𝑡𝑢𝑟𝑛</m:t>
                    </m:r>
                    <m:r>
                      <a:rPr lang="en-US" altLang="en-US" sz="3600" b="0" i="1" smtClean="0">
                        <a:latin typeface="Cambria Math" panose="02040503050406030204" pitchFamily="18" charset="0"/>
                      </a:rPr>
                      <m:t> </m:t>
                    </m:r>
                    <m:r>
                      <a:rPr lang="en-US" altLang="en-US" sz="3600" b="0" i="1" smtClean="0">
                        <a:latin typeface="Cambria Math" panose="02040503050406030204" pitchFamily="18" charset="0"/>
                      </a:rPr>
                      <m:t>𝑖</m:t>
                    </m:r>
                  </m:oMath>
                </a14:m>
                <a:r>
                  <a:rPr lang="en-US" altLang="en-US" sz="3600" dirty="0"/>
                  <a:t> </a:t>
                </a:r>
                <a:endParaRPr lang="en-US" altLang="en-US" dirty="0"/>
              </a:p>
            </p:txBody>
          </p:sp>
        </mc:Choice>
        <mc:Fallback>
          <p:sp>
            <p:nvSpPr>
              <p:cNvPr id="7" name="Content Placeholder 6"/>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PK">
                    <a:noFill/>
                  </a:rPr>
                  <a:t> </a:t>
                </a:r>
              </a:p>
            </p:txBody>
          </p:sp>
        </mc:Fallback>
      </mc:AlternateContent>
      <p:sp>
        <p:nvSpPr>
          <p:cNvPr id="8" name="Text Placeholder 7"/>
          <p:cNvSpPr>
            <a:spLocks noGrp="1"/>
          </p:cNvSpPr>
          <p:nvPr>
            <p:ph type="body" sz="quarter" idx="3"/>
          </p:nvPr>
        </p:nvSpPr>
        <p:spPr/>
        <p:txBody>
          <a:bodyPr/>
          <a:lstStyle/>
          <a:p>
            <a:endParaRPr lang="en-US" dirty="0"/>
          </a:p>
        </p:txBody>
      </p:sp>
      <mc:AlternateContent xmlns:mc="http://schemas.openxmlformats.org/markup-compatibility/2006">
        <mc:Choice xmlns:a14="http://schemas.microsoft.com/office/drawing/2010/main" Requires="a14">
          <p:sp>
            <p:nvSpPr>
              <p:cNvPr id="9" name="Content Placeholder 8"/>
              <p:cNvSpPr>
                <a:spLocks noGrp="1"/>
              </p:cNvSpPr>
              <p:nvPr>
                <p:ph sz="quarter" idx="4"/>
              </p:nvPr>
            </p:nvSpPr>
            <p:spPr/>
            <p:txBody>
              <a:bodyPr>
                <a:normAutofit/>
              </a:bodyPr>
              <a:lstStyle/>
              <a:p>
                <a:pPr>
                  <a:spcBef>
                    <a:spcPct val="0"/>
                  </a:spcBef>
                </a:pPr>
                <a:r>
                  <a:rPr lang="en-US" altLang="en-US" sz="3600" dirty="0"/>
                  <a:t>What is the complexity of the code?</a:t>
                </a:r>
              </a:p>
              <a:p>
                <a:pPr>
                  <a:spcBef>
                    <a:spcPct val="0"/>
                  </a:spcBef>
                </a:pPr>
                <a14:m>
                  <m:oMath xmlns:m="http://schemas.openxmlformats.org/officeDocument/2006/math">
                    <m:r>
                      <a:rPr lang="en-US" altLang="en-US" sz="3600" i="1" dirty="0" smtClean="0">
                        <a:latin typeface="Cambria Math" panose="02040503050406030204" pitchFamily="18" charset="0"/>
                      </a:rPr>
                      <m:t>𝑂</m:t>
                    </m:r>
                    <m:r>
                      <a:rPr lang="en-US" altLang="en-US" sz="3600" i="1" dirty="0" smtClean="0">
                        <a:latin typeface="Cambria Math" panose="02040503050406030204" pitchFamily="18" charset="0"/>
                      </a:rPr>
                      <m:t>(</m:t>
                    </m:r>
                    <m:r>
                      <a:rPr lang="en-US" altLang="en-US" sz="3600" i="1" dirty="0" smtClean="0">
                        <a:latin typeface="Cambria Math" panose="02040503050406030204" pitchFamily="18" charset="0"/>
                      </a:rPr>
                      <m:t>𝑚</m:t>
                    </m:r>
                    <m:r>
                      <a:rPr lang="en-US" altLang="en-US" sz="3600" i="1" dirty="0" smtClean="0">
                        <a:latin typeface="Cambria Math" panose="02040503050406030204" pitchFamily="18" charset="0"/>
                      </a:rPr>
                      <m:t>∗</m:t>
                    </m:r>
                    <m:r>
                      <a:rPr lang="en-US" altLang="en-US" sz="3600" i="1" dirty="0" smtClean="0">
                        <a:latin typeface="Cambria Math" panose="02040503050406030204" pitchFamily="18" charset="0"/>
                      </a:rPr>
                      <m:t>𝑛</m:t>
                    </m:r>
                    <m:r>
                      <a:rPr lang="en-US" altLang="en-US" sz="3600" i="1" dirty="0" smtClean="0">
                        <a:latin typeface="Cambria Math" panose="02040503050406030204" pitchFamily="18" charset="0"/>
                      </a:rPr>
                      <m:t>)</m:t>
                    </m:r>
                  </m:oMath>
                </a14:m>
                <a:endParaRPr lang="en-US" altLang="en-US" sz="3600" dirty="0"/>
              </a:p>
            </p:txBody>
          </p:sp>
        </mc:Choice>
        <mc:Fallback>
          <p:sp>
            <p:nvSpPr>
              <p:cNvPr id="9" name="Content Placeholder 8"/>
              <p:cNvSpPr>
                <a:spLocks noGrp="1" noRot="1" noChangeAspect="1" noMove="1" noResize="1" noEditPoints="1" noAdjustHandles="1" noChangeArrowheads="1" noChangeShapeType="1" noTextEdit="1"/>
              </p:cNvSpPr>
              <p:nvPr>
                <p:ph sz="quarter" idx="4"/>
              </p:nvPr>
            </p:nvSpPr>
            <p:spPr>
              <a:blipFill>
                <a:blip r:embed="rId3"/>
                <a:stretch>
                  <a:fillRect l="-2585" t="-3322"/>
                </a:stretch>
              </a:blipFill>
            </p:spPr>
            <p:txBody>
              <a:bodyPr/>
              <a:lstStyle/>
              <a:p>
                <a:r>
                  <a:rPr lang="en-PK">
                    <a:noFill/>
                  </a:rPr>
                  <a:t> </a:t>
                </a:r>
              </a:p>
            </p:txBody>
          </p:sp>
        </mc:Fallback>
      </mc:AlternateContent>
      <p:sp>
        <p:nvSpPr>
          <p:cNvPr id="4" name="Footer Placeholder 3"/>
          <p:cNvSpPr>
            <a:spLocks noGrp="1"/>
          </p:cNvSpPr>
          <p:nvPr>
            <p:ph type="ftr" sz="quarter" idx="11"/>
          </p:nvPr>
        </p:nvSpPr>
        <p:spPr/>
        <p:txBody>
          <a:bodyPr/>
          <a:lstStyle/>
          <a:p>
            <a:r>
              <a:rPr lang="en-US"/>
              <a:t>zeshan.khan@nu.edu.pk</a:t>
            </a:r>
          </a:p>
        </p:txBody>
      </p:sp>
      <p:sp>
        <p:nvSpPr>
          <p:cNvPr id="5" name="Slide Number Placeholder 4"/>
          <p:cNvSpPr>
            <a:spLocks noGrp="1"/>
          </p:cNvSpPr>
          <p:nvPr>
            <p:ph type="sldNum" sz="quarter" idx="12"/>
          </p:nvPr>
        </p:nvSpPr>
        <p:spPr/>
        <p:txBody>
          <a:bodyPr>
            <a:normAutofit lnSpcReduction="10000"/>
          </a:bodyPr>
          <a:lstStyle/>
          <a:p>
            <a:fld id="{B62B3A80-CC3E-4CD4-9416-417A84A5922F}" type="slidenum">
              <a:rPr lang="en-US" smtClean="0"/>
              <a:t>5</a:t>
            </a:fld>
            <a:endParaRPr lang="en-US"/>
          </a:p>
        </p:txBody>
      </p:sp>
    </p:spTree>
    <p:extLst>
      <p:ext uri="{BB962C8B-B14F-4D97-AF65-F5344CB8AC3E}">
        <p14:creationId xmlns:p14="http://schemas.microsoft.com/office/powerpoint/2010/main" val="34295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dirty="0">
                <a:solidFill>
                  <a:schemeClr val="tx1"/>
                </a:solidFill>
              </a:rPr>
              <a:t>32.3 Finite State Automata (FSA)</a:t>
            </a:r>
          </a:p>
        </p:txBody>
      </p:sp>
      <p:sp>
        <p:nvSpPr>
          <p:cNvPr id="149507" name="Rectangle 3"/>
          <p:cNvSpPr>
            <a:spLocks noGrp="1" noChangeArrowheads="1"/>
          </p:cNvSpPr>
          <p:nvPr>
            <p:ph idx="1"/>
          </p:nvPr>
        </p:nvSpPr>
        <p:spPr/>
        <p:txBody>
          <a:bodyPr/>
          <a:lstStyle/>
          <a:p>
            <a:r>
              <a:rPr lang="en-US" altLang="en-US" dirty="0"/>
              <a:t>FSA is a computing machine that takes</a:t>
            </a:r>
          </a:p>
          <a:p>
            <a:pPr lvl="1"/>
            <a:r>
              <a:rPr lang="en-US" altLang="en-US" dirty="0"/>
              <a:t>A string as an input</a:t>
            </a:r>
          </a:p>
          <a:p>
            <a:pPr lvl="1"/>
            <a:r>
              <a:rPr lang="en-US" altLang="en-US" dirty="0"/>
              <a:t>Outputs YES/NO answer</a:t>
            </a:r>
          </a:p>
          <a:p>
            <a:pPr lvl="2"/>
            <a:r>
              <a:rPr lang="en-US" altLang="en-US" dirty="0"/>
              <a:t>That is, the machine “accepts” or “rejects” the string </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6</a:t>
            </a:fld>
            <a:endParaRPr lang="en-US"/>
          </a:p>
        </p:txBody>
      </p:sp>
      <p:sp>
        <p:nvSpPr>
          <p:cNvPr id="149508" name="Rectangle 4"/>
          <p:cNvSpPr>
            <a:spLocks noChangeArrowheads="1"/>
          </p:cNvSpPr>
          <p:nvPr/>
        </p:nvSpPr>
        <p:spPr bwMode="auto">
          <a:xfrm>
            <a:off x="4648200" y="47244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FSM</a:t>
            </a:r>
          </a:p>
        </p:txBody>
      </p:sp>
      <p:sp>
        <p:nvSpPr>
          <p:cNvPr id="149509" name="Line 5"/>
          <p:cNvSpPr>
            <a:spLocks noChangeShapeType="1"/>
          </p:cNvSpPr>
          <p:nvPr/>
        </p:nvSpPr>
        <p:spPr bwMode="auto">
          <a:xfrm>
            <a:off x="3200400" y="52578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0" name="Line 6"/>
          <p:cNvSpPr>
            <a:spLocks noChangeShapeType="1"/>
          </p:cNvSpPr>
          <p:nvPr/>
        </p:nvSpPr>
        <p:spPr bwMode="auto">
          <a:xfrm>
            <a:off x="6705600" y="51816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1" name="Text Box 7"/>
          <p:cNvSpPr txBox="1">
            <a:spLocks noChangeArrowheads="1"/>
          </p:cNvSpPr>
          <p:nvPr/>
        </p:nvSpPr>
        <p:spPr bwMode="auto">
          <a:xfrm>
            <a:off x="2819400" y="47244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Input String</a:t>
            </a:r>
          </a:p>
        </p:txBody>
      </p:sp>
      <p:sp>
        <p:nvSpPr>
          <p:cNvPr id="149512" name="Text Box 8"/>
          <p:cNvSpPr txBox="1">
            <a:spLocks noChangeArrowheads="1"/>
          </p:cNvSpPr>
          <p:nvPr/>
        </p:nvSpPr>
        <p:spPr bwMode="auto">
          <a:xfrm>
            <a:off x="7010400" y="46482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Yes / No</a:t>
            </a:r>
          </a:p>
        </p:txBody>
      </p:sp>
    </p:spTree>
    <p:extLst>
      <p:ext uri="{BB962C8B-B14F-4D97-AF65-F5344CB8AC3E}">
        <p14:creationId xmlns:p14="http://schemas.microsoft.com/office/powerpoint/2010/main" val="309004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5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nimBg="1"/>
      <p:bldP spid="149509" grpId="0" animBg="1"/>
      <p:bldP spid="149510" grpId="0" animBg="1"/>
      <p:bldP spid="149511" grpId="0"/>
      <p:bldP spid="1495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dirty="0">
                <a:solidFill>
                  <a:schemeClr val="tx1"/>
                </a:solidFill>
              </a:rPr>
              <a:t>FSA Model</a:t>
            </a:r>
          </a:p>
        </p:txBody>
      </p:sp>
      <p:sp>
        <p:nvSpPr>
          <p:cNvPr id="151555" name="Rectangle 3"/>
          <p:cNvSpPr>
            <a:spLocks noGrp="1" noChangeArrowheads="1"/>
          </p:cNvSpPr>
          <p:nvPr>
            <p:ph idx="1"/>
          </p:nvPr>
        </p:nvSpPr>
        <p:spPr/>
        <p:txBody>
          <a:bodyPr/>
          <a:lstStyle/>
          <a:p>
            <a:r>
              <a:rPr lang="en-US" altLang="en-US" dirty="0">
                <a:solidFill>
                  <a:schemeClr val="tx1"/>
                </a:solidFill>
              </a:rPr>
              <a:t>Input to a FSA</a:t>
            </a:r>
          </a:p>
          <a:p>
            <a:pPr lvl="1"/>
            <a:r>
              <a:rPr lang="en-US" altLang="en-US" dirty="0">
                <a:solidFill>
                  <a:schemeClr val="tx1"/>
                </a:solidFill>
              </a:rPr>
              <a:t>Strings built from a fixed alphabet {</a:t>
            </a:r>
            <a:r>
              <a:rPr lang="en-US" altLang="en-US" dirty="0" err="1">
                <a:solidFill>
                  <a:schemeClr val="tx1"/>
                </a:solidFill>
              </a:rPr>
              <a:t>a,b,c</a:t>
            </a:r>
            <a:r>
              <a:rPr lang="en-US" altLang="en-US" dirty="0">
                <a:solidFill>
                  <a:schemeClr val="tx1"/>
                </a:solidFill>
              </a:rPr>
              <a:t>}</a:t>
            </a:r>
          </a:p>
          <a:p>
            <a:pPr lvl="1"/>
            <a:r>
              <a:rPr lang="en-US" altLang="en-US" dirty="0">
                <a:solidFill>
                  <a:schemeClr val="tx1"/>
                </a:solidFill>
              </a:rPr>
              <a:t>Possible inputs: aa, </a:t>
            </a:r>
            <a:r>
              <a:rPr lang="en-US" altLang="en-US" dirty="0" err="1">
                <a:solidFill>
                  <a:schemeClr val="tx1"/>
                </a:solidFill>
              </a:rPr>
              <a:t>aabbcc</a:t>
            </a:r>
            <a:r>
              <a:rPr lang="en-US" altLang="en-US" dirty="0">
                <a:solidFill>
                  <a:schemeClr val="tx1"/>
                </a:solidFill>
              </a:rPr>
              <a:t>, a  etc..</a:t>
            </a:r>
          </a:p>
          <a:p>
            <a:r>
              <a:rPr lang="en-US" altLang="en-US" dirty="0">
                <a:solidFill>
                  <a:schemeClr val="tx1"/>
                </a:solidFill>
              </a:rPr>
              <a:t>The Automaton/Machine</a:t>
            </a:r>
          </a:p>
          <a:p>
            <a:pPr lvl="1"/>
            <a:r>
              <a:rPr lang="en-US" altLang="en-US" dirty="0">
                <a:solidFill>
                  <a:schemeClr val="tx1"/>
                </a:solidFill>
              </a:rPr>
              <a:t>A directed graph</a:t>
            </a:r>
          </a:p>
          <a:p>
            <a:pPr lvl="2"/>
            <a:r>
              <a:rPr lang="en-US" altLang="en-US" dirty="0">
                <a:solidFill>
                  <a:schemeClr val="tx1"/>
                </a:solidFill>
              </a:rPr>
              <a:t>Nodes = States of the machine</a:t>
            </a:r>
          </a:p>
          <a:p>
            <a:pPr lvl="2"/>
            <a:r>
              <a:rPr lang="en-US" altLang="en-US" dirty="0">
                <a:solidFill>
                  <a:schemeClr val="tx1"/>
                </a:solidFill>
              </a:rPr>
              <a:t>Edges = Transition from one state to another</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7</a:t>
            </a:fld>
            <a:endParaRPr lang="en-US"/>
          </a:p>
        </p:txBody>
      </p:sp>
      <p:sp>
        <p:nvSpPr>
          <p:cNvPr id="151556" name="Oval 4"/>
          <p:cNvSpPr>
            <a:spLocks noChangeArrowheads="1"/>
          </p:cNvSpPr>
          <p:nvPr/>
        </p:nvSpPr>
        <p:spPr bwMode="auto">
          <a:xfrm>
            <a:off x="3962400" y="5486400"/>
            <a:ext cx="6858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o</a:t>
            </a:r>
          </a:p>
        </p:txBody>
      </p:sp>
      <p:sp>
        <p:nvSpPr>
          <p:cNvPr id="151557" name="Line 5"/>
          <p:cNvSpPr>
            <a:spLocks noChangeShapeType="1"/>
          </p:cNvSpPr>
          <p:nvPr/>
        </p:nvSpPr>
        <p:spPr bwMode="auto">
          <a:xfrm>
            <a:off x="4724400" y="5715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58" name="Oval 6"/>
          <p:cNvSpPr>
            <a:spLocks noChangeArrowheads="1"/>
          </p:cNvSpPr>
          <p:nvPr/>
        </p:nvSpPr>
        <p:spPr bwMode="auto">
          <a:xfrm>
            <a:off x="5410200" y="5486400"/>
            <a:ext cx="6096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151560" name="Text Box 8"/>
          <p:cNvSpPr txBox="1">
            <a:spLocks noChangeArrowheads="1"/>
          </p:cNvSpPr>
          <p:nvPr/>
        </p:nvSpPr>
        <p:spPr bwMode="auto">
          <a:xfrm>
            <a:off x="4800600" y="547846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mc:AlternateContent xmlns:mc="http://schemas.openxmlformats.org/markup-compatibility/2006" xmlns:p14="http://schemas.microsoft.com/office/powerpoint/2010/main">
        <mc:Choice Requires="p14">
          <p:contentPart p14:bwMode="auto" r:id="rId3">
            <p14:nvContentPartPr>
              <p14:cNvPr id="151561" name="Ink 9"/>
              <p14:cNvContentPartPr>
                <a14:cpLocks xmlns:a14="http://schemas.microsoft.com/office/drawing/2010/main" noRot="1" noChangeAspect="1" noEditPoints="1" noChangeArrowheads="1" noChangeShapeType="1"/>
              </p14:cNvContentPartPr>
              <p14:nvPr/>
            </p14:nvContentPartPr>
            <p14:xfrm>
              <a:off x="4908551" y="5519739"/>
              <a:ext cx="131763" cy="130175"/>
            </p14:xfrm>
          </p:contentPart>
        </mc:Choice>
        <mc:Fallback xmlns="">
          <p:pic>
            <p:nvPicPr>
              <p:cNvPr id="151561" name="Ink 9"/>
              <p:cNvPicPr>
                <a:picLocks noRot="1" noChangeAspect="1" noEditPoints="1" noChangeArrowheads="1" noChangeShapeType="1"/>
              </p:cNvPicPr>
              <p:nvPr/>
            </p:nvPicPr>
            <p:blipFill>
              <a:blip r:embed="rId4"/>
              <a:stretch>
                <a:fillRect/>
              </a:stretch>
            </p:blipFill>
            <p:spPr>
              <a:xfrm>
                <a:off x="4889831" y="5505315"/>
                <a:ext cx="159844" cy="16551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1563" name="Ink 11"/>
              <p14:cNvContentPartPr>
                <a14:cpLocks xmlns:a14="http://schemas.microsoft.com/office/drawing/2010/main" noRot="1" noChangeAspect="1" noEditPoints="1" noChangeArrowheads="1" noChangeShapeType="1"/>
              </p14:cNvContentPartPr>
              <p14:nvPr/>
            </p14:nvContentPartPr>
            <p14:xfrm>
              <a:off x="3995738" y="5942014"/>
              <a:ext cx="506412" cy="511175"/>
            </p14:xfrm>
          </p:contentPart>
        </mc:Choice>
        <mc:Fallback xmlns="">
          <p:pic>
            <p:nvPicPr>
              <p:cNvPr id="151563" name="Ink 11"/>
              <p:cNvPicPr>
                <a:picLocks noRot="1" noChangeAspect="1" noEditPoints="1" noChangeArrowheads="1" noChangeShapeType="1"/>
              </p:cNvPicPr>
              <p:nvPr/>
            </p:nvPicPr>
            <p:blipFill>
              <a:blip r:embed="rId6"/>
              <a:stretch>
                <a:fillRect/>
              </a:stretch>
            </p:blipFill>
            <p:spPr>
              <a:xfrm>
                <a:off x="3975942" y="5931222"/>
                <a:ext cx="545644" cy="542112"/>
              </a:xfrm>
              <a:prstGeom prst="rect">
                <a:avLst/>
              </a:prstGeom>
            </p:spPr>
          </p:pic>
        </mc:Fallback>
      </mc:AlternateContent>
    </p:spTree>
    <p:extLst>
      <p:ext uri="{BB962C8B-B14F-4D97-AF65-F5344CB8AC3E}">
        <p14:creationId xmlns:p14="http://schemas.microsoft.com/office/powerpoint/2010/main" val="333904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5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15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5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561"/>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1515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15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15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P spid="151557" grpId="0" animBg="1"/>
      <p:bldP spid="151558" grpId="0" animBg="1"/>
      <p:bldP spid="1515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dirty="0">
                <a:solidFill>
                  <a:schemeClr val="tx1"/>
                </a:solidFill>
              </a:rPr>
              <a:t>FSA Model</a:t>
            </a:r>
          </a:p>
        </p:txBody>
      </p:sp>
      <p:sp>
        <p:nvSpPr>
          <p:cNvPr id="153603" name="Rectangle 3"/>
          <p:cNvSpPr>
            <a:spLocks noGrp="1" noChangeArrowheads="1"/>
          </p:cNvSpPr>
          <p:nvPr>
            <p:ph idx="1"/>
          </p:nvPr>
        </p:nvSpPr>
        <p:spPr/>
        <p:txBody>
          <a:bodyPr/>
          <a:lstStyle/>
          <a:p>
            <a:r>
              <a:rPr lang="en-US" altLang="en-US" dirty="0"/>
              <a:t>Special States</a:t>
            </a:r>
          </a:p>
          <a:p>
            <a:pPr lvl="1"/>
            <a:r>
              <a:rPr lang="en-US" altLang="en-US" dirty="0"/>
              <a:t>Start (q0)  and Final (or Accepting) (q2)</a:t>
            </a:r>
          </a:p>
          <a:p>
            <a:r>
              <a:rPr lang="en-US" altLang="en-US" dirty="0"/>
              <a:t>Assume the alphabet is {</a:t>
            </a:r>
            <a:r>
              <a:rPr lang="en-US" altLang="en-US" dirty="0" err="1"/>
              <a:t>a,b</a:t>
            </a:r>
            <a:r>
              <a:rPr lang="en-US" altLang="en-US" dirty="0"/>
              <a:t>}</a:t>
            </a:r>
          </a:p>
          <a:p>
            <a:pPr lvl="1"/>
            <a:r>
              <a:rPr lang="en-US" altLang="en-US" dirty="0"/>
              <a:t>Which strings are accepted by this FSM?</a:t>
            </a:r>
          </a:p>
          <a:p>
            <a:pPr lvl="1"/>
            <a:endParaRPr lang="en-US" altLang="en-US" dirty="0"/>
          </a:p>
          <a:p>
            <a:pPr lvl="1"/>
            <a:endParaRPr lang="en-US" altLang="en-US" dirty="0"/>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8</a:t>
            </a:fld>
            <a:endParaRPr lang="en-US"/>
          </a:p>
        </p:txBody>
      </p:sp>
      <p:pic>
        <p:nvPicPr>
          <p:cNvPr id="153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286" y="4450293"/>
            <a:ext cx="4495800" cy="142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14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en-US" sz="4000" dirty="0">
                <a:solidFill>
                  <a:schemeClr val="tx1"/>
                </a:solidFill>
              </a:rPr>
              <a:t>Using FSM concept in</a:t>
            </a:r>
            <a:br>
              <a:rPr lang="en-US" altLang="en-US" sz="4000" dirty="0">
                <a:solidFill>
                  <a:schemeClr val="tx1"/>
                </a:solidFill>
              </a:rPr>
            </a:br>
            <a:r>
              <a:rPr lang="en-US" altLang="en-US" sz="4000" dirty="0">
                <a:solidFill>
                  <a:schemeClr val="tx1"/>
                </a:solidFill>
              </a:rPr>
              <a:t>Pattern Matching</a:t>
            </a:r>
          </a:p>
        </p:txBody>
      </p:sp>
      <p:sp>
        <p:nvSpPr>
          <p:cNvPr id="65539" name="Rectangle 3"/>
          <p:cNvSpPr>
            <a:spLocks noGrp="1" noChangeArrowheads="1"/>
          </p:cNvSpPr>
          <p:nvPr>
            <p:ph idx="1"/>
          </p:nvPr>
        </p:nvSpPr>
        <p:spPr>
          <a:xfrm>
            <a:off x="1295401" y="2556932"/>
            <a:ext cx="3789344" cy="3318936"/>
          </a:xfrm>
        </p:spPr>
        <p:txBody>
          <a:bodyPr>
            <a:normAutofit/>
          </a:bodyPr>
          <a:lstStyle/>
          <a:p>
            <a:r>
              <a:rPr lang="en-US" altLang="en-US" sz="2000" dirty="0"/>
              <a:t>Consider the alphabet {</a:t>
            </a:r>
            <a:r>
              <a:rPr lang="en-US" altLang="en-US" sz="2000" dirty="0" err="1"/>
              <a:t>a,b,c</a:t>
            </a:r>
            <a:r>
              <a:rPr lang="en-US" altLang="en-US" sz="2000" dirty="0"/>
              <a:t>}</a:t>
            </a:r>
          </a:p>
          <a:p>
            <a:r>
              <a:rPr lang="en-US" altLang="en-US" sz="2000" dirty="0"/>
              <a:t>Suppose we are looking for </a:t>
            </a:r>
            <a:r>
              <a:rPr lang="en-US" altLang="en-US" sz="2000" dirty="0">
                <a:solidFill>
                  <a:schemeClr val="tx1"/>
                </a:solidFill>
              </a:rPr>
              <a:t>pattern</a:t>
            </a:r>
            <a:r>
              <a:rPr lang="en-US" altLang="en-US" sz="2000" dirty="0">
                <a:solidFill>
                  <a:srgbClr val="FF0066"/>
                </a:solidFill>
              </a:rPr>
              <a:t> “</a:t>
            </a:r>
            <a:r>
              <a:rPr lang="en-US" altLang="en-US" sz="2000" dirty="0" err="1">
                <a:solidFill>
                  <a:srgbClr val="FF0066"/>
                </a:solidFill>
              </a:rPr>
              <a:t>aabc</a:t>
            </a:r>
            <a:r>
              <a:rPr lang="en-US" altLang="en-US" sz="2000" dirty="0">
                <a:solidFill>
                  <a:srgbClr val="FF0066"/>
                </a:solidFill>
              </a:rPr>
              <a:t>”</a:t>
            </a:r>
          </a:p>
          <a:p>
            <a:r>
              <a:rPr lang="en-US" altLang="en-US" sz="2000" dirty="0"/>
              <a:t>Construct a finite automaton for “</a:t>
            </a:r>
            <a:r>
              <a:rPr lang="en-US" altLang="en-US" sz="2000" dirty="0" err="1"/>
              <a:t>aabc</a:t>
            </a:r>
            <a:r>
              <a:rPr lang="en-US" altLang="en-US" sz="2000" dirty="0"/>
              <a:t>” as follows</a:t>
            </a:r>
          </a:p>
        </p:txBody>
      </p:sp>
      <p:sp>
        <p:nvSpPr>
          <p:cNvPr id="2" name="Footer Placeholder 1"/>
          <p:cNvSpPr>
            <a:spLocks noGrp="1"/>
          </p:cNvSpPr>
          <p:nvPr>
            <p:ph type="ftr" sz="quarter" idx="11"/>
          </p:nvPr>
        </p:nvSpPr>
        <p:spPr/>
        <p:txBody>
          <a:bodyPr/>
          <a:lstStyle/>
          <a:p>
            <a:r>
              <a:rPr lang="en-US"/>
              <a:t>zeshan.khan@nu.edu.pk</a:t>
            </a:r>
          </a:p>
        </p:txBody>
      </p:sp>
      <p:sp>
        <p:nvSpPr>
          <p:cNvPr id="3" name="Slide Number Placeholder 2"/>
          <p:cNvSpPr>
            <a:spLocks noGrp="1"/>
          </p:cNvSpPr>
          <p:nvPr>
            <p:ph type="sldNum" sz="quarter" idx="12"/>
          </p:nvPr>
        </p:nvSpPr>
        <p:spPr/>
        <p:txBody>
          <a:bodyPr>
            <a:normAutofit lnSpcReduction="10000"/>
          </a:bodyPr>
          <a:lstStyle/>
          <a:p>
            <a:fld id="{B62B3A80-CC3E-4CD4-9416-417A84A5922F}" type="slidenum">
              <a:rPr lang="en-US" smtClean="0"/>
              <a:t>9</a:t>
            </a:fld>
            <a:endParaRPr lang="en-US"/>
          </a:p>
        </p:txBody>
      </p:sp>
      <p:sp>
        <p:nvSpPr>
          <p:cNvPr id="65540" name="Oval 4"/>
          <p:cNvSpPr>
            <a:spLocks noChangeArrowheads="1"/>
          </p:cNvSpPr>
          <p:nvPr/>
        </p:nvSpPr>
        <p:spPr bwMode="auto">
          <a:xfrm>
            <a:off x="6621444" y="3733800"/>
            <a:ext cx="6096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0</a:t>
            </a:r>
          </a:p>
        </p:txBody>
      </p:sp>
      <p:sp>
        <p:nvSpPr>
          <p:cNvPr id="65541" name="Oval 5"/>
          <p:cNvSpPr>
            <a:spLocks noChangeArrowheads="1"/>
          </p:cNvSpPr>
          <p:nvPr/>
        </p:nvSpPr>
        <p:spPr bwMode="auto">
          <a:xfrm>
            <a:off x="5097444" y="3657600"/>
            <a:ext cx="10668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Start</a:t>
            </a:r>
          </a:p>
        </p:txBody>
      </p:sp>
      <p:sp>
        <p:nvSpPr>
          <p:cNvPr id="65542" name="Oval 6"/>
          <p:cNvSpPr>
            <a:spLocks noChangeArrowheads="1"/>
          </p:cNvSpPr>
          <p:nvPr/>
        </p:nvSpPr>
        <p:spPr bwMode="auto">
          <a:xfrm>
            <a:off x="7612044" y="3733800"/>
            <a:ext cx="6096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1</a:t>
            </a:r>
          </a:p>
        </p:txBody>
      </p:sp>
      <p:sp>
        <p:nvSpPr>
          <p:cNvPr id="65543" name="Oval 7"/>
          <p:cNvSpPr>
            <a:spLocks noChangeArrowheads="1"/>
          </p:cNvSpPr>
          <p:nvPr/>
        </p:nvSpPr>
        <p:spPr bwMode="auto">
          <a:xfrm>
            <a:off x="8602644" y="3733800"/>
            <a:ext cx="6096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2</a:t>
            </a:r>
          </a:p>
        </p:txBody>
      </p:sp>
      <p:sp>
        <p:nvSpPr>
          <p:cNvPr id="65544" name="Oval 8"/>
          <p:cNvSpPr>
            <a:spLocks noChangeArrowheads="1"/>
          </p:cNvSpPr>
          <p:nvPr/>
        </p:nvSpPr>
        <p:spPr bwMode="auto">
          <a:xfrm>
            <a:off x="9669444" y="3733800"/>
            <a:ext cx="6096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3</a:t>
            </a:r>
          </a:p>
        </p:txBody>
      </p:sp>
      <p:sp>
        <p:nvSpPr>
          <p:cNvPr id="65545" name="Oval 9"/>
          <p:cNvSpPr>
            <a:spLocks noChangeArrowheads="1"/>
          </p:cNvSpPr>
          <p:nvPr/>
        </p:nvSpPr>
        <p:spPr bwMode="auto">
          <a:xfrm>
            <a:off x="10888644" y="3733800"/>
            <a:ext cx="6096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4</a:t>
            </a:r>
          </a:p>
        </p:txBody>
      </p:sp>
      <p:sp>
        <p:nvSpPr>
          <p:cNvPr id="65546" name="Line 10"/>
          <p:cNvSpPr>
            <a:spLocks noChangeShapeType="1"/>
          </p:cNvSpPr>
          <p:nvPr/>
        </p:nvSpPr>
        <p:spPr bwMode="auto">
          <a:xfrm>
            <a:off x="6164244" y="3962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7" name="Line 11"/>
          <p:cNvSpPr>
            <a:spLocks noChangeShapeType="1"/>
          </p:cNvSpPr>
          <p:nvPr/>
        </p:nvSpPr>
        <p:spPr bwMode="auto">
          <a:xfrm>
            <a:off x="7231044" y="3962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Line 12"/>
          <p:cNvSpPr>
            <a:spLocks noChangeShapeType="1"/>
          </p:cNvSpPr>
          <p:nvPr/>
        </p:nvSpPr>
        <p:spPr bwMode="auto">
          <a:xfrm>
            <a:off x="8221644" y="3962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9" name="Line 13"/>
          <p:cNvSpPr>
            <a:spLocks noChangeShapeType="1"/>
          </p:cNvSpPr>
          <p:nvPr/>
        </p:nvSpPr>
        <p:spPr bwMode="auto">
          <a:xfrm>
            <a:off x="9212244" y="3962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4"/>
          <p:cNvSpPr>
            <a:spLocks noChangeShapeType="1"/>
          </p:cNvSpPr>
          <p:nvPr/>
        </p:nvSpPr>
        <p:spPr bwMode="auto">
          <a:xfrm>
            <a:off x="10355244" y="3962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Text Box 15"/>
          <p:cNvSpPr txBox="1">
            <a:spLocks noChangeArrowheads="1"/>
          </p:cNvSpPr>
          <p:nvPr/>
        </p:nvSpPr>
        <p:spPr bwMode="auto">
          <a:xfrm>
            <a:off x="7231044" y="36576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a</a:t>
            </a:r>
          </a:p>
        </p:txBody>
      </p:sp>
      <p:sp>
        <p:nvSpPr>
          <p:cNvPr id="65552" name="Text Box 16"/>
          <p:cNvSpPr txBox="1">
            <a:spLocks noChangeArrowheads="1"/>
          </p:cNvSpPr>
          <p:nvPr/>
        </p:nvSpPr>
        <p:spPr bwMode="auto">
          <a:xfrm>
            <a:off x="8221644" y="36576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a</a:t>
            </a:r>
          </a:p>
        </p:txBody>
      </p:sp>
      <p:sp>
        <p:nvSpPr>
          <p:cNvPr id="65553" name="Text Box 17"/>
          <p:cNvSpPr txBox="1">
            <a:spLocks noChangeArrowheads="1"/>
          </p:cNvSpPr>
          <p:nvPr/>
        </p:nvSpPr>
        <p:spPr bwMode="auto">
          <a:xfrm>
            <a:off x="9288444" y="36576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b</a:t>
            </a:r>
          </a:p>
        </p:txBody>
      </p:sp>
      <p:sp>
        <p:nvSpPr>
          <p:cNvPr id="65554" name="Text Box 18"/>
          <p:cNvSpPr txBox="1">
            <a:spLocks noChangeArrowheads="1"/>
          </p:cNvSpPr>
          <p:nvPr/>
        </p:nvSpPr>
        <p:spPr bwMode="auto">
          <a:xfrm>
            <a:off x="10431444" y="35814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c</a:t>
            </a:r>
          </a:p>
        </p:txBody>
      </p:sp>
      <p:cxnSp>
        <p:nvCxnSpPr>
          <p:cNvPr id="65555" name="AutoShape 19"/>
          <p:cNvCxnSpPr>
            <a:cxnSpLocks noChangeShapeType="1"/>
            <a:stCxn id="65540" idx="7"/>
            <a:endCxn id="65540" idx="0"/>
          </p:cNvCxnSpPr>
          <p:nvPr/>
        </p:nvCxnSpPr>
        <p:spPr bwMode="auto">
          <a:xfrm rot="5400000" flipH="1">
            <a:off x="6995300" y="3664744"/>
            <a:ext cx="77788" cy="215900"/>
          </a:xfrm>
          <a:prstGeom prst="curvedConnector3">
            <a:avLst>
              <a:gd name="adj1" fmla="val 39388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6" name="Text Box 20"/>
          <p:cNvSpPr txBox="1">
            <a:spLocks noChangeArrowheads="1"/>
          </p:cNvSpPr>
          <p:nvPr/>
        </p:nvSpPr>
        <p:spPr bwMode="auto">
          <a:xfrm>
            <a:off x="6850044" y="32004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b|c</a:t>
            </a:r>
          </a:p>
        </p:txBody>
      </p:sp>
      <p:cxnSp>
        <p:nvCxnSpPr>
          <p:cNvPr id="65557" name="AutoShape 21"/>
          <p:cNvCxnSpPr>
            <a:cxnSpLocks noChangeShapeType="1"/>
            <a:stCxn id="65542" idx="5"/>
          </p:cNvCxnSpPr>
          <p:nvPr/>
        </p:nvCxnSpPr>
        <p:spPr bwMode="auto">
          <a:xfrm rot="5400000">
            <a:off x="7490601" y="3625057"/>
            <a:ext cx="77787" cy="1206500"/>
          </a:xfrm>
          <a:prstGeom prst="curvedConnector4">
            <a:avLst>
              <a:gd name="adj1" fmla="val 471426"/>
              <a:gd name="adj2" fmla="val 71579"/>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8" name="Text Box 22"/>
          <p:cNvSpPr txBox="1">
            <a:spLocks noChangeArrowheads="1"/>
          </p:cNvSpPr>
          <p:nvPr/>
        </p:nvSpPr>
        <p:spPr bwMode="auto">
          <a:xfrm>
            <a:off x="7383444" y="45720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b|c</a:t>
            </a:r>
          </a:p>
        </p:txBody>
      </p:sp>
      <p:cxnSp>
        <p:nvCxnSpPr>
          <p:cNvPr id="65559" name="AutoShape 23"/>
          <p:cNvCxnSpPr>
            <a:cxnSpLocks noChangeShapeType="1"/>
            <a:stCxn id="65543" idx="3"/>
          </p:cNvCxnSpPr>
          <p:nvPr/>
        </p:nvCxnSpPr>
        <p:spPr bwMode="auto">
          <a:xfrm rot="16200000" flipV="1">
            <a:off x="7923988" y="3421857"/>
            <a:ext cx="74613" cy="1460500"/>
          </a:xfrm>
          <a:prstGeom prst="curvedConnector4">
            <a:avLst>
              <a:gd name="adj1" fmla="val -844685"/>
              <a:gd name="adj2" fmla="val 52713"/>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60" name="Text Box 24"/>
          <p:cNvSpPr txBox="1">
            <a:spLocks noChangeArrowheads="1"/>
          </p:cNvSpPr>
          <p:nvPr/>
        </p:nvSpPr>
        <p:spPr bwMode="auto">
          <a:xfrm>
            <a:off x="8221644" y="44196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c</a:t>
            </a:r>
          </a:p>
        </p:txBody>
      </p:sp>
      <p:cxnSp>
        <p:nvCxnSpPr>
          <p:cNvPr id="65561" name="AutoShape 25"/>
          <p:cNvCxnSpPr>
            <a:cxnSpLocks noChangeShapeType="1"/>
          </p:cNvCxnSpPr>
          <p:nvPr/>
        </p:nvCxnSpPr>
        <p:spPr bwMode="auto">
          <a:xfrm rot="5400000" flipH="1">
            <a:off x="8824100" y="3588544"/>
            <a:ext cx="77788" cy="215900"/>
          </a:xfrm>
          <a:prstGeom prst="curvedConnector3">
            <a:avLst>
              <a:gd name="adj1" fmla="val 39388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62" name="Text Box 26"/>
          <p:cNvSpPr txBox="1">
            <a:spLocks noChangeArrowheads="1"/>
          </p:cNvSpPr>
          <p:nvPr/>
        </p:nvSpPr>
        <p:spPr bwMode="auto">
          <a:xfrm>
            <a:off x="8678844" y="31242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a</a:t>
            </a:r>
          </a:p>
        </p:txBody>
      </p:sp>
      <p:cxnSp>
        <p:nvCxnSpPr>
          <p:cNvPr id="65563" name="AutoShape 27"/>
          <p:cNvCxnSpPr>
            <a:cxnSpLocks noChangeShapeType="1"/>
            <a:stCxn id="65544" idx="3"/>
            <a:endCxn id="65540" idx="3"/>
          </p:cNvCxnSpPr>
          <p:nvPr/>
        </p:nvCxnSpPr>
        <p:spPr bwMode="auto">
          <a:xfrm rot="5400000">
            <a:off x="8233551" y="2666207"/>
            <a:ext cx="1587" cy="3048000"/>
          </a:xfrm>
          <a:prstGeom prst="curvedConnector3">
            <a:avLst>
              <a:gd name="adj1" fmla="val 52099995"/>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64" name="Text Box 28"/>
          <p:cNvSpPr txBox="1">
            <a:spLocks noChangeArrowheads="1"/>
          </p:cNvSpPr>
          <p:nvPr/>
        </p:nvSpPr>
        <p:spPr bwMode="auto">
          <a:xfrm>
            <a:off x="9136044" y="48006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b</a:t>
            </a:r>
          </a:p>
        </p:txBody>
      </p:sp>
      <p:cxnSp>
        <p:nvCxnSpPr>
          <p:cNvPr id="65565" name="AutoShape 29"/>
          <p:cNvCxnSpPr>
            <a:cxnSpLocks noChangeShapeType="1"/>
            <a:stCxn id="65544" idx="0"/>
            <a:endCxn id="65542" idx="0"/>
          </p:cNvCxnSpPr>
          <p:nvPr/>
        </p:nvCxnSpPr>
        <p:spPr bwMode="auto">
          <a:xfrm rot="16200000" flipH="1" flipV="1">
            <a:off x="8944750" y="2705894"/>
            <a:ext cx="1588" cy="2057400"/>
          </a:xfrm>
          <a:prstGeom prst="curvedConnector3">
            <a:avLst>
              <a:gd name="adj1" fmla="val -54800005"/>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66" name="Text Box 30"/>
          <p:cNvSpPr txBox="1">
            <a:spLocks noChangeArrowheads="1"/>
          </p:cNvSpPr>
          <p:nvPr/>
        </p:nvSpPr>
        <p:spPr bwMode="auto">
          <a:xfrm>
            <a:off x="9593244" y="28194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latin typeface="Times New Roman" panose="02020603050405020304" pitchFamily="18" charset="0"/>
              </a:rPr>
              <a:t>a</a:t>
            </a:r>
          </a:p>
        </p:txBody>
      </p:sp>
    </p:spTree>
    <p:extLst>
      <p:ext uri="{BB962C8B-B14F-4D97-AF65-F5344CB8AC3E}">
        <p14:creationId xmlns:p14="http://schemas.microsoft.com/office/powerpoint/2010/main" val="1468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5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5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5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5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5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5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5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5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5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56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55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5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55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5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5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65540" grpId="0" animBg="1"/>
      <p:bldP spid="65541" grpId="0" animBg="1"/>
      <p:bldP spid="65542" grpId="0" animBg="1"/>
      <p:bldP spid="65543" grpId="0" animBg="1"/>
      <p:bldP spid="65544" grpId="0" animBg="1"/>
      <p:bldP spid="65545" grpId="0" animBg="1"/>
      <p:bldP spid="65546" grpId="0" animBg="1"/>
      <p:bldP spid="65547" grpId="0" animBg="1"/>
      <p:bldP spid="65548" grpId="0" animBg="1"/>
      <p:bldP spid="65549" grpId="0" animBg="1"/>
      <p:bldP spid="65550" grpId="0" animBg="1"/>
      <p:bldP spid="65551" grpId="0"/>
      <p:bldP spid="65552" grpId="0"/>
      <p:bldP spid="65553" grpId="0"/>
      <p:bldP spid="65554" grpId="0"/>
      <p:bldP spid="65556" grpId="0"/>
      <p:bldP spid="65558" grpId="0"/>
      <p:bldP spid="65560" grpId="0"/>
      <p:bldP spid="65562" grpId="0"/>
      <p:bldP spid="65564" grpId="0"/>
      <p:bldP spid="65566"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807</TotalTime>
  <Words>1371</Words>
  <Application>Microsoft Office PowerPoint</Application>
  <PresentationFormat>Widescreen</PresentationFormat>
  <Paragraphs>257</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 Math</vt:lpstr>
      <vt:lpstr>Century Schoolbook</vt:lpstr>
      <vt:lpstr>Monotype Sorts</vt:lpstr>
      <vt:lpstr>Symbol</vt:lpstr>
      <vt:lpstr>Times New Roman</vt:lpstr>
      <vt:lpstr>Wingdings 2</vt:lpstr>
      <vt:lpstr>View</vt:lpstr>
      <vt:lpstr>Design and Analysis of Algorithms</vt:lpstr>
      <vt:lpstr>String Matching Problem</vt:lpstr>
      <vt:lpstr>String Matching</vt:lpstr>
      <vt:lpstr>String Matching</vt:lpstr>
      <vt:lpstr>32.1 Naïve Algorithm</vt:lpstr>
      <vt:lpstr>32.3 Finite State Automata (FSA)</vt:lpstr>
      <vt:lpstr>FSA Model</vt:lpstr>
      <vt:lpstr>FSA Model</vt:lpstr>
      <vt:lpstr>Using FSM concept in Pattern Matching</vt:lpstr>
      <vt:lpstr>32.2 Rabin-Karp</vt:lpstr>
      <vt:lpstr>How Rabin-Karp works</vt:lpstr>
      <vt:lpstr>How Rabin-Karp works (continued)</vt:lpstr>
      <vt:lpstr>A Rabin-Karp example</vt:lpstr>
      <vt:lpstr>Rabin-Karp example continued</vt:lpstr>
      <vt:lpstr>Rabin-Karp example continued</vt:lpstr>
      <vt:lpstr>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Zeshan Khan</dc:creator>
  <cp:lastModifiedBy>Room-9</cp:lastModifiedBy>
  <cp:revision>161</cp:revision>
  <dcterms:created xsi:type="dcterms:W3CDTF">2017-10-09T03:48:49Z</dcterms:created>
  <dcterms:modified xsi:type="dcterms:W3CDTF">2021-12-07T09:33:18Z</dcterms:modified>
</cp:coreProperties>
</file>