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6" r:id="rId1"/>
  </p:sldMasterIdLst>
  <p:notesMasterIdLst>
    <p:notesMasterId r:id="rId68"/>
  </p:notesMasterIdLst>
  <p:sldIdLst>
    <p:sldId id="268" r:id="rId2"/>
    <p:sldId id="276" r:id="rId3"/>
    <p:sldId id="278" r:id="rId4"/>
    <p:sldId id="279" r:id="rId5"/>
    <p:sldId id="290" r:id="rId6"/>
    <p:sldId id="291" r:id="rId7"/>
    <p:sldId id="277" r:id="rId8"/>
    <p:sldId id="280" r:id="rId9"/>
    <p:sldId id="281" r:id="rId10"/>
    <p:sldId id="289" r:id="rId11"/>
    <p:sldId id="282" r:id="rId12"/>
    <p:sldId id="283" r:id="rId13"/>
    <p:sldId id="284" r:id="rId14"/>
    <p:sldId id="285" r:id="rId15"/>
    <p:sldId id="286" r:id="rId16"/>
    <p:sldId id="287" r:id="rId17"/>
    <p:sldId id="288" r:id="rId18"/>
    <p:sldId id="256" r:id="rId19"/>
    <p:sldId id="257" r:id="rId20"/>
    <p:sldId id="258" r:id="rId21"/>
    <p:sldId id="259" r:id="rId22"/>
    <p:sldId id="260" r:id="rId23"/>
    <p:sldId id="261" r:id="rId24"/>
    <p:sldId id="262" r:id="rId25"/>
    <p:sldId id="263" r:id="rId26"/>
    <p:sldId id="264" r:id="rId27"/>
    <p:sldId id="265" r:id="rId28"/>
    <p:sldId id="266" r:id="rId29"/>
    <p:sldId id="267" r:id="rId30"/>
    <p:sldId id="292" r:id="rId31"/>
    <p:sldId id="269" r:id="rId32"/>
    <p:sldId id="270" r:id="rId33"/>
    <p:sldId id="271" r:id="rId34"/>
    <p:sldId id="272" r:id="rId35"/>
    <p:sldId id="273" r:id="rId36"/>
    <p:sldId id="274" r:id="rId37"/>
    <p:sldId id="314" r:id="rId38"/>
    <p:sldId id="275" r:id="rId39"/>
    <p:sldId id="315" r:id="rId40"/>
    <p:sldId id="316" r:id="rId41"/>
    <p:sldId id="317" r:id="rId42"/>
    <p:sldId id="347" r:id="rId43"/>
    <p:sldId id="318" r:id="rId44"/>
    <p:sldId id="319" r:id="rId45"/>
    <p:sldId id="320" r:id="rId46"/>
    <p:sldId id="321" r:id="rId47"/>
    <p:sldId id="322" r:id="rId48"/>
    <p:sldId id="323"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01" r:id="rId62"/>
    <p:sldId id="337" r:id="rId63"/>
    <p:sldId id="338" r:id="rId64"/>
    <p:sldId id="324" r:id="rId65"/>
    <p:sldId id="339" r:id="rId66"/>
    <p:sldId id="340"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5A4F7-3F9D-4998-8882-574F0072EAF3}"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3E9D2-834F-42F3-8CD4-D0CAE0F4B7E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63E9D2-834F-42F3-8CD4-D0CAE0F4B7E8}"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224CE9-B2C4-46F5-BC1E-6592FF8BFFFF}" type="slidenum">
              <a:rPr lang="en-US" smtClean="0"/>
              <a:t>18</a:t>
            </a:fld>
            <a:endParaRPr lang="en-US"/>
          </a:p>
        </p:txBody>
      </p:sp>
      <p:sp>
        <p:nvSpPr>
          <p:cNvPr id="5" name="Header Placeholder 4"/>
          <p:cNvSpPr>
            <a:spLocks noGrp="1"/>
          </p:cNvSpPr>
          <p:nvPr>
            <p:ph type="hdr" sz="quarter" idx="11"/>
          </p:nvPr>
        </p:nvSpPr>
        <p:spPr/>
        <p:txBody>
          <a:bodyPr/>
          <a:lstStyle/>
          <a:p>
            <a:r>
              <a:rPr lang="en-US"/>
              <a:t>Lecture I</a:t>
            </a:r>
          </a:p>
        </p:txBody>
      </p:sp>
      <p:sp>
        <p:nvSpPr>
          <p:cNvPr id="6" name="Footer Placeholder 5"/>
          <p:cNvSpPr>
            <a:spLocks noGrp="1"/>
          </p:cNvSpPr>
          <p:nvPr>
            <p:ph type="ftr" sz="quarter" idx="12"/>
          </p:nvPr>
        </p:nvSpPr>
        <p:spPr/>
        <p:txBody>
          <a:bodyPr/>
          <a:lstStyle/>
          <a:p>
            <a:r>
              <a:rPr lang="en-US"/>
              <a:t>Kent State University</a:t>
            </a:r>
          </a:p>
        </p:txBody>
      </p:sp>
    </p:spTree>
    <p:extLst>
      <p:ext uri="{BB962C8B-B14F-4D97-AF65-F5344CB8AC3E}">
        <p14:creationId xmlns:p14="http://schemas.microsoft.com/office/powerpoint/2010/main" val="2973370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CBD4B-8BC7-4CCE-B1A0-1DBAE631FD37}" type="slidenum">
              <a:rPr lang="en-US" altLang="en-US"/>
              <a:pPr/>
              <a:t>44</a:t>
            </a:fld>
            <a:endParaRPr lang="en-US" alt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043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633A1-04E3-4AB2-A425-E6D8FFFC735C}" type="slidenum">
              <a:rPr lang="en-US" altLang="en-US"/>
              <a:pPr/>
              <a:t>45</a:t>
            </a:fld>
            <a:endParaRPr lang="en-US" alt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5281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E8F14E-FEE8-4DAB-8FE1-6F1C67342DAD}" type="slidenum">
              <a:rPr lang="en-US" altLang="en-US"/>
              <a:pPr/>
              <a:t>46</a:t>
            </a:fld>
            <a:endParaRPr lang="en-US" alt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314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r>
              <a:rPr lang="en-US"/>
              <a:t>8/19/2019</a:t>
            </a: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zeshan.khan@nu.edu.pk</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4C0AA8C-E124-4444-9D7B-EFE06501A60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7583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8/19/2019</a:t>
            </a:r>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89009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8/19/2019</a:t>
            </a:r>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201855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8/19/2019</a:t>
            </a:r>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83011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8/19/2019</a:t>
            </a:r>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E4C0AA8C-E124-4444-9D7B-EFE06501A60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951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8/19/2019</a:t>
            </a:r>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27280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8/19/2019</a:t>
            </a:r>
          </a:p>
        </p:txBody>
      </p:sp>
      <p:sp>
        <p:nvSpPr>
          <p:cNvPr id="8" name="Footer Placeholder 7"/>
          <p:cNvSpPr>
            <a:spLocks noGrp="1"/>
          </p:cNvSpPr>
          <p:nvPr>
            <p:ph type="ftr" sz="quarter" idx="11"/>
          </p:nvPr>
        </p:nvSpPr>
        <p:spPr/>
        <p:txBody>
          <a:bodyPr/>
          <a:lstStyle/>
          <a:p>
            <a:r>
              <a:rPr lang="en-US"/>
              <a:t>zeshan.khan@nu.edu.pk</a:t>
            </a:r>
          </a:p>
        </p:txBody>
      </p:sp>
      <p:sp>
        <p:nvSpPr>
          <p:cNvPr id="9" name="Slide Number Placeholder 8"/>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181227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8/19/2019</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421889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8/19/2019</a:t>
            </a:r>
          </a:p>
        </p:txBody>
      </p:sp>
      <p:sp>
        <p:nvSpPr>
          <p:cNvPr id="3" name="Footer Placeholder 2"/>
          <p:cNvSpPr>
            <a:spLocks noGrp="1"/>
          </p:cNvSpPr>
          <p:nvPr>
            <p:ph type="ftr" sz="quarter" idx="11"/>
          </p:nvPr>
        </p:nvSpPr>
        <p:spPr/>
        <p:txBody>
          <a:bodyPr/>
          <a:lstStyle/>
          <a:p>
            <a:r>
              <a:rPr lang="en-US"/>
              <a:t>zeshan.khan@nu.edu.pk</a:t>
            </a:r>
          </a:p>
        </p:txBody>
      </p:sp>
      <p:sp>
        <p:nvSpPr>
          <p:cNvPr id="4" name="Slide Number Placeholder 3"/>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275907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8/19/2019</a:t>
            </a:r>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119415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8/19/2019</a:t>
            </a:r>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E4C0AA8C-E124-4444-9D7B-EFE06501A604}" type="slidenum">
              <a:rPr lang="en-US" smtClean="0"/>
              <a:t>‹#›</a:t>
            </a:fld>
            <a:endParaRPr lang="en-US"/>
          </a:p>
        </p:txBody>
      </p:sp>
    </p:spTree>
    <p:extLst>
      <p:ext uri="{BB962C8B-B14F-4D97-AF65-F5344CB8AC3E}">
        <p14:creationId xmlns:p14="http://schemas.microsoft.com/office/powerpoint/2010/main" val="139655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t>8/19/2019</a:t>
            </a: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zeshan.khan@nu.edu.pk</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4C0AA8C-E124-4444-9D7B-EFE06501A604}" type="slidenum">
              <a:rPr lang="en-US" smtClean="0"/>
              <a:t>‹#›</a:t>
            </a:fld>
            <a:endParaRPr lang="en-US"/>
          </a:p>
        </p:txBody>
      </p:sp>
    </p:spTree>
    <p:extLst>
      <p:ext uri="{BB962C8B-B14F-4D97-AF65-F5344CB8AC3E}">
        <p14:creationId xmlns:p14="http://schemas.microsoft.com/office/powerpoint/2010/main" val="179861693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8.png"/><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9.png"/><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31.png"/><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800" dirty="0"/>
              <a:t>Design and Analysis of Algorithms</a:t>
            </a:r>
          </a:p>
        </p:txBody>
      </p:sp>
      <p:sp>
        <p:nvSpPr>
          <p:cNvPr id="7" name="Subtitle 6"/>
          <p:cNvSpPr>
            <a:spLocks noGrp="1"/>
          </p:cNvSpPr>
          <p:nvPr>
            <p:ph type="subTitle" idx="1"/>
          </p:nvPr>
        </p:nvSpPr>
        <p:spPr/>
        <p:txBody>
          <a:bodyPr/>
          <a:lstStyle/>
          <a:p>
            <a:r>
              <a:rPr lang="en-US" dirty="0"/>
              <a:t>Asymptotic Notations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solidFill>
                      <a:srgbClr val="3F3F3F"/>
                    </a:solidFill>
                    <a:ea typeface="Century Gothic"/>
                    <a:cs typeface="Century Gothic"/>
                    <a:sym typeface="Century Gothic"/>
                  </a:rPr>
                  <a:t>Example: show that </a:t>
                </a:r>
                <a14:m>
                  <m:oMath xmlns:m="http://schemas.openxmlformats.org/officeDocument/2006/math">
                    <m:d>
                      <m:dPr>
                        <m:ctrlPr>
                          <a:rPr lang="en-US" i="1" dirty="0" smtClean="0">
                            <a:solidFill>
                              <a:srgbClr val="3F3F3F"/>
                            </a:solidFill>
                            <a:latin typeface="Cambria Math" panose="02040503050406030204" pitchFamily="18" charset="0"/>
                            <a:ea typeface="Century Gothic"/>
                            <a:cs typeface="Century Gothic"/>
                            <a:sym typeface="Century Gothic"/>
                          </a:rPr>
                        </m:ctrlPr>
                      </m:dPr>
                      <m:e>
                        <m:f>
                          <m:fPr>
                            <m:ctrlPr>
                              <a:rPr lang="en-US" i="1" dirty="0" smtClean="0">
                                <a:solidFill>
                                  <a:srgbClr val="3F3F3F"/>
                                </a:solidFill>
                                <a:latin typeface="Cambria Math" panose="02040503050406030204" pitchFamily="18" charset="0"/>
                                <a:ea typeface="Century Gothic"/>
                                <a:cs typeface="Century Gothic"/>
                                <a:sym typeface="Century Gothic"/>
                              </a:rPr>
                            </m:ctrlPr>
                          </m:fPr>
                          <m:num>
                            <m:r>
                              <a:rPr lang="en-US" i="1" dirty="0" smtClean="0">
                                <a:solidFill>
                                  <a:srgbClr val="3F3F3F"/>
                                </a:solidFill>
                                <a:latin typeface="Cambria Math" panose="02040503050406030204" pitchFamily="18" charset="0"/>
                                <a:ea typeface="Century Gothic"/>
                                <a:cs typeface="Century Gothic"/>
                                <a:sym typeface="Century Gothic"/>
                              </a:rPr>
                              <m:t>1</m:t>
                            </m:r>
                          </m:num>
                          <m:den>
                            <m:r>
                              <a:rPr lang="en-US" i="1" dirty="0" smtClean="0">
                                <a:solidFill>
                                  <a:srgbClr val="3F3F3F"/>
                                </a:solidFill>
                                <a:latin typeface="Cambria Math" panose="02040503050406030204" pitchFamily="18" charset="0"/>
                                <a:ea typeface="Century Gothic"/>
                                <a:cs typeface="Century Gothic"/>
                                <a:sym typeface="Century Gothic"/>
                              </a:rPr>
                              <m:t>2</m:t>
                            </m:r>
                          </m:den>
                        </m:f>
                      </m:e>
                    </m:d>
                    <m:r>
                      <a:rPr lang="en-US" i="1" dirty="0" smtClean="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3</m:t>
                    </m:r>
                    <m:r>
                      <a:rPr lang="en-US" i="1" dirty="0">
                        <a:solidFill>
                          <a:srgbClr val="3F3F3F"/>
                        </a:solidFill>
                        <a:latin typeface="Cambria Math" panose="02040503050406030204" pitchFamily="18" charset="0"/>
                        <a:ea typeface="Century Gothic"/>
                        <a:cs typeface="Century Gothic"/>
                        <a:sym typeface="Century Gothic"/>
                      </a:rPr>
                      <m:t> – 3</m:t>
                    </m:r>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𝑛</m:t>
                    </m:r>
                    <m:r>
                      <a:rPr lang="en-US" i="1" dirty="0">
                        <a:solidFill>
                          <a:srgbClr val="3F3F3F"/>
                        </a:solidFill>
                        <a:latin typeface="Cambria Math" panose="02040503050406030204" pitchFamily="18" charset="0"/>
                        <a:ea typeface="Century Gothic"/>
                        <a:cs typeface="Century Gothic"/>
                        <a:sym typeface="Century Gothic"/>
                      </a:rPr>
                      <m:t>+2  =</m:t>
                    </m:r>
                    <m:r>
                      <m:rPr>
                        <m:sty m:val="p"/>
                      </m:rPr>
                      <a:rPr lang="en-US" b="0" i="0" dirty="0" smtClean="0">
                        <a:solidFill>
                          <a:srgbClr val="3F3F3F"/>
                        </a:solidFill>
                        <a:latin typeface="Cambria Math" panose="02040503050406030204" pitchFamily="18" charset="0"/>
                        <a:ea typeface="Century Gothic"/>
                        <a:cs typeface="Century Gothic"/>
                        <a:sym typeface="Century Gothic"/>
                      </a:rPr>
                      <m:t>Θ</m:t>
                    </m:r>
                    <m:r>
                      <a:rPr lang="en-US" i="1" dirty="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3</m:t>
                    </m:r>
                    <m:r>
                      <a:rPr lang="en-US" i="1" dirty="0" smtClean="0">
                        <a:solidFill>
                          <a:srgbClr val="3F3F3F"/>
                        </a:solidFill>
                        <a:latin typeface="Cambria Math" panose="02040503050406030204" pitchFamily="18" charset="0"/>
                        <a:ea typeface="Century Gothic"/>
                        <a:cs typeface="Century Gothic"/>
                        <a:sym typeface="Century Gothic"/>
                      </a:rPr>
                      <m:t>)</m:t>
                    </m:r>
                  </m:oMath>
                </a14:m>
                <a:endParaRPr lang="en-US" dirty="0"/>
              </a:p>
            </p:txBody>
          </p:sp>
        </mc:Choice>
        <mc:Fallback xmlns="">
          <p:sp>
            <p:nvSpPr>
              <p:cNvPr id="2" name="Title 1"/>
              <p:cNvSpPr>
                <a:spLocks noRot="true" noChangeAspect="true" noMove="true" noResize="true" noEditPoints="true" noAdjustHandles="true" noChangeArrowheads="true" noChangeShapeType="true" noTextEdit="true"/>
              </p:cNvSpPr>
              <p:nvPr>
                <p:ph type="title"/>
              </p:nvPr>
            </p:nvSpPr>
            <p:spPr>
              <a:blipFill rotWithShape="true">
                <a:blip r:embed="rId2"/>
                <a:stretch>
                  <a:fillRect t="-22045" r="7" b="-731"/>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10</a:t>
            </a:fld>
            <a:endParaRPr lang="en-US"/>
          </a:p>
        </p:txBody>
      </p:sp>
      <mc:AlternateContent xmlns:mc="http://schemas.openxmlformats.org/markup-compatibility/2006" xmlns:a14="http://schemas.microsoft.com/office/drawing/2010/main">
        <mc:Choice Requires="a14">
          <p:sp>
            <p:nvSpPr>
              <p:cNvPr id="6" name="Content Placeholder 2"/>
              <p:cNvSpPr txBox="1"/>
              <p:nvPr/>
            </p:nvSpPr>
            <p:spPr>
              <a:xfrm>
                <a:off x="1238138" y="2770368"/>
                <a:ext cx="4286533" cy="1792913"/>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90000"/>
                  </a:lnSpc>
                  <a:spcBef>
                    <a:spcPts val="1200"/>
                  </a:spcBef>
                  <a:spcAft>
                    <a:spcPts val="0"/>
                  </a:spcAft>
                  <a:buSzPts val="2400"/>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oMath>
                </a14:m>
                <a:r>
                  <a:rPr lang="en-US" i="1" dirty="0">
                    <a:latin typeface="Cambria Math" panose="02040503050406030204" pitchFamily="18" charset="0"/>
                  </a:rPr>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oMath>
                </a14:m>
                <a:r>
                  <a:rPr lang="en-US" i="1" dirty="0">
                    <a:latin typeface="Cambria Math" panose="02040503050406030204" pitchFamily="18" charset="0"/>
                  </a:rPr>
                  <a:t> </a:t>
                </a:r>
              </a:p>
              <a:p>
                <a:pPr>
                  <a:lnSpc>
                    <a:spcPct val="90000"/>
                  </a:lnSpc>
                  <a:spcBef>
                    <a:spcPts val="1200"/>
                  </a:spcBef>
                  <a:spcAft>
                    <a:spcPts val="0"/>
                  </a:spcAft>
                  <a:buSzPts val="2400"/>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1</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oMath>
                </a14:m>
                <a:endParaRPr lang="en-US" i="1" dirty="0">
                  <a:latin typeface="Cambria Math" panose="02040503050406030204" pitchFamily="18" charset="0"/>
                </a:endParaRPr>
              </a:p>
              <a:p>
                <a:pPr>
                  <a:lnSpc>
                    <a:spcPct val="90000"/>
                  </a:lnSpc>
                  <a:spcBef>
                    <a:spcPts val="1200"/>
                  </a:spcBef>
                  <a:spcAft>
                    <a:spcPts val="0"/>
                  </a:spcAft>
                  <a:buSzPts val="2400"/>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i="1" dirty="0">
                  <a:latin typeface="Cambria Math" panose="02040503050406030204"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1238138" y="2770368"/>
                <a:ext cx="4286533" cy="1792913"/>
              </a:xfrm>
              <a:prstGeom prst="rect">
                <a:avLst/>
              </a:prstGeom>
              <a:blipFill>
                <a:blip r:embed="rId3"/>
                <a:stretch>
                  <a:fillRect t="-339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p:nvPr/>
            </p:nvSpPr>
            <p:spPr>
              <a:xfrm>
                <a:off x="5917242" y="2770367"/>
                <a:ext cx="4286533" cy="179291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90000"/>
                  </a:lnSpc>
                  <a:spcBef>
                    <a:spcPts val="1200"/>
                  </a:spcBef>
                  <a:spcAft>
                    <a:spcPts val="0"/>
                  </a:spcAft>
                  <a:buSzPts val="2400"/>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oMath>
                </a14:m>
                <a:r>
                  <a:rPr lang="en-US" i="1" dirty="0">
                    <a:latin typeface="Cambria Math" panose="02040503050406030204" pitchFamily="18" charset="0"/>
                  </a:rPr>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oMath>
                </a14:m>
                <a:r>
                  <a:rPr lang="en-US" i="1" dirty="0">
                    <a:latin typeface="Cambria Math" panose="02040503050406030204" pitchFamily="18" charset="0"/>
                  </a:rPr>
                  <a:t> </a:t>
                </a:r>
              </a:p>
              <a:p>
                <a:pPr>
                  <a:lnSpc>
                    <a:spcPct val="90000"/>
                  </a:lnSpc>
                  <a:spcBef>
                    <a:spcPts val="1200"/>
                  </a:spcBef>
                  <a:spcAft>
                    <a:spcPts val="0"/>
                  </a:spcAft>
                  <a:buSzPts val="2400"/>
                </a:pP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2</m:t>
                        </m:r>
                      </m:sub>
                    </m:sSub>
                  </m:oMath>
                </a14:m>
                <a:endParaRPr lang="en-US" dirty="0"/>
              </a:p>
              <a:p>
                <a:pPr>
                  <a:lnSpc>
                    <a:spcPct val="90000"/>
                  </a:lnSpc>
                  <a:spcBef>
                    <a:spcPts val="1200"/>
                  </a:spcBef>
                  <a:spcAft>
                    <a:spcPts val="0"/>
                  </a:spcAft>
                  <a:buSzPts val="2400"/>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oMath>
                </a14:m>
                <a:endParaRPr lang="en-US" dirty="0"/>
              </a:p>
              <a:p>
                <a:pPr>
                  <a:lnSpc>
                    <a:spcPct val="90000"/>
                  </a:lnSpc>
                  <a:spcBef>
                    <a:spcPts val="1200"/>
                  </a:spcBef>
                  <a:spcAft>
                    <a:spcPts val="0"/>
                  </a:spcAft>
                  <a:buSzPts val="2400"/>
                </a:pPr>
                <a:endParaRPr lang="en-US" dirty="0"/>
              </a:p>
            </p:txBody>
          </p:sp>
        </mc:Choice>
        <mc:Fallback xmlns="">
          <p:sp>
            <p:nvSpPr>
              <p:cNvPr id="7" name="Content Placeholder 2"/>
              <p:cNvSpPr txBox="true">
                <a:spLocks noRot="true" noChangeAspect="true" noMove="true" noResize="true" noEditPoints="true" noAdjustHandles="true" noChangeArrowheads="true" noChangeShapeType="true" noTextEdit="true"/>
              </p:cNvSpPr>
              <p:nvPr/>
            </p:nvSpPr>
            <p:spPr>
              <a:xfrm>
                <a:off x="5917242" y="2770367"/>
                <a:ext cx="4286533" cy="1792913"/>
              </a:xfrm>
              <a:prstGeom prst="rect">
                <a:avLst/>
              </a:prstGeom>
              <a:blipFill rotWithShape="true">
                <a:blip r:embed="rId4"/>
                <a:stretch>
                  <a:fillRect l="-7" t="-28" r="14" b="-30024"/>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1000"/>
                                        <p:tgtEl>
                                          <p:spTgt spid="7">
                                            <p:txEl>
                                              <p:pRg st="0" end="0"/>
                                            </p:txEl>
                                          </p:spTgt>
                                        </p:tgtEl>
                                      </p:cBhvr>
                                    </p:animEffect>
                                    <p:anim calcmode="lin" valueType="num">
                                      <p:cBhvr>
                                        <p:cTn id="2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1000"/>
                                        <p:tgtEl>
                                          <p:spTgt spid="7">
                                            <p:txEl>
                                              <p:pRg st="1" end="1"/>
                                            </p:txEl>
                                          </p:spTgt>
                                        </p:tgtEl>
                                      </p:cBhvr>
                                    </p:animEffect>
                                    <p:anim calcmode="lin" valueType="num">
                                      <p:cBhvr>
                                        <p:cTn id="36"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fade">
                                      <p:cBhvr>
                                        <p:cTn id="42" dur="1000"/>
                                        <p:tgtEl>
                                          <p:spTgt spid="7">
                                            <p:txEl>
                                              <p:pRg st="2" end="2"/>
                                            </p:txEl>
                                          </p:spTgt>
                                        </p:tgtEl>
                                      </p:cBhvr>
                                    </p:animEffect>
                                    <p:anim calcmode="lin" valueType="num">
                                      <p:cBhvr>
                                        <p:cTn id="4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Functions</a:t>
            </a:r>
          </a:p>
        </p:txBody>
      </p:sp>
      <p:graphicFrame>
        <p:nvGraphicFramePr>
          <p:cNvPr id="6" name="Object 3"/>
          <p:cNvGraphicFramePr>
            <a:graphicFrameLocks noGrp="1" noChangeAspect="1"/>
          </p:cNvGraphicFramePr>
          <p:nvPr>
            <p:ph idx="1"/>
            <p:extLst>
              <p:ext uri="{D42A27DB-BD31-4B8C-83A1-F6EECF244321}">
                <p14:modId xmlns:p14="http://schemas.microsoft.com/office/powerpoint/2010/main" val="4101361888"/>
              </p:ext>
            </p:extLst>
          </p:nvPr>
        </p:nvGraphicFramePr>
        <p:xfrm>
          <a:off x="1404578" y="1926453"/>
          <a:ext cx="9435057" cy="4719773"/>
        </p:xfrm>
        <a:graphic>
          <a:graphicData uri="http://schemas.openxmlformats.org/presentationml/2006/ole">
            <mc:AlternateContent xmlns:mc="http://schemas.openxmlformats.org/markup-compatibility/2006">
              <mc:Choice xmlns:v="urn:schemas-microsoft-com:vml" Requires="v">
                <p:oleObj spid="_x0000_s1080" name="Worksheet" r:id="rId3" imgW="3338830" imgH="1669415" progId="Excel.Sheet.8">
                  <p:embed/>
                </p:oleObj>
              </mc:Choice>
              <mc:Fallback>
                <p:oleObj name="Worksheet" r:id="rId3" imgW="3338830" imgH="1669415" progId="Excel.Sheet.8">
                  <p:embed/>
                  <p:pic>
                    <p:nvPicPr>
                      <p:cNvPr id="0" name="Picture 10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578" y="1926453"/>
                        <a:ext cx="9435057" cy="4719773"/>
                      </a:xfrm>
                      <a:prstGeom prst="rect">
                        <a:avLst/>
                      </a:prstGeom>
                      <a:solidFill>
                        <a:schemeClr val="accent1"/>
                      </a:solidFill>
                      <a:ln>
                        <a:noFill/>
                      </a:ln>
                      <a:effectLst/>
                    </p:spPr>
                  </p:pic>
                </p:oleObj>
              </mc:Fallback>
            </mc:AlternateContent>
          </a:graphicData>
        </a:graphic>
      </p:graphicFrame>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Execution time (1 </a:t>
            </a:r>
            <a:r>
              <a:rPr lang="en-US" dirty="0" err="1"/>
              <a:t>nano</a:t>
            </a:r>
            <a:r>
              <a:rPr lang="en-US" dirty="0"/>
              <a:t> second/instruction)</a:t>
            </a:r>
          </a:p>
        </p:txBody>
      </p:sp>
      <p:graphicFrame>
        <p:nvGraphicFramePr>
          <p:cNvPr id="6" name="Object 4"/>
          <p:cNvGraphicFramePr>
            <a:graphicFrameLocks noGrp="1" noChangeAspect="1"/>
          </p:cNvGraphicFramePr>
          <p:nvPr>
            <p:ph idx="1"/>
          </p:nvPr>
        </p:nvGraphicFramePr>
        <p:xfrm>
          <a:off x="1514475" y="2395538"/>
          <a:ext cx="9170988" cy="3622675"/>
        </p:xfrm>
        <a:graphic>
          <a:graphicData uri="http://schemas.openxmlformats.org/presentationml/2006/ole">
            <mc:AlternateContent xmlns:mc="http://schemas.openxmlformats.org/markup-compatibility/2006">
              <mc:Choice xmlns:v="urn:schemas-microsoft-com:vml" Requires="v">
                <p:oleObj spid="_x0000_s2103" name="Worksheet" r:id="rId3" imgW="9330055" imgH="3686175" progId="Excel.Sheet.8">
                  <p:embed/>
                </p:oleObj>
              </mc:Choice>
              <mc:Fallback>
                <p:oleObj name="Worksheet" r:id="rId3" imgW="9330055" imgH="3686175" progId="Excel.Sheet.8">
                  <p:embed/>
                  <p:pic>
                    <p:nvPicPr>
                      <p:cNvPr id="0" name="Picture 20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2395538"/>
                        <a:ext cx="9170988" cy="3622675"/>
                      </a:xfrm>
                      <a:prstGeom prst="rect">
                        <a:avLst/>
                      </a:prstGeom>
                      <a:solidFill>
                        <a:schemeClr val="accent1"/>
                      </a:solidFill>
                      <a:ln>
                        <a:noFill/>
                      </a:ln>
                      <a:effectLst/>
                    </p:spPr>
                  </p:pic>
                </p:oleObj>
              </mc:Fallback>
            </mc:AlternateContent>
          </a:graphicData>
        </a:graphic>
      </p:graphicFrame>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Limits for Comparing Orders of Growth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60812" y="2539619"/>
                <a:ext cx="8149988" cy="3683758"/>
              </a:xfrm>
            </p:spPr>
            <p:txBody>
              <a:bodyPr>
                <a:normAutofit/>
              </a:bodyPr>
              <a:lstStyle/>
              <a:p>
                <a:r>
                  <a:rPr lang="en-US" dirty="0"/>
                  <a:t>A much more convenient method</a:t>
                </a:r>
              </a:p>
              <a:p>
                <a:r>
                  <a:rPr lang="en-US" dirty="0"/>
                  <a:t>computing the limit of the ratio of two functions</a:t>
                </a:r>
              </a:p>
              <a:p>
                <a:endParaRPr lang="en-US" dirty="0"/>
              </a:p>
              <a:p>
                <a:endParaRPr lang="en-US" dirty="0"/>
              </a:p>
              <a:p>
                <a:endParaRPr lang="en-US" dirty="0"/>
              </a:p>
              <a:p>
                <a:r>
                  <a:rPr lang="en-US" dirty="0"/>
                  <a:t>the first two cases mean that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i="1" dirty="0"/>
                  <a:t>, </a:t>
                </a:r>
              </a:p>
              <a:p>
                <a:r>
                  <a:rPr lang="en-US" dirty="0"/>
                  <a:t>the last two mean that </a:t>
                </a:r>
                <a14:m>
                  <m:oMath xmlns:m="http://schemas.openxmlformats.org/officeDocument/2006/math">
                    <m:r>
                      <a:rPr lang="en-US" dirty="0">
                        <a:latin typeface="Cambria Math" panose="02040503050406030204" pitchFamily="18" charset="0"/>
                      </a:rPr>
                      <m:t>𝑡</m:t>
                    </m:r>
                    <m:r>
                      <a:rPr lang="en-US" dirty="0">
                        <a:latin typeface="Cambria Math" panose="02040503050406030204" pitchFamily="18" charset="0"/>
                      </a:rPr>
                      <m:t>(</m:t>
                    </m:r>
                    <m:r>
                      <a:rPr lang="en-US" dirty="0">
                        <a:latin typeface="Cambria Math" panose="02040503050406030204" pitchFamily="18" charset="0"/>
                      </a:rPr>
                      <m:t>𝑛</m:t>
                    </m:r>
                    <m:r>
                      <a:rPr lang="en-US" dirty="0">
                        <a:latin typeface="Cambria Math" panose="02040503050406030204" pitchFamily="18" charset="0"/>
                      </a:rPr>
                      <m:t>) ∈</m:t>
                    </m:r>
                    <m:r>
                      <m:rPr>
                        <m:sty m:val="p"/>
                      </m:rPr>
                      <a:rPr lang="en-US" dirty="0">
                        <a:latin typeface="Cambria Math" panose="02040503050406030204" pitchFamily="18" charset="0"/>
                      </a:rPr>
                      <m:t>Ω</m:t>
                    </m:r>
                    <m:r>
                      <a:rPr lang="en-US" dirty="0">
                        <a:latin typeface="Cambria Math" panose="02040503050406030204" pitchFamily="18" charset="0"/>
                      </a:rPr>
                      <m:t> (</m:t>
                    </m:r>
                    <m:r>
                      <a:rPr lang="en-US" dirty="0">
                        <a:latin typeface="Cambria Math" panose="02040503050406030204" pitchFamily="18" charset="0"/>
                      </a:rPr>
                      <m:t>𝑔</m:t>
                    </m:r>
                    <m:r>
                      <a:rPr lang="en-US" dirty="0">
                        <a:latin typeface="Cambria Math" panose="02040503050406030204" pitchFamily="18" charset="0"/>
                      </a:rPr>
                      <m:t>(</m:t>
                    </m:r>
                    <m:r>
                      <a:rPr lang="en-US" dirty="0">
                        <a:latin typeface="Cambria Math" panose="02040503050406030204" pitchFamily="18" charset="0"/>
                      </a:rPr>
                      <m:t>𝑛</m:t>
                    </m:r>
                    <m:r>
                      <a:rPr lang="en-US" dirty="0">
                        <a:latin typeface="Cambria Math" panose="02040503050406030204" pitchFamily="18" charset="0"/>
                      </a:rPr>
                      <m:t>))</m:t>
                    </m:r>
                  </m:oMath>
                </a14:m>
                <a:r>
                  <a:rPr lang="en-US" dirty="0"/>
                  <a:t>, </a:t>
                </a:r>
              </a:p>
              <a:p>
                <a:r>
                  <a:rPr lang="en-US" dirty="0"/>
                  <a:t>and the second case means that </a:t>
                </a:r>
                <a14:m>
                  <m:oMath xmlns:m="http://schemas.openxmlformats.org/officeDocument/2006/math">
                    <m:r>
                      <a:rPr lang="en-US" dirty="0">
                        <a:latin typeface="Cambria Math" panose="02040503050406030204" pitchFamily="18" charset="0"/>
                      </a:rPr>
                      <m:t>𝑡</m:t>
                    </m:r>
                    <m:r>
                      <a:rPr lang="en-US" dirty="0">
                        <a:latin typeface="Cambria Math" panose="02040503050406030204" pitchFamily="18" charset="0"/>
                      </a:rPr>
                      <m:t>(</m:t>
                    </m:r>
                    <m:r>
                      <a:rPr lang="en-US" dirty="0">
                        <a:latin typeface="Cambria Math" panose="02040503050406030204" pitchFamily="18" charset="0"/>
                      </a:rPr>
                      <m:t>𝑛</m:t>
                    </m:r>
                    <m:r>
                      <a:rPr lang="en-US" dirty="0">
                        <a:latin typeface="Cambria Math" panose="02040503050406030204" pitchFamily="18" charset="0"/>
                      </a:rPr>
                      <m:t>) ∈</m:t>
                    </m:r>
                    <m:r>
                      <m:rPr>
                        <m:sty m:val="p"/>
                      </m:rPr>
                      <a:rPr lang="en-US" dirty="0">
                        <a:latin typeface="Cambria Math" panose="02040503050406030204" pitchFamily="18" charset="0"/>
                      </a:rPr>
                      <m:t>Θ</m:t>
                    </m:r>
                    <m:r>
                      <a:rPr lang="en-US" dirty="0">
                        <a:latin typeface="Cambria Math" panose="02040503050406030204" pitchFamily="18" charset="0"/>
                      </a:rPr>
                      <m:t>(</m:t>
                    </m:r>
                    <m:r>
                      <a:rPr lang="en-US" dirty="0">
                        <a:latin typeface="Cambria Math" panose="02040503050406030204" pitchFamily="18" charset="0"/>
                      </a:rPr>
                      <m:t>𝑔</m:t>
                    </m:r>
                    <m:r>
                      <a:rPr lang="en-US" dirty="0">
                        <a:latin typeface="Cambria Math" panose="02040503050406030204" pitchFamily="18" charset="0"/>
                      </a:rPr>
                      <m:t>(</m:t>
                    </m:r>
                    <m:r>
                      <a:rPr lang="en-US" dirty="0">
                        <a:latin typeface="Cambria Math" panose="02040503050406030204" pitchFamily="18" charset="0"/>
                      </a:rPr>
                      <m:t>𝑛</m:t>
                    </m:r>
                    <m:r>
                      <a:rPr lang="en-US" dirty="0">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60812" y="2539619"/>
                <a:ext cx="8149988" cy="3683758"/>
              </a:xfrm>
              <a:blipFill>
                <a:blip r:embed="rId2"/>
                <a:stretch>
                  <a:fillRect l="-150" t="-1325" b="-331"/>
                </a:stretch>
              </a:blipFill>
            </p:spPr>
            <p:txBody>
              <a:bodyPr/>
              <a:lstStyle/>
              <a:p>
                <a:r>
                  <a:rPr lang="LID4096">
                    <a:noFill/>
                  </a:rPr>
                  <a:t> </a:t>
                </a:r>
              </a:p>
            </p:txBody>
          </p:sp>
        </mc:Fallback>
      </mc:AlternateContent>
      <p:sp>
        <p:nvSpPr>
          <p:cNvPr id="5" name="Slide Number Placeholder 4"/>
          <p:cNvSpPr>
            <a:spLocks noGrp="1"/>
          </p:cNvSpPr>
          <p:nvPr>
            <p:ph type="sldNum" sz="quarter" idx="12"/>
          </p:nvPr>
        </p:nvSpPr>
        <p:spPr/>
        <p:txBody>
          <a:bodyPr>
            <a:normAutofit lnSpcReduction="10000"/>
          </a:bodyPr>
          <a:lstStyle/>
          <a:p>
            <a:fld id="{42AC90BD-678B-495C-AC87-66050D917D79}" type="slidenum">
              <a:rPr lang="en-US" smtClean="0"/>
              <a:t>13</a:t>
            </a:fld>
            <a:endParaRPr lang="en-US"/>
          </a:p>
        </p:txBody>
      </p:sp>
      <p:pic>
        <p:nvPicPr>
          <p:cNvPr id="107522" name="Picture 2"/>
          <p:cNvPicPr>
            <a:picLocks noChangeAspect="1" noChangeArrowheads="1"/>
          </p:cNvPicPr>
          <p:nvPr/>
        </p:nvPicPr>
        <p:blipFill>
          <a:blip r:embed="rId3" cstate="print"/>
          <a:srcRect/>
          <a:stretch>
            <a:fillRect/>
          </a:stretch>
        </p:blipFill>
        <p:spPr bwMode="auto">
          <a:xfrm>
            <a:off x="1714500" y="3474084"/>
            <a:ext cx="8496300" cy="11239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Comparison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14:m>
                  <m:oMath xmlns:m="http://schemas.openxmlformats.org/officeDocument/2006/math">
                    <m:func>
                      <m:funcPr>
                        <m:ctrlPr>
                          <a:rPr lang="en-US" sz="3200" i="1" smtClean="0">
                            <a:latin typeface="Cambria Math" panose="02040503050406030204" pitchFamily="18" charset="0"/>
                          </a:rPr>
                        </m:ctrlPr>
                      </m:funcPr>
                      <m:fName>
                        <m:limLow>
                          <m:limLowPr>
                            <m:ctrlPr>
                              <a:rPr lang="en-US" sz="3200" i="1" smtClean="0">
                                <a:latin typeface="Cambria Math" panose="02040503050406030204" pitchFamily="18" charset="0"/>
                              </a:rPr>
                            </m:ctrlPr>
                          </m:limLowPr>
                          <m:e>
                            <m:r>
                              <m:rPr>
                                <m:sty m:val="p"/>
                              </m:rPr>
                              <a:rPr lang="en-US" sz="3200" i="0" smtClean="0">
                                <a:latin typeface="Cambria Math" panose="02040503050406030204" pitchFamily="18" charset="0"/>
                              </a:rPr>
                              <m:t>lim</m:t>
                            </m:r>
                          </m:e>
                          <m:lim>
                            <m:r>
                              <a:rPr lang="en-US" sz="3200" b="0" i="1" smtClean="0">
                                <a:latin typeface="Cambria Math" panose="02040503050406030204" pitchFamily="18" charset="0"/>
                              </a:rPr>
                              <m:t>𝑛</m:t>
                            </m:r>
                            <m:r>
                              <a:rPr lang="en-US" sz="3200" b="0" i="1" smtClean="0">
                                <a:latin typeface="Cambria Math" panose="02040503050406030204" pitchFamily="18" charset="0"/>
                              </a:rPr>
                              <m:t>→∞</m:t>
                            </m:r>
                          </m:lim>
                        </m:limLow>
                      </m:fName>
                      <m:e>
                        <m:f>
                          <m:fPr>
                            <m:ctrlPr>
                              <a:rPr lang="en-US" sz="3200" b="0" i="1" smtClean="0">
                                <a:latin typeface="Cambria Math" panose="02040503050406030204" pitchFamily="18" charset="0"/>
                              </a:rPr>
                            </m:ctrlPr>
                          </m:fPr>
                          <m:num>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𝑛</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r>
                                  <a:rPr lang="en-US" sz="3200" b="0" i="1" smtClean="0">
                                    <a:latin typeface="Cambria Math" panose="02040503050406030204" pitchFamily="18" charset="0"/>
                                  </a:rPr>
                                  <m:t>−1</m:t>
                                </m:r>
                              </m:e>
                            </m:d>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den>
                        </m:f>
                      </m:e>
                    </m:func>
                  </m:oMath>
                </a14:m>
                <a:endParaRPr lang="en-US" sz="3200" dirty="0"/>
              </a:p>
              <a:p>
                <a14:m>
                  <m:oMath xmlns:m="http://schemas.openxmlformats.org/officeDocument/2006/math">
                    <m:func>
                      <m:funcPr>
                        <m:ctrlPr>
                          <a:rPr lang="en-US" sz="3200" i="1" smtClean="0">
                            <a:latin typeface="Cambria Math" panose="02040503050406030204" pitchFamily="18" charset="0"/>
                          </a:rPr>
                        </m:ctrlPr>
                      </m:funcPr>
                      <m:fNa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limLow>
                          <m:limLowPr>
                            <m:ctrlPr>
                              <a:rPr lang="en-US" sz="3200" i="1" smtClean="0">
                                <a:latin typeface="Cambria Math" panose="02040503050406030204" pitchFamily="18" charset="0"/>
                              </a:rPr>
                            </m:ctrlPr>
                          </m:limLowPr>
                          <m:e>
                            <m:r>
                              <m:rPr>
                                <m:sty m:val="p"/>
                              </m:rPr>
                              <a:rPr lang="en-US" sz="3200" i="0" smtClean="0">
                                <a:latin typeface="Cambria Math" panose="02040503050406030204" pitchFamily="18" charset="0"/>
                              </a:rPr>
                              <m:t>lim</m:t>
                            </m:r>
                          </m:e>
                          <m:lim>
                            <m:r>
                              <a:rPr lang="en-US" sz="3200" b="0" i="1" smtClean="0">
                                <a:latin typeface="Cambria Math" panose="02040503050406030204" pitchFamily="18" charset="0"/>
                              </a:rPr>
                              <m:t>𝑛</m:t>
                            </m:r>
                            <m:r>
                              <a:rPr lang="en-US" sz="3200" b="0" i="1" smtClean="0">
                                <a:latin typeface="Cambria Math" panose="02040503050406030204" pitchFamily="18" charset="0"/>
                              </a:rPr>
                              <m:t>→∞</m:t>
                            </m:r>
                          </m:lim>
                        </m:limLow>
                      </m:fName>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𝑛</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r>
                                  <a:rPr lang="en-US" sz="3200" b="0" i="1" smtClean="0">
                                    <a:latin typeface="Cambria Math" panose="02040503050406030204" pitchFamily="18" charset="0"/>
                                  </a:rPr>
                                  <m:t>−1</m:t>
                                </m:r>
                              </m:e>
                            </m:d>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den>
                        </m:f>
                      </m:e>
                    </m:func>
                  </m:oMath>
                </a14:m>
                <a:endParaRPr lang="en-US" sz="3200" dirty="0"/>
              </a:p>
              <a:p>
                <a14:m>
                  <m:oMath xmlns:m="http://schemas.openxmlformats.org/officeDocument/2006/math">
                    <m:func>
                      <m:funcPr>
                        <m:ctrlPr>
                          <a:rPr lang="en-US" sz="3200" i="1" smtClean="0">
                            <a:latin typeface="Cambria Math" panose="02040503050406030204" pitchFamily="18" charset="0"/>
                          </a:rPr>
                        </m:ctrlPr>
                      </m:funcPr>
                      <m:fNa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limLow>
                          <m:limLowPr>
                            <m:ctrlPr>
                              <a:rPr lang="en-US" sz="3200" i="1" smtClean="0">
                                <a:latin typeface="Cambria Math" panose="02040503050406030204" pitchFamily="18" charset="0"/>
                              </a:rPr>
                            </m:ctrlPr>
                          </m:limLowPr>
                          <m:e>
                            <m:r>
                              <m:rPr>
                                <m:sty m:val="p"/>
                              </m:rPr>
                              <a:rPr lang="en-US" sz="3200" i="0" smtClean="0">
                                <a:latin typeface="Cambria Math" panose="02040503050406030204" pitchFamily="18" charset="0"/>
                              </a:rPr>
                              <m:t>lim</m:t>
                            </m:r>
                          </m:e>
                          <m:lim>
                            <m:r>
                              <a:rPr lang="en-US" sz="3200" b="0" i="1" smtClean="0">
                                <a:latin typeface="Cambria Math" panose="02040503050406030204" pitchFamily="18" charset="0"/>
                              </a:rPr>
                              <m:t>𝑛</m:t>
                            </m:r>
                            <m:r>
                              <a:rPr lang="en-US" sz="3200" b="0" i="1" smtClean="0">
                                <a:latin typeface="Cambria Math" panose="02040503050406030204" pitchFamily="18" charset="0"/>
                              </a:rPr>
                              <m:t>→∞</m:t>
                            </m:r>
                          </m:lim>
                        </m:limLow>
                      </m:fName>
                      <m:e>
                        <m:f>
                          <m:fPr>
                            <m:ctrlPr>
                              <a:rPr lang="en-US" sz="3200" b="0" i="1" smtClean="0">
                                <a:latin typeface="Cambria Math" panose="02040503050406030204" pitchFamily="18" charset="0"/>
                              </a:rPr>
                            </m:ctrlPr>
                          </m:fPr>
                          <m:num>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r>
                                  <a:rPr lang="en-US" sz="3200" b="0" i="1" smtClean="0">
                                    <a:latin typeface="Cambria Math" panose="02040503050406030204" pitchFamily="18" charset="0"/>
                                  </a:rPr>
                                  <m:t>𝑛</m:t>
                                </m:r>
                              </m:e>
                            </m:d>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den>
                        </m:f>
                      </m:e>
                    </m:func>
                  </m:oMath>
                </a14:m>
                <a:endParaRPr lang="en-US" sz="3200" dirty="0"/>
              </a:p>
              <a:p>
                <a14:m>
                  <m:oMath xmlns:m="http://schemas.openxmlformats.org/officeDocument/2006/math">
                    <m:func>
                      <m:funcPr>
                        <m:ctrlPr>
                          <a:rPr lang="en-US" sz="3200" i="1" smtClean="0">
                            <a:latin typeface="Cambria Math" panose="02040503050406030204" pitchFamily="18" charset="0"/>
                          </a:rPr>
                        </m:ctrlPr>
                      </m:funcPr>
                      <m:fNa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limLow>
                          <m:limLowPr>
                            <m:ctrlPr>
                              <a:rPr lang="en-US" sz="3200" i="1" smtClean="0">
                                <a:latin typeface="Cambria Math" panose="02040503050406030204" pitchFamily="18" charset="0"/>
                              </a:rPr>
                            </m:ctrlPr>
                          </m:limLowPr>
                          <m:e>
                            <m:r>
                              <m:rPr>
                                <m:sty m:val="p"/>
                              </m:rPr>
                              <a:rPr lang="en-US" sz="3200" i="0" smtClean="0">
                                <a:latin typeface="Cambria Math" panose="02040503050406030204" pitchFamily="18" charset="0"/>
                              </a:rPr>
                              <m:t>lim</m:t>
                            </m:r>
                          </m:e>
                          <m:lim>
                            <m:r>
                              <a:rPr lang="en-US" sz="3200" b="0" i="1" smtClean="0">
                                <a:latin typeface="Cambria Math" panose="02040503050406030204" pitchFamily="18" charset="0"/>
                              </a:rPr>
                              <m:t>𝑛</m:t>
                            </m:r>
                            <m:r>
                              <a:rPr lang="en-US" sz="3200" b="0" i="1" smtClean="0">
                                <a:latin typeface="Cambria Math" panose="02040503050406030204" pitchFamily="18" charset="0"/>
                              </a:rPr>
                              <m:t>→∞</m:t>
                            </m:r>
                          </m:lim>
                        </m:limLow>
                      </m:fName>
                      <m:e>
                        <m:d>
                          <m:dPr>
                            <m:ctrlPr>
                              <a:rPr lang="en-US" sz="3200" i="1">
                                <a:latin typeface="Cambria Math" panose="02040503050406030204" pitchFamily="18" charset="0"/>
                              </a:rPr>
                            </m:ctrlPr>
                          </m:dPr>
                          <m:e>
                            <m:r>
                              <a:rPr lang="en-US" sz="3200" i="1">
                                <a:latin typeface="Cambria Math" panose="02040503050406030204" pitchFamily="18" charset="0"/>
                              </a:rPr>
                              <m:t>1−</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e>
                        </m:d>
                        <m:r>
                          <a:rPr lang="en-US" sz="3200" b="0" i="1" smtClean="0">
                            <a:latin typeface="Cambria Math" panose="02040503050406030204" pitchFamily="18" charset="0"/>
                          </a:rPr>
                          <m:t> </m:t>
                        </m:r>
                      </m:e>
                    </m:func>
                  </m:oMath>
                </a14:m>
                <a:endParaRPr lang="en-US" sz="3200" dirty="0"/>
              </a:p>
              <a:p>
                <a14:m>
                  <m:oMath xmlns:m="http://schemas.openxmlformats.org/officeDocument/2006/math">
                    <m:func>
                      <m:funcPr>
                        <m:ctrlPr>
                          <a:rPr lang="en-US" sz="3200" i="1" smtClean="0">
                            <a:latin typeface="Cambria Math" panose="02040503050406030204" pitchFamily="18" charset="0"/>
                          </a:rPr>
                        </m:ctrlPr>
                      </m:funcPr>
                      <m:fNa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fName>
                      <m:e>
                        <m:r>
                          <a:rPr lang="en-US" sz="3200" b="0" i="1" smtClean="0">
                            <a:latin typeface="Cambria Math" panose="02040503050406030204" pitchFamily="18" charset="0"/>
                          </a:rPr>
                          <m:t>(1−</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m:t>
                            </m:r>
                          </m:den>
                        </m:f>
                      </m:e>
                    </m:func>
                    <m:r>
                      <a:rPr lang="en-US" sz="3200" b="0" i="1" smtClean="0">
                        <a:latin typeface="Cambria Math" panose="02040503050406030204" pitchFamily="18" charset="0"/>
                      </a:rPr>
                      <m:t>)</m:t>
                    </m:r>
                  </m:oMath>
                </a14:m>
                <a:endParaRPr lang="en-US" sz="3200" dirty="0"/>
              </a:p>
              <a:p>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oMath>
                </a14:m>
                <a:r>
                  <a:rPr lang="en-US" sz="32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189CE64-58CD-4407-B291-ED0C54D407CD}"/>
                  </a:ext>
                </a:extLst>
              </p:cNvPr>
              <p:cNvSpPr>
                <a:spLocks noGrp="1"/>
              </p:cNvSpPr>
              <p:nvPr>
                <p:ph type="body" sz="half" idx="2"/>
              </p:nvPr>
            </p:nvSpPr>
            <p:spPr/>
            <p:txBody>
              <a:bodyPr>
                <a:noAutofit/>
              </a:bodyPr>
              <a:lstStyle/>
              <a:p>
                <a:r>
                  <a:rPr lang="en-US" sz="2000" dirty="0"/>
                  <a:t>Compare the orders of growth of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i="1">
                        <a:latin typeface="Cambria Math" panose="02040503050406030204" pitchFamily="18" charset="0"/>
                      </a:rPr>
                      <m:t>𝑛</m:t>
                    </m:r>
                    <m:d>
                      <m:dPr>
                        <m:ctrlPr>
                          <a:rPr lang="en-US" sz="2000" i="1">
                            <a:latin typeface="Cambria Math" panose="02040503050406030204" pitchFamily="18" charset="0"/>
                          </a:rPr>
                        </m:ctrlPr>
                      </m:dPr>
                      <m:e>
                        <m:r>
                          <a:rPr lang="en-US" sz="2000" i="1">
                            <a:latin typeface="Cambria Math" panose="02040503050406030204" pitchFamily="18" charset="0"/>
                          </a:rPr>
                          <m:t>𝑛</m:t>
                        </m:r>
                        <m:r>
                          <a:rPr lang="en-US" sz="2000" i="1">
                            <a:latin typeface="Cambria Math" panose="02040503050406030204" pitchFamily="18" charset="0"/>
                          </a:rPr>
                          <m:t>−1</m:t>
                        </m:r>
                      </m:e>
                    </m:d>
                  </m:oMath>
                </a14:m>
                <a:r>
                  <a:rPr lang="en-US" sz="2000" dirty="0"/>
                  <a:t> and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a14:m>
                <a:endParaRPr lang="en-US" sz="2000" dirty="0"/>
              </a:p>
              <a:p>
                <a:endParaRPr lang="en-US" sz="2000" dirty="0"/>
              </a:p>
              <a:p>
                <a:r>
                  <a:rPr lang="en-US" sz="2000" dirty="0"/>
                  <a:t>Since the limit is equal to a positive constant, the functions have the same order of growth</a:t>
                </a:r>
              </a:p>
              <a:p>
                <a:endParaRPr lang="LID4096" sz="2000" dirty="0"/>
              </a:p>
            </p:txBody>
          </p:sp>
        </mc:Choice>
        <mc:Fallback xmlns="">
          <p:sp>
            <p:nvSpPr>
              <p:cNvPr id="4" name="Text Placeholder 3">
                <a:extLst>
                  <a:ext uri="{FF2B5EF4-FFF2-40B4-BE49-F238E27FC236}">
                    <a16:creationId xmlns:a16="http://schemas.microsoft.com/office/drawing/2014/main" id="{4189CE64-58CD-4407-B291-ED0C54D407CD}"/>
                  </a:ext>
                </a:extLst>
              </p:cNvPr>
              <p:cNvSpPr>
                <a:spLocks noGrp="1" noRot="1" noChangeAspect="1" noMove="1" noResize="1" noEditPoints="1" noAdjustHandles="1" noChangeArrowheads="1" noChangeShapeType="1" noTextEdit="1"/>
              </p:cNvSpPr>
              <p:nvPr>
                <p:ph type="body" sz="half" idx="2"/>
              </p:nvPr>
            </p:nvSpPr>
            <p:spPr>
              <a:blipFill>
                <a:blip r:embed="rId3"/>
                <a:stretch>
                  <a:fillRect l="-1905" t="-480"/>
                </a:stretch>
              </a:blipFill>
            </p:spPr>
            <p:txBody>
              <a:bodyPr/>
              <a:lstStyle/>
              <a:p>
                <a:r>
                  <a:rPr lang="LID4096">
                    <a:noFill/>
                  </a:rPr>
                  <a:t> </a:t>
                </a:r>
              </a:p>
            </p:txBody>
          </p:sp>
        </mc:Fallback>
      </mc:AlternateContent>
      <p:sp>
        <p:nvSpPr>
          <p:cNvPr id="5" name="Slide Number Placeholder 4"/>
          <p:cNvSpPr>
            <a:spLocks noGrp="1"/>
          </p:cNvSpPr>
          <p:nvPr>
            <p:ph type="sldNum" sz="quarter" idx="12"/>
          </p:nvPr>
        </p:nvSpPr>
        <p:spPr/>
        <p:txBody>
          <a:bodyPr>
            <a:normAutofit lnSpcReduction="10000"/>
          </a:bodyPr>
          <a:lstStyle/>
          <a:p>
            <a:fld id="{42AC90BD-678B-495C-AC87-66050D917D79}" type="slidenum">
              <a:rPr lang="en-US" smtClean="0"/>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asymptotic efficiency classes</a:t>
            </a:r>
          </a:p>
        </p:txBody>
      </p:sp>
      <p:sp>
        <p:nvSpPr>
          <p:cNvPr id="5" name="Slide Number Placeholder 4"/>
          <p:cNvSpPr>
            <a:spLocks noGrp="1"/>
          </p:cNvSpPr>
          <p:nvPr>
            <p:ph type="sldNum" sz="quarter" idx="12"/>
          </p:nvPr>
        </p:nvSpPr>
        <p:spPr/>
        <p:txBody>
          <a:bodyPr>
            <a:normAutofit lnSpcReduction="10000"/>
          </a:bodyPr>
          <a:lstStyle/>
          <a:p>
            <a:fld id="{42AC90BD-678B-495C-AC87-66050D917D79}" type="slidenum">
              <a:rPr lang="en-US" smtClean="0"/>
              <a:t>15</a:t>
            </a:fld>
            <a:endParaRPr lang="en-US"/>
          </a:p>
        </p:txBody>
      </p:sp>
      <p:pic>
        <p:nvPicPr>
          <p:cNvPr id="109570" name="Picture 2"/>
          <p:cNvPicPr>
            <a:picLocks noChangeAspect="1" noChangeArrowheads="1"/>
          </p:cNvPicPr>
          <p:nvPr/>
        </p:nvPicPr>
        <p:blipFill>
          <a:blip r:embed="rId2" cstate="print"/>
          <a:srcRect/>
          <a:stretch>
            <a:fillRect/>
          </a:stretch>
        </p:blipFill>
        <p:spPr bwMode="auto">
          <a:xfrm>
            <a:off x="2306471" y="2054051"/>
            <a:ext cx="7806946" cy="414689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asymptotic efficiency classes</a:t>
            </a:r>
          </a:p>
        </p:txBody>
      </p:sp>
      <p:pic>
        <p:nvPicPr>
          <p:cNvPr id="110594" name="Picture 2"/>
          <p:cNvPicPr>
            <a:picLocks noGrp="1" noChangeAspect="1" noChangeArrowheads="1"/>
          </p:cNvPicPr>
          <p:nvPr>
            <p:ph idx="1"/>
          </p:nvPr>
        </p:nvPicPr>
        <p:blipFill>
          <a:blip r:embed="rId2" cstate="print"/>
          <a:srcRect/>
          <a:stretch>
            <a:fillRect/>
          </a:stretch>
        </p:blipFill>
        <p:spPr bwMode="auto">
          <a:xfrm>
            <a:off x="2306471" y="2034676"/>
            <a:ext cx="7713260" cy="421372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lnSpcReduction="10000"/>
          </a:bodyPr>
          <a:lstStyle/>
          <a:p>
            <a:fld id="{42AC90BD-678B-495C-AC87-66050D917D7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asymptotic efficiency classes</a:t>
            </a:r>
          </a:p>
        </p:txBody>
      </p:sp>
      <p:pic>
        <p:nvPicPr>
          <p:cNvPr id="111618" name="Picture 2"/>
          <p:cNvPicPr>
            <a:picLocks noGrp="1" noChangeAspect="1" noChangeArrowheads="1"/>
          </p:cNvPicPr>
          <p:nvPr>
            <p:ph idx="1"/>
          </p:nvPr>
        </p:nvPicPr>
        <p:blipFill>
          <a:blip r:embed="rId2" cstate="print"/>
          <a:srcRect/>
          <a:stretch>
            <a:fillRect/>
          </a:stretch>
        </p:blipFill>
        <p:spPr bwMode="auto">
          <a:xfrm>
            <a:off x="2028825" y="2602176"/>
            <a:ext cx="8134350" cy="2590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lnSpcReduction="10000"/>
          </a:bodyPr>
          <a:lstStyle/>
          <a:p>
            <a:fld id="{42AC90BD-678B-495C-AC87-66050D917D7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a:t>CS2009 Design and Complexity Analysis</a:t>
            </a:r>
          </a:p>
        </p:txBody>
      </p:sp>
      <p:sp>
        <p:nvSpPr>
          <p:cNvPr id="3" name="Subtitle 2"/>
          <p:cNvSpPr>
            <a:spLocks noGrp="1"/>
          </p:cNvSpPr>
          <p:nvPr>
            <p:ph type="subTitle" idx="1"/>
          </p:nvPr>
        </p:nvSpPr>
        <p:spPr/>
        <p:txBody>
          <a:bodyPr/>
          <a:lstStyle/>
          <a:p>
            <a:r>
              <a:rPr lang="en-US" dirty="0"/>
              <a:t>Sorting Algorithms</a:t>
            </a:r>
          </a:p>
        </p:txBody>
      </p:sp>
    </p:spTree>
    <p:extLst>
      <p:ext uri="{BB962C8B-B14F-4D97-AF65-F5344CB8AC3E}">
        <p14:creationId xmlns:p14="http://schemas.microsoft.com/office/powerpoint/2010/main" val="230298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sorting </a:t>
            </a:r>
          </a:p>
        </p:txBody>
      </p:sp>
      <p:sp>
        <p:nvSpPr>
          <p:cNvPr id="3" name="Content Placeholder 2"/>
          <p:cNvSpPr>
            <a:spLocks noGrp="1"/>
          </p:cNvSpPr>
          <p:nvPr>
            <p:ph idx="1"/>
          </p:nvPr>
        </p:nvSpPr>
        <p:spPr>
          <a:xfrm>
            <a:off x="914400" y="2511188"/>
            <a:ext cx="10241280" cy="3440601"/>
          </a:xfrm>
        </p:spPr>
        <p:txBody>
          <a:bodyPr>
            <a:noAutofit/>
          </a:bodyPr>
          <a:lstStyle/>
          <a:p>
            <a:pPr>
              <a:buFont typeface="Wingdings" panose="05000000000000000000" pitchFamily="2" charset="2"/>
              <a:buChar char="Ø"/>
            </a:pPr>
            <a:r>
              <a:rPr lang="en-US" sz="1800" dirty="0"/>
              <a:t>What is sorting?</a:t>
            </a:r>
          </a:p>
          <a:p>
            <a:pPr lvl="1">
              <a:buFont typeface="Wingdings" panose="05000000000000000000" pitchFamily="2" charset="2"/>
              <a:buChar char="Ø"/>
            </a:pPr>
            <a:r>
              <a:rPr lang="en-US" sz="1800" dirty="0"/>
              <a:t>Resorting a set items in prescribed order</a:t>
            </a:r>
          </a:p>
          <a:p>
            <a:pPr lvl="2">
              <a:buFont typeface="Wingdings" panose="05000000000000000000" pitchFamily="2" charset="2"/>
              <a:buChar char="Ø"/>
            </a:pPr>
            <a:r>
              <a:rPr lang="en-US" sz="1600" dirty="0"/>
              <a:t>7, 3, 8, 2, 5</a:t>
            </a:r>
          </a:p>
          <a:p>
            <a:pPr lvl="1">
              <a:buFont typeface="Wingdings" panose="05000000000000000000" pitchFamily="2" charset="2"/>
              <a:buChar char="Ø"/>
            </a:pPr>
            <a:r>
              <a:rPr lang="en-US" sz="1800" dirty="0"/>
              <a:t>Ascending     </a:t>
            </a:r>
            <a:r>
              <a:rPr lang="en-US" sz="1600" dirty="0"/>
              <a:t>2, 3, 5, 7, 8</a:t>
            </a:r>
          </a:p>
          <a:p>
            <a:pPr lvl="1">
              <a:buFont typeface="Wingdings" panose="05000000000000000000" pitchFamily="2" charset="2"/>
              <a:buChar char="Ø"/>
            </a:pPr>
            <a:r>
              <a:rPr lang="en-US" sz="1800" dirty="0"/>
              <a:t>Descending   </a:t>
            </a:r>
            <a:r>
              <a:rPr lang="en-US" sz="1600" dirty="0"/>
              <a:t>8, 7, 5, 3, 2</a:t>
            </a:r>
          </a:p>
          <a:p>
            <a:pPr>
              <a:buFont typeface="Wingdings" panose="05000000000000000000" pitchFamily="2" charset="2"/>
              <a:buChar char="Ø"/>
            </a:pPr>
            <a:r>
              <a:rPr lang="en-US" sz="1800" dirty="0"/>
              <a:t>Why we need sorting</a:t>
            </a:r>
          </a:p>
          <a:p>
            <a:pPr lvl="1">
              <a:buFont typeface="Wingdings" panose="05000000000000000000" pitchFamily="2" charset="2"/>
              <a:buChar char="Ø"/>
            </a:pPr>
            <a:r>
              <a:rPr lang="en-US" sz="1600" dirty="0"/>
              <a:t>In academia and industry</a:t>
            </a:r>
          </a:p>
          <a:p>
            <a:pPr lvl="2">
              <a:buFont typeface="Wingdings" panose="05000000000000000000" pitchFamily="2" charset="2"/>
              <a:buChar char="Ø"/>
            </a:pPr>
            <a:r>
              <a:rPr lang="en-US" sz="1400" dirty="0"/>
              <a:t>Better organization (phone book)</a:t>
            </a:r>
          </a:p>
          <a:p>
            <a:pPr lvl="2">
              <a:buFont typeface="Wingdings" panose="05000000000000000000" pitchFamily="2" charset="2"/>
              <a:buChar char="Ø"/>
            </a:pPr>
            <a:r>
              <a:rPr lang="en-US" sz="1400" dirty="0"/>
              <a:t>Make other problems easy to be solved (finding median)</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19</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47757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Times New Roman"/>
                <a:ea typeface="Times New Roman"/>
                <a:cs typeface="Times New Roman"/>
                <a:sym typeface="Times New Roman"/>
              </a:rPr>
              <a:t>Asymptotic Upper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𝑓𝑜𝑟</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𝑎𝑙𝑙</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a:solidFill>
                            <a:schemeClr val="dk1"/>
                          </a:solidFill>
                          <a:latin typeface="Cambria Math" panose="02040503050406030204" pitchFamily="18" charset="0"/>
                          <a:ea typeface="Times New Roman"/>
                          <a:cs typeface="Times New Roman"/>
                          <a:sym typeface="Times New Roman"/>
                        </a:rPr>
                        <m:t>0</m:t>
                      </m:r>
                    </m:oMath>
                  </m:oMathPara>
                </a14:m>
                <a:endParaRPr lang="en-US" sz="2000" dirty="0">
                  <a:solidFill>
                    <a:schemeClr val="dk1"/>
                  </a:solidFill>
                  <a:latin typeface="Times New Roman"/>
                  <a:ea typeface="Times New Roman"/>
                  <a:cs typeface="Times New Roman"/>
                  <a:sym typeface="Times New Roman"/>
                </a:endParaRPr>
              </a:p>
              <a:p>
                <a:pPr marL="0" lvl="0" indent="0" algn="ctr">
                  <a:spcBef>
                    <a:spcPts val="1000"/>
                  </a:spcBef>
                  <a:spcAft>
                    <a:spcPts val="0"/>
                  </a:spcAft>
                  <a:buNone/>
                </a:pP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𝑔</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 is an </a:t>
                </a:r>
                <a:r>
                  <a:rPr lang="en-US" sz="2000" b="1" dirty="0">
                    <a:solidFill>
                      <a:schemeClr val="dk1"/>
                    </a:solidFill>
                    <a:latin typeface="Times New Roman"/>
                    <a:ea typeface="Times New Roman"/>
                    <a:cs typeface="Times New Roman"/>
                    <a:sym typeface="Times New Roman"/>
                  </a:rPr>
                  <a:t>asymptotic upper bound </a:t>
                </a:r>
                <a:r>
                  <a:rPr lang="en-US" sz="2000" dirty="0">
                    <a:solidFill>
                      <a:schemeClr val="dk1"/>
                    </a:solidFill>
                    <a:latin typeface="Times New Roman"/>
                    <a:ea typeface="Times New Roman"/>
                    <a:cs typeface="Times New Roman"/>
                    <a:sym typeface="Times New Roman"/>
                  </a:rPr>
                  <a:t>on </a:t>
                </a: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a:t>
                </a:r>
                <a:endParaRPr lang="en-US" sz="2000" dirty="0"/>
              </a:p>
              <a:p>
                <a:pPr marL="0" lvl="0" indent="0">
                  <a:spcBef>
                    <a:spcPts val="100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𝑂</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e>
                      </m:d>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𝑖𝑓𝑓</m:t>
                      </m:r>
                      <m:r>
                        <a:rPr lang="en-US" sz="2000" b="0" i="1" dirty="0" smtClean="0">
                          <a:solidFill>
                            <a:schemeClr val="dk1"/>
                          </a:solidFill>
                          <a:latin typeface="Cambria Math" panose="02040503050406030204" pitchFamily="18" charset="0"/>
                          <a:ea typeface="Times New Roman"/>
                          <a:cs typeface="Times New Roman"/>
                          <a:sym typeface="Times New Roman"/>
                        </a:rPr>
                        <m:t> ∃ </m:t>
                      </m:r>
                      <m:r>
                        <a:rPr lang="en-US" sz="2000" b="0" i="1" dirty="0" smtClean="0">
                          <a:solidFill>
                            <a:schemeClr val="dk1"/>
                          </a:solidFill>
                          <a:latin typeface="Cambria Math" panose="02040503050406030204" pitchFamily="18" charset="0"/>
                          <a:ea typeface="Times New Roman"/>
                          <a:cs typeface="Times New Roman"/>
                          <a:sym typeface="Times New Roman"/>
                        </a:rPr>
                        <m:t>𝑐</m:t>
                      </m:r>
                      <m:r>
                        <a:rPr lang="en-US" sz="2000" b="0" i="1" dirty="0" smtClean="0">
                          <a:solidFill>
                            <a:schemeClr val="dk1"/>
                          </a:solidFill>
                          <a:latin typeface="Cambria Math" panose="02040503050406030204" pitchFamily="18" charset="0"/>
                          <a:ea typeface="Times New Roman"/>
                          <a:cs typeface="Times New Roman"/>
                          <a:sym typeface="Times New Roman"/>
                        </a:rPr>
                        <m:t>,</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𝑛</m:t>
                          </m:r>
                        </m:e>
                        <m:sub>
                          <m:r>
                            <a:rPr lang="en-US" sz="2000" b="0" i="1" dirty="0" smtClean="0">
                              <a:solidFill>
                                <a:schemeClr val="dk1"/>
                              </a:solidFill>
                              <a:latin typeface="Cambria Math" panose="02040503050406030204" pitchFamily="18" charset="0"/>
                              <a:ea typeface="Times New Roman"/>
                              <a:cs typeface="Times New Roman"/>
                              <a:sym typeface="Times New Roman"/>
                            </a:rPr>
                            <m:t>0</m:t>
                          </m:r>
                        </m:sub>
                      </m:sSub>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𝑐𝑔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smtClean="0">
                          <a:solidFill>
                            <a:schemeClr val="dk1"/>
                          </a:solidFill>
                          <a:latin typeface="Cambria Math" panose="02040503050406030204" pitchFamily="18" charset="0"/>
                          <a:ea typeface="Times New Roman"/>
                          <a:cs typeface="Times New Roman"/>
                          <a:sym typeface="Times New Roman"/>
                        </a:rPr>
                        <m:t>0</m:t>
                      </m:r>
                    </m:oMath>
                  </m:oMathPara>
                </a14:m>
                <a:endParaRPr lang="en-US" sz="2000" baseline="-25000" dirty="0">
                  <a:solidFill>
                    <a:schemeClr val="dk1"/>
                  </a:solidFill>
                  <a:latin typeface="Times New Roman"/>
                  <a:ea typeface="Times New Roman"/>
                  <a:cs typeface="Times New Roman"/>
                  <a:sym typeface="Times New Roman"/>
                </a:endParaRPr>
              </a:p>
            </p:txBody>
          </p:sp>
        </mc:Choice>
        <mc:Fallback xmlns="">
          <p:sp>
            <p:nvSpPr>
              <p:cNvPr id="3" name="Content Placeholder 2"/>
              <p:cNvSpPr>
                <a:spLocks noRot="true" noChangeAspect="true" noMove="true" noResize="true" noEditPoints="true" noAdjustHandles="true" noChangeArrowheads="true" noChangeShapeType="true" noTextEdit="true"/>
              </p:cNvSpPr>
              <p:nvPr>
                <p:ph idx="1"/>
              </p:nvPr>
            </p:nvSpPr>
            <p:spPr>
              <a:xfrm>
                <a:off x="1405718" y="2538154"/>
                <a:ext cx="9490880" cy="1252427"/>
              </a:xfrm>
              <a:blipFill rotWithShape="true">
                <a:blip r:embed="rId2"/>
                <a:stretch>
                  <a:fillRect l="-5" t="-5" r="7" b="21"/>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2</a:t>
            </a:fld>
            <a:endParaRPr lang="en-US"/>
          </a:p>
        </p:txBody>
      </p:sp>
      <p:grpSp>
        <p:nvGrpSpPr>
          <p:cNvPr id="6" name="Google Shape;482;p57"/>
          <p:cNvGrpSpPr/>
          <p:nvPr/>
        </p:nvGrpSpPr>
        <p:grpSpPr>
          <a:xfrm>
            <a:off x="3227363" y="3175424"/>
            <a:ext cx="5240740" cy="2693536"/>
            <a:chOff x="1072" y="2016"/>
            <a:chExt cx="3680" cy="2064"/>
          </a:xfrm>
        </p:grpSpPr>
        <p:cxnSp>
          <p:nvCxnSpPr>
            <p:cNvPr id="7" name="Google Shape;483;p57"/>
            <p:cNvCxnSpPr/>
            <p:nvPr/>
          </p:nvCxnSpPr>
          <p:spPr>
            <a:xfrm>
              <a:off x="1536" y="2400"/>
              <a:ext cx="0" cy="1248"/>
            </a:xfrm>
            <a:prstGeom prst="straightConnector1">
              <a:avLst/>
            </a:prstGeom>
            <a:noFill/>
            <a:ln w="9525" cap="flat" cmpd="sng">
              <a:solidFill>
                <a:schemeClr val="dk1"/>
              </a:solidFill>
              <a:prstDash val="solid"/>
              <a:round/>
              <a:headEnd type="none" w="med" len="med"/>
              <a:tailEnd type="none" w="med" len="med"/>
            </a:ln>
          </p:spPr>
        </p:cxnSp>
        <p:cxnSp>
          <p:nvCxnSpPr>
            <p:cNvPr id="8" name="Google Shape;484;p57"/>
            <p:cNvCxnSpPr/>
            <p:nvPr/>
          </p:nvCxnSpPr>
          <p:spPr>
            <a:xfrm>
              <a:off x="1536" y="3648"/>
              <a:ext cx="2832" cy="0"/>
            </a:xfrm>
            <a:prstGeom prst="straightConnector1">
              <a:avLst/>
            </a:prstGeom>
            <a:noFill/>
            <a:ln w="9525" cap="flat" cmpd="sng">
              <a:solidFill>
                <a:schemeClr val="dk1"/>
              </a:solidFill>
              <a:prstDash val="solid"/>
              <a:round/>
              <a:headEnd type="none" w="med" len="med"/>
              <a:tailEnd type="none" w="med" len="med"/>
            </a:ln>
          </p:spPr>
        </p:cxnSp>
        <p:sp>
          <p:nvSpPr>
            <p:cNvPr id="9" name="Google Shape;485;p57"/>
            <p:cNvSpPr/>
            <p:nvPr/>
          </p:nvSpPr>
          <p:spPr>
            <a:xfrm>
              <a:off x="1072" y="2856"/>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T</a:t>
              </a:r>
              <a:r>
                <a:rPr lang="en-US" sz="1800" baseline="-25000" dirty="0">
                  <a:solidFill>
                    <a:schemeClr val="dk1"/>
                  </a:solidFill>
                  <a:latin typeface="Times New Roman"/>
                  <a:ea typeface="Times New Roman"/>
                  <a:cs typeface="Times New Roman"/>
                  <a:sym typeface="Times New Roman"/>
                </a:rPr>
                <a:t>t</a:t>
              </a:r>
              <a:endParaRPr dirty="0"/>
            </a:p>
          </p:txBody>
        </p:sp>
        <p:sp>
          <p:nvSpPr>
            <p:cNvPr id="10" name="Google Shape;486;p57"/>
            <p:cNvSpPr/>
            <p:nvPr/>
          </p:nvSpPr>
          <p:spPr>
            <a:xfrm>
              <a:off x="1344"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1</a:t>
              </a:r>
            </a:p>
          </p:txBody>
        </p:sp>
        <p:sp>
          <p:nvSpPr>
            <p:cNvPr id="11" name="Google Shape;487;p57"/>
            <p:cNvSpPr/>
            <p:nvPr/>
          </p:nvSpPr>
          <p:spPr>
            <a:xfrm>
              <a:off x="4272"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p>
          </p:txBody>
        </p:sp>
        <p:sp>
          <p:nvSpPr>
            <p:cNvPr id="12" name="Google Shape;488;p57"/>
            <p:cNvSpPr/>
            <p:nvPr/>
          </p:nvSpPr>
          <p:spPr>
            <a:xfrm>
              <a:off x="1632" y="2736"/>
              <a:ext cx="2496" cy="448"/>
            </a:xfrm>
            <a:custGeom>
              <a:avLst/>
              <a:gdLst/>
              <a:ahLst/>
              <a:cxnLst/>
              <a:rect l="l" t="t" r="r" b="b"/>
              <a:pathLst>
                <a:path w="2496" h="448" extrusionOk="0">
                  <a:moveTo>
                    <a:pt x="0" y="448"/>
                  </a:moveTo>
                  <a:cubicBezTo>
                    <a:pt x="48" y="356"/>
                    <a:pt x="96" y="264"/>
                    <a:pt x="192" y="256"/>
                  </a:cubicBezTo>
                  <a:cubicBezTo>
                    <a:pt x="288" y="248"/>
                    <a:pt x="472" y="440"/>
                    <a:pt x="576" y="400"/>
                  </a:cubicBezTo>
                  <a:cubicBezTo>
                    <a:pt x="680" y="360"/>
                    <a:pt x="752" y="32"/>
                    <a:pt x="816" y="16"/>
                  </a:cubicBezTo>
                  <a:cubicBezTo>
                    <a:pt x="880" y="0"/>
                    <a:pt x="680" y="283"/>
                    <a:pt x="960" y="304"/>
                  </a:cubicBezTo>
                  <a:cubicBezTo>
                    <a:pt x="1240" y="325"/>
                    <a:pt x="2176" y="177"/>
                    <a:pt x="2496" y="144"/>
                  </a:cubicBez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3" name="Google Shape;489;p57"/>
            <p:cNvSpPr/>
            <p:nvPr/>
          </p:nvSpPr>
          <p:spPr>
            <a:xfrm>
              <a:off x="1728" y="2352"/>
              <a:ext cx="2448" cy="1128"/>
            </a:xfrm>
            <a:custGeom>
              <a:avLst/>
              <a:gdLst/>
              <a:ahLst/>
              <a:cxnLst/>
              <a:rect l="l" t="t" r="r" b="b"/>
              <a:pathLst>
                <a:path w="2448" h="1128" extrusionOk="0">
                  <a:moveTo>
                    <a:pt x="0" y="1008"/>
                  </a:moveTo>
                  <a:cubicBezTo>
                    <a:pt x="60" y="1068"/>
                    <a:pt x="120" y="1128"/>
                    <a:pt x="144" y="1008"/>
                  </a:cubicBezTo>
                  <a:cubicBezTo>
                    <a:pt x="168" y="888"/>
                    <a:pt x="56" y="288"/>
                    <a:pt x="144" y="288"/>
                  </a:cubicBezTo>
                  <a:cubicBezTo>
                    <a:pt x="232" y="288"/>
                    <a:pt x="552" y="912"/>
                    <a:pt x="672" y="1008"/>
                  </a:cubicBezTo>
                  <a:cubicBezTo>
                    <a:pt x="792" y="1104"/>
                    <a:pt x="800" y="880"/>
                    <a:pt x="864" y="864"/>
                  </a:cubicBezTo>
                  <a:cubicBezTo>
                    <a:pt x="928" y="848"/>
                    <a:pt x="1026" y="912"/>
                    <a:pt x="1056" y="912"/>
                  </a:cubicBezTo>
                  <a:cubicBezTo>
                    <a:pt x="1086" y="912"/>
                    <a:pt x="1004" y="928"/>
                    <a:pt x="1044" y="864"/>
                  </a:cubicBezTo>
                  <a:cubicBezTo>
                    <a:pt x="1084" y="800"/>
                    <a:pt x="1062" y="672"/>
                    <a:pt x="1296" y="528"/>
                  </a:cubicBezTo>
                  <a:cubicBezTo>
                    <a:pt x="1530" y="384"/>
                    <a:pt x="1980" y="188"/>
                    <a:pt x="2448"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4" name="Google Shape;490;p57"/>
            <p:cNvSpPr/>
            <p:nvPr/>
          </p:nvSpPr>
          <p:spPr>
            <a:xfrm>
              <a:off x="4128" y="2016"/>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g(n)</a:t>
              </a:r>
            </a:p>
          </p:txBody>
        </p:sp>
        <p:sp>
          <p:nvSpPr>
            <p:cNvPr id="15" name="Google Shape;491;p57"/>
            <p:cNvSpPr/>
            <p:nvPr/>
          </p:nvSpPr>
          <p:spPr>
            <a:xfrm>
              <a:off x="4176" y="2544"/>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f(n)</a:t>
              </a:r>
            </a:p>
          </p:txBody>
        </p:sp>
        <p:cxnSp>
          <p:nvCxnSpPr>
            <p:cNvPr id="16" name="Google Shape;492;p57"/>
            <p:cNvCxnSpPr/>
            <p:nvPr/>
          </p:nvCxnSpPr>
          <p:spPr>
            <a:xfrm>
              <a:off x="2880" y="3024"/>
              <a:ext cx="0" cy="624"/>
            </a:xfrm>
            <a:prstGeom prst="straightConnector1">
              <a:avLst/>
            </a:prstGeom>
            <a:noFill/>
            <a:ln w="9525" cap="flat" cmpd="sng">
              <a:solidFill>
                <a:schemeClr val="dk1"/>
              </a:solidFill>
              <a:prstDash val="dash"/>
              <a:round/>
              <a:headEnd type="none" w="med" len="med"/>
              <a:tailEnd type="none" w="med" len="med"/>
            </a:ln>
          </p:spPr>
        </p:cxnSp>
        <p:sp>
          <p:nvSpPr>
            <p:cNvPr id="17" name="Google Shape;493;p57"/>
            <p:cNvSpPr/>
            <p:nvPr/>
          </p:nvSpPr>
          <p:spPr>
            <a:xfrm>
              <a:off x="2640"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r>
                <a:rPr lang="en-US" sz="1800" baseline="-25000">
                  <a:solidFill>
                    <a:schemeClr val="dk1"/>
                  </a:solidFill>
                  <a:latin typeface="Times New Roman"/>
                  <a:ea typeface="Times New Roman"/>
                  <a:cs typeface="Times New Roman"/>
                  <a:sym typeface="Times New Roman"/>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sorting algorithms</a:t>
            </a:r>
          </a:p>
        </p:txBody>
      </p:sp>
      <p:sp>
        <p:nvSpPr>
          <p:cNvPr id="9" name="Text Placeholder 8"/>
          <p:cNvSpPr>
            <a:spLocks noGrp="1"/>
          </p:cNvSpPr>
          <p:nvPr>
            <p:ph type="body" idx="1"/>
          </p:nvPr>
        </p:nvSpPr>
        <p:spPr/>
        <p:txBody>
          <a:bodyPr>
            <a:normAutofit lnSpcReduction="10000"/>
          </a:bodyPr>
          <a:lstStyle/>
          <a:p>
            <a:r>
              <a:rPr lang="en-US" sz="2000" dirty="0"/>
              <a:t>Data organization for better utilization</a:t>
            </a:r>
          </a:p>
        </p:txBody>
      </p:sp>
      <p:sp>
        <p:nvSpPr>
          <p:cNvPr id="3" name="Content Placeholder 2"/>
          <p:cNvSpPr>
            <a:spLocks noGrp="1"/>
          </p:cNvSpPr>
          <p:nvPr>
            <p:ph sz="half" idx="2"/>
          </p:nvPr>
        </p:nvSpPr>
        <p:spPr/>
        <p:txBody>
          <a:bodyPr>
            <a:noAutofit/>
          </a:bodyPr>
          <a:lstStyle/>
          <a:p>
            <a:pPr>
              <a:buFont typeface="Wingdings" panose="05000000000000000000" pitchFamily="2" charset="2"/>
              <a:buChar char="Ø"/>
            </a:pPr>
            <a:r>
              <a:rPr lang="en-US" sz="1600" dirty="0"/>
              <a:t>Phone book Faster access to contacts</a:t>
            </a:r>
          </a:p>
          <a:p>
            <a:pPr>
              <a:buFont typeface="Wingdings" panose="05000000000000000000" pitchFamily="2" charset="2"/>
              <a:buChar char="Ø"/>
            </a:pPr>
            <a:r>
              <a:rPr lang="en-US" sz="1600" dirty="0"/>
              <a:t>Sorting flights on a screen at an air ports</a:t>
            </a:r>
          </a:p>
          <a:p>
            <a:pPr>
              <a:buFont typeface="Wingdings" panose="05000000000000000000" pitchFamily="2" charset="2"/>
              <a:buChar char="Ø"/>
            </a:pPr>
            <a:r>
              <a:rPr lang="en-US" sz="1600" dirty="0"/>
              <a:t>Sorting items in BestBuy, eBay, amazon, Walmart</a:t>
            </a:r>
          </a:p>
          <a:p>
            <a:pPr>
              <a:buFont typeface="Wingdings" panose="05000000000000000000" pitchFamily="2" charset="2"/>
              <a:buChar char="Ø"/>
            </a:pPr>
            <a:r>
              <a:rPr lang="en-US" sz="1600" dirty="0"/>
              <a:t>Which patient should be seen next at an Emergency Department?</a:t>
            </a:r>
          </a:p>
          <a:p>
            <a:pPr>
              <a:buFont typeface="Wingdings" panose="05000000000000000000" pitchFamily="2" charset="2"/>
              <a:buChar char="Ø"/>
            </a:pPr>
            <a:r>
              <a:rPr lang="en-US" sz="1600" dirty="0"/>
              <a:t>Search engines (google.com , bing.com)</a:t>
            </a:r>
          </a:p>
          <a:p>
            <a:pPr lvl="1">
              <a:buFont typeface="Wingdings" panose="05000000000000000000" pitchFamily="2" charset="2"/>
              <a:buChar char="Ø"/>
            </a:pPr>
            <a:r>
              <a:rPr lang="en-US" sz="1100" dirty="0"/>
              <a:t>Top related (most relevant) sources in web</a:t>
            </a:r>
          </a:p>
        </p:txBody>
      </p:sp>
      <p:sp>
        <p:nvSpPr>
          <p:cNvPr id="10" name="Text Placeholder 9"/>
          <p:cNvSpPr>
            <a:spLocks noGrp="1"/>
          </p:cNvSpPr>
          <p:nvPr>
            <p:ph type="body" sz="quarter" idx="3"/>
          </p:nvPr>
        </p:nvSpPr>
        <p:spPr/>
        <p:txBody>
          <a:bodyPr>
            <a:normAutofit lnSpcReduction="10000"/>
          </a:bodyPr>
          <a:lstStyle/>
          <a:p>
            <a:r>
              <a:rPr lang="en-US" sz="2400" dirty="0"/>
              <a:t>Problems become easy with sorting</a:t>
            </a:r>
            <a:endParaRPr lang="en-US" dirty="0"/>
          </a:p>
        </p:txBody>
      </p:sp>
      <p:sp>
        <p:nvSpPr>
          <p:cNvPr id="11" name="Content Placeholder 10"/>
          <p:cNvSpPr>
            <a:spLocks noGrp="1"/>
          </p:cNvSpPr>
          <p:nvPr>
            <p:ph sz="quarter" idx="4"/>
          </p:nvPr>
        </p:nvSpPr>
        <p:spPr/>
        <p:txBody>
          <a:bodyPr/>
          <a:lstStyle/>
          <a:p>
            <a:pPr>
              <a:buFont typeface="Wingdings" panose="05000000000000000000" pitchFamily="2" charset="2"/>
              <a:buChar char="Ø"/>
            </a:pPr>
            <a:r>
              <a:rPr lang="en-US" dirty="0"/>
              <a:t>Finding median</a:t>
            </a:r>
          </a:p>
          <a:p>
            <a:pPr>
              <a:buFont typeface="Wingdings" panose="05000000000000000000" pitchFamily="2" charset="2"/>
              <a:buChar char="Ø"/>
            </a:pPr>
            <a:r>
              <a:rPr lang="en-US" dirty="0"/>
              <a:t>Finding duplicates in a set</a:t>
            </a:r>
          </a:p>
          <a:p>
            <a:pPr>
              <a:buFont typeface="Wingdings" panose="05000000000000000000" pitchFamily="2" charset="2"/>
              <a:buChar char="Ø"/>
            </a:pPr>
            <a:r>
              <a:rPr lang="en-US" dirty="0"/>
              <a:t>Finding similar values (e.g., find the two numbers with the smallest difference)</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20</a:t>
            </a:fld>
            <a:endParaRPr lang="en-US" dirty="0"/>
          </a:p>
        </p:txBody>
      </p:sp>
    </p:spTree>
    <p:extLst>
      <p:ext uri="{BB962C8B-B14F-4D97-AF65-F5344CB8AC3E}">
        <p14:creationId xmlns:p14="http://schemas.microsoft.com/office/powerpoint/2010/main" val="409949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851848" y="2616526"/>
            <a:ext cx="5806145" cy="3170125"/>
          </a:xfrm>
        </p:spPr>
        <p:txBody>
          <a:bodyPr>
            <a:noAutofit/>
          </a:bodyPr>
          <a:lstStyle/>
          <a:p>
            <a:pPr>
              <a:buFont typeface="Wingdings" panose="05000000000000000000" pitchFamily="2" charset="2"/>
              <a:buChar char="Ø"/>
            </a:pPr>
            <a:r>
              <a:rPr lang="en-US" sz="1600" dirty="0"/>
              <a:t>Easy to implement and uses a comparison approach.</a:t>
            </a:r>
          </a:p>
          <a:p>
            <a:pPr>
              <a:buFont typeface="Wingdings" panose="05000000000000000000" pitchFamily="2" charset="2"/>
              <a:buChar char="Ø"/>
            </a:pPr>
            <a:r>
              <a:rPr lang="en-US" sz="1600" dirty="0"/>
              <a:t>Works by performing n-1 passed on the list and after each pass an element is deployed in its right location.</a:t>
            </a:r>
          </a:p>
          <a:p>
            <a:pPr>
              <a:buFont typeface="Wingdings" panose="05000000000000000000" pitchFamily="2" charset="2"/>
              <a:buChar char="Ø"/>
            </a:pPr>
            <a:r>
              <a:rPr lang="en-US" sz="1600" dirty="0"/>
              <a:t>like bubbles rising in a glass of soda, larger elements bubble up to the right of the list in their right place.</a:t>
            </a:r>
          </a:p>
          <a:p>
            <a:pPr>
              <a:buFont typeface="Wingdings" panose="05000000000000000000" pitchFamily="2" charset="2"/>
              <a:buChar char="Ø"/>
            </a:pPr>
            <a:r>
              <a:rPr lang="en-US" sz="1600" dirty="0"/>
              <a:t>Algorithm</a:t>
            </a:r>
          </a:p>
          <a:p>
            <a:pPr marL="715518" lvl="1" indent="-514350">
              <a:buFont typeface="+mj-lt"/>
              <a:buAutoNum type="arabicPeriod"/>
            </a:pPr>
            <a:r>
              <a:rPr lang="en-US" sz="1200" dirty="0"/>
              <a:t>Compare each pair of adjacent elements from </a:t>
            </a:r>
          </a:p>
          <a:p>
            <a:pPr marL="384048" lvl="2" indent="0">
              <a:buNone/>
            </a:pPr>
            <a:r>
              <a:rPr lang="en-US" sz="1200" dirty="0"/>
              <a:t>   the beginning of a list and, if they are in </a:t>
            </a:r>
          </a:p>
          <a:p>
            <a:pPr marL="384048" lvl="2" indent="0">
              <a:buNone/>
            </a:pPr>
            <a:r>
              <a:rPr lang="en-US" sz="1200" dirty="0"/>
              <a:t>   reversed order, swap them.</a:t>
            </a:r>
          </a:p>
          <a:p>
            <a:pPr marL="715518" lvl="1" indent="-514350">
              <a:buFont typeface="+mj-lt"/>
              <a:buAutoNum type="arabicPeriod"/>
            </a:pPr>
            <a:r>
              <a:rPr lang="en-US" sz="1400" dirty="0"/>
              <a:t>If at least one swap has been done, repeat step 1.</a:t>
            </a:r>
          </a:p>
        </p:txBody>
      </p:sp>
      <p:sp>
        <p:nvSpPr>
          <p:cNvPr id="6" name="Slide Number Placeholder 5"/>
          <p:cNvSpPr>
            <a:spLocks noGrp="1"/>
          </p:cNvSpPr>
          <p:nvPr>
            <p:ph type="sldNum" sz="quarter" idx="12"/>
          </p:nvPr>
        </p:nvSpPr>
        <p:spPr/>
        <p:txBody>
          <a:bodyPr>
            <a:normAutofit lnSpcReduction="10000"/>
          </a:bodyPr>
          <a:lstStyle/>
          <a:p>
            <a:fld id="{629637A9-119A-49DA-BD12-AAC58B377D80}" type="slidenum">
              <a:rPr lang="en-US" smtClean="0"/>
              <a:t>21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993" y="2616526"/>
            <a:ext cx="4138679" cy="2483207"/>
          </a:xfrm>
          <a:prstGeom prst="rect">
            <a:avLst/>
          </a:prstGeom>
        </p:spPr>
      </p:pic>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62716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Bubble sort</a:t>
            </a:r>
          </a:p>
        </p:txBody>
      </p:sp>
      <p:sp>
        <p:nvSpPr>
          <p:cNvPr id="3" name="Content Placeholder 2"/>
          <p:cNvSpPr>
            <a:spLocks noGrp="1"/>
          </p:cNvSpPr>
          <p:nvPr>
            <p:ph idx="1"/>
          </p:nvPr>
        </p:nvSpPr>
        <p:spPr>
          <a:xfrm>
            <a:off x="3814118" y="1744315"/>
            <a:ext cx="5858751" cy="444384"/>
          </a:xfrm>
        </p:spPr>
        <p:txBody>
          <a:bodyPr>
            <a:normAutofit fontScale="25000" lnSpcReduction="20000"/>
          </a:bodyPr>
          <a:lstStyle/>
          <a:p>
            <a:r>
              <a:rPr lang="en-US" dirty="0"/>
              <a:t>  </a:t>
            </a:r>
          </a:p>
          <a:p>
            <a:r>
              <a:rPr lang="en-US" sz="9600" b="1" dirty="0"/>
              <a:t>n</a:t>
            </a:r>
            <a:r>
              <a:rPr lang="en-US" sz="8000" dirty="0"/>
              <a:t>=5 (Needs n-1 passes.)</a:t>
            </a:r>
          </a:p>
        </p:txBody>
      </p:sp>
      <p:sp>
        <p:nvSpPr>
          <p:cNvPr id="7" name="Slide Number Placeholder 6"/>
          <p:cNvSpPr>
            <a:spLocks noGrp="1"/>
          </p:cNvSpPr>
          <p:nvPr>
            <p:ph type="sldNum" sz="quarter" idx="12"/>
          </p:nvPr>
        </p:nvSpPr>
        <p:spPr/>
        <p:txBody>
          <a:bodyPr>
            <a:normAutofit lnSpcReduction="10000"/>
          </a:bodyPr>
          <a:lstStyle/>
          <a:p>
            <a:fld id="{629637A9-119A-49DA-BD12-AAC58B377D80}" type="slidenum">
              <a:rPr lang="en-US" smtClean="0"/>
              <a:t>22</a:t>
            </a:fld>
            <a:endParaRPr lang="en-US" dirty="0"/>
          </a:p>
        </p:txBody>
      </p:sp>
      <p:graphicFrame>
        <p:nvGraphicFramePr>
          <p:cNvPr id="9" name="Table 8"/>
          <p:cNvGraphicFramePr>
            <a:graphicFrameLocks noGrp="1"/>
          </p:cNvGraphicFramePr>
          <p:nvPr/>
        </p:nvGraphicFramePr>
        <p:xfrm>
          <a:off x="1255713" y="1941517"/>
          <a:ext cx="2425700" cy="374015"/>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7</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1293342" y="2373675"/>
          <a:ext cx="8699743" cy="3637915"/>
        </p:xfrm>
        <a:graphic>
          <a:graphicData uri="http://schemas.openxmlformats.org/drawingml/2006/table">
            <a:tbl>
              <a:tblPr firstRow="1" bandRow="1"/>
              <a:tblGrid>
                <a:gridCol w="2474135">
                  <a:extLst>
                    <a:ext uri="{9D8B030D-6E8A-4147-A177-3AD203B41FA5}">
                      <a16:colId xmlns:a16="http://schemas.microsoft.com/office/drawing/2014/main" val="20000"/>
                    </a:ext>
                  </a:extLst>
                </a:gridCol>
                <a:gridCol w="1876210">
                  <a:extLst>
                    <a:ext uri="{9D8B030D-6E8A-4147-A177-3AD203B41FA5}">
                      <a16:colId xmlns:a16="http://schemas.microsoft.com/office/drawing/2014/main" val="20001"/>
                    </a:ext>
                  </a:extLst>
                </a:gridCol>
                <a:gridCol w="2174699">
                  <a:extLst>
                    <a:ext uri="{9D8B030D-6E8A-4147-A177-3AD203B41FA5}">
                      <a16:colId xmlns:a16="http://schemas.microsoft.com/office/drawing/2014/main" val="20002"/>
                    </a:ext>
                  </a:extLst>
                </a:gridCol>
                <a:gridCol w="2174699">
                  <a:extLst>
                    <a:ext uri="{9D8B030D-6E8A-4147-A177-3AD203B41FA5}">
                      <a16:colId xmlns:a16="http://schemas.microsoft.com/office/drawing/2014/main" val="20003"/>
                    </a:ext>
                  </a:extLst>
                </a:gridCol>
              </a:tblGrid>
              <a:tr h="366517">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Pass1</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pass3</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pass3</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pass4</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extLst>
                  <a:ext uri="{0D108BD9-81ED-4DB2-BD59-A6C34878D82A}">
                    <a16:rowId xmlns:a16="http://schemas.microsoft.com/office/drawing/2014/main" val="10000"/>
                  </a:ext>
                </a:extLst>
              </a:tr>
              <a:tr h="645969">
                <a:tc>
                  <a:txBody>
                    <a:bodyPr/>
                    <a:lstStyle/>
                    <a:p>
                      <a:pPr marL="0" marR="0" algn="ctr">
                        <a:lnSpc>
                          <a:spcPct val="107000"/>
                        </a:lnSpc>
                        <a:spcBef>
                          <a:spcPts val="0"/>
                        </a:spcBef>
                        <a:spcAft>
                          <a:spcPts val="0"/>
                        </a:spcAft>
                      </a:pPr>
                      <a:r>
                        <a:rPr lang="en-US" sz="22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a:t>
                      </a:r>
                      <a:r>
                        <a:rPr lang="en-US" sz="2200"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0070C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2</a:t>
                      </a: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5, 9, 1</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6000"/>
                        </a:lnSpc>
                        <a:spcBef>
                          <a:spcPts val="0"/>
                        </a:spcBef>
                        <a:spcAft>
                          <a:spcPts val="800"/>
                        </a:spcAft>
                      </a:pPr>
                      <a:r>
                        <a:rPr lang="en-US" sz="2200" b="1"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2, 7, </a:t>
                      </a: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5, 9, 1</a:t>
                      </a:r>
                      <a:endParaRPr lang="en-US" sz="22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2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2</a:t>
                      </a:r>
                      <a:r>
                        <a:rPr lang="en-US" sz="2200"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7, 1, </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a:t>
                      </a:r>
                      <a:r>
                        <a:rPr lang="en-US" sz="2200" b="1"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5, 7</a:t>
                      </a: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1, </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2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2</a:t>
                      </a:r>
                      <a:r>
                        <a:rPr lang="en-US" sz="2200" b="1"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1</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 7, 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2, 5, 1</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 7, 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2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2</a:t>
                      </a:r>
                      <a:r>
                        <a:rPr lang="en-US" sz="2200" b="1"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 5, 7, 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1, 2, 5, 7, 9</a:t>
                      </a:r>
                      <a:endParaRPr lang="en-US" sz="2200" b="1"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extLst>
                  <a:ext uri="{0D108BD9-81ED-4DB2-BD59-A6C34878D82A}">
                    <a16:rowId xmlns:a16="http://schemas.microsoft.com/office/drawing/2014/main" val="10001"/>
                  </a:ext>
                </a:extLst>
              </a:tr>
              <a:tr h="645969">
                <a:tc>
                  <a:txBody>
                    <a:bodyPr/>
                    <a:lstStyle/>
                    <a:p>
                      <a:pPr marL="0" marR="0" algn="ctr">
                        <a:lnSpc>
                          <a:spcPct val="107000"/>
                        </a:lnSpc>
                        <a:spcBef>
                          <a:spcPts val="0"/>
                        </a:spcBef>
                        <a:spcAft>
                          <a:spcPts val="0"/>
                        </a:spcAft>
                      </a:pPr>
                      <a:r>
                        <a:rPr lang="en-US" sz="2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a:t>
                      </a:r>
                      <a:r>
                        <a:rPr lang="en-US" sz="2200" b="1" kern="120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a:t>
                      </a:r>
                      <a:r>
                        <a:rPr lang="en-US" sz="2200" b="1" kern="120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 1</a:t>
                      </a:r>
                      <a:endParaRPr lang="en-US" sz="22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a:t>
                      </a:r>
                      <a:r>
                        <a:rPr lang="en-US" sz="2200" b="1"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5, 7</a:t>
                      </a:r>
                      <a:r>
                        <a:rPr lang="en-US" sz="2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 1</a:t>
                      </a:r>
                      <a:endParaRPr lang="en-US" sz="220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a:t>
                      </a:r>
                      <a:r>
                        <a:rPr lang="en-US" sz="22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200"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a:t>
                      </a: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1, </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2, 5, 7, 1, </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a:t>
                      </a:r>
                      <a:r>
                        <a:rPr lang="en-US" sz="2200"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200"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 7, 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2, 1</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 5, 7, 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a:lnSpc>
                          <a:spcPct val="107000"/>
                        </a:lnSpc>
                      </a:pPr>
                      <a:endParaRPr lang="en-US" sz="22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extLst>
                  <a:ext uri="{0D108BD9-81ED-4DB2-BD59-A6C34878D82A}">
                    <a16:rowId xmlns:a16="http://schemas.microsoft.com/office/drawing/2014/main" val="10002"/>
                  </a:ext>
                </a:extLst>
              </a:tr>
              <a:tr h="645969">
                <a:tc>
                  <a:txBody>
                    <a:bodyPr/>
                    <a:lstStyle/>
                    <a:p>
                      <a:pPr marL="0" marR="0" algn="ctr">
                        <a:lnSpc>
                          <a:spcPct val="107000"/>
                        </a:lnSpc>
                        <a:spcBef>
                          <a:spcPts val="0"/>
                        </a:spcBef>
                        <a:spcAft>
                          <a:spcPts val="0"/>
                        </a:spcAft>
                      </a:pPr>
                      <a:r>
                        <a:rPr lang="en-US" sz="2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2, 5,</a:t>
                      </a:r>
                      <a:r>
                        <a:rPr lang="en-US" sz="2200" b="1"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lang="en-US" sz="2200" b="1" kern="120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a:t>
                      </a:r>
                      <a:r>
                        <a:rPr lang="en-US" sz="2200" b="1" kern="120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9</a:t>
                      </a:r>
                      <a:r>
                        <a:rPr lang="en-US" sz="2200" b="1"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lang="en-US" sz="2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1</a:t>
                      </a:r>
                      <a:endParaRPr lang="en-US" sz="22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2, 5, </a:t>
                      </a:r>
                      <a:r>
                        <a:rPr lang="en-US" sz="2200" b="1"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7, 9</a:t>
                      </a:r>
                      <a:r>
                        <a:rPr lang="en-US" sz="2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1</a:t>
                      </a:r>
                      <a:endParaRPr lang="en-US" sz="220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2, 5, </a:t>
                      </a:r>
                      <a:r>
                        <a:rPr lang="en-US" sz="22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a:t>
                      </a:r>
                      <a:r>
                        <a:rPr lang="en-US" sz="2200"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2, 5, 1</a:t>
                      </a:r>
                      <a:r>
                        <a:rPr lang="en-US" sz="22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 7, 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a:lnSpc>
                          <a:spcPct val="107000"/>
                        </a:lnSpc>
                      </a:pPr>
                      <a:endParaRPr lang="en-US" sz="22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a:lnSpc>
                          <a:spcPct val="107000"/>
                        </a:lnSpc>
                      </a:pPr>
                      <a:endParaRPr lang="en-US" sz="22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extLst>
                  <a:ext uri="{0D108BD9-81ED-4DB2-BD59-A6C34878D82A}">
                    <a16:rowId xmlns:a16="http://schemas.microsoft.com/office/drawing/2014/main" val="10003"/>
                  </a:ext>
                </a:extLst>
              </a:tr>
              <a:tr h="645969">
                <a:tc>
                  <a:txBody>
                    <a:bodyPr/>
                    <a:lstStyle/>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2, 5, 7, </a:t>
                      </a:r>
                      <a:r>
                        <a:rPr lang="en-US" sz="22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9</a:t>
                      </a:r>
                      <a:r>
                        <a:rPr lang="en-US" sz="2200" b="1"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200" b="1" kern="1200" dirty="0">
                          <a:solidFill>
                            <a:srgbClr val="066E9F"/>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2, 5, 7, </a:t>
                      </a:r>
                      <a:r>
                        <a:rPr lang="en-US" sz="2200" b="1"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1, </a:t>
                      </a:r>
                      <a:r>
                        <a:rPr lang="en-US" sz="22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9</a:t>
                      </a:r>
                      <a:endParaRPr lang="en-US" sz="22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a:lnSpc>
                          <a:spcPct val="107000"/>
                        </a:lnSpc>
                      </a:pPr>
                      <a:endParaRPr lang="en-US" sz="14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a:lnSpc>
                          <a:spcPct val="107000"/>
                        </a:lnSpc>
                      </a:pPr>
                      <a:endParaRPr lang="en-US" sz="14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a:lnSpc>
                          <a:spcPct val="107000"/>
                        </a:lnSpc>
                      </a:pPr>
                      <a:endParaRPr lang="en-US" sz="14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7351713" y="5704864"/>
          <a:ext cx="2425700" cy="374015"/>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7</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6102220" y="5654351"/>
            <a:ext cx="1095077" cy="461665"/>
          </a:xfrm>
          <a:prstGeom prst="rect">
            <a:avLst/>
          </a:prstGeom>
          <a:noFill/>
        </p:spPr>
        <p:txBody>
          <a:bodyPr wrap="square" rtlCol="0">
            <a:spAutoFit/>
          </a:bodyPr>
          <a:lstStyle/>
          <a:p>
            <a:r>
              <a:rPr lang="en-US" sz="2400" dirty="0"/>
              <a:t>Sorted</a:t>
            </a:r>
            <a:endParaRPr lang="en-US" dirty="0"/>
          </a:p>
        </p:txBody>
      </p:sp>
      <p:sp>
        <p:nvSpPr>
          <p:cNvPr id="5" name="Footer Placeholder 4"/>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66250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Bubble sort</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23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358" y="2668412"/>
            <a:ext cx="6018663" cy="3429873"/>
          </a:xfrm>
          <a:prstGeom prst="rect">
            <a:avLst/>
          </a:prstGeom>
        </p:spPr>
      </p:pic>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2031730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Pseudo-code</a:t>
            </a:r>
          </a:p>
        </p:txBody>
      </p:sp>
      <p:sp>
        <p:nvSpPr>
          <p:cNvPr id="3" name="Content Placeholder 2"/>
          <p:cNvSpPr>
            <a:spLocks noGrp="1"/>
          </p:cNvSpPr>
          <p:nvPr>
            <p:ph idx="1"/>
          </p:nvPr>
        </p:nvSpPr>
        <p:spPr>
          <a:xfrm>
            <a:off x="1295401" y="2556932"/>
            <a:ext cx="5105399" cy="3216071"/>
          </a:xfrm>
        </p:spPr>
        <p:txBody>
          <a:bodyPr>
            <a:normAutofit fontScale="92500"/>
          </a:bodyPr>
          <a:lstStyle/>
          <a:p>
            <a:r>
              <a:rPr lang="en-US" sz="2400" dirty="0"/>
              <a:t>SEQUENTIAL BUBBLESORT (A)</a:t>
            </a:r>
          </a:p>
          <a:p>
            <a:r>
              <a:rPr lang="en-US" sz="2400" dirty="0"/>
              <a:t>for </a:t>
            </a:r>
            <a:r>
              <a:rPr lang="en-US" sz="2400" dirty="0" err="1"/>
              <a:t>i</a:t>
            </a:r>
            <a:r>
              <a:rPr lang="en-US" sz="2400" dirty="0"/>
              <a:t> ← 0 to (length [A]-2) do</a:t>
            </a:r>
          </a:p>
          <a:p>
            <a:r>
              <a:rPr lang="en-US" sz="2400" dirty="0"/>
              <a:t>    for j ← 0 to ((length [A]-2)- </a:t>
            </a:r>
            <a:r>
              <a:rPr lang="en-US" sz="2400" dirty="0" err="1"/>
              <a:t>i</a:t>
            </a:r>
            <a:r>
              <a:rPr lang="en-US" sz="2400" dirty="0"/>
              <a:t>) do</a:t>
            </a:r>
          </a:p>
          <a:p>
            <a:r>
              <a:rPr lang="en-US" sz="2400" dirty="0"/>
              <a:t>        If A[j+1] &lt; A[j] then</a:t>
            </a:r>
          </a:p>
          <a:p>
            <a:r>
              <a:rPr lang="en-US" sz="2400" dirty="0"/>
              <a:t>            Exchange A[j] ↔ A[j+1] //swap</a:t>
            </a:r>
          </a:p>
        </p:txBody>
      </p:sp>
      <p:sp>
        <p:nvSpPr>
          <p:cNvPr id="6" name="Slide Number Placeholder 5"/>
          <p:cNvSpPr>
            <a:spLocks noGrp="1"/>
          </p:cNvSpPr>
          <p:nvPr>
            <p:ph type="sldNum" sz="quarter" idx="12"/>
          </p:nvPr>
        </p:nvSpPr>
        <p:spPr/>
        <p:txBody>
          <a:bodyPr>
            <a:normAutofit lnSpcReduction="10000"/>
          </a:bodyPr>
          <a:lstStyle/>
          <a:p>
            <a:fld id="{629637A9-119A-49DA-BD12-AAC58B377D80}" type="slidenum">
              <a:rPr lang="en-US" smtClean="0"/>
              <a:t>24</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6386016" y="2743061"/>
                <a:ext cx="4510582" cy="1561133"/>
              </a:xfrm>
              <a:prstGeom prst="rect">
                <a:avLst/>
              </a:prstGeom>
              <a:noFill/>
            </p:spPr>
            <p:txBody>
              <a:bodyPr wrap="square" rtlCol="0">
                <a:spAutoFit/>
              </a:bodyPr>
              <a:lstStyle/>
              <a:p>
                <a:r>
                  <a:rPr lang="en-US" sz="2400" dirty="0"/>
                  <a:t>Here the number of comparison made</a:t>
                </a:r>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1 + 2 + 3 + . . . + (</m:t>
                      </m:r>
                      <m:r>
                        <a:rPr lang="en-US" sz="2400" i="1" dirty="0" smtClean="0">
                          <a:latin typeface="Cambria Math" panose="02040503050406030204" pitchFamily="18" charset="0"/>
                        </a:rPr>
                        <m:t>𝑛</m:t>
                      </m:r>
                      <m:r>
                        <a:rPr lang="en-US" sz="2400" i="1" dirty="0" smtClean="0">
                          <a:latin typeface="Cambria Math" panose="02040503050406030204" pitchFamily="18" charset="0"/>
                        </a:rPr>
                        <m:t> − 1) = </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 − 1)/2=</m:t>
                      </m:r>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^2)</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6386016" y="2743061"/>
                <a:ext cx="4510582" cy="1561133"/>
              </a:xfrm>
              <a:prstGeom prst="rect">
                <a:avLst/>
              </a:prstGeom>
              <a:blipFill rotWithShape="0">
                <a:blip r:embed="rId2"/>
                <a:stretch>
                  <a:fillRect l="-2165" t="-3125" b="-429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831779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Bubble sort </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800" dirty="0"/>
              <a:t>Inefficient for large data (not really used in practice)</a:t>
            </a:r>
          </a:p>
          <a:p>
            <a:pPr>
              <a:buFont typeface="Wingdings" panose="05000000000000000000" pitchFamily="2" charset="2"/>
              <a:buChar char="Ø"/>
            </a:pPr>
            <a:r>
              <a:rPr lang="en-US" sz="2800" dirty="0"/>
              <a:t>O(n2) sorting algorithm (discussed later)</a:t>
            </a:r>
          </a:p>
          <a:p>
            <a:pPr lvl="1">
              <a:buFont typeface="Wingdings" panose="05000000000000000000" pitchFamily="2" charset="2"/>
              <a:buChar char="Ø"/>
            </a:pPr>
            <a:r>
              <a:rPr lang="en-US" sz="2600" dirty="0"/>
              <a:t>Here the number of comparison made </a:t>
            </a:r>
          </a:p>
          <a:p>
            <a:pPr marL="201168" lvl="1" indent="0">
              <a:buNone/>
            </a:pPr>
            <a:r>
              <a:rPr lang="en-US" sz="2600" dirty="0"/>
              <a:t>           1 + 2 + 3 + . . . + (n - 1) = n(n - 1)/2 = O(n2)</a:t>
            </a:r>
          </a:p>
          <a:p>
            <a:pPr>
              <a:buFont typeface="Wingdings" panose="05000000000000000000" pitchFamily="2" charset="2"/>
              <a:buChar char="Ø"/>
            </a:pPr>
            <a:r>
              <a:rPr lang="en-US" sz="2800" dirty="0"/>
              <a:t>Stable Algorithm (discussed later)</a:t>
            </a:r>
          </a:p>
          <a:p>
            <a:pPr>
              <a:buFont typeface="Wingdings" panose="05000000000000000000" pitchFamily="2" charset="2"/>
              <a:buChar char="Ø"/>
            </a:pPr>
            <a:r>
              <a:rPr lang="en-US" sz="2800" dirty="0"/>
              <a:t>In-place </a:t>
            </a:r>
          </a:p>
          <a:p>
            <a:pPr>
              <a:buFont typeface="Wingdings" panose="05000000000000000000" pitchFamily="2" charset="2"/>
              <a:buChar char="Ø"/>
            </a:pPr>
            <a:r>
              <a:rPr lang="en-US" sz="2800" dirty="0"/>
              <a:t>Adaptive (It means that for almost sorted array it gives O(n) estimation)</a:t>
            </a:r>
          </a:p>
          <a:p>
            <a:endParaRPr lang="en-US" dirty="0"/>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25</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461994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Bubble sort Pseudo-code (different implementation)</a:t>
            </a:r>
          </a:p>
        </p:txBody>
      </p:sp>
      <p:sp>
        <p:nvSpPr>
          <p:cNvPr id="3" name="Content Placeholder 2"/>
          <p:cNvSpPr>
            <a:spLocks noGrp="1"/>
          </p:cNvSpPr>
          <p:nvPr>
            <p:ph idx="1"/>
          </p:nvPr>
        </p:nvSpPr>
        <p:spPr>
          <a:xfrm>
            <a:off x="1295401" y="2556932"/>
            <a:ext cx="5241877" cy="3318936"/>
          </a:xfrm>
        </p:spPr>
        <p:txBody>
          <a:bodyPr>
            <a:normAutofit fontScale="92500"/>
          </a:bodyPr>
          <a:lstStyle/>
          <a:p>
            <a:r>
              <a:rPr lang="en-US" sz="2400" dirty="0"/>
              <a:t>SEQUENTIAL BUBBLESORT (A)</a:t>
            </a:r>
          </a:p>
          <a:p>
            <a:r>
              <a:rPr lang="en-US" sz="2400" dirty="0"/>
              <a:t>for </a:t>
            </a:r>
            <a:r>
              <a:rPr lang="en-US" sz="2400" dirty="0" err="1"/>
              <a:t>i</a:t>
            </a:r>
            <a:r>
              <a:rPr lang="en-US" sz="2400" dirty="0"/>
              <a:t> ← 0 to (length [A] – 1) do</a:t>
            </a:r>
          </a:p>
          <a:p>
            <a:r>
              <a:rPr lang="en-US" sz="2400" dirty="0"/>
              <a:t>    for j ← (length [A]-1) </a:t>
            </a:r>
            <a:r>
              <a:rPr lang="en-US" sz="2400" dirty="0" err="1"/>
              <a:t>downto</a:t>
            </a:r>
            <a:r>
              <a:rPr lang="en-US" sz="2400" dirty="0"/>
              <a:t> </a:t>
            </a:r>
            <a:r>
              <a:rPr lang="en-US" sz="2400" dirty="0" err="1"/>
              <a:t>i</a:t>
            </a:r>
            <a:r>
              <a:rPr lang="en-US" sz="2400" dirty="0"/>
              <a:t> +1 do</a:t>
            </a:r>
          </a:p>
          <a:p>
            <a:r>
              <a:rPr lang="en-US" sz="2400" dirty="0"/>
              <a:t>        If A[j] &lt; A[j-1] then</a:t>
            </a:r>
          </a:p>
          <a:p>
            <a:r>
              <a:rPr lang="en-US" sz="2400" dirty="0"/>
              <a:t>            Exchange A[j] ↔ A[j-1] //swap</a:t>
            </a:r>
          </a:p>
        </p:txBody>
      </p:sp>
      <p:sp>
        <p:nvSpPr>
          <p:cNvPr id="6" name="Slide Number Placeholder 5"/>
          <p:cNvSpPr>
            <a:spLocks noGrp="1"/>
          </p:cNvSpPr>
          <p:nvPr>
            <p:ph type="sldNum" sz="quarter" idx="12"/>
          </p:nvPr>
        </p:nvSpPr>
        <p:spPr/>
        <p:txBody>
          <a:bodyPr>
            <a:normAutofit lnSpcReduction="10000"/>
          </a:bodyPr>
          <a:lstStyle/>
          <a:p>
            <a:fld id="{629637A9-119A-49DA-BD12-AAC58B377D80}" type="slidenum">
              <a:rPr lang="en-US" smtClean="0"/>
              <a:t>26</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6728346" y="2660175"/>
                <a:ext cx="4168252" cy="1561133"/>
              </a:xfrm>
              <a:prstGeom prst="rect">
                <a:avLst/>
              </a:prstGeom>
              <a:noFill/>
            </p:spPr>
            <p:txBody>
              <a:bodyPr wrap="square" rtlCol="0">
                <a:spAutoFit/>
              </a:bodyPr>
              <a:lstStyle/>
              <a:p>
                <a:r>
                  <a:rPr lang="en-US" sz="2400" dirty="0"/>
                  <a:t>Here the number of comparison made</a:t>
                </a:r>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1 </m:t>
                      </m:r>
                      <m:r>
                        <a:rPr lang="en-US" sz="2400" i="1" dirty="0">
                          <a:latin typeface="Cambria Math" panose="02040503050406030204" pitchFamily="18" charset="0"/>
                        </a:rPr>
                        <m:t>+ 2 + 3 + . . . + (</m:t>
                      </m:r>
                      <m:r>
                        <a:rPr lang="en-US" sz="2400" i="1" dirty="0">
                          <a:latin typeface="Cambria Math" panose="02040503050406030204" pitchFamily="18" charset="0"/>
                        </a:rPr>
                        <m:t>𝑛</m:t>
                      </m:r>
                      <m:r>
                        <a:rPr lang="en-US" sz="2400" i="1" dirty="0">
                          <a:latin typeface="Cambria Math" panose="02040503050406030204" pitchFamily="18" charset="0"/>
                        </a:rPr>
                        <m:t> − 1) = </m:t>
                      </m:r>
                      <m:r>
                        <a:rPr lang="en-US" sz="2400" i="1" dirty="0">
                          <a:latin typeface="Cambria Math" panose="02040503050406030204" pitchFamily="18" charset="0"/>
                        </a:rPr>
                        <m:t>𝑛</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 − 1)/2 = </m:t>
                      </m:r>
                      <m:r>
                        <a:rPr lang="en-US" sz="2400" i="1" dirty="0">
                          <a:solidFill>
                            <a:srgbClr val="000000"/>
                          </a:solidFill>
                          <a:latin typeface="Cambria Math" panose="02040503050406030204" pitchFamily="18" charset="0"/>
                          <a:ea typeface="Times New Roman" panose="02020603050405020304" pitchFamily="18" charset="0"/>
                          <a:cs typeface="Arial" panose="020B0604020202020204" pitchFamily="34" charset="0"/>
                        </a:rPr>
                        <m:t>𝑂</m:t>
                      </m:r>
                      <m:r>
                        <a:rPr lang="en-US" sz="2400" i="1" dirty="0">
                          <a:solidFill>
                            <a:srgbClr val="000000"/>
                          </a:solidFill>
                          <a:latin typeface="Cambria Math" panose="02040503050406030204" pitchFamily="18" charset="0"/>
                          <a:ea typeface="Times New Roman" panose="02020603050405020304" pitchFamily="18" charset="0"/>
                          <a:cs typeface="Arial" panose="020B0604020202020204" pitchFamily="34" charset="0"/>
                        </a:rPr>
                        <m:t>(</m:t>
                      </m:r>
                      <m:r>
                        <a:rPr lang="en-US" sz="2400" i="1" dirty="0">
                          <a:solidFill>
                            <a:srgbClr val="000000"/>
                          </a:solidFill>
                          <a:latin typeface="Cambria Math" panose="02040503050406030204" pitchFamily="18" charset="0"/>
                          <a:ea typeface="Times New Roman" panose="02020603050405020304" pitchFamily="18" charset="0"/>
                          <a:cs typeface="Arial" panose="020B0604020202020204" pitchFamily="34" charset="0"/>
                        </a:rPr>
                        <m:t>𝑛</m:t>
                      </m:r>
                      <m:r>
                        <a:rPr lang="en-US" sz="2400" i="1" baseline="30000" dirty="0">
                          <a:solidFill>
                            <a:srgbClr val="000000"/>
                          </a:solidFill>
                          <a:latin typeface="Cambria Math" panose="02040503050406030204" pitchFamily="18" charset="0"/>
                          <a:ea typeface="Times New Roman" panose="02020603050405020304" pitchFamily="18" charset="0"/>
                          <a:cs typeface="Arial" panose="020B0604020202020204" pitchFamily="34" charset="0"/>
                        </a:rPr>
                        <m:t>2</m:t>
                      </m:r>
                      <m:r>
                        <a:rPr lang="en-US" sz="2400" i="1" dirty="0" smtClean="0">
                          <a:solidFill>
                            <a:srgbClr val="000000"/>
                          </a:solidFill>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200" dirty="0">
                  <a:latin typeface="Times New Roman" panose="02020603050405020304" pitchFamily="18" charset="0"/>
                  <a:ea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728346" y="2660175"/>
                <a:ext cx="4168252" cy="1561133"/>
              </a:xfrm>
              <a:prstGeom prst="rect">
                <a:avLst/>
              </a:prstGeom>
              <a:blipFill rotWithShape="0">
                <a:blip r:embed="rId2"/>
                <a:stretch>
                  <a:fillRect l="-2343" t="-3125" r="-1318" b="-507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350833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Bubble sort</a:t>
            </a:r>
          </a:p>
        </p:txBody>
      </p:sp>
      <p:sp>
        <p:nvSpPr>
          <p:cNvPr id="3" name="Content Placeholder 2"/>
          <p:cNvSpPr>
            <a:spLocks noGrp="1"/>
          </p:cNvSpPr>
          <p:nvPr>
            <p:ph idx="1"/>
          </p:nvPr>
        </p:nvSpPr>
        <p:spPr>
          <a:xfrm>
            <a:off x="3814118" y="1744315"/>
            <a:ext cx="5858751" cy="444384"/>
          </a:xfrm>
        </p:spPr>
        <p:txBody>
          <a:bodyPr>
            <a:normAutofit fontScale="25000" lnSpcReduction="20000"/>
          </a:bodyPr>
          <a:lstStyle/>
          <a:p>
            <a:r>
              <a:rPr lang="en-US" dirty="0"/>
              <a:t>  </a:t>
            </a:r>
          </a:p>
          <a:p>
            <a:r>
              <a:rPr lang="en-US" sz="9600" b="1" dirty="0"/>
              <a:t>n</a:t>
            </a:r>
            <a:r>
              <a:rPr lang="en-US" sz="8000" dirty="0"/>
              <a:t>=5 (Needs n-1 passes.)</a:t>
            </a:r>
          </a:p>
        </p:txBody>
      </p:sp>
      <p:sp>
        <p:nvSpPr>
          <p:cNvPr id="7" name="Slide Number Placeholder 6"/>
          <p:cNvSpPr>
            <a:spLocks noGrp="1"/>
          </p:cNvSpPr>
          <p:nvPr>
            <p:ph type="sldNum" sz="quarter" idx="12"/>
          </p:nvPr>
        </p:nvSpPr>
        <p:spPr/>
        <p:txBody>
          <a:bodyPr>
            <a:normAutofit lnSpcReduction="10000"/>
          </a:bodyPr>
          <a:lstStyle/>
          <a:p>
            <a:fld id="{629637A9-119A-49DA-BD12-AAC58B377D80}" type="slidenum">
              <a:rPr lang="en-US" smtClean="0"/>
              <a:t>27</a:t>
            </a:fld>
            <a:endParaRPr lang="en-US" dirty="0"/>
          </a:p>
        </p:txBody>
      </p:sp>
      <p:graphicFrame>
        <p:nvGraphicFramePr>
          <p:cNvPr id="9" name="Table 8"/>
          <p:cNvGraphicFramePr>
            <a:graphicFrameLocks noGrp="1"/>
          </p:cNvGraphicFramePr>
          <p:nvPr/>
        </p:nvGraphicFramePr>
        <p:xfrm>
          <a:off x="1255713" y="1941517"/>
          <a:ext cx="2425700" cy="374015"/>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7</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1293342" y="2373675"/>
          <a:ext cx="8699743" cy="3884424"/>
        </p:xfrm>
        <a:graphic>
          <a:graphicData uri="http://schemas.openxmlformats.org/drawingml/2006/table">
            <a:tbl>
              <a:tblPr firstRow="1" bandRow="1"/>
              <a:tblGrid>
                <a:gridCol w="2474135">
                  <a:extLst>
                    <a:ext uri="{9D8B030D-6E8A-4147-A177-3AD203B41FA5}">
                      <a16:colId xmlns:a16="http://schemas.microsoft.com/office/drawing/2014/main" val="20000"/>
                    </a:ext>
                  </a:extLst>
                </a:gridCol>
                <a:gridCol w="1876210">
                  <a:extLst>
                    <a:ext uri="{9D8B030D-6E8A-4147-A177-3AD203B41FA5}">
                      <a16:colId xmlns:a16="http://schemas.microsoft.com/office/drawing/2014/main" val="20001"/>
                    </a:ext>
                  </a:extLst>
                </a:gridCol>
                <a:gridCol w="2174699">
                  <a:extLst>
                    <a:ext uri="{9D8B030D-6E8A-4147-A177-3AD203B41FA5}">
                      <a16:colId xmlns:a16="http://schemas.microsoft.com/office/drawing/2014/main" val="20002"/>
                    </a:ext>
                  </a:extLst>
                </a:gridCol>
                <a:gridCol w="2174699">
                  <a:extLst>
                    <a:ext uri="{9D8B030D-6E8A-4147-A177-3AD203B41FA5}">
                      <a16:colId xmlns:a16="http://schemas.microsoft.com/office/drawing/2014/main" val="20003"/>
                    </a:ext>
                  </a:extLst>
                </a:gridCol>
              </a:tblGrid>
              <a:tr h="366517">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Pass1</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pass3</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pass3</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pass4</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extLst>
                  <a:ext uri="{0D108BD9-81ED-4DB2-BD59-A6C34878D82A}">
                    <a16:rowId xmlns:a16="http://schemas.microsoft.com/office/drawing/2014/main" val="10000"/>
                  </a:ext>
                </a:extLst>
              </a:tr>
              <a:tr h="645969">
                <a:tc>
                  <a:txBody>
                    <a:bodyPr/>
                    <a:lstStyle/>
                    <a:p>
                      <a:pPr marL="0" marR="0" algn="ctr">
                        <a:lnSpc>
                          <a:spcPct val="107000"/>
                        </a:lnSpc>
                        <a:spcBef>
                          <a:spcPts val="0"/>
                        </a:spcBef>
                        <a:spcAft>
                          <a:spcPts val="0"/>
                        </a:spcAft>
                      </a:pPr>
                      <a:r>
                        <a:rPr lang="en-US" sz="2400" kern="1200" dirty="0">
                          <a:effectLst/>
                          <a:latin typeface="Calibri" panose="020F0502020204030204" pitchFamily="34" charset="0"/>
                          <a:ea typeface="Times New Roman" panose="02020603050405020304" pitchFamily="18" charset="0"/>
                          <a:cs typeface="Arial" panose="020B0604020202020204" pitchFamily="34" charset="0"/>
                        </a:rPr>
                        <a:t>7</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2, 5, </a:t>
                      </a:r>
                      <a:r>
                        <a:rPr lang="en-US" sz="2400" b="1"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9, </a:t>
                      </a:r>
                      <a:r>
                        <a:rPr lang="en-US" sz="24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2400" kern="1200" dirty="0">
                          <a:effectLst/>
                          <a:latin typeface="Calibri" panose="020F0502020204030204" pitchFamily="34" charset="0"/>
                          <a:ea typeface="Times New Roman" panose="02020603050405020304" pitchFamily="18" charset="0"/>
                          <a:cs typeface="Arial" panose="020B0604020202020204" pitchFamily="34" charset="0"/>
                        </a:rPr>
                        <a:t>7, 2, 5, 1,</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a:t>
                      </a:r>
                      <a:r>
                        <a:rPr lang="en-US" sz="24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7, 2, </a:t>
                      </a:r>
                      <a:r>
                        <a:rPr lang="en-US" sz="2400"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400"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a:t>
                      </a:r>
                      <a:r>
                        <a:rPr lang="en-US" sz="24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7, 2, 5,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1, 2</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7, </a:t>
                      </a:r>
                      <a:r>
                        <a:rPr lang="en-US" sz="2400"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400"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1, 2</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7,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1, 2, 5</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a:t>
                      </a:r>
                      <a:r>
                        <a:rPr lang="en-US" sz="2400"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a:t>
                      </a:r>
                      <a:r>
                        <a:rPr lang="en-US" sz="2400"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1, 2, 5, 7,</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extLst>
                  <a:ext uri="{0D108BD9-81ED-4DB2-BD59-A6C34878D82A}">
                    <a16:rowId xmlns:a16="http://schemas.microsoft.com/office/drawing/2014/main" val="10001"/>
                  </a:ext>
                </a:extLst>
              </a:tr>
              <a:tr h="645969">
                <a:tc>
                  <a:txBody>
                    <a:bodyPr/>
                    <a:lstStyle/>
                    <a:p>
                      <a:pPr marL="0" marR="0" algn="ctr">
                        <a:lnSpc>
                          <a:spcPct val="107000"/>
                        </a:lnSpc>
                        <a:spcBef>
                          <a:spcPts val="0"/>
                        </a:spcBef>
                        <a:spcAft>
                          <a:spcPts val="0"/>
                        </a:spcAft>
                      </a:pPr>
                      <a:r>
                        <a:rPr lang="en-US" sz="2400" kern="1200" dirty="0">
                          <a:effectLst/>
                          <a:latin typeface="Calibri" panose="020F0502020204030204" pitchFamily="34" charset="0"/>
                          <a:ea typeface="Times New Roman" panose="02020603050405020304" pitchFamily="18" charset="0"/>
                          <a:cs typeface="Arial" panose="020B0604020202020204" pitchFamily="34" charset="0"/>
                        </a:rPr>
                        <a:t>7</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2, </a:t>
                      </a:r>
                      <a:r>
                        <a:rPr lang="en-US" sz="2400" kern="1200" dirty="0">
                          <a:solidFill>
                            <a:srgbClr val="0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 </a:t>
                      </a:r>
                      <a:r>
                        <a:rPr lang="en-US" sz="24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r>
                        <a:rPr lang="en-US" sz="2400" b="1"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lang="en-US" sz="2400" b="1" kern="1200" dirty="0">
                          <a:effectLst/>
                          <a:latin typeface="Calibri" panose="020F0502020204030204" pitchFamily="34" charset="0"/>
                          <a:ea typeface="Times New Roman" panose="02020603050405020304" pitchFamily="18" charset="0"/>
                          <a:cs typeface="Arial" panose="020B0604020202020204" pitchFamily="34" charset="0"/>
                        </a:rPr>
                        <a:t>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2400" kern="1200" dirty="0">
                          <a:effectLst/>
                          <a:latin typeface="Calibri" panose="020F0502020204030204" pitchFamily="34" charset="0"/>
                          <a:ea typeface="Times New Roman" panose="02020603050405020304" pitchFamily="18" charset="0"/>
                          <a:cs typeface="Arial" panose="020B0604020202020204" pitchFamily="34" charset="0"/>
                        </a:rPr>
                        <a:t>7, 2, 1, 5,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marL="0" marR="0" algn="ctr">
                        <a:lnSpc>
                          <a:spcPct val="107000"/>
                        </a:lnSpc>
                        <a:spcBef>
                          <a:spcPts val="0"/>
                        </a:spcBef>
                        <a:spcAft>
                          <a:spcPts val="0"/>
                        </a:spcAft>
                      </a:pPr>
                      <a:r>
                        <a:rPr lang="en-US" sz="2400" b="1" u="sng" kern="120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a:t>
                      </a:r>
                      <a:r>
                        <a:rPr lang="en-US" sz="2400" u="sng" kern="120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a:t>
                      </a:r>
                      <a:r>
                        <a:rPr lang="en-US" sz="2400" kern="1200">
                          <a:effectLst/>
                          <a:latin typeface="Calibri" panose="020F0502020204030204" pitchFamily="34" charset="0"/>
                          <a:ea typeface="Times New Roman" panose="02020603050405020304" pitchFamily="18" charset="0"/>
                          <a:cs typeface="Arial" panose="020B0604020202020204" pitchFamily="34" charset="0"/>
                        </a:rPr>
                        <a:t> 7, </a:t>
                      </a:r>
                      <a:r>
                        <a:rPr lang="en-US" sz="2400" kern="120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2, </a:t>
                      </a:r>
                      <a:r>
                        <a:rPr lang="en-US" sz="2400" kern="120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400" kern="1200">
                          <a:effectLst/>
                          <a:latin typeface="Calibri" panose="020F0502020204030204" pitchFamily="34" charset="0"/>
                          <a:ea typeface="Times New Roman" panose="02020603050405020304" pitchFamily="18" charset="0"/>
                          <a:cs typeface="Arial" panose="020B0604020202020204" pitchFamily="34" charset="0"/>
                        </a:rPr>
                        <a:t>,</a:t>
                      </a:r>
                      <a:r>
                        <a:rPr lang="en-US" sz="2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24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400" b="1" u="sng" kern="120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a:t>
                      </a:r>
                      <a:r>
                        <a:rPr lang="en-US" sz="2400" u="sng" kern="120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a:t>
                      </a:r>
                      <a:r>
                        <a:rPr lang="en-US" sz="2400" kern="1200">
                          <a:effectLst/>
                          <a:latin typeface="Calibri" panose="020F0502020204030204" pitchFamily="34" charset="0"/>
                          <a:ea typeface="Times New Roman" panose="02020603050405020304" pitchFamily="18" charset="0"/>
                          <a:cs typeface="Arial" panose="020B0604020202020204" pitchFamily="34" charset="0"/>
                        </a:rPr>
                        <a:t> 7, 2, 5,</a:t>
                      </a:r>
                      <a:r>
                        <a:rPr lang="en-US" sz="2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1, 2</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a:t>
                      </a:r>
                      <a:r>
                        <a:rPr lang="en-US" sz="2400"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 </a:t>
                      </a:r>
                      <a:r>
                        <a:rPr lang="en-US" sz="2400"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1, 2, 5</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7,</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a:lnSpc>
                          <a:spcPct val="107000"/>
                        </a:lnSpc>
                      </a:pPr>
                      <a:endParaRPr lang="en-US" sz="14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extLst>
                  <a:ext uri="{0D108BD9-81ED-4DB2-BD59-A6C34878D82A}">
                    <a16:rowId xmlns:a16="http://schemas.microsoft.com/office/drawing/2014/main" val="10002"/>
                  </a:ext>
                </a:extLst>
              </a:tr>
              <a:tr h="645969">
                <a:tc>
                  <a:txBody>
                    <a:bodyPr/>
                    <a:lstStyle/>
                    <a:p>
                      <a:pPr marL="0" marR="0" algn="ctr">
                        <a:lnSpc>
                          <a:spcPct val="107000"/>
                        </a:lnSpc>
                        <a:spcBef>
                          <a:spcPts val="0"/>
                        </a:spcBef>
                        <a:spcAft>
                          <a:spcPts val="0"/>
                        </a:spcAft>
                      </a:pPr>
                      <a:r>
                        <a:rPr lang="en-US" sz="2400" kern="1200" dirty="0">
                          <a:effectLst/>
                          <a:latin typeface="Calibri" panose="020F0502020204030204" pitchFamily="34" charset="0"/>
                          <a:ea typeface="Times New Roman" panose="02020603050405020304" pitchFamily="18" charset="0"/>
                          <a:cs typeface="Arial" panose="020B0604020202020204" pitchFamily="34" charset="0"/>
                        </a:rPr>
                        <a:t>7, </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2, </a:t>
                      </a:r>
                      <a:r>
                        <a:rPr lang="en-US" sz="24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2400" kern="1200" dirty="0">
                          <a:effectLst/>
                          <a:latin typeface="Calibri" panose="020F0502020204030204" pitchFamily="34" charset="0"/>
                          <a:ea typeface="Times New Roman" panose="02020603050405020304" pitchFamily="18" charset="0"/>
                          <a:cs typeface="Arial" panose="020B0604020202020204" pitchFamily="34" charset="0"/>
                        </a:rPr>
                        <a:t>7, 1, 2, 5,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a:t>
                      </a:r>
                      <a:r>
                        <a:rPr lang="en-US" sz="24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a:t>
                      </a:r>
                      <a:r>
                        <a:rPr lang="en-US" sz="2400"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 </a:t>
                      </a:r>
                      <a:r>
                        <a:rPr lang="en-US" sz="2400"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2</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1, 2</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7,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a:lnSpc>
                          <a:spcPct val="107000"/>
                        </a:lnSpc>
                      </a:pPr>
                      <a:endParaRPr lang="en-US" sz="14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a:txBody>
                    <a:bodyPr/>
                    <a:lstStyle/>
                    <a:p>
                      <a:pPr>
                        <a:lnSpc>
                          <a:spcPct val="107000"/>
                        </a:lnSpc>
                      </a:pPr>
                      <a:endParaRPr lang="en-US" sz="140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extLst>
                  <a:ext uri="{0D108BD9-81ED-4DB2-BD59-A6C34878D82A}">
                    <a16:rowId xmlns:a16="http://schemas.microsoft.com/office/drawing/2014/main" val="10003"/>
                  </a:ext>
                </a:extLst>
              </a:tr>
              <a:tr h="645969">
                <a:tc>
                  <a:txBody>
                    <a:bodyPr/>
                    <a:lstStyle/>
                    <a:p>
                      <a:pPr marL="0" marR="0" algn="ctr">
                        <a:lnSpc>
                          <a:spcPct val="107000"/>
                        </a:lnSpc>
                        <a:spcBef>
                          <a:spcPts val="0"/>
                        </a:spcBef>
                        <a:spcAft>
                          <a:spcPts val="0"/>
                        </a:spcAft>
                      </a:pP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 </a:t>
                      </a:r>
                      <a:r>
                        <a:rPr lang="en-US" sz="24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2,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2400" b="1"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1</a:t>
                      </a:r>
                      <a:r>
                        <a:rPr lang="en-US" sz="2400" u="sng" kern="1200" dirty="0">
                          <a:solidFill>
                            <a:srgbClr val="33CC33"/>
                          </a:solidFill>
                          <a:effectLst/>
                          <a:latin typeface="Calibri" panose="020F0502020204030204" pitchFamily="34" charset="0"/>
                          <a:ea typeface="Times New Roman" panose="02020603050405020304" pitchFamily="18" charset="0"/>
                          <a:cs typeface="Arial" panose="020B0604020202020204" pitchFamily="34" charset="0"/>
                        </a:rPr>
                        <a:t>,</a:t>
                      </a:r>
                      <a:r>
                        <a:rPr lang="en-US" sz="2400" kern="1200" dirty="0">
                          <a:effectLst/>
                          <a:latin typeface="Calibri" panose="020F0502020204030204" pitchFamily="34" charset="0"/>
                          <a:ea typeface="Times New Roman" panose="02020603050405020304" pitchFamily="18" charset="0"/>
                          <a:cs typeface="Arial" panose="020B0604020202020204" pitchFamily="34" charset="0"/>
                        </a:rPr>
                        <a:t> 7, 2, 5,</a:t>
                      </a: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9</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a:lnSpc>
                          <a:spcPct val="107000"/>
                        </a:lnSpc>
                      </a:pPr>
                      <a:endParaRPr lang="en-US" sz="14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a:lnSpc>
                          <a:spcPct val="107000"/>
                        </a:lnSpc>
                      </a:pPr>
                      <a:endParaRPr lang="en-US" sz="14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tc>
                  <a:txBody>
                    <a:bodyPr/>
                    <a:lstStyle/>
                    <a:p>
                      <a:pPr>
                        <a:lnSpc>
                          <a:spcPct val="107000"/>
                        </a:lnSpc>
                      </a:pPr>
                      <a:endParaRPr lang="en-US" sz="1400" dirty="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E8"/>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7351713" y="5704864"/>
          <a:ext cx="2425700" cy="374015"/>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7</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6102220" y="5654351"/>
            <a:ext cx="1095077" cy="461665"/>
          </a:xfrm>
          <a:prstGeom prst="rect">
            <a:avLst/>
          </a:prstGeom>
          <a:noFill/>
        </p:spPr>
        <p:txBody>
          <a:bodyPr wrap="square" rtlCol="0">
            <a:spAutoFit/>
          </a:bodyPr>
          <a:lstStyle/>
          <a:p>
            <a:r>
              <a:rPr lang="en-US" sz="2400" dirty="0"/>
              <a:t>Sorted</a:t>
            </a:r>
            <a:endParaRPr lang="en-US" dirty="0"/>
          </a:p>
        </p:txBody>
      </p:sp>
      <p:sp>
        <p:nvSpPr>
          <p:cNvPr id="5" name="Footer Placeholder 4"/>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82057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Inefficient for large data and not really used in practice (very rarely)</a:t>
            </a:r>
          </a:p>
          <a:p>
            <a:pPr>
              <a:buFont typeface="Wingdings" panose="05000000000000000000" pitchFamily="2" charset="2"/>
              <a:buChar char="Ø"/>
            </a:pPr>
            <a:r>
              <a:rPr lang="en-US" sz="2800" dirty="0"/>
              <a:t>O(n2) sorting algorithm</a:t>
            </a:r>
          </a:p>
          <a:p>
            <a:pPr lvl="1">
              <a:buFont typeface="Wingdings" panose="05000000000000000000" pitchFamily="2" charset="2"/>
              <a:buChar char="Ø"/>
            </a:pPr>
            <a:r>
              <a:rPr lang="en-US" sz="2600" dirty="0"/>
              <a:t>Here the number of comparison made </a:t>
            </a:r>
          </a:p>
          <a:p>
            <a:pPr marL="201168" lvl="1" indent="0">
              <a:buNone/>
            </a:pPr>
            <a:r>
              <a:rPr lang="en-US" sz="2600" dirty="0"/>
              <a:t>           1 + 2 + 3 + . . . + (n - 1) = n(n - 1)/2 = O(n2)</a:t>
            </a:r>
          </a:p>
          <a:p>
            <a:pPr>
              <a:buFont typeface="Wingdings" panose="05000000000000000000" pitchFamily="2" charset="2"/>
              <a:buChar char="Ø"/>
            </a:pPr>
            <a:r>
              <a:rPr lang="en-US" sz="2800" dirty="0"/>
              <a:t>Stable Algorithm</a:t>
            </a:r>
          </a:p>
          <a:p>
            <a:pPr>
              <a:buFont typeface="Wingdings" panose="05000000000000000000" pitchFamily="2" charset="2"/>
              <a:buChar char="Ø"/>
            </a:pPr>
            <a:r>
              <a:rPr lang="en-US" sz="2800" dirty="0"/>
              <a:t>Adaptive (It means that for almost sorted array it gives O(n) estimation)</a:t>
            </a:r>
          </a:p>
          <a:p>
            <a:endParaRPr lang="en-US" dirty="0"/>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28</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520315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a:t>
            </a:r>
          </a:p>
        </p:txBody>
      </p:sp>
      <p:sp>
        <p:nvSpPr>
          <p:cNvPr id="5" name="Footer Placeholder 4"/>
          <p:cNvSpPr>
            <a:spLocks noGrp="1"/>
          </p:cNvSpPr>
          <p:nvPr>
            <p:ph type="ftr" sz="quarter" idx="11"/>
          </p:nvPr>
        </p:nvSpPr>
        <p:spPr/>
        <p:txBody>
          <a:bodyPr/>
          <a:lstStyle/>
          <a:p>
            <a:r>
              <a:rPr lang="en-US"/>
              <a:t>zeshan.khan@nu.edu.pk</a:t>
            </a:r>
          </a:p>
        </p:txBody>
      </p:sp>
      <p:sp>
        <p:nvSpPr>
          <p:cNvPr id="10" name="Slide Number Placeholder 9"/>
          <p:cNvSpPr>
            <a:spLocks noGrp="1"/>
          </p:cNvSpPr>
          <p:nvPr>
            <p:ph type="sldNum" sz="quarter" idx="12"/>
          </p:nvPr>
        </p:nvSpPr>
        <p:spPr/>
        <p:txBody>
          <a:bodyPr>
            <a:normAutofit lnSpcReduction="10000"/>
          </a:bodyPr>
          <a:lstStyle/>
          <a:p>
            <a:fld id="{629637A9-119A-49DA-BD12-AAC58B377D80}" type="slidenum">
              <a:rPr lang="en-US" smtClean="0"/>
              <a:t>29</a:t>
            </a:fld>
            <a:endParaRPr lang="en-US" dirty="0"/>
          </a:p>
        </p:txBody>
      </p:sp>
      <p:graphicFrame>
        <p:nvGraphicFramePr>
          <p:cNvPr id="4" name="Table 3"/>
          <p:cNvGraphicFramePr>
            <a:graphicFrameLocks noGrp="1"/>
          </p:cNvGraphicFramePr>
          <p:nvPr/>
        </p:nvGraphicFramePr>
        <p:xfrm>
          <a:off x="1913536" y="4023674"/>
          <a:ext cx="7678057" cy="497586"/>
        </p:xfrm>
        <a:graphic>
          <a:graphicData uri="http://schemas.openxmlformats.org/drawingml/2006/table">
            <a:tbl>
              <a:tblPr firstRow="1" firstCol="1" bandRow="1"/>
              <a:tblGrid>
                <a:gridCol w="1535612">
                  <a:extLst>
                    <a:ext uri="{9D8B030D-6E8A-4147-A177-3AD203B41FA5}">
                      <a16:colId xmlns:a16="http://schemas.microsoft.com/office/drawing/2014/main" val="20000"/>
                    </a:ext>
                  </a:extLst>
                </a:gridCol>
                <a:gridCol w="1535612">
                  <a:extLst>
                    <a:ext uri="{9D8B030D-6E8A-4147-A177-3AD203B41FA5}">
                      <a16:colId xmlns:a16="http://schemas.microsoft.com/office/drawing/2014/main" val="20001"/>
                    </a:ext>
                  </a:extLst>
                </a:gridCol>
                <a:gridCol w="1602810">
                  <a:extLst>
                    <a:ext uri="{9D8B030D-6E8A-4147-A177-3AD203B41FA5}">
                      <a16:colId xmlns:a16="http://schemas.microsoft.com/office/drawing/2014/main" val="20002"/>
                    </a:ext>
                  </a:extLst>
                </a:gridCol>
                <a:gridCol w="1520455">
                  <a:extLst>
                    <a:ext uri="{9D8B030D-6E8A-4147-A177-3AD203B41FA5}">
                      <a16:colId xmlns:a16="http://schemas.microsoft.com/office/drawing/2014/main" val="20003"/>
                    </a:ext>
                  </a:extLst>
                </a:gridCol>
                <a:gridCol w="1483568">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5</a:t>
                      </a:r>
                      <a:r>
                        <a:rPr lang="en-US" sz="2000" b="1" dirty="0">
                          <a:effectLst/>
                          <a:latin typeface="Calibri" panose="020F0502020204030204" pitchFamily="34" charset="0"/>
                          <a:ea typeface="Calibri" panose="020F0502020204030204" pitchFamily="34" charset="0"/>
                          <a:cs typeface="Arial" panose="020B0604020202020204" pitchFamily="34" charset="0"/>
                        </a:rPr>
                        <a:t> </a:t>
                      </a:r>
                      <a:r>
                        <a:rPr lang="en-US" sz="2000" b="1" dirty="0">
                          <a:solidFill>
                            <a:schemeClr val="accent6">
                              <a:lumMod val="50000"/>
                            </a:schemeClr>
                          </a:solidFill>
                          <a:effectLst/>
                          <a:latin typeface="Calibri" panose="020F0502020204030204" pitchFamily="34" charset="0"/>
                          <a:ea typeface="Calibri" panose="020F0502020204030204" pitchFamily="34" charset="0"/>
                          <a:cs typeface="Arial" panose="020B0604020202020204" pitchFamily="34" charset="0"/>
                        </a:rPr>
                        <a:t>(4:00 am)</a:t>
                      </a:r>
                      <a:endParaRPr lang="en-US" sz="1100" dirty="0">
                        <a:solidFill>
                          <a:schemeClr val="accent6">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5</a:t>
                      </a:r>
                      <a:r>
                        <a:rPr lang="en-US" sz="2000" b="1" dirty="0">
                          <a:effectLst/>
                          <a:latin typeface="Calibri" panose="020F0502020204030204" pitchFamily="34" charset="0"/>
                          <a:ea typeface="Calibri" panose="020F0502020204030204" pitchFamily="34" charset="0"/>
                          <a:cs typeface="Arial" panose="020B0604020202020204" pitchFamily="34" charset="0"/>
                        </a:rPr>
                        <a:t> </a:t>
                      </a:r>
                      <a:r>
                        <a:rPr lang="en-US" sz="2000" b="1" kern="1200" dirty="0">
                          <a:solidFill>
                            <a:schemeClr val="accent6">
                              <a:lumMod val="50000"/>
                            </a:schemeClr>
                          </a:solidFill>
                          <a:effectLst/>
                          <a:latin typeface="Calibri" panose="020F0502020204030204" pitchFamily="34" charset="0"/>
                          <a:ea typeface="Calibri" panose="020F0502020204030204" pitchFamily="34" charset="0"/>
                          <a:cs typeface="Arial" panose="020B0604020202020204" pitchFamily="34" charset="0"/>
                        </a:rPr>
                        <a:t>(4:05 am)</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10</a:t>
                      </a:r>
                      <a:r>
                        <a:rPr lang="en-US" sz="2000" b="1" dirty="0">
                          <a:effectLst/>
                          <a:latin typeface="Calibri" panose="020F0502020204030204" pitchFamily="34" charset="0"/>
                          <a:ea typeface="Calibri" panose="020F0502020204030204" pitchFamily="34" charset="0"/>
                          <a:cs typeface="Arial" panose="020B0604020202020204" pitchFamily="34" charset="0"/>
                        </a:rPr>
                        <a:t> </a:t>
                      </a:r>
                      <a:r>
                        <a:rPr kumimoji="0" lang="en-US" sz="2000" b="1" i="0" u="none" strike="noStrike" kern="1200" cap="none" spc="0" normalizeH="0" baseline="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Arial" panose="020B0604020202020204" pitchFamily="34" charset="0"/>
                        </a:rPr>
                        <a:t>(4:11 am)</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8</a:t>
                      </a:r>
                      <a:r>
                        <a:rPr lang="en-US" sz="2000" b="1" dirty="0">
                          <a:effectLst/>
                          <a:latin typeface="Calibri" panose="020F0502020204030204" pitchFamily="34" charset="0"/>
                          <a:ea typeface="Calibri" panose="020F0502020204030204" pitchFamily="34" charset="0"/>
                          <a:cs typeface="Arial" panose="020B0604020202020204" pitchFamily="34" charset="0"/>
                        </a:rPr>
                        <a:t> </a:t>
                      </a:r>
                      <a:r>
                        <a:rPr kumimoji="0" lang="en-US" sz="2000" b="1" i="0" u="none" strike="noStrike" kern="1200" cap="none" spc="0" normalizeH="0" baseline="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Arial" panose="020B0604020202020204" pitchFamily="34" charset="0"/>
                        </a:rPr>
                        <a:t>(4:15 am)</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10 </a:t>
                      </a:r>
                      <a:r>
                        <a:rPr kumimoji="0" lang="en-US" sz="2000" b="1" i="0" u="none" strike="noStrike" kern="1200" cap="none" spc="0" normalizeH="0" baseline="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Arial" panose="020B0604020202020204" pitchFamily="34" charset="0"/>
                        </a:rPr>
                        <a:t>(4:17 am)</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sp>
        <p:nvSpPr>
          <p:cNvPr id="6" name="TextBox 5"/>
          <p:cNvSpPr txBox="1"/>
          <p:nvPr/>
        </p:nvSpPr>
        <p:spPr>
          <a:xfrm>
            <a:off x="1324552" y="1906208"/>
            <a:ext cx="10058400" cy="1569660"/>
          </a:xfrm>
          <a:prstGeom prst="rect">
            <a:avLst/>
          </a:prstGeom>
          <a:noFill/>
        </p:spPr>
        <p:txBody>
          <a:bodyPr wrap="square" rtlCol="0">
            <a:spAutoFit/>
          </a:bodyPr>
          <a:lstStyle/>
          <a:p>
            <a:r>
              <a:rPr lang="en-US" sz="2400" dirty="0">
                <a:solidFill>
                  <a:srgbClr val="FF0000"/>
                </a:solidFill>
              </a:rPr>
              <a:t>Example</a:t>
            </a:r>
            <a:r>
              <a:rPr lang="en-US" sz="2400" dirty="0"/>
              <a:t>: The process of determining the next patient to be seen at Emergency Department (when resources are insufficient for all to be treated immediately)</a:t>
            </a:r>
          </a:p>
          <a:p>
            <a:r>
              <a:rPr lang="en-US" sz="2400" dirty="0"/>
              <a:t>If two items have the same key as each other, they should have the same relative position in the output as they did in the input.</a:t>
            </a:r>
          </a:p>
        </p:txBody>
      </p:sp>
      <p:graphicFrame>
        <p:nvGraphicFramePr>
          <p:cNvPr id="7" name="Table 6"/>
          <p:cNvGraphicFramePr>
            <a:graphicFrameLocks noGrp="1"/>
          </p:cNvGraphicFramePr>
          <p:nvPr/>
        </p:nvGraphicFramePr>
        <p:xfrm>
          <a:off x="1935308" y="5435706"/>
          <a:ext cx="7314163" cy="497586"/>
        </p:xfrm>
        <a:graphic>
          <a:graphicData uri="http://schemas.openxmlformats.org/drawingml/2006/table">
            <a:tbl>
              <a:tblPr firstRow="1" firstCol="1" bandRow="1"/>
              <a:tblGrid>
                <a:gridCol w="1462833">
                  <a:extLst>
                    <a:ext uri="{9D8B030D-6E8A-4147-A177-3AD203B41FA5}">
                      <a16:colId xmlns:a16="http://schemas.microsoft.com/office/drawing/2014/main" val="20000"/>
                    </a:ext>
                  </a:extLst>
                </a:gridCol>
                <a:gridCol w="1462833">
                  <a:extLst>
                    <a:ext uri="{9D8B030D-6E8A-4147-A177-3AD203B41FA5}">
                      <a16:colId xmlns:a16="http://schemas.microsoft.com/office/drawing/2014/main" val="20001"/>
                    </a:ext>
                  </a:extLst>
                </a:gridCol>
                <a:gridCol w="1526846">
                  <a:extLst>
                    <a:ext uri="{9D8B030D-6E8A-4147-A177-3AD203B41FA5}">
                      <a16:colId xmlns:a16="http://schemas.microsoft.com/office/drawing/2014/main" val="20002"/>
                    </a:ext>
                  </a:extLst>
                </a:gridCol>
                <a:gridCol w="1554010">
                  <a:extLst>
                    <a:ext uri="{9D8B030D-6E8A-4147-A177-3AD203B41FA5}">
                      <a16:colId xmlns:a16="http://schemas.microsoft.com/office/drawing/2014/main" val="20003"/>
                    </a:ext>
                  </a:extLst>
                </a:gridCol>
                <a:gridCol w="1307641">
                  <a:extLst>
                    <a:ext uri="{9D8B030D-6E8A-4147-A177-3AD203B41FA5}">
                      <a16:colId xmlns:a16="http://schemas.microsoft.com/office/drawing/2014/main" val="20004"/>
                    </a:ext>
                  </a:extLst>
                </a:gridCol>
              </a:tblGrid>
              <a:tr h="35845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10 (4:11 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10 (4:17 am)</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8(4:15 am)</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effectLst/>
                          <a:latin typeface="Calibri" panose="020F0502020204030204" pitchFamily="34" charset="0"/>
                          <a:ea typeface="Calibri" panose="020F0502020204030204" pitchFamily="34" charset="0"/>
                          <a:cs typeface="Arial" panose="020B0604020202020204" pitchFamily="34" charset="0"/>
                        </a:rPr>
                        <a:t>5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(4:00 am)</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effectLst/>
                          <a:latin typeface="Calibri" panose="020F0502020204030204" pitchFamily="34" charset="0"/>
                          <a:ea typeface="Calibri" panose="020F0502020204030204" pitchFamily="34" charset="0"/>
                          <a:cs typeface="Arial" panose="020B0604020202020204" pitchFamily="34" charset="0"/>
                        </a:rPr>
                        <a:t>5</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(4:05 am)</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sp>
        <p:nvSpPr>
          <p:cNvPr id="8" name="Down Arrow 7"/>
          <p:cNvSpPr/>
          <p:nvPr/>
        </p:nvSpPr>
        <p:spPr>
          <a:xfrm rot="4299789">
            <a:off x="4374501" y="3595997"/>
            <a:ext cx="131448" cy="2778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4820892">
            <a:off x="6278629" y="2775532"/>
            <a:ext cx="150247" cy="4345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034059" y="3322362"/>
            <a:ext cx="5085183" cy="400110"/>
          </a:xfrm>
          <a:prstGeom prst="rect">
            <a:avLst/>
          </a:prstGeom>
          <a:noFill/>
        </p:spPr>
        <p:txBody>
          <a:bodyPr wrap="square" rtlCol="0">
            <a:spAutoFit/>
          </a:bodyPr>
          <a:lstStyle/>
          <a:p>
            <a:r>
              <a:rPr lang="en-US" sz="2000" b="1" dirty="0">
                <a:solidFill>
                  <a:srgbClr val="FF0000"/>
                </a:solidFill>
              </a:rPr>
              <a:t>Emergency Severity Index EDI </a:t>
            </a:r>
            <a:r>
              <a:rPr lang="en-US" sz="2000" b="1" dirty="0">
                <a:solidFill>
                  <a:schemeClr val="accent6">
                    <a:lumMod val="75000"/>
                  </a:schemeClr>
                </a:solidFill>
              </a:rPr>
              <a:t>(time stamp)</a:t>
            </a:r>
          </a:p>
        </p:txBody>
      </p:sp>
    </p:spTree>
    <p:extLst>
      <p:ext uri="{BB962C8B-B14F-4D97-AF65-F5344CB8AC3E}">
        <p14:creationId xmlns:p14="http://schemas.microsoft.com/office/powerpoint/2010/main" val="20107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Times New Roman"/>
                <a:ea typeface="Times New Roman"/>
                <a:cs typeface="Times New Roman"/>
                <a:sym typeface="Times New Roman"/>
              </a:rPr>
              <a:t>Asymptotic Lower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𝑓𝑜𝑟</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𝑎𝑙𝑙</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a:solidFill>
                            <a:schemeClr val="dk1"/>
                          </a:solidFill>
                          <a:latin typeface="Cambria Math" panose="02040503050406030204" pitchFamily="18" charset="0"/>
                          <a:ea typeface="Times New Roman"/>
                          <a:cs typeface="Times New Roman"/>
                          <a:sym typeface="Times New Roman"/>
                        </a:rPr>
                        <m:t>0</m:t>
                      </m:r>
                    </m:oMath>
                  </m:oMathPara>
                </a14:m>
                <a:endParaRPr lang="en-US" sz="2000" dirty="0"/>
              </a:p>
              <a:p>
                <a:pPr marL="0" lvl="0" indent="0" algn="ctr">
                  <a:spcBef>
                    <a:spcPts val="1000"/>
                  </a:spcBef>
                  <a:spcAft>
                    <a:spcPts val="0"/>
                  </a:spcAft>
                  <a:buNone/>
                </a:pP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𝑔</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 is an </a:t>
                </a:r>
                <a:r>
                  <a:rPr lang="en-US" sz="2000" b="1" dirty="0">
                    <a:solidFill>
                      <a:schemeClr val="dk1"/>
                    </a:solidFill>
                    <a:latin typeface="Times New Roman"/>
                    <a:ea typeface="Times New Roman"/>
                    <a:cs typeface="Times New Roman"/>
                    <a:sym typeface="Times New Roman"/>
                  </a:rPr>
                  <a:t>asymptotic lower bound </a:t>
                </a:r>
                <a:r>
                  <a:rPr lang="en-US" sz="2000" dirty="0">
                    <a:solidFill>
                      <a:schemeClr val="dk1"/>
                    </a:solidFill>
                    <a:latin typeface="Times New Roman"/>
                    <a:ea typeface="Times New Roman"/>
                    <a:cs typeface="Times New Roman"/>
                    <a:sym typeface="Times New Roman"/>
                  </a:rPr>
                  <a:t>on </a:t>
                </a: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a:t>
                </a:r>
                <a:endParaRPr lang="en-US" sz="2000" dirty="0"/>
              </a:p>
              <a:p>
                <a:pPr marL="0" lvl="0" indent="0">
                  <a:spcBef>
                    <a:spcPts val="100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m:t>
                      </m:r>
                      <m:r>
                        <m:rPr>
                          <m:sty m:val="p"/>
                        </m:rPr>
                        <a:rPr lang="en-US" sz="2000" b="0" i="0" dirty="0" smtClean="0">
                          <a:solidFill>
                            <a:schemeClr val="dk1"/>
                          </a:solidFill>
                          <a:latin typeface="Cambria Math" panose="02040503050406030204" pitchFamily="18" charset="0"/>
                          <a:ea typeface="Times New Roman"/>
                          <a:cs typeface="Times New Roman"/>
                          <a:sym typeface="Times New Roman"/>
                        </a:rPr>
                        <m:t>Ω</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e>
                      </m:d>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𝑖𝑓𝑓</m:t>
                      </m:r>
                      <m:r>
                        <a:rPr lang="en-US" sz="2000" b="0" i="1" dirty="0" smtClean="0">
                          <a:solidFill>
                            <a:schemeClr val="dk1"/>
                          </a:solidFill>
                          <a:latin typeface="Cambria Math" panose="02040503050406030204" pitchFamily="18" charset="0"/>
                          <a:ea typeface="Times New Roman"/>
                          <a:cs typeface="Times New Roman"/>
                          <a:sym typeface="Times New Roman"/>
                        </a:rPr>
                        <m:t> ∃ </m:t>
                      </m:r>
                      <m:r>
                        <a:rPr lang="en-US" sz="2000" b="0" i="1" dirty="0" smtClean="0">
                          <a:solidFill>
                            <a:schemeClr val="dk1"/>
                          </a:solidFill>
                          <a:latin typeface="Cambria Math" panose="02040503050406030204" pitchFamily="18" charset="0"/>
                          <a:ea typeface="Times New Roman"/>
                          <a:cs typeface="Times New Roman"/>
                          <a:sym typeface="Times New Roman"/>
                        </a:rPr>
                        <m:t>𝑐</m:t>
                      </m:r>
                      <m:r>
                        <a:rPr lang="en-US" sz="2000" b="0" i="1" dirty="0" smtClean="0">
                          <a:solidFill>
                            <a:schemeClr val="dk1"/>
                          </a:solidFill>
                          <a:latin typeface="Cambria Math" panose="02040503050406030204" pitchFamily="18" charset="0"/>
                          <a:ea typeface="Times New Roman"/>
                          <a:cs typeface="Times New Roman"/>
                          <a:sym typeface="Times New Roman"/>
                        </a:rPr>
                        <m:t>,</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𝑛</m:t>
                          </m:r>
                        </m:e>
                        <m:sub>
                          <m:r>
                            <a:rPr lang="en-US" sz="2000" b="0" i="1" dirty="0" smtClean="0">
                              <a:solidFill>
                                <a:schemeClr val="dk1"/>
                              </a:solidFill>
                              <a:latin typeface="Cambria Math" panose="02040503050406030204" pitchFamily="18" charset="0"/>
                              <a:ea typeface="Times New Roman"/>
                              <a:cs typeface="Times New Roman"/>
                              <a:sym typeface="Times New Roman"/>
                            </a:rPr>
                            <m:t>0</m:t>
                          </m:r>
                        </m:sub>
                      </m:sSub>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𝑐𝑔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smtClean="0">
                          <a:solidFill>
                            <a:schemeClr val="dk1"/>
                          </a:solidFill>
                          <a:latin typeface="Cambria Math" panose="02040503050406030204" pitchFamily="18" charset="0"/>
                          <a:ea typeface="Times New Roman"/>
                          <a:cs typeface="Times New Roman"/>
                          <a:sym typeface="Times New Roman"/>
                        </a:rPr>
                        <m:t>0</m:t>
                      </m:r>
                    </m:oMath>
                  </m:oMathPara>
                </a14:m>
                <a:endParaRPr lang="en-US" sz="2000" baseline="-25000" dirty="0">
                  <a:solidFill>
                    <a:schemeClr val="dk1"/>
                  </a:solidFill>
                  <a:latin typeface="Times New Roman"/>
                  <a:ea typeface="Times New Roman"/>
                  <a:cs typeface="Times New Roman"/>
                  <a:sym typeface="Times New Roman"/>
                </a:endParaRPr>
              </a:p>
              <a:p>
                <a:pPr marL="0" indent="0">
                  <a:buNone/>
                </a:pPr>
                <a:endParaRPr lang="en-US" sz="2000" dirty="0"/>
              </a:p>
            </p:txBody>
          </p:sp>
        </mc:Choice>
        <mc:Fallback xmlns="">
          <p:sp>
            <p:nvSpPr>
              <p:cNvPr id="3" name="Content Placeholder 2"/>
              <p:cNvSpPr>
                <a:spLocks noRot="true" noChangeAspect="true" noMove="true" noResize="true" noEditPoints="true" noAdjustHandles="true" noChangeArrowheads="true" noChangeShapeType="true" noTextEdit="true"/>
              </p:cNvSpPr>
              <p:nvPr>
                <p:ph idx="1"/>
              </p:nvPr>
            </p:nvSpPr>
            <p:spPr>
              <a:xfrm>
                <a:off x="1405729" y="2556932"/>
                <a:ext cx="9457900" cy="1234718"/>
              </a:xfrm>
              <a:blipFill rotWithShape="true">
                <a:blip r:embed="rId2"/>
                <a:stretch>
                  <a:fillRect l="-5" t="-34" r="1" b="-19795"/>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3</a:t>
            </a:fld>
            <a:endParaRPr lang="en-US"/>
          </a:p>
        </p:txBody>
      </p:sp>
      <p:grpSp>
        <p:nvGrpSpPr>
          <p:cNvPr id="6" name="Google Shape;482;p57"/>
          <p:cNvGrpSpPr/>
          <p:nvPr/>
        </p:nvGrpSpPr>
        <p:grpSpPr>
          <a:xfrm>
            <a:off x="2890673" y="3262090"/>
            <a:ext cx="4804012" cy="2557058"/>
            <a:chOff x="1072" y="2016"/>
            <a:chExt cx="3680" cy="2064"/>
          </a:xfrm>
        </p:grpSpPr>
        <p:cxnSp>
          <p:nvCxnSpPr>
            <p:cNvPr id="7" name="Google Shape;483;p57"/>
            <p:cNvCxnSpPr/>
            <p:nvPr/>
          </p:nvCxnSpPr>
          <p:spPr>
            <a:xfrm>
              <a:off x="1536" y="2400"/>
              <a:ext cx="0" cy="1248"/>
            </a:xfrm>
            <a:prstGeom prst="straightConnector1">
              <a:avLst/>
            </a:prstGeom>
            <a:noFill/>
            <a:ln w="9525" cap="flat" cmpd="sng">
              <a:solidFill>
                <a:schemeClr val="dk1"/>
              </a:solidFill>
              <a:prstDash val="solid"/>
              <a:round/>
              <a:headEnd type="none" w="med" len="med"/>
              <a:tailEnd type="none" w="med" len="med"/>
            </a:ln>
          </p:spPr>
        </p:cxnSp>
        <p:cxnSp>
          <p:nvCxnSpPr>
            <p:cNvPr id="8" name="Google Shape;484;p57"/>
            <p:cNvCxnSpPr/>
            <p:nvPr/>
          </p:nvCxnSpPr>
          <p:spPr>
            <a:xfrm>
              <a:off x="1536" y="3648"/>
              <a:ext cx="2832" cy="0"/>
            </a:xfrm>
            <a:prstGeom prst="straightConnector1">
              <a:avLst/>
            </a:prstGeom>
            <a:noFill/>
            <a:ln w="9525" cap="flat" cmpd="sng">
              <a:solidFill>
                <a:schemeClr val="dk1"/>
              </a:solidFill>
              <a:prstDash val="solid"/>
              <a:round/>
              <a:headEnd type="none" w="med" len="med"/>
              <a:tailEnd type="none" w="med" len="med"/>
            </a:ln>
          </p:spPr>
        </p:cxnSp>
        <p:sp>
          <p:nvSpPr>
            <p:cNvPr id="9" name="Google Shape;485;p57"/>
            <p:cNvSpPr/>
            <p:nvPr/>
          </p:nvSpPr>
          <p:spPr>
            <a:xfrm>
              <a:off x="1072" y="2856"/>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T</a:t>
              </a:r>
              <a:r>
                <a:rPr lang="en-US" sz="1800" baseline="-25000" dirty="0">
                  <a:solidFill>
                    <a:schemeClr val="dk1"/>
                  </a:solidFill>
                  <a:latin typeface="Times New Roman"/>
                  <a:ea typeface="Times New Roman"/>
                  <a:cs typeface="Times New Roman"/>
                  <a:sym typeface="Times New Roman"/>
                </a:rPr>
                <a:t>t</a:t>
              </a:r>
              <a:endParaRPr dirty="0"/>
            </a:p>
          </p:txBody>
        </p:sp>
        <p:sp>
          <p:nvSpPr>
            <p:cNvPr id="10" name="Google Shape;486;p57"/>
            <p:cNvSpPr/>
            <p:nvPr/>
          </p:nvSpPr>
          <p:spPr>
            <a:xfrm>
              <a:off x="1344"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1</a:t>
              </a:r>
            </a:p>
          </p:txBody>
        </p:sp>
        <p:sp>
          <p:nvSpPr>
            <p:cNvPr id="11" name="Google Shape;487;p57"/>
            <p:cNvSpPr/>
            <p:nvPr/>
          </p:nvSpPr>
          <p:spPr>
            <a:xfrm>
              <a:off x="4272"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p>
          </p:txBody>
        </p:sp>
        <p:sp>
          <p:nvSpPr>
            <p:cNvPr id="12" name="Google Shape;488;p57"/>
            <p:cNvSpPr/>
            <p:nvPr/>
          </p:nvSpPr>
          <p:spPr>
            <a:xfrm>
              <a:off x="1632" y="2736"/>
              <a:ext cx="2496" cy="448"/>
            </a:xfrm>
            <a:custGeom>
              <a:avLst/>
              <a:gdLst/>
              <a:ahLst/>
              <a:cxnLst/>
              <a:rect l="l" t="t" r="r" b="b"/>
              <a:pathLst>
                <a:path w="2496" h="448" extrusionOk="0">
                  <a:moveTo>
                    <a:pt x="0" y="448"/>
                  </a:moveTo>
                  <a:cubicBezTo>
                    <a:pt x="48" y="356"/>
                    <a:pt x="96" y="264"/>
                    <a:pt x="192" y="256"/>
                  </a:cubicBezTo>
                  <a:cubicBezTo>
                    <a:pt x="288" y="248"/>
                    <a:pt x="472" y="440"/>
                    <a:pt x="576" y="400"/>
                  </a:cubicBezTo>
                  <a:cubicBezTo>
                    <a:pt x="680" y="360"/>
                    <a:pt x="752" y="32"/>
                    <a:pt x="816" y="16"/>
                  </a:cubicBezTo>
                  <a:cubicBezTo>
                    <a:pt x="880" y="0"/>
                    <a:pt x="680" y="283"/>
                    <a:pt x="960" y="304"/>
                  </a:cubicBezTo>
                  <a:cubicBezTo>
                    <a:pt x="1240" y="325"/>
                    <a:pt x="2176" y="177"/>
                    <a:pt x="2496" y="144"/>
                  </a:cubicBez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3" name="Google Shape;489;p57"/>
            <p:cNvSpPr/>
            <p:nvPr/>
          </p:nvSpPr>
          <p:spPr>
            <a:xfrm>
              <a:off x="1728" y="2352"/>
              <a:ext cx="2448" cy="1128"/>
            </a:xfrm>
            <a:custGeom>
              <a:avLst/>
              <a:gdLst/>
              <a:ahLst/>
              <a:cxnLst/>
              <a:rect l="l" t="t" r="r" b="b"/>
              <a:pathLst>
                <a:path w="2448" h="1128" extrusionOk="0">
                  <a:moveTo>
                    <a:pt x="0" y="1008"/>
                  </a:moveTo>
                  <a:cubicBezTo>
                    <a:pt x="60" y="1068"/>
                    <a:pt x="120" y="1128"/>
                    <a:pt x="144" y="1008"/>
                  </a:cubicBezTo>
                  <a:cubicBezTo>
                    <a:pt x="168" y="888"/>
                    <a:pt x="56" y="288"/>
                    <a:pt x="144" y="288"/>
                  </a:cubicBezTo>
                  <a:cubicBezTo>
                    <a:pt x="232" y="288"/>
                    <a:pt x="552" y="912"/>
                    <a:pt x="672" y="1008"/>
                  </a:cubicBezTo>
                  <a:cubicBezTo>
                    <a:pt x="792" y="1104"/>
                    <a:pt x="800" y="880"/>
                    <a:pt x="864" y="864"/>
                  </a:cubicBezTo>
                  <a:cubicBezTo>
                    <a:pt x="928" y="848"/>
                    <a:pt x="1026" y="912"/>
                    <a:pt x="1056" y="912"/>
                  </a:cubicBezTo>
                  <a:cubicBezTo>
                    <a:pt x="1086" y="912"/>
                    <a:pt x="1004" y="928"/>
                    <a:pt x="1044" y="864"/>
                  </a:cubicBezTo>
                  <a:cubicBezTo>
                    <a:pt x="1084" y="800"/>
                    <a:pt x="1062" y="672"/>
                    <a:pt x="1296" y="528"/>
                  </a:cubicBezTo>
                  <a:cubicBezTo>
                    <a:pt x="1530" y="384"/>
                    <a:pt x="1980" y="188"/>
                    <a:pt x="2448"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4" name="Google Shape;490;p57"/>
            <p:cNvSpPr/>
            <p:nvPr/>
          </p:nvSpPr>
          <p:spPr>
            <a:xfrm>
              <a:off x="4128" y="2016"/>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f(n)</a:t>
              </a:r>
              <a:endParaRPr dirty="0"/>
            </a:p>
          </p:txBody>
        </p:sp>
        <p:sp>
          <p:nvSpPr>
            <p:cNvPr id="15" name="Google Shape;491;p57"/>
            <p:cNvSpPr/>
            <p:nvPr/>
          </p:nvSpPr>
          <p:spPr>
            <a:xfrm>
              <a:off x="4176" y="2544"/>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dk1"/>
                  </a:solidFill>
                  <a:latin typeface="Times New Roman"/>
                  <a:ea typeface="Times New Roman"/>
                  <a:cs typeface="Times New Roman"/>
                  <a:sym typeface="Times New Roman"/>
                </a:rPr>
                <a:t>g</a:t>
              </a:r>
              <a:r>
                <a:rPr lang="en-US" sz="1800" dirty="0">
                  <a:solidFill>
                    <a:schemeClr val="dk1"/>
                  </a:solidFill>
                  <a:latin typeface="Times New Roman"/>
                  <a:ea typeface="Times New Roman"/>
                  <a:cs typeface="Times New Roman"/>
                  <a:sym typeface="Times New Roman"/>
                </a:rPr>
                <a:t>(n)</a:t>
              </a:r>
              <a:endParaRPr dirty="0"/>
            </a:p>
          </p:txBody>
        </p:sp>
        <p:cxnSp>
          <p:nvCxnSpPr>
            <p:cNvPr id="16" name="Google Shape;492;p57"/>
            <p:cNvCxnSpPr/>
            <p:nvPr/>
          </p:nvCxnSpPr>
          <p:spPr>
            <a:xfrm>
              <a:off x="2880" y="3024"/>
              <a:ext cx="0" cy="624"/>
            </a:xfrm>
            <a:prstGeom prst="straightConnector1">
              <a:avLst/>
            </a:prstGeom>
            <a:noFill/>
            <a:ln w="9525" cap="flat" cmpd="sng">
              <a:solidFill>
                <a:schemeClr val="dk1"/>
              </a:solidFill>
              <a:prstDash val="dash"/>
              <a:round/>
              <a:headEnd type="none" w="med" len="med"/>
              <a:tailEnd type="none" w="med" len="med"/>
            </a:ln>
          </p:spPr>
        </p:cxnSp>
        <p:sp>
          <p:nvSpPr>
            <p:cNvPr id="17" name="Google Shape;493;p57"/>
            <p:cNvSpPr/>
            <p:nvPr/>
          </p:nvSpPr>
          <p:spPr>
            <a:xfrm>
              <a:off x="2640"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r>
                <a:rPr lang="en-US" sz="1800" baseline="-25000">
                  <a:solidFill>
                    <a:schemeClr val="dk1"/>
                  </a:solidFill>
                  <a:latin typeface="Times New Roman"/>
                  <a:ea typeface="Times New Roman"/>
                  <a:cs typeface="Times New Roman"/>
                  <a:sym typeface="Times New Roman"/>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1097281" y="2552131"/>
            <a:ext cx="5890374" cy="3207224"/>
          </a:xfrm>
        </p:spPr>
        <p:txBody>
          <a:bodyPr>
            <a:normAutofit fontScale="77500" lnSpcReduction="20000"/>
          </a:bodyPr>
          <a:lstStyle/>
          <a:p>
            <a:pPr>
              <a:lnSpc>
                <a:spcPct val="150000"/>
              </a:lnSpc>
              <a:buFont typeface="Wingdings" panose="05000000000000000000" pitchFamily="2" charset="2"/>
              <a:buChar char="Ø"/>
            </a:pPr>
            <a:r>
              <a:rPr lang="en-US" sz="2800" dirty="0"/>
              <a:t>Works by finding the minimum value and swap it with first location</a:t>
            </a:r>
          </a:p>
          <a:p>
            <a:pPr>
              <a:lnSpc>
                <a:spcPct val="150000"/>
              </a:lnSpc>
              <a:buFont typeface="Wingdings" panose="05000000000000000000" pitchFamily="2" charset="2"/>
              <a:buChar char="Ø"/>
            </a:pPr>
            <a:r>
              <a:rPr lang="en-US" sz="2800" dirty="0"/>
              <a:t>finds the next minimum and swap it with the second element.</a:t>
            </a:r>
          </a:p>
          <a:p>
            <a:pPr>
              <a:lnSpc>
                <a:spcPct val="150000"/>
              </a:lnSpc>
              <a:buFont typeface="Wingdings" panose="05000000000000000000" pitchFamily="2" charset="2"/>
              <a:buChar char="Ø"/>
            </a:pPr>
            <a:r>
              <a:rPr lang="en-US" sz="2800" dirty="0"/>
              <a:t>Continue the same process until all list is sorted.</a:t>
            </a:r>
          </a:p>
          <a:p>
            <a:endParaRPr lang="en-US" dirty="0"/>
          </a:p>
          <a:p>
            <a:endParaRPr lang="en-US" dirty="0"/>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30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935" y="2427337"/>
            <a:ext cx="3541663" cy="3541663"/>
          </a:xfrm>
          <a:prstGeom prst="rect">
            <a:avLst/>
          </a:prstGeom>
        </p:spPr>
      </p:pic>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4073149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Selection Sort</a:t>
            </a:r>
          </a:p>
        </p:txBody>
      </p:sp>
      <p:sp>
        <p:nvSpPr>
          <p:cNvPr id="14" name="Slide Number Placeholder 13"/>
          <p:cNvSpPr>
            <a:spLocks noGrp="1"/>
          </p:cNvSpPr>
          <p:nvPr>
            <p:ph type="sldNum" sz="quarter" idx="12"/>
          </p:nvPr>
        </p:nvSpPr>
        <p:spPr/>
        <p:txBody>
          <a:bodyPr>
            <a:normAutofit lnSpcReduction="10000"/>
          </a:bodyPr>
          <a:lstStyle/>
          <a:p>
            <a:fld id="{629637A9-119A-49DA-BD12-AAC58B377D80}" type="slidenum">
              <a:rPr lang="en-US" smtClean="0"/>
              <a:t>31</a:t>
            </a:fld>
            <a:endParaRPr lang="en-US" dirty="0"/>
          </a:p>
        </p:txBody>
      </p:sp>
      <p:graphicFrame>
        <p:nvGraphicFramePr>
          <p:cNvPr id="4" name="Table 3"/>
          <p:cNvGraphicFramePr>
            <a:graphicFrameLocks noGrp="1"/>
          </p:cNvGraphicFramePr>
          <p:nvPr/>
        </p:nvGraphicFramePr>
        <p:xfrm>
          <a:off x="3802143" y="2973213"/>
          <a:ext cx="7221893" cy="2376708"/>
        </p:xfrm>
        <a:graphic>
          <a:graphicData uri="http://schemas.openxmlformats.org/drawingml/2006/table">
            <a:tbl>
              <a:tblPr firstRow="1" bandRow="1"/>
              <a:tblGrid>
                <a:gridCol w="1839645">
                  <a:extLst>
                    <a:ext uri="{9D8B030D-6E8A-4147-A177-3AD203B41FA5}">
                      <a16:colId xmlns:a16="http://schemas.microsoft.com/office/drawing/2014/main" val="20000"/>
                    </a:ext>
                  </a:extLst>
                </a:gridCol>
                <a:gridCol w="1767779">
                  <a:extLst>
                    <a:ext uri="{9D8B030D-6E8A-4147-A177-3AD203B41FA5}">
                      <a16:colId xmlns:a16="http://schemas.microsoft.com/office/drawing/2014/main" val="20001"/>
                    </a:ext>
                  </a:extLst>
                </a:gridCol>
                <a:gridCol w="1838940">
                  <a:extLst>
                    <a:ext uri="{9D8B030D-6E8A-4147-A177-3AD203B41FA5}">
                      <a16:colId xmlns:a16="http://schemas.microsoft.com/office/drawing/2014/main" val="20002"/>
                    </a:ext>
                  </a:extLst>
                </a:gridCol>
                <a:gridCol w="1775529">
                  <a:extLst>
                    <a:ext uri="{9D8B030D-6E8A-4147-A177-3AD203B41FA5}">
                      <a16:colId xmlns:a16="http://schemas.microsoft.com/office/drawing/2014/main" val="20003"/>
                    </a:ext>
                  </a:extLst>
                </a:gridCol>
              </a:tblGrid>
              <a:tr h="474610">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Pass1</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pass3</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pass3</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tc>
                  <a:txBody>
                    <a:bodyPr/>
                    <a:lstStyle/>
                    <a:p>
                      <a:pPr marL="0" marR="0" algn="ctr">
                        <a:lnSpc>
                          <a:spcPct val="107000"/>
                        </a:lnSpc>
                        <a:spcBef>
                          <a:spcPts val="0"/>
                        </a:spcBef>
                        <a:spcAft>
                          <a:spcPts val="0"/>
                        </a:spcAft>
                      </a:pPr>
                      <a:r>
                        <a:rPr lang="en-US" sz="2400" b="1"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pass4</a:t>
                      </a:r>
                      <a:endPar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9CB38"/>
                    </a:solidFill>
                  </a:tcPr>
                </a:tc>
                <a:extLst>
                  <a:ext uri="{0D108BD9-81ED-4DB2-BD59-A6C34878D82A}">
                    <a16:rowId xmlns:a16="http://schemas.microsoft.com/office/drawing/2014/main" val="10000"/>
                  </a:ext>
                </a:extLst>
              </a:tr>
              <a:tr h="1198348">
                <a:tc>
                  <a:txBody>
                    <a:bodyPr/>
                    <a:lstStyle/>
                    <a:p>
                      <a:pPr marL="0" marR="0" algn="ctr">
                        <a:lnSpc>
                          <a:spcPct val="107000"/>
                        </a:lnSpc>
                        <a:spcBef>
                          <a:spcPts val="0"/>
                        </a:spcBef>
                        <a:spcAft>
                          <a:spcPts val="0"/>
                        </a:spcAft>
                      </a:pPr>
                      <a:r>
                        <a:rPr lang="en-US" sz="2400" b="1" u="sng" kern="1200" dirty="0">
                          <a:solidFill>
                            <a:schemeClr val="accent6">
                              <a:lumMod val="75000"/>
                            </a:schemeClr>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2, 5, 9, </a:t>
                      </a:r>
                      <a:r>
                        <a:rPr lang="en-US" sz="24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1</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b="1" kern="1200" dirty="0">
                          <a:effectLst/>
                          <a:latin typeface="Calibri" panose="020F0502020204030204" pitchFamily="34" charset="0"/>
                          <a:ea typeface="Times New Roman" panose="02020603050405020304" pitchFamily="18" charset="0"/>
                          <a:cs typeface="Arial" panose="020B0604020202020204" pitchFamily="34" charset="0"/>
                        </a:rPr>
                        <a:t>Min in index=4</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6000"/>
                        </a:lnSpc>
                        <a:spcBef>
                          <a:spcPts val="0"/>
                        </a:spcBef>
                        <a:spcAft>
                          <a:spcPts val="800"/>
                        </a:spcAft>
                      </a:pPr>
                      <a:r>
                        <a:rPr lang="en-US" sz="2400" b="1" kern="1200" dirty="0">
                          <a:effectLst/>
                          <a:highlight>
                            <a:srgbClr val="00FF00"/>
                          </a:highlight>
                          <a:latin typeface="Calibri" panose="020F0502020204030204" pitchFamily="34" charset="0"/>
                          <a:ea typeface="Times New Roman" panose="02020603050405020304" pitchFamily="18" charset="0"/>
                          <a:cs typeface="Arial" panose="020B0604020202020204" pitchFamily="34" charset="0"/>
                        </a:rPr>
                        <a:t>1</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2, 5, 9, 7</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400" b="1" kern="1200" dirty="0">
                          <a:effectLst/>
                          <a:highlight>
                            <a:srgbClr val="00FF00"/>
                          </a:highlight>
                          <a:latin typeface="Calibri" panose="020F0502020204030204" pitchFamily="34" charset="0"/>
                          <a:ea typeface="Times New Roman" panose="02020603050405020304" pitchFamily="18" charset="0"/>
                          <a:cs typeface="Arial" panose="020B0604020202020204" pitchFamily="34" charset="0"/>
                        </a:rPr>
                        <a:t>1</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400" b="1" u="sng"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2</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5, 9, 7</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2000" b="1" kern="1200" dirty="0">
                          <a:effectLst/>
                          <a:latin typeface="Calibri" panose="020F0502020204030204" pitchFamily="34" charset="0"/>
                          <a:ea typeface="Times New Roman" panose="02020603050405020304" pitchFamily="18" charset="0"/>
                          <a:cs typeface="Arial" panose="020B0604020202020204" pitchFamily="34" charset="0"/>
                        </a:rPr>
                        <a:t>index=1</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400" b="1" kern="1200" dirty="0">
                          <a:effectLst/>
                          <a:highlight>
                            <a:srgbClr val="00FF00"/>
                          </a:highlight>
                          <a:latin typeface="Calibri" panose="020F0502020204030204" pitchFamily="34" charset="0"/>
                          <a:ea typeface="Times New Roman" panose="02020603050405020304" pitchFamily="18" charset="0"/>
                          <a:cs typeface="Arial" panose="020B0604020202020204" pitchFamily="34" charset="0"/>
                        </a:rPr>
                        <a:t>1, 2</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5, 9, 7</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400" b="1" kern="1200" dirty="0">
                          <a:effectLst/>
                          <a:highlight>
                            <a:srgbClr val="00FF00"/>
                          </a:highlight>
                          <a:latin typeface="Calibri" panose="020F0502020204030204" pitchFamily="34" charset="0"/>
                          <a:ea typeface="Times New Roman" panose="02020603050405020304" pitchFamily="18" charset="0"/>
                          <a:cs typeface="Arial" panose="020B0604020202020204" pitchFamily="34" charset="0"/>
                        </a:rPr>
                        <a:t>1, 2</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400" b="1" u="sng"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5</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9, 7</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2000" b="1" kern="1200" dirty="0">
                          <a:effectLst/>
                          <a:latin typeface="Calibri" panose="020F0502020204030204" pitchFamily="34" charset="0"/>
                          <a:ea typeface="Times New Roman" panose="02020603050405020304" pitchFamily="18" charset="0"/>
                          <a:cs typeface="Arial" panose="020B0604020202020204" pitchFamily="34" charset="0"/>
                        </a:rPr>
                        <a:t>index=2</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400" b="1" kern="1200" dirty="0">
                          <a:effectLst/>
                          <a:highlight>
                            <a:srgbClr val="00FF00"/>
                          </a:highlight>
                          <a:latin typeface="Calibri" panose="020F0502020204030204" pitchFamily="34" charset="0"/>
                          <a:ea typeface="Times New Roman" panose="02020603050405020304" pitchFamily="18" charset="0"/>
                          <a:cs typeface="Arial" panose="020B0604020202020204" pitchFamily="34" charset="0"/>
                        </a:rPr>
                        <a:t>1, 2, 5</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9, 7</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ECCE"/>
                    </a:solidFill>
                  </a:tcPr>
                </a:tc>
                <a:tc>
                  <a:txBody>
                    <a:bodyPr/>
                    <a:lstStyle/>
                    <a:p>
                      <a:pPr marL="0" marR="0" algn="ctr">
                        <a:lnSpc>
                          <a:spcPct val="107000"/>
                        </a:lnSpc>
                        <a:spcBef>
                          <a:spcPts val="0"/>
                        </a:spcBef>
                        <a:spcAft>
                          <a:spcPts val="0"/>
                        </a:spcAft>
                      </a:pPr>
                      <a:r>
                        <a:rPr lang="en-US" sz="2400" b="1" kern="1200" dirty="0">
                          <a:effectLst/>
                          <a:highlight>
                            <a:srgbClr val="00FF00"/>
                          </a:highlight>
                          <a:latin typeface="Calibri" panose="020F0502020204030204" pitchFamily="34" charset="0"/>
                          <a:ea typeface="Times New Roman" panose="02020603050405020304" pitchFamily="18" charset="0"/>
                          <a:cs typeface="Arial" panose="020B0604020202020204" pitchFamily="34" charset="0"/>
                        </a:rPr>
                        <a:t>1, 2, 5</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400" b="1" u="sng" kern="1200" dirty="0">
                          <a:solidFill>
                            <a:schemeClr val="accent6">
                              <a:lumMod val="75000"/>
                            </a:schemeClr>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9</a:t>
                      </a:r>
                      <a:r>
                        <a:rPr lang="en-US" sz="2400" b="1" kern="12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rPr>
                        <a:t>, </a:t>
                      </a:r>
                      <a:r>
                        <a:rPr lang="en-US" sz="2400" b="1" kern="1200" dirty="0">
                          <a:solidFill>
                            <a:srgbClr val="FF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rPr>
                        <a:t>7</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b="1" kern="12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Index=4</a:t>
                      </a:r>
                    </a:p>
                    <a:p>
                      <a:pPr marL="0" marR="0" algn="ctr">
                        <a:lnSpc>
                          <a:spcPct val="107000"/>
                        </a:lnSpc>
                        <a:spcBef>
                          <a:spcPts val="0"/>
                        </a:spcBef>
                        <a:spcAft>
                          <a:spcPts val="0"/>
                        </a:spcAft>
                      </a:pPr>
                      <a:r>
                        <a:rPr lang="en-US" sz="2400" b="1" kern="1200" dirty="0">
                          <a:effectLst/>
                          <a:highlight>
                            <a:srgbClr val="00FF00"/>
                          </a:highlight>
                          <a:latin typeface="Calibri" panose="020F0502020204030204" pitchFamily="34" charset="0"/>
                          <a:ea typeface="Times New Roman" panose="02020603050405020304" pitchFamily="18" charset="0"/>
                          <a:cs typeface="Arial" panose="020B0604020202020204" pitchFamily="34" charset="0"/>
                        </a:rPr>
                        <a:t>1, 2, 5, 7,</a:t>
                      </a:r>
                      <a:r>
                        <a:rPr lang="en-US" sz="2400" b="1" kern="1200" dirty="0">
                          <a:solidFill>
                            <a:schemeClr val="tx1"/>
                          </a:solidFill>
                          <a:effectLst/>
                          <a:highlight>
                            <a:srgbClr val="00FF00"/>
                          </a:highlight>
                          <a:latin typeface="Calibri" panose="020F0502020204030204" pitchFamily="34" charset="0"/>
                          <a:ea typeface="Times New Roman" panose="02020603050405020304" pitchFamily="18" charset="0"/>
                          <a:cs typeface="Arial" panose="020B0604020202020204" pitchFamily="34" charset="0"/>
                        </a:rPr>
                        <a:t> 9</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ECCE"/>
                    </a:solidFill>
                  </a:tcPr>
                </a:tc>
                <a:extLst>
                  <a:ext uri="{0D108BD9-81ED-4DB2-BD59-A6C34878D82A}">
                    <a16:rowId xmlns:a16="http://schemas.microsoft.com/office/drawing/2014/main" val="10001"/>
                  </a:ext>
                </a:extLst>
              </a:tr>
              <a:tr h="703750">
                <a:tc gridSpan="4">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CC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892878" y="2872254"/>
          <a:ext cx="2909265" cy="374015"/>
        </p:xfrm>
        <a:graphic>
          <a:graphicData uri="http://schemas.openxmlformats.org/drawingml/2006/table">
            <a:tbl>
              <a:tblPr firstRow="1" firstCol="1" bandRow="1"/>
              <a:tblGrid>
                <a:gridCol w="581853">
                  <a:extLst>
                    <a:ext uri="{9D8B030D-6E8A-4147-A177-3AD203B41FA5}">
                      <a16:colId xmlns:a16="http://schemas.microsoft.com/office/drawing/2014/main" val="20000"/>
                    </a:ext>
                  </a:extLst>
                </a:gridCol>
                <a:gridCol w="581853">
                  <a:extLst>
                    <a:ext uri="{9D8B030D-6E8A-4147-A177-3AD203B41FA5}">
                      <a16:colId xmlns:a16="http://schemas.microsoft.com/office/drawing/2014/main" val="20001"/>
                    </a:ext>
                  </a:extLst>
                </a:gridCol>
                <a:gridCol w="581853">
                  <a:extLst>
                    <a:ext uri="{9D8B030D-6E8A-4147-A177-3AD203B41FA5}">
                      <a16:colId xmlns:a16="http://schemas.microsoft.com/office/drawing/2014/main" val="20002"/>
                    </a:ext>
                  </a:extLst>
                </a:gridCol>
                <a:gridCol w="581853">
                  <a:extLst>
                    <a:ext uri="{9D8B030D-6E8A-4147-A177-3AD203B41FA5}">
                      <a16:colId xmlns:a16="http://schemas.microsoft.com/office/drawing/2014/main" val="20003"/>
                    </a:ext>
                  </a:extLst>
                </a:gridCol>
                <a:gridCol w="581853">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7</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a:effectLst/>
                          <a:latin typeface="Calibri" panose="020F0502020204030204" pitchFamily="34" charset="0"/>
                          <a:ea typeface="Calibri" panose="020F0502020204030204" pitchFamily="34" charset="0"/>
                          <a:cs typeface="Arial" panose="020B0604020202020204" pitchFamily="34" charset="0"/>
                        </a:rPr>
                        <a:t>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6443303" y="4823424"/>
          <a:ext cx="2484265" cy="374015"/>
        </p:xfrm>
        <a:graphic>
          <a:graphicData uri="http://schemas.openxmlformats.org/drawingml/2006/table">
            <a:tbl>
              <a:tblPr firstRow="1" firstCol="1" bandRow="1"/>
              <a:tblGrid>
                <a:gridCol w="496853">
                  <a:extLst>
                    <a:ext uri="{9D8B030D-6E8A-4147-A177-3AD203B41FA5}">
                      <a16:colId xmlns:a16="http://schemas.microsoft.com/office/drawing/2014/main" val="20000"/>
                    </a:ext>
                  </a:extLst>
                </a:gridCol>
                <a:gridCol w="496853">
                  <a:extLst>
                    <a:ext uri="{9D8B030D-6E8A-4147-A177-3AD203B41FA5}">
                      <a16:colId xmlns:a16="http://schemas.microsoft.com/office/drawing/2014/main" val="20001"/>
                    </a:ext>
                  </a:extLst>
                </a:gridCol>
                <a:gridCol w="496853">
                  <a:extLst>
                    <a:ext uri="{9D8B030D-6E8A-4147-A177-3AD203B41FA5}">
                      <a16:colId xmlns:a16="http://schemas.microsoft.com/office/drawing/2014/main" val="20002"/>
                    </a:ext>
                  </a:extLst>
                </a:gridCol>
                <a:gridCol w="496853">
                  <a:extLst>
                    <a:ext uri="{9D8B030D-6E8A-4147-A177-3AD203B41FA5}">
                      <a16:colId xmlns:a16="http://schemas.microsoft.com/office/drawing/2014/main" val="20003"/>
                    </a:ext>
                  </a:extLst>
                </a:gridCol>
                <a:gridCol w="496853">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7</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sp>
        <p:nvSpPr>
          <p:cNvPr id="3" name="TextBox 2"/>
          <p:cNvSpPr txBox="1"/>
          <p:nvPr/>
        </p:nvSpPr>
        <p:spPr>
          <a:xfrm>
            <a:off x="6126480" y="2003804"/>
            <a:ext cx="1586204" cy="461665"/>
          </a:xfrm>
          <a:prstGeom prst="rect">
            <a:avLst/>
          </a:prstGeom>
          <a:noFill/>
        </p:spPr>
        <p:txBody>
          <a:bodyPr wrap="square" rtlCol="0">
            <a:spAutoFit/>
          </a:bodyPr>
          <a:lstStyle/>
          <a:p>
            <a:r>
              <a:rPr lang="en-US" sz="2400" dirty="0"/>
              <a:t>unsorted</a:t>
            </a:r>
            <a:endParaRPr lang="en-US" dirty="0"/>
          </a:p>
        </p:txBody>
      </p:sp>
      <p:sp>
        <p:nvSpPr>
          <p:cNvPr id="5" name="TextBox 4"/>
          <p:cNvSpPr txBox="1"/>
          <p:nvPr/>
        </p:nvSpPr>
        <p:spPr>
          <a:xfrm>
            <a:off x="5375881" y="4795937"/>
            <a:ext cx="1132736" cy="461665"/>
          </a:xfrm>
          <a:prstGeom prst="rect">
            <a:avLst/>
          </a:prstGeom>
          <a:noFill/>
        </p:spPr>
        <p:txBody>
          <a:bodyPr wrap="square" rtlCol="0">
            <a:spAutoFit/>
          </a:bodyPr>
          <a:lstStyle/>
          <a:p>
            <a:r>
              <a:rPr lang="en-US" sz="2400" dirty="0"/>
              <a:t>sorted</a:t>
            </a:r>
            <a:endParaRPr lang="en-US" sz="2000" dirty="0"/>
          </a:p>
        </p:txBody>
      </p:sp>
      <p:sp>
        <p:nvSpPr>
          <p:cNvPr id="6" name="TextBox 5"/>
          <p:cNvSpPr txBox="1"/>
          <p:nvPr/>
        </p:nvSpPr>
        <p:spPr>
          <a:xfrm>
            <a:off x="901168" y="2562860"/>
            <a:ext cx="3413591" cy="369332"/>
          </a:xfrm>
          <a:prstGeom prst="rect">
            <a:avLst/>
          </a:prstGeom>
          <a:noFill/>
        </p:spPr>
        <p:txBody>
          <a:bodyPr wrap="square" rtlCol="0">
            <a:spAutoFit/>
          </a:bodyPr>
          <a:lstStyle/>
          <a:p>
            <a:r>
              <a:rPr lang="en-US" dirty="0"/>
              <a:t>[0]     [1]     [2]    [3]     [4]</a:t>
            </a:r>
          </a:p>
        </p:txBody>
      </p:sp>
      <p:sp>
        <p:nvSpPr>
          <p:cNvPr id="7" name="Curved Up Arrow 6"/>
          <p:cNvSpPr/>
          <p:nvPr/>
        </p:nvSpPr>
        <p:spPr>
          <a:xfrm>
            <a:off x="1208657" y="3332284"/>
            <a:ext cx="513184" cy="1586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Up Arrow 9"/>
          <p:cNvSpPr/>
          <p:nvPr/>
        </p:nvSpPr>
        <p:spPr>
          <a:xfrm>
            <a:off x="1208656" y="3318637"/>
            <a:ext cx="951723" cy="31724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Up Arrow 10"/>
          <p:cNvSpPr/>
          <p:nvPr/>
        </p:nvSpPr>
        <p:spPr>
          <a:xfrm>
            <a:off x="1208656" y="3332283"/>
            <a:ext cx="1539551" cy="4758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Up Arrow 11"/>
          <p:cNvSpPr/>
          <p:nvPr/>
        </p:nvSpPr>
        <p:spPr>
          <a:xfrm>
            <a:off x="1134433" y="3318637"/>
            <a:ext cx="2099389" cy="76822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ooter Placeholder 1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79511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596" y="859303"/>
            <a:ext cx="9601196" cy="1303867"/>
          </a:xfrm>
        </p:spPr>
        <p:txBody>
          <a:bodyPr/>
          <a:lstStyle/>
          <a:p>
            <a:r>
              <a:rPr lang="en-US" dirty="0"/>
              <a:t>Example Selection Sort</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32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2574925"/>
            <a:ext cx="952500" cy="3533775"/>
          </a:xfrm>
          <a:prstGeom prst="rect">
            <a:avLst/>
          </a:prstGeom>
        </p:spPr>
      </p:pic>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2554537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 Selection sort</a:t>
            </a:r>
          </a:p>
        </p:txBody>
      </p:sp>
      <p:sp>
        <p:nvSpPr>
          <p:cNvPr id="3" name="Content Placeholder 2"/>
          <p:cNvSpPr>
            <a:spLocks noGrp="1"/>
          </p:cNvSpPr>
          <p:nvPr>
            <p:ph idx="1"/>
          </p:nvPr>
        </p:nvSpPr>
        <p:spPr/>
        <p:txBody>
          <a:bodyPr>
            <a:normAutofit/>
          </a:bodyPr>
          <a:lstStyle/>
          <a:p>
            <a:r>
              <a:rPr lang="en-US" sz="2400" dirty="0"/>
              <a:t>1.       </a:t>
            </a:r>
            <a:r>
              <a:rPr lang="en-US" sz="2400" dirty="0">
                <a:solidFill>
                  <a:srgbClr val="FF0000"/>
                </a:solidFill>
              </a:rPr>
              <a:t>f</a:t>
            </a:r>
            <a:r>
              <a:rPr lang="en-US" sz="2400" dirty="0"/>
              <a:t>or j ← 0 to n-2</a:t>
            </a:r>
          </a:p>
          <a:p>
            <a:r>
              <a:rPr lang="en-US" sz="2400" dirty="0"/>
              <a:t>2.	     </a:t>
            </a:r>
            <a:r>
              <a:rPr lang="en-US" sz="2400" dirty="0">
                <a:solidFill>
                  <a:srgbClr val="0070C0"/>
                </a:solidFill>
              </a:rPr>
              <a:t>s</a:t>
            </a:r>
            <a:r>
              <a:rPr lang="en-US" sz="2400" dirty="0"/>
              <a:t>mallest ← j</a:t>
            </a:r>
          </a:p>
          <a:p>
            <a:r>
              <a:rPr lang="en-US" sz="2400" dirty="0"/>
              <a:t>3.              </a:t>
            </a:r>
            <a:r>
              <a:rPr lang="en-US" sz="2400" dirty="0">
                <a:solidFill>
                  <a:srgbClr val="0070C0"/>
                </a:solidFill>
              </a:rPr>
              <a:t>f</a:t>
            </a:r>
            <a:r>
              <a:rPr lang="en-US" sz="2400" dirty="0"/>
              <a:t>or </a:t>
            </a:r>
            <a:r>
              <a:rPr lang="en-US" sz="2400" dirty="0" err="1"/>
              <a:t>i</a:t>
            </a:r>
            <a:r>
              <a:rPr lang="en-US" sz="2400" dirty="0"/>
              <a:t> ← j + 1 to n-1</a:t>
            </a:r>
          </a:p>
          <a:p>
            <a:r>
              <a:rPr lang="en-US" sz="2400" dirty="0"/>
              <a:t>4.	         if A[ </a:t>
            </a:r>
            <a:r>
              <a:rPr lang="en-US" sz="2400" dirty="0" err="1"/>
              <a:t>i</a:t>
            </a:r>
            <a:r>
              <a:rPr lang="en-US" sz="2400" dirty="0"/>
              <a:t> ] &lt; A[ smallest ]</a:t>
            </a:r>
          </a:p>
          <a:p>
            <a:r>
              <a:rPr lang="en-US" sz="2400" dirty="0"/>
              <a:t>5.                          smallest ← </a:t>
            </a:r>
            <a:r>
              <a:rPr lang="en-US" sz="2400" dirty="0" err="1"/>
              <a:t>i</a:t>
            </a:r>
            <a:endParaRPr lang="en-US" sz="2400" dirty="0"/>
          </a:p>
          <a:p>
            <a:r>
              <a:rPr lang="en-US" sz="2400" dirty="0"/>
              <a:t>6.             </a:t>
            </a:r>
            <a:r>
              <a:rPr lang="en-US" sz="2400" dirty="0">
                <a:solidFill>
                  <a:srgbClr val="0070C0"/>
                </a:solidFill>
              </a:rPr>
              <a:t>E</a:t>
            </a:r>
            <a:r>
              <a:rPr lang="en-US" sz="2400" dirty="0"/>
              <a:t>xchange A[ j ] ↔ A[ smallest ]</a:t>
            </a:r>
          </a:p>
        </p:txBody>
      </p:sp>
      <p:sp>
        <p:nvSpPr>
          <p:cNvPr id="8" name="Slide Number Placeholder 7"/>
          <p:cNvSpPr>
            <a:spLocks noGrp="1"/>
          </p:cNvSpPr>
          <p:nvPr>
            <p:ph type="sldNum" sz="quarter" idx="12"/>
          </p:nvPr>
        </p:nvSpPr>
        <p:spPr/>
        <p:txBody>
          <a:bodyPr>
            <a:normAutofit lnSpcReduction="10000"/>
          </a:bodyPr>
          <a:lstStyle/>
          <a:p>
            <a:fld id="{629637A9-119A-49DA-BD12-AAC58B377D80}" type="slidenum">
              <a:rPr lang="en-US" smtClean="0"/>
              <a:t>33</a:t>
            </a:fld>
            <a:endParaRPr lang="en-US" dirty="0"/>
          </a:p>
        </p:txBody>
      </p:sp>
      <p:sp>
        <p:nvSpPr>
          <p:cNvPr id="4" name="Rectangle 3"/>
          <p:cNvSpPr/>
          <p:nvPr/>
        </p:nvSpPr>
        <p:spPr>
          <a:xfrm>
            <a:off x="1097279" y="4877190"/>
            <a:ext cx="8738699" cy="461665"/>
          </a:xfrm>
          <a:prstGeom prst="rect">
            <a:avLst/>
          </a:prstGeom>
        </p:spPr>
        <p:txBody>
          <a:bodyPr wrap="square">
            <a:spAutoFit/>
          </a:bodyPr>
          <a:lstStyle/>
          <a:p>
            <a:pPr>
              <a:buFont typeface="Wingdings" panose="05000000000000000000" pitchFamily="2" charset="2"/>
              <a:buChar char="Ø"/>
            </a:pPr>
            <a:r>
              <a:rPr lang="en-US" sz="2400" dirty="0"/>
              <a:t>Inefficient in terms of time complexity (will discuss that later on)</a:t>
            </a:r>
          </a:p>
        </p:txBody>
      </p:sp>
      <p:sp>
        <p:nvSpPr>
          <p:cNvPr id="5" name="Left Brace 4"/>
          <p:cNvSpPr/>
          <p:nvPr/>
        </p:nvSpPr>
        <p:spPr>
          <a:xfrm rot="10800000">
            <a:off x="7517082" y="3183507"/>
            <a:ext cx="522514" cy="1222311"/>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ln w="0"/>
              <a:effectLst>
                <a:outerShdw blurRad="38100" dist="19050" dir="2700000" algn="tl" rotWithShape="0">
                  <a:schemeClr val="dk1">
                    <a:alpha val="40000"/>
                  </a:schemeClr>
                </a:outerShdw>
              </a:effectLst>
            </a:endParaRPr>
          </a:p>
        </p:txBody>
      </p:sp>
      <p:sp>
        <p:nvSpPr>
          <p:cNvPr id="6" name="TextBox 5"/>
          <p:cNvSpPr txBox="1"/>
          <p:nvPr/>
        </p:nvSpPr>
        <p:spPr>
          <a:xfrm>
            <a:off x="8205681" y="3609997"/>
            <a:ext cx="2472612" cy="400110"/>
          </a:xfrm>
          <a:prstGeom prst="rect">
            <a:avLst/>
          </a:prstGeom>
          <a:noFill/>
        </p:spPr>
        <p:txBody>
          <a:bodyPr wrap="square" rtlCol="0">
            <a:spAutoFit/>
          </a:bodyPr>
          <a:lstStyle/>
          <a:p>
            <a:r>
              <a:rPr lang="en-US" sz="2000" dirty="0"/>
              <a:t>Finding the minimum</a:t>
            </a:r>
          </a:p>
        </p:txBody>
      </p:sp>
      <p:sp>
        <p:nvSpPr>
          <p:cNvPr id="7" name="Footer Placeholder 6"/>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592830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Selection  Sort</a:t>
            </a:r>
          </a:p>
        </p:txBody>
      </p:sp>
      <p:sp>
        <p:nvSpPr>
          <p:cNvPr id="3" name="Content Placeholder 2"/>
          <p:cNvSpPr>
            <a:spLocks noGrp="1"/>
          </p:cNvSpPr>
          <p:nvPr>
            <p:ph idx="1"/>
          </p:nvPr>
        </p:nvSpPr>
        <p:spPr>
          <a:xfrm>
            <a:off x="1173708" y="2688608"/>
            <a:ext cx="9981972" cy="3180485"/>
          </a:xfrm>
        </p:spPr>
        <p:txBody>
          <a:bodyPr>
            <a:noAutofit/>
          </a:bodyPr>
          <a:lstStyle/>
          <a:p>
            <a:pPr>
              <a:buClr>
                <a:srgbClr val="99CB38"/>
              </a:buClr>
              <a:buFont typeface="Wingdings" panose="05000000000000000000" pitchFamily="2" charset="2"/>
              <a:buChar char="Ø"/>
            </a:pPr>
            <a:r>
              <a:rPr lang="en-US" sz="1800" dirty="0">
                <a:solidFill>
                  <a:prstClr val="black">
                    <a:lumMod val="75000"/>
                    <a:lumOff val="25000"/>
                  </a:prstClr>
                </a:solidFill>
              </a:rPr>
              <a:t>In-place (insignificant extra memory)</a:t>
            </a:r>
          </a:p>
          <a:p>
            <a:pPr>
              <a:buClr>
                <a:srgbClr val="99CB38"/>
              </a:buClr>
              <a:buFont typeface="Wingdings" panose="05000000000000000000" pitchFamily="2" charset="2"/>
              <a:buChar char="Ø"/>
            </a:pPr>
            <a:r>
              <a:rPr lang="en-US" sz="1800" dirty="0">
                <a:solidFill>
                  <a:prstClr val="black">
                    <a:lumMod val="75000"/>
                    <a:lumOff val="25000"/>
                  </a:prstClr>
                </a:solidFill>
              </a:rPr>
              <a:t>Comparison based algorithm</a:t>
            </a:r>
          </a:p>
          <a:p>
            <a:pPr lvl="0">
              <a:buClr>
                <a:srgbClr val="99CB38"/>
              </a:buClr>
              <a:buFont typeface="Wingdings" panose="05000000000000000000" pitchFamily="2" charset="2"/>
              <a:buChar char="Ø"/>
            </a:pPr>
            <a:r>
              <a:rPr lang="en-US" sz="1800" dirty="0">
                <a:solidFill>
                  <a:prstClr val="black">
                    <a:lumMod val="75000"/>
                    <a:lumOff val="25000"/>
                  </a:prstClr>
                </a:solidFill>
              </a:rPr>
              <a:t>Inefficient for large data </a:t>
            </a:r>
          </a:p>
          <a:p>
            <a:pPr lvl="1">
              <a:buClr>
                <a:srgbClr val="99CB38"/>
              </a:buClr>
              <a:buFont typeface="Wingdings" panose="05000000000000000000" pitchFamily="2" charset="2"/>
              <a:buChar char="Ø"/>
            </a:pPr>
            <a:r>
              <a:rPr lang="en-US" sz="1600" dirty="0">
                <a:solidFill>
                  <a:prstClr val="black">
                    <a:lumMod val="75000"/>
                    <a:lumOff val="25000"/>
                  </a:prstClr>
                </a:solidFill>
              </a:rPr>
              <a:t>huge time proportional to size of the data (O(</a:t>
            </a:r>
            <a:r>
              <a:rPr lang="en-US" sz="1600" dirty="0"/>
              <a:t>n</a:t>
            </a:r>
            <a:r>
              <a:rPr lang="en-US" sz="1600" baseline="30000" dirty="0"/>
              <a:t>2</a:t>
            </a:r>
            <a:r>
              <a:rPr lang="en-US" sz="1600" dirty="0">
                <a:solidFill>
                  <a:prstClr val="black">
                    <a:lumMod val="75000"/>
                    <a:lumOff val="25000"/>
                  </a:prstClr>
                </a:solidFill>
              </a:rPr>
              <a:t>) sorting algorithm)</a:t>
            </a:r>
          </a:p>
          <a:p>
            <a:pPr lvl="1">
              <a:buClr>
                <a:srgbClr val="99CB38"/>
              </a:buClr>
              <a:buFont typeface="Wingdings" panose="05000000000000000000" pitchFamily="2" charset="2"/>
              <a:buChar char="Ø"/>
            </a:pPr>
            <a:r>
              <a:rPr lang="en-US" sz="1600" dirty="0">
                <a:solidFill>
                  <a:prstClr val="black">
                    <a:lumMod val="75000"/>
                    <a:lumOff val="25000"/>
                  </a:prstClr>
                </a:solidFill>
              </a:rPr>
              <a:t>Here the number of comparison made </a:t>
            </a:r>
          </a:p>
          <a:p>
            <a:pPr marL="201168" lvl="1" indent="0">
              <a:buClr>
                <a:srgbClr val="99CB38"/>
              </a:buClr>
              <a:buNone/>
            </a:pPr>
            <a:r>
              <a:rPr lang="en-US" sz="1600" dirty="0">
                <a:solidFill>
                  <a:prstClr val="black">
                    <a:lumMod val="75000"/>
                    <a:lumOff val="25000"/>
                  </a:prstClr>
                </a:solidFill>
              </a:rPr>
              <a:t>           1 + 2 + 3 + . . . + (n - 1) = n(n - 1)/2  ----&gt; O(</a:t>
            </a:r>
            <a:r>
              <a:rPr lang="en-US" sz="1800" dirty="0"/>
              <a:t>n</a:t>
            </a:r>
            <a:r>
              <a:rPr lang="en-US" sz="1800" baseline="30000" dirty="0"/>
              <a:t>2</a:t>
            </a:r>
            <a:r>
              <a:rPr lang="en-US" sz="1600" dirty="0">
                <a:solidFill>
                  <a:prstClr val="black">
                    <a:lumMod val="75000"/>
                    <a:lumOff val="25000"/>
                  </a:prstClr>
                </a:solidFill>
              </a:rPr>
              <a:t>)</a:t>
            </a:r>
          </a:p>
          <a:p>
            <a:pPr lvl="0">
              <a:buClr>
                <a:srgbClr val="99CB38"/>
              </a:buClr>
              <a:buFont typeface="Wingdings" panose="05000000000000000000" pitchFamily="2" charset="2"/>
              <a:buChar char="Ø"/>
            </a:pPr>
            <a:r>
              <a:rPr lang="en-US" sz="1800" dirty="0">
                <a:solidFill>
                  <a:prstClr val="black">
                    <a:lumMod val="75000"/>
                    <a:lumOff val="25000"/>
                  </a:prstClr>
                </a:solidFill>
              </a:rPr>
              <a:t>Not Stable </a:t>
            </a:r>
          </a:p>
          <a:p>
            <a:pPr lvl="1">
              <a:buClr>
                <a:srgbClr val="99CB38"/>
              </a:buClr>
              <a:buFont typeface="Wingdings" panose="05000000000000000000" pitchFamily="2" charset="2"/>
              <a:buChar char="Ø"/>
            </a:pPr>
            <a:r>
              <a:rPr lang="en-US" sz="1600" dirty="0">
                <a:solidFill>
                  <a:prstClr val="black">
                    <a:lumMod val="75000"/>
                    <a:lumOff val="25000"/>
                  </a:prstClr>
                </a:solidFill>
              </a:rPr>
              <a:t>(can be stable with little change in the implementation)</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34</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759056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Selection Sort Is Not Stable!!!</a:t>
            </a:r>
          </a:p>
        </p:txBody>
      </p:sp>
      <p:sp>
        <p:nvSpPr>
          <p:cNvPr id="3" name="Content Placeholder 2"/>
          <p:cNvSpPr>
            <a:spLocks noGrp="1"/>
          </p:cNvSpPr>
          <p:nvPr>
            <p:ph idx="1"/>
          </p:nvPr>
        </p:nvSpPr>
        <p:spPr>
          <a:xfrm>
            <a:off x="1097280" y="2285998"/>
            <a:ext cx="10378028" cy="3797279"/>
          </a:xfrm>
        </p:spPr>
        <p:txBody>
          <a:bodyPr>
            <a:noAutofit/>
          </a:bodyPr>
          <a:lstStyle/>
          <a:p>
            <a:pPr>
              <a:buFont typeface="Wingdings" panose="05000000000000000000" pitchFamily="2" charset="2"/>
              <a:buChar char="Ø"/>
            </a:pPr>
            <a:r>
              <a:rPr lang="en-US" sz="2000" dirty="0"/>
              <a:t>Selection sort exchanges elements from the front of the list with the minimum element, which can change the original order of the elements.</a:t>
            </a:r>
          </a:p>
          <a:p>
            <a:r>
              <a:rPr lang="en-US" sz="2000" dirty="0"/>
              <a:t> For example,  (</a:t>
            </a:r>
            <a:r>
              <a:rPr lang="en-US" sz="2000" b="1" dirty="0">
                <a:solidFill>
                  <a:srgbClr val="FF0000"/>
                </a:solidFill>
              </a:rPr>
              <a:t>EDI</a:t>
            </a:r>
            <a:r>
              <a:rPr lang="en-US" sz="2000" dirty="0"/>
              <a:t>, Time)</a:t>
            </a:r>
          </a:p>
          <a:p>
            <a:r>
              <a:rPr lang="en-US" sz="2000" dirty="0"/>
              <a:t>            (</a:t>
            </a:r>
            <a:r>
              <a:rPr lang="en-US" sz="2000" dirty="0">
                <a:solidFill>
                  <a:srgbClr val="FF0000"/>
                </a:solidFill>
              </a:rPr>
              <a:t>8</a:t>
            </a:r>
            <a:r>
              <a:rPr lang="en-US" sz="2000" dirty="0"/>
              <a:t>, 4:10), (</a:t>
            </a:r>
            <a:r>
              <a:rPr lang="en-US" sz="2000" dirty="0">
                <a:solidFill>
                  <a:srgbClr val="FF0000"/>
                </a:solidFill>
              </a:rPr>
              <a:t>8</a:t>
            </a:r>
            <a:r>
              <a:rPr lang="en-US" sz="2000" dirty="0"/>
              <a:t>, 4:15), (</a:t>
            </a:r>
            <a:r>
              <a:rPr lang="en-US" sz="2000" dirty="0">
                <a:solidFill>
                  <a:srgbClr val="FF0000"/>
                </a:solidFill>
              </a:rPr>
              <a:t>10</a:t>
            </a:r>
            <a:r>
              <a:rPr lang="en-US" sz="2000" dirty="0"/>
              <a:t>, 4:12)</a:t>
            </a:r>
          </a:p>
          <a:p>
            <a:r>
              <a:rPr lang="en-US" sz="2000" dirty="0"/>
              <a:t>Selection sort first swaps the (</a:t>
            </a:r>
            <a:r>
              <a:rPr lang="en-US" sz="2000" dirty="0">
                <a:solidFill>
                  <a:srgbClr val="FF0000"/>
                </a:solidFill>
              </a:rPr>
              <a:t>10</a:t>
            </a:r>
            <a:r>
              <a:rPr lang="en-US" sz="2000" dirty="0"/>
              <a:t>, 4:12) to the front:</a:t>
            </a:r>
          </a:p>
          <a:p>
            <a:r>
              <a:rPr lang="en-US" sz="2000" dirty="0"/>
              <a:t>            (</a:t>
            </a:r>
            <a:r>
              <a:rPr lang="en-US" sz="2000" dirty="0">
                <a:solidFill>
                  <a:srgbClr val="FF0000"/>
                </a:solidFill>
              </a:rPr>
              <a:t>10</a:t>
            </a:r>
            <a:r>
              <a:rPr lang="en-US" sz="2000" dirty="0"/>
              <a:t>, 4:12), (</a:t>
            </a:r>
            <a:r>
              <a:rPr lang="en-US" sz="2000" dirty="0">
                <a:solidFill>
                  <a:srgbClr val="FF0000"/>
                </a:solidFill>
              </a:rPr>
              <a:t>8</a:t>
            </a:r>
            <a:r>
              <a:rPr lang="en-US" sz="2000" dirty="0"/>
              <a:t>, 4:15), (</a:t>
            </a:r>
            <a:r>
              <a:rPr lang="en-US" sz="2000" dirty="0">
                <a:solidFill>
                  <a:srgbClr val="FF0000"/>
                </a:solidFill>
              </a:rPr>
              <a:t>8</a:t>
            </a:r>
            <a:r>
              <a:rPr lang="en-US" sz="2000" dirty="0"/>
              <a:t>, 4:10)</a:t>
            </a:r>
          </a:p>
          <a:p>
            <a:r>
              <a:rPr lang="en-US" sz="2000" dirty="0"/>
              <a:t>And now the (</a:t>
            </a:r>
            <a:r>
              <a:rPr lang="en-US" sz="2000" dirty="0">
                <a:solidFill>
                  <a:srgbClr val="FF0000"/>
                </a:solidFill>
              </a:rPr>
              <a:t>8</a:t>
            </a:r>
            <a:r>
              <a:rPr lang="en-US" sz="2000" dirty="0"/>
              <a:t>, 4:15) and (</a:t>
            </a:r>
            <a:r>
              <a:rPr lang="en-US" sz="2000" dirty="0">
                <a:solidFill>
                  <a:srgbClr val="FF0000"/>
                </a:solidFill>
              </a:rPr>
              <a:t>8</a:t>
            </a:r>
            <a:r>
              <a:rPr lang="en-US" sz="2000" dirty="0"/>
              <a:t>, 4:15) are out of order from where they started in the sort.</a:t>
            </a:r>
          </a:p>
          <a:p>
            <a:pPr>
              <a:buFont typeface="Wingdings" panose="05000000000000000000" pitchFamily="2" charset="2"/>
              <a:buChar char="Ø"/>
            </a:pPr>
            <a:r>
              <a:rPr lang="en-US" sz="2000" dirty="0"/>
              <a:t>Can be stable if an insertion technique is used instead of swapping in a small time  </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35</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322133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1311579" y="2886742"/>
            <a:ext cx="9010410" cy="1603371"/>
          </a:xfrm>
        </p:spPr>
        <p:txBody>
          <a:bodyPr>
            <a:normAutofit/>
          </a:bodyPr>
          <a:lstStyle/>
          <a:p>
            <a:pPr algn="just">
              <a:buFont typeface="Wingdings" panose="05000000000000000000" pitchFamily="2" charset="2"/>
              <a:buChar char="Ø"/>
            </a:pPr>
            <a:r>
              <a:rPr lang="en-US" sz="2800" dirty="0"/>
              <a:t>Applied in practice for sorting small lists of data.</a:t>
            </a:r>
          </a:p>
          <a:p>
            <a:pPr algn="just">
              <a:buFont typeface="Wingdings" panose="05000000000000000000" pitchFamily="2" charset="2"/>
              <a:buChar char="Ø"/>
            </a:pPr>
            <a:r>
              <a:rPr lang="en-US" sz="2800" dirty="0"/>
              <a:t>List is imaginary divided into two parts - sorted one and unsorted one. </a:t>
            </a:r>
          </a:p>
        </p:txBody>
      </p:sp>
      <p:sp>
        <p:nvSpPr>
          <p:cNvPr id="15" name="Slide Number Placeholder 14"/>
          <p:cNvSpPr>
            <a:spLocks noGrp="1"/>
          </p:cNvSpPr>
          <p:nvPr>
            <p:ph type="sldNum" sz="quarter" idx="12"/>
          </p:nvPr>
        </p:nvSpPr>
        <p:spPr/>
        <p:txBody>
          <a:bodyPr>
            <a:normAutofit lnSpcReduction="10000"/>
          </a:bodyPr>
          <a:lstStyle/>
          <a:p>
            <a:fld id="{629637A9-119A-49DA-BD12-AAC58B377D80}" type="slidenum">
              <a:rPr lang="en-US" smtClean="0"/>
              <a:t>36</a:t>
            </a:fld>
            <a:endParaRPr lang="en-US" dirty="0"/>
          </a:p>
        </p:txBody>
      </p:sp>
      <p:graphicFrame>
        <p:nvGraphicFramePr>
          <p:cNvPr id="4" name="Table 3"/>
          <p:cNvGraphicFramePr>
            <a:graphicFrameLocks noGrp="1"/>
          </p:cNvGraphicFramePr>
          <p:nvPr/>
        </p:nvGraphicFramePr>
        <p:xfrm>
          <a:off x="4031801" y="4927788"/>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sp>
        <p:nvSpPr>
          <p:cNvPr id="5" name="Left-Right Arrow 4"/>
          <p:cNvSpPr/>
          <p:nvPr/>
        </p:nvSpPr>
        <p:spPr>
          <a:xfrm>
            <a:off x="4031801" y="5393495"/>
            <a:ext cx="466531" cy="1959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p:cNvSpPr/>
          <p:nvPr/>
        </p:nvSpPr>
        <p:spPr>
          <a:xfrm>
            <a:off x="4498333" y="5393495"/>
            <a:ext cx="1950098" cy="195943"/>
          </a:xfrm>
          <a:prstGeom prst="leftRightArrow">
            <a:avLst/>
          </a:prstGeom>
          <a:solidFill>
            <a:srgbClr val="F0B1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96676" y="4915789"/>
            <a:ext cx="1335126" cy="369332"/>
          </a:xfrm>
          <a:prstGeom prst="rect">
            <a:avLst/>
          </a:prstGeom>
          <a:noFill/>
        </p:spPr>
        <p:txBody>
          <a:bodyPr wrap="square" rtlCol="0">
            <a:spAutoFit/>
          </a:bodyPr>
          <a:lstStyle/>
          <a:p>
            <a:r>
              <a:rPr lang="en-US" dirty="0"/>
              <a:t>sorted</a:t>
            </a:r>
          </a:p>
        </p:txBody>
      </p:sp>
      <p:sp>
        <p:nvSpPr>
          <p:cNvPr id="8" name="TextBox 7"/>
          <p:cNvSpPr txBox="1"/>
          <p:nvPr/>
        </p:nvSpPr>
        <p:spPr>
          <a:xfrm>
            <a:off x="6926101" y="4928913"/>
            <a:ext cx="1554535" cy="369332"/>
          </a:xfrm>
          <a:prstGeom prst="rect">
            <a:avLst/>
          </a:prstGeom>
          <a:noFill/>
        </p:spPr>
        <p:txBody>
          <a:bodyPr wrap="square" rtlCol="0">
            <a:spAutoFit/>
          </a:bodyPr>
          <a:lstStyle/>
          <a:p>
            <a:r>
              <a:rPr lang="en-US" dirty="0"/>
              <a:t>unsorted</a:t>
            </a:r>
          </a:p>
        </p:txBody>
      </p:sp>
      <p:sp>
        <p:nvSpPr>
          <p:cNvPr id="14" name="Footer Placeholder 1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020205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1295401" y="2510192"/>
            <a:ext cx="9601197" cy="1368644"/>
          </a:xfrm>
        </p:spPr>
        <p:txBody>
          <a:bodyPr>
            <a:normAutofit fontScale="77500" lnSpcReduction="20000"/>
          </a:bodyPr>
          <a:lstStyle/>
          <a:p>
            <a:pPr algn="just">
              <a:buFont typeface="Wingdings" panose="05000000000000000000" pitchFamily="2" charset="2"/>
              <a:buChar char="Ø"/>
            </a:pPr>
            <a:r>
              <a:rPr lang="en-US" sz="2800" dirty="0"/>
              <a:t>At the beginning, sorted part contains first element of the array and unsorted one contains the rest. </a:t>
            </a:r>
          </a:p>
          <a:p>
            <a:pPr algn="just">
              <a:buFont typeface="Wingdings" panose="05000000000000000000" pitchFamily="2" charset="2"/>
              <a:buChar char="Ø"/>
            </a:pPr>
            <a:r>
              <a:rPr lang="en-US" sz="2800" dirty="0"/>
              <a:t>At every step, algorithm takes first element in the unsorted part and inserts it into its correct position in the sorted one. </a:t>
            </a:r>
            <a:endParaRPr lang="en-US" dirty="0"/>
          </a:p>
        </p:txBody>
      </p:sp>
      <p:sp>
        <p:nvSpPr>
          <p:cNvPr id="15" name="Slide Number Placeholder 14"/>
          <p:cNvSpPr>
            <a:spLocks noGrp="1"/>
          </p:cNvSpPr>
          <p:nvPr>
            <p:ph type="sldNum" sz="quarter" idx="12"/>
          </p:nvPr>
        </p:nvSpPr>
        <p:spPr/>
        <p:txBody>
          <a:bodyPr>
            <a:normAutofit lnSpcReduction="10000"/>
          </a:bodyPr>
          <a:lstStyle/>
          <a:p>
            <a:fld id="{629637A9-119A-49DA-BD12-AAC58B377D80}" type="slidenum">
              <a:rPr lang="en-US" smtClean="0"/>
              <a:t>37</a:t>
            </a:fld>
            <a:endParaRPr lang="en-US" dirty="0"/>
          </a:p>
        </p:txBody>
      </p:sp>
      <p:graphicFrame>
        <p:nvGraphicFramePr>
          <p:cNvPr id="9" name="Table 8"/>
          <p:cNvGraphicFramePr>
            <a:graphicFrameLocks noGrp="1"/>
          </p:cNvGraphicFramePr>
          <p:nvPr/>
        </p:nvGraphicFramePr>
        <p:xfrm>
          <a:off x="4170784" y="3901042"/>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sp>
        <p:nvSpPr>
          <p:cNvPr id="10" name="Left-Right Arrow 9"/>
          <p:cNvSpPr/>
          <p:nvPr/>
        </p:nvSpPr>
        <p:spPr>
          <a:xfrm>
            <a:off x="4170784" y="4366749"/>
            <a:ext cx="970382" cy="1959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41166" y="4366749"/>
            <a:ext cx="1446247" cy="195943"/>
          </a:xfrm>
          <a:prstGeom prst="leftRightArrow">
            <a:avLst/>
          </a:prstGeom>
          <a:solidFill>
            <a:srgbClr val="F0B1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704254" y="4501878"/>
            <a:ext cx="1350604" cy="369332"/>
          </a:xfrm>
          <a:prstGeom prst="rect">
            <a:avLst/>
          </a:prstGeom>
          <a:noFill/>
        </p:spPr>
        <p:txBody>
          <a:bodyPr wrap="square" rtlCol="0">
            <a:spAutoFit/>
          </a:bodyPr>
          <a:lstStyle/>
          <a:p>
            <a:r>
              <a:rPr lang="en-US" dirty="0"/>
              <a:t>sorted</a:t>
            </a:r>
          </a:p>
        </p:txBody>
      </p:sp>
      <p:sp>
        <p:nvSpPr>
          <p:cNvPr id="13" name="TextBox 12"/>
          <p:cNvSpPr txBox="1"/>
          <p:nvPr/>
        </p:nvSpPr>
        <p:spPr>
          <a:xfrm>
            <a:off x="5313783" y="4486400"/>
            <a:ext cx="1273629" cy="369332"/>
          </a:xfrm>
          <a:prstGeom prst="rect">
            <a:avLst/>
          </a:prstGeom>
          <a:noFill/>
        </p:spPr>
        <p:txBody>
          <a:bodyPr wrap="square" rtlCol="0">
            <a:spAutoFit/>
          </a:bodyPr>
          <a:lstStyle/>
          <a:p>
            <a:r>
              <a:rPr lang="en-US" dirty="0"/>
              <a:t>unsorted</a:t>
            </a:r>
          </a:p>
        </p:txBody>
      </p:sp>
      <p:sp>
        <p:nvSpPr>
          <p:cNvPr id="14" name="Footer Placeholder 13"/>
          <p:cNvSpPr>
            <a:spLocks noGrp="1"/>
          </p:cNvSpPr>
          <p:nvPr>
            <p:ph type="ftr" sz="quarter" idx="11"/>
          </p:nvPr>
        </p:nvSpPr>
        <p:spPr/>
        <p:txBody>
          <a:bodyPr/>
          <a:lstStyle/>
          <a:p>
            <a:r>
              <a:rPr lang="en-US"/>
              <a:t>zeshan.khan@nu.edu.pk</a:t>
            </a:r>
          </a:p>
        </p:txBody>
      </p:sp>
      <p:sp>
        <p:nvSpPr>
          <p:cNvPr id="16" name="Content Placeholder 2"/>
          <p:cNvSpPr txBox="1">
            <a:spLocks/>
          </p:cNvSpPr>
          <p:nvPr/>
        </p:nvSpPr>
        <p:spPr>
          <a:xfrm>
            <a:off x="1582004" y="5022845"/>
            <a:ext cx="9601197" cy="938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buFont typeface="Wingdings" panose="05000000000000000000" pitchFamily="2" charset="2"/>
              <a:buChar char="Ø"/>
            </a:pPr>
            <a:r>
              <a:rPr lang="en-US" sz="2800" dirty="0"/>
              <a:t>When unsorted part becomes empty, algorithm stops.</a:t>
            </a:r>
            <a:endParaRPr lang="en-US" dirty="0"/>
          </a:p>
        </p:txBody>
      </p:sp>
    </p:spTree>
    <p:extLst>
      <p:ext uri="{BB962C8B-B14F-4D97-AF65-F5344CB8AC3E}">
        <p14:creationId xmlns:p14="http://schemas.microsoft.com/office/powerpoint/2010/main" val="1012440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insertion sort</a:t>
            </a:r>
          </a:p>
        </p:txBody>
      </p:sp>
      <p:sp>
        <p:nvSpPr>
          <p:cNvPr id="4" name="Slide Number Placeholder 3"/>
          <p:cNvSpPr>
            <a:spLocks noGrp="1"/>
          </p:cNvSpPr>
          <p:nvPr>
            <p:ph type="sldNum" sz="quarter" idx="12"/>
          </p:nvPr>
        </p:nvSpPr>
        <p:spPr/>
        <p:txBody>
          <a:bodyPr>
            <a:normAutofit lnSpcReduction="10000"/>
          </a:bodyPr>
          <a:lstStyle/>
          <a:p>
            <a:fld id="{629637A9-119A-49DA-BD12-AAC58B377D80}" type="slidenum">
              <a:rPr lang="en-US" smtClean="0"/>
              <a:t>38</a:t>
            </a:fld>
            <a:endParaRPr lang="en-US" dirty="0"/>
          </a:p>
        </p:txBody>
      </p:sp>
      <p:graphicFrame>
        <p:nvGraphicFramePr>
          <p:cNvPr id="5" name="Table 4"/>
          <p:cNvGraphicFramePr>
            <a:graphicFrameLocks noGrp="1"/>
          </p:cNvGraphicFramePr>
          <p:nvPr/>
        </p:nvGraphicFramePr>
        <p:xfrm>
          <a:off x="1255713" y="1941517"/>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240971" y="2473980"/>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endParaRPr lang="en-US" sz="11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2</a:t>
                      </a:r>
                      <a:endPar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Arial" panose="020B0604020202020204" pitchFamily="34" charset="0"/>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240971" y="2998987"/>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1224610" y="4336373"/>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7</a:t>
                      </a:r>
                      <a:endParaRPr lang="en-US" sz="11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5</a:t>
                      </a:r>
                      <a:endPar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1231900" y="4840226"/>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2</a:t>
                      </a:r>
                      <a:endParaRPr lang="en-US" sz="11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5</a:t>
                      </a:r>
                      <a:endPar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6511958" y="1977418"/>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7</a:t>
                      </a:r>
                      <a:endParaRPr lang="en-US" sz="11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9</a:t>
                      </a:r>
                      <a:endPar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6522098" y="2469638"/>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6503384" y="4882708"/>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endParaRPr lang="en-US" sz="11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1</a:t>
                      </a:r>
                      <a:endPar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6503384" y="5352314"/>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1231900" y="5268013"/>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sp>
        <p:nvSpPr>
          <p:cNvPr id="16" name="TextBox 15"/>
          <p:cNvSpPr txBox="1"/>
          <p:nvPr/>
        </p:nvSpPr>
        <p:spPr>
          <a:xfrm>
            <a:off x="3844213" y="2469638"/>
            <a:ext cx="2170300" cy="1200329"/>
          </a:xfrm>
          <a:prstGeom prst="rect">
            <a:avLst/>
          </a:prstGeom>
          <a:noFill/>
        </p:spPr>
        <p:txBody>
          <a:bodyPr wrap="square" rtlCol="0">
            <a:spAutoFit/>
          </a:bodyPr>
          <a:lstStyle/>
          <a:p>
            <a:r>
              <a:rPr lang="en-US" dirty="0"/>
              <a:t>2 to be inserted </a:t>
            </a:r>
          </a:p>
          <a:p>
            <a:r>
              <a:rPr lang="en-US" dirty="0">
                <a:solidFill>
                  <a:srgbClr val="FF0000"/>
                </a:solidFill>
              </a:rPr>
              <a:t>7&gt;2</a:t>
            </a:r>
            <a:r>
              <a:rPr lang="en-US" dirty="0"/>
              <a:t> ---&gt; swap</a:t>
            </a:r>
          </a:p>
          <a:p>
            <a:r>
              <a:rPr lang="en-US" dirty="0"/>
              <a:t>Reached left boundary so insert 2</a:t>
            </a:r>
          </a:p>
        </p:txBody>
      </p:sp>
      <p:sp>
        <p:nvSpPr>
          <p:cNvPr id="17" name="Left-Right Arrow 16"/>
          <p:cNvSpPr/>
          <p:nvPr/>
        </p:nvSpPr>
        <p:spPr>
          <a:xfrm>
            <a:off x="1240971" y="3464694"/>
            <a:ext cx="998376" cy="2052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2239347" y="3464694"/>
            <a:ext cx="1418253" cy="205273"/>
          </a:xfrm>
          <a:prstGeom prst="leftRightArrow">
            <a:avLst/>
          </a:prstGeom>
          <a:solidFill>
            <a:srgbClr val="F0B1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7069" y="3669967"/>
            <a:ext cx="1024328" cy="369332"/>
          </a:xfrm>
          <a:prstGeom prst="rect">
            <a:avLst/>
          </a:prstGeom>
          <a:noFill/>
        </p:spPr>
        <p:txBody>
          <a:bodyPr wrap="square" rtlCol="0">
            <a:spAutoFit/>
          </a:bodyPr>
          <a:lstStyle/>
          <a:p>
            <a:r>
              <a:rPr lang="en-US" dirty="0"/>
              <a:t>sorted</a:t>
            </a:r>
          </a:p>
        </p:txBody>
      </p:sp>
      <p:sp>
        <p:nvSpPr>
          <p:cNvPr id="20" name="TextBox 19"/>
          <p:cNvSpPr txBox="1"/>
          <p:nvPr/>
        </p:nvSpPr>
        <p:spPr>
          <a:xfrm>
            <a:off x="2341986" y="3660637"/>
            <a:ext cx="1308324" cy="369332"/>
          </a:xfrm>
          <a:prstGeom prst="rect">
            <a:avLst/>
          </a:prstGeom>
          <a:noFill/>
        </p:spPr>
        <p:txBody>
          <a:bodyPr wrap="square" rtlCol="0">
            <a:spAutoFit/>
          </a:bodyPr>
          <a:lstStyle/>
          <a:p>
            <a:r>
              <a:rPr lang="en-US" dirty="0"/>
              <a:t>unsorted</a:t>
            </a:r>
          </a:p>
        </p:txBody>
      </p:sp>
      <p:sp>
        <p:nvSpPr>
          <p:cNvPr id="21" name="Left-Right Arrow 20"/>
          <p:cNvSpPr/>
          <p:nvPr/>
        </p:nvSpPr>
        <p:spPr>
          <a:xfrm>
            <a:off x="1240970" y="5651168"/>
            <a:ext cx="1483568" cy="2052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Right Arrow 21"/>
          <p:cNvSpPr/>
          <p:nvPr/>
        </p:nvSpPr>
        <p:spPr>
          <a:xfrm>
            <a:off x="2724538" y="5651168"/>
            <a:ext cx="933061" cy="205273"/>
          </a:xfrm>
          <a:prstGeom prst="leftRightArrow">
            <a:avLst/>
          </a:prstGeom>
          <a:solidFill>
            <a:srgbClr val="F0B1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24611" y="5856441"/>
            <a:ext cx="1131370" cy="369332"/>
          </a:xfrm>
          <a:prstGeom prst="rect">
            <a:avLst/>
          </a:prstGeom>
          <a:noFill/>
        </p:spPr>
        <p:txBody>
          <a:bodyPr wrap="square" rtlCol="0">
            <a:spAutoFit/>
          </a:bodyPr>
          <a:lstStyle/>
          <a:p>
            <a:r>
              <a:rPr lang="en-US" dirty="0"/>
              <a:t>sorted</a:t>
            </a:r>
          </a:p>
        </p:txBody>
      </p:sp>
      <p:sp>
        <p:nvSpPr>
          <p:cNvPr id="24" name="TextBox 23"/>
          <p:cNvSpPr txBox="1"/>
          <p:nvPr/>
        </p:nvSpPr>
        <p:spPr>
          <a:xfrm>
            <a:off x="2640563" y="5856441"/>
            <a:ext cx="1307981" cy="369332"/>
          </a:xfrm>
          <a:prstGeom prst="rect">
            <a:avLst/>
          </a:prstGeom>
          <a:noFill/>
        </p:spPr>
        <p:txBody>
          <a:bodyPr wrap="square" rtlCol="0">
            <a:spAutoFit/>
          </a:bodyPr>
          <a:lstStyle/>
          <a:p>
            <a:r>
              <a:rPr lang="en-US" dirty="0"/>
              <a:t>unsorted</a:t>
            </a:r>
          </a:p>
        </p:txBody>
      </p:sp>
      <p:sp>
        <p:nvSpPr>
          <p:cNvPr id="25" name="TextBox 24"/>
          <p:cNvSpPr txBox="1"/>
          <p:nvPr/>
        </p:nvSpPr>
        <p:spPr>
          <a:xfrm>
            <a:off x="3825551" y="5309118"/>
            <a:ext cx="961053" cy="369332"/>
          </a:xfrm>
          <a:prstGeom prst="rect">
            <a:avLst/>
          </a:prstGeom>
          <a:noFill/>
        </p:spPr>
        <p:txBody>
          <a:bodyPr wrap="square" rtlCol="0">
            <a:spAutoFit/>
          </a:bodyPr>
          <a:lstStyle/>
          <a:p>
            <a:r>
              <a:rPr lang="en-US" dirty="0"/>
              <a:t>Insert 5</a:t>
            </a:r>
          </a:p>
        </p:txBody>
      </p:sp>
      <p:sp>
        <p:nvSpPr>
          <p:cNvPr id="26" name="Left-Right Arrow 25"/>
          <p:cNvSpPr/>
          <p:nvPr/>
        </p:nvSpPr>
        <p:spPr>
          <a:xfrm>
            <a:off x="6479178" y="2881598"/>
            <a:ext cx="1899401" cy="2341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a:off x="8394752" y="2901133"/>
            <a:ext cx="534332" cy="205273"/>
          </a:xfrm>
          <a:prstGeom prst="leftRightArrow">
            <a:avLst/>
          </a:prstGeom>
          <a:solidFill>
            <a:srgbClr val="F0B1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816437" y="2998667"/>
            <a:ext cx="1008840" cy="369332"/>
          </a:xfrm>
          <a:prstGeom prst="rect">
            <a:avLst/>
          </a:prstGeom>
          <a:noFill/>
        </p:spPr>
        <p:txBody>
          <a:bodyPr wrap="square" rtlCol="0">
            <a:spAutoFit/>
          </a:bodyPr>
          <a:lstStyle/>
          <a:p>
            <a:r>
              <a:rPr lang="en-US" dirty="0"/>
              <a:t>sorted</a:t>
            </a:r>
          </a:p>
        </p:txBody>
      </p:sp>
      <p:sp>
        <p:nvSpPr>
          <p:cNvPr id="29" name="TextBox 28"/>
          <p:cNvSpPr txBox="1"/>
          <p:nvPr/>
        </p:nvSpPr>
        <p:spPr>
          <a:xfrm>
            <a:off x="8378578" y="3007310"/>
            <a:ext cx="1319603" cy="369332"/>
          </a:xfrm>
          <a:prstGeom prst="rect">
            <a:avLst/>
          </a:prstGeom>
          <a:noFill/>
        </p:spPr>
        <p:txBody>
          <a:bodyPr wrap="square" rtlCol="0">
            <a:spAutoFit/>
          </a:bodyPr>
          <a:lstStyle/>
          <a:p>
            <a:r>
              <a:rPr lang="en-US" dirty="0"/>
              <a:t>unsorted</a:t>
            </a:r>
          </a:p>
        </p:txBody>
      </p:sp>
      <p:graphicFrame>
        <p:nvGraphicFramePr>
          <p:cNvPr id="30" name="Table 29"/>
          <p:cNvGraphicFramePr>
            <a:graphicFrameLocks noGrp="1"/>
          </p:cNvGraphicFramePr>
          <p:nvPr/>
        </p:nvGraphicFramePr>
        <p:xfrm>
          <a:off x="6503384" y="3432251"/>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endParaRPr lang="en-US" sz="11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1</a:t>
                      </a:r>
                      <a:endPar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6503384" y="3911934"/>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endParaRPr lang="en-US" sz="11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1</a:t>
                      </a:r>
                      <a:endPar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nvGraphicFramePr>
        <p:xfrm>
          <a:off x="6503384" y="4400233"/>
          <a:ext cx="2425700" cy="311658"/>
        </p:xfrm>
        <a:graphic>
          <a:graphicData uri="http://schemas.openxmlformats.org/drawingml/2006/table">
            <a:tbl>
              <a:tblPr firstRow="1" firstCol="1" bandRow="1"/>
              <a:tblGrid>
                <a:gridCol w="485140">
                  <a:extLst>
                    <a:ext uri="{9D8B030D-6E8A-4147-A177-3AD203B41FA5}">
                      <a16:colId xmlns:a16="http://schemas.microsoft.com/office/drawing/2014/main" val="20000"/>
                    </a:ext>
                  </a:extLst>
                </a:gridCol>
                <a:gridCol w="485140">
                  <a:extLst>
                    <a:ext uri="{9D8B030D-6E8A-4147-A177-3AD203B41FA5}">
                      <a16:colId xmlns:a16="http://schemas.microsoft.com/office/drawing/2014/main" val="20001"/>
                    </a:ext>
                  </a:extLst>
                </a:gridCol>
                <a:gridCol w="485140">
                  <a:extLst>
                    <a:ext uri="{9D8B030D-6E8A-4147-A177-3AD203B41FA5}">
                      <a16:colId xmlns:a16="http://schemas.microsoft.com/office/drawing/2014/main" val="20002"/>
                    </a:ext>
                  </a:extLst>
                </a:gridCol>
                <a:gridCol w="485140">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tblGrid>
              <a:tr h="2781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endParaRPr lang="en-US" sz="11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1</a:t>
                      </a:r>
                      <a:endPar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3" name="Left-Right Arrow 32"/>
          <p:cNvSpPr/>
          <p:nvPr/>
        </p:nvSpPr>
        <p:spPr>
          <a:xfrm>
            <a:off x="6506392" y="5739372"/>
            <a:ext cx="2422692" cy="2341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302525" y="5856441"/>
            <a:ext cx="1076053" cy="369332"/>
          </a:xfrm>
          <a:prstGeom prst="rect">
            <a:avLst/>
          </a:prstGeom>
          <a:noFill/>
        </p:spPr>
        <p:txBody>
          <a:bodyPr wrap="square" rtlCol="0">
            <a:spAutoFit/>
          </a:bodyPr>
          <a:lstStyle/>
          <a:p>
            <a:r>
              <a:rPr lang="en-US" dirty="0"/>
              <a:t>sorted</a:t>
            </a:r>
          </a:p>
        </p:txBody>
      </p:sp>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2980473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insertion sort</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39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00" y="2451010"/>
            <a:ext cx="4762500" cy="2857500"/>
          </a:xfrm>
          <a:prstGeom prst="rect">
            <a:avLst/>
          </a:prstGeom>
        </p:spPr>
      </p:pic>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79853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solidFill>
                      <a:schemeClr val="dk1"/>
                    </a:solidFill>
                    <a:latin typeface="Times New Roman"/>
                    <a:ea typeface="Times New Roman"/>
                    <a:cs typeface="Times New Roman"/>
                    <a:sym typeface="Times New Roman"/>
                  </a:rPr>
                  <a:t>Asymptotic Tight</a:t>
                </a:r>
                <a:r>
                  <a:rPr lang="en-US" b="1"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Bound </a:t>
                </a:r>
                <a14:m>
                  <m:oMath xmlns:m="http://schemas.openxmlformats.org/officeDocument/2006/math">
                    <m:r>
                      <a:rPr lang="en-US" i="1" dirty="0" smtClean="0">
                        <a:solidFill>
                          <a:schemeClr val="dk1"/>
                        </a:solidFill>
                        <a:latin typeface="Cambria Math" panose="02040503050406030204" pitchFamily="18" charset="0"/>
                        <a:ea typeface="Times New Roman"/>
                        <a:cs typeface="Times New Roman"/>
                        <a:sym typeface="Times New Roman"/>
                      </a:rPr>
                      <m:t>𝜃</m:t>
                    </m:r>
                  </m:oMath>
                </a14:m>
                <a:r>
                  <a:rPr lang="en-US" dirty="0">
                    <a:solidFill>
                      <a:schemeClr val="dk1"/>
                    </a:solidFill>
                    <a:latin typeface="Times New Roman"/>
                    <a:ea typeface="Times New Roman"/>
                    <a:cs typeface="Times New Roman"/>
                    <a:sym typeface="Times New Roman"/>
                  </a:rPr>
                  <a:t> </a:t>
                </a:r>
                <a:endParaRPr lang="en-US" dirty="0"/>
              </a:p>
            </p:txBody>
          </p:sp>
        </mc:Choice>
        <mc:Fallback xmlns="">
          <p:sp>
            <p:nvSpPr>
              <p:cNvPr id="2" name="Title 1"/>
              <p:cNvSpPr>
                <a:spLocks noRot="true" noChangeAspect="true" noMove="true" noResize="true" noEditPoints="true" noAdjustHandles="true" noChangeArrowheads="true" noChangeShapeType="true" noTextEdit="true"/>
              </p:cNvSpPr>
              <p:nvPr>
                <p:ph type="title"/>
              </p:nvPr>
            </p:nvSpPr>
            <p:spPr>
              <a:blipFill rotWithShape="true">
                <a:blip r:embed="rId2"/>
                <a:stretch>
                  <a:fillRect t="-32" r="7" b="4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𝑐</m:t>
                          </m:r>
                        </m:e>
                        <m:sub>
                          <m:r>
                            <a:rPr lang="en-US" sz="2000" b="0" i="1" dirty="0" smtClean="0">
                              <a:solidFill>
                                <a:schemeClr val="dk1"/>
                              </a:solidFill>
                              <a:latin typeface="Cambria Math" panose="02040503050406030204" pitchFamily="18" charset="0"/>
                              <a:ea typeface="Times New Roman"/>
                              <a:cs typeface="Times New Roman"/>
                              <a:sym typeface="Times New Roman"/>
                            </a:rPr>
                            <m:t>1</m:t>
                          </m:r>
                        </m:sub>
                      </m:sSub>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a:solidFill>
                                <a:schemeClr val="dk1"/>
                              </a:solidFill>
                              <a:latin typeface="Cambria Math" panose="02040503050406030204" pitchFamily="18" charset="0"/>
                              <a:ea typeface="Times New Roman"/>
                              <a:cs typeface="Times New Roman"/>
                              <a:sym typeface="Times New Roman"/>
                            </a:rPr>
                          </m:ctrlPr>
                        </m:dPr>
                        <m:e>
                          <m:r>
                            <a:rPr lang="en-US" sz="2000" i="1" dirty="0">
                              <a:solidFill>
                                <a:schemeClr val="dk1"/>
                              </a:solidFill>
                              <a:latin typeface="Cambria Math" panose="02040503050406030204" pitchFamily="18" charset="0"/>
                              <a:ea typeface="Times New Roman"/>
                              <a:cs typeface="Times New Roman"/>
                              <a:sym typeface="Times New Roman"/>
                            </a:rPr>
                            <m:t>𝑛</m:t>
                          </m:r>
                        </m:e>
                      </m:d>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𝑐</m:t>
                          </m:r>
                        </m:e>
                        <m:sub>
                          <m:r>
                            <a:rPr lang="en-US" sz="2000" b="0" i="1" dirty="0" smtClean="0">
                              <a:solidFill>
                                <a:schemeClr val="dk1"/>
                              </a:solidFill>
                              <a:latin typeface="Cambria Math" panose="02040503050406030204" pitchFamily="18" charset="0"/>
                              <a:ea typeface="Times New Roman"/>
                              <a:cs typeface="Times New Roman"/>
                              <a:sym typeface="Times New Roman"/>
                            </a:rPr>
                            <m:t>2</m:t>
                          </m:r>
                        </m:sub>
                      </m:sSub>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𝑓𝑜𝑟</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𝑎𝑙𝑙</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a:solidFill>
                            <a:schemeClr val="dk1"/>
                          </a:solidFill>
                          <a:latin typeface="Cambria Math" panose="02040503050406030204" pitchFamily="18" charset="0"/>
                          <a:ea typeface="Times New Roman"/>
                          <a:cs typeface="Times New Roman"/>
                          <a:sym typeface="Times New Roman"/>
                        </a:rPr>
                        <m:t>0</m:t>
                      </m:r>
                    </m:oMath>
                  </m:oMathPara>
                </a14:m>
                <a:endParaRPr lang="en-US" sz="2000" dirty="0">
                  <a:solidFill>
                    <a:schemeClr val="dk1"/>
                  </a:solidFill>
                  <a:latin typeface="Times New Roman"/>
                  <a:ea typeface="Times New Roman"/>
                  <a:cs typeface="Times New Roman"/>
                  <a:sym typeface="Times New Roman"/>
                </a:endParaRPr>
              </a:p>
              <a:p>
                <a:pPr marL="0" lvl="0" indent="0" algn="ctr">
                  <a:spcBef>
                    <a:spcPts val="0"/>
                  </a:spcBef>
                  <a:spcAft>
                    <a:spcPts val="0"/>
                  </a:spcAft>
                  <a:buNone/>
                </a:pP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𝑔</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 is an </a:t>
                </a:r>
                <a:r>
                  <a:rPr lang="en-US" sz="2000" b="1" dirty="0">
                    <a:solidFill>
                      <a:schemeClr val="dk1"/>
                    </a:solidFill>
                    <a:latin typeface="Times New Roman"/>
                    <a:ea typeface="Times New Roman"/>
                    <a:cs typeface="Times New Roman"/>
                    <a:sym typeface="Times New Roman"/>
                  </a:rPr>
                  <a:t>asymptotic tight bound </a:t>
                </a:r>
                <a:r>
                  <a:rPr lang="en-US" sz="2000" dirty="0">
                    <a:solidFill>
                      <a:schemeClr val="dk1"/>
                    </a:solidFill>
                    <a:latin typeface="Times New Roman"/>
                    <a:ea typeface="Times New Roman"/>
                    <a:cs typeface="Times New Roman"/>
                    <a:sym typeface="Times New Roman"/>
                  </a:rPr>
                  <a:t>on </a:t>
                </a: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a:t>
                </a:r>
                <a:endParaRPr lang="en-US" sz="2000" dirty="0"/>
              </a:p>
              <a:p>
                <a:pPr marL="0" lvl="0" indent="0">
                  <a:spcBef>
                    <a:spcPts val="100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m:t>
                      </m:r>
                      <m:r>
                        <m:rPr>
                          <m:sty m:val="p"/>
                        </m:rPr>
                        <a:rPr lang="en-US" sz="2000" b="0" i="0" dirty="0" smtClean="0">
                          <a:solidFill>
                            <a:schemeClr val="dk1"/>
                          </a:solidFill>
                          <a:latin typeface="Cambria Math" panose="02040503050406030204" pitchFamily="18" charset="0"/>
                          <a:ea typeface="Times New Roman"/>
                          <a:cs typeface="Times New Roman"/>
                          <a:sym typeface="Times New Roman"/>
                        </a:rPr>
                        <m:t>Θ</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e>
                      </m:d>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𝑖𝑓𝑓</m:t>
                      </m:r>
                      <m:r>
                        <a:rPr lang="en-US" sz="2000" b="0" i="1" dirty="0" smtClean="0">
                          <a:solidFill>
                            <a:schemeClr val="dk1"/>
                          </a:solidFill>
                          <a:latin typeface="Cambria Math" panose="02040503050406030204" pitchFamily="18" charset="0"/>
                          <a:ea typeface="Times New Roman"/>
                          <a:cs typeface="Times New Roman"/>
                          <a:sym typeface="Times New Roman"/>
                        </a:rPr>
                        <m:t> ∃ </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𝑐</m:t>
                          </m:r>
                        </m:e>
                        <m:sub>
                          <m:r>
                            <a:rPr lang="en-US" sz="2000" b="0" i="1" dirty="0" smtClean="0">
                              <a:solidFill>
                                <a:schemeClr val="dk1"/>
                              </a:solidFill>
                              <a:latin typeface="Cambria Math" panose="02040503050406030204" pitchFamily="18" charset="0"/>
                              <a:ea typeface="Times New Roman"/>
                              <a:cs typeface="Times New Roman"/>
                              <a:sym typeface="Times New Roman"/>
                            </a:rPr>
                            <m:t>1</m:t>
                          </m:r>
                        </m:sub>
                      </m:sSub>
                      <m:r>
                        <a:rPr lang="en-US" sz="2000" b="0" i="1" dirty="0" smtClean="0">
                          <a:solidFill>
                            <a:schemeClr val="dk1"/>
                          </a:solidFill>
                          <a:latin typeface="Cambria Math" panose="02040503050406030204" pitchFamily="18" charset="0"/>
                          <a:ea typeface="Times New Roman"/>
                          <a:cs typeface="Times New Roman"/>
                          <a:sym typeface="Times New Roman"/>
                        </a:rPr>
                        <m:t>,</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𝑐</m:t>
                          </m:r>
                        </m:e>
                        <m:sub>
                          <m:r>
                            <a:rPr lang="en-US" sz="2000" b="0" i="1" dirty="0" smtClean="0">
                              <a:solidFill>
                                <a:schemeClr val="dk1"/>
                              </a:solidFill>
                              <a:latin typeface="Cambria Math" panose="02040503050406030204" pitchFamily="18" charset="0"/>
                              <a:ea typeface="Times New Roman"/>
                              <a:cs typeface="Times New Roman"/>
                              <a:sym typeface="Times New Roman"/>
                            </a:rPr>
                            <m:t>2</m:t>
                          </m:r>
                        </m:sub>
                      </m:sSub>
                      <m:r>
                        <a:rPr lang="en-US" sz="2000" b="0" i="1" dirty="0" smtClean="0">
                          <a:solidFill>
                            <a:schemeClr val="dk1"/>
                          </a:solidFill>
                          <a:latin typeface="Cambria Math" panose="02040503050406030204" pitchFamily="18" charset="0"/>
                          <a:ea typeface="Times New Roman"/>
                          <a:cs typeface="Times New Roman"/>
                          <a:sym typeface="Times New Roman"/>
                        </a:rPr>
                        <m:t>,</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𝑛</m:t>
                          </m:r>
                        </m:e>
                        <m:sub>
                          <m:r>
                            <a:rPr lang="en-US" sz="2000" b="0" i="1" dirty="0" smtClean="0">
                              <a:solidFill>
                                <a:schemeClr val="dk1"/>
                              </a:solidFill>
                              <a:latin typeface="Cambria Math" panose="02040503050406030204" pitchFamily="18" charset="0"/>
                              <a:ea typeface="Times New Roman"/>
                              <a:cs typeface="Times New Roman"/>
                              <a:sym typeface="Times New Roman"/>
                            </a:rPr>
                            <m:t>0</m:t>
                          </m:r>
                        </m:sub>
                      </m:sSub>
                      <m:r>
                        <a:rPr lang="en-US" sz="2000" b="0" i="1" dirty="0" smtClean="0">
                          <a:solidFill>
                            <a:schemeClr val="dk1"/>
                          </a:solidFill>
                          <a:latin typeface="Cambria Math" panose="02040503050406030204" pitchFamily="18" charset="0"/>
                          <a:ea typeface="Times New Roman"/>
                          <a:cs typeface="Times New Roman"/>
                          <a:sym typeface="Times New Roman"/>
                        </a:rPr>
                        <m:t> :</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𝑐</m:t>
                          </m:r>
                        </m:e>
                        <m:sub>
                          <m:r>
                            <a:rPr lang="en-US" sz="2000" b="0" i="1" dirty="0" smtClean="0">
                              <a:solidFill>
                                <a:schemeClr val="dk1"/>
                              </a:solidFill>
                              <a:latin typeface="Cambria Math" panose="02040503050406030204" pitchFamily="18" charset="0"/>
                              <a:ea typeface="Times New Roman"/>
                              <a:cs typeface="Times New Roman"/>
                              <a:sym typeface="Times New Roman"/>
                            </a:rPr>
                            <m:t>1</m:t>
                          </m:r>
                        </m:sub>
                      </m:sSub>
                      <m:r>
                        <a:rPr lang="en-US" sz="2000" b="0" i="1" dirty="0" smtClean="0">
                          <a:solidFill>
                            <a:schemeClr val="dk1"/>
                          </a:solidFill>
                          <a:latin typeface="Cambria Math" panose="02040503050406030204" pitchFamily="18" charset="0"/>
                          <a:ea typeface="Times New Roman"/>
                          <a:cs typeface="Times New Roman"/>
                          <a:sym typeface="Times New Roman"/>
                        </a:rPr>
                        <m:t>𝑔</m:t>
                      </m:r>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b="0" i="1" dirty="0" smtClean="0">
                          <a:solidFill>
                            <a:schemeClr val="dk1"/>
                          </a:solidFill>
                          <a:latin typeface="Cambria Math" panose="02040503050406030204" pitchFamily="18" charset="0"/>
                          <a:ea typeface="Times New Roman"/>
                          <a:cs typeface="Times New Roman"/>
                          <a:sym typeface="Times New Roman"/>
                        </a:rPr>
                        <m:t>𝑛</m:t>
                      </m:r>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i="1" dirty="0" smtClean="0">
                              <a:solidFill>
                                <a:schemeClr val="dk1"/>
                              </a:solidFill>
                              <a:latin typeface="Cambria Math" panose="02040503050406030204" pitchFamily="18" charset="0"/>
                              <a:ea typeface="Times New Roman"/>
                              <a:cs typeface="Times New Roman"/>
                              <a:sym typeface="Times New Roman"/>
                            </a:rPr>
                            <m:t>𝑐</m:t>
                          </m:r>
                        </m:e>
                        <m:sub>
                          <m:r>
                            <a:rPr lang="en-US" sz="2000" b="0" i="1" dirty="0" smtClean="0">
                              <a:solidFill>
                                <a:schemeClr val="dk1"/>
                              </a:solidFill>
                              <a:latin typeface="Cambria Math" panose="02040503050406030204" pitchFamily="18" charset="0"/>
                              <a:ea typeface="Times New Roman"/>
                              <a:cs typeface="Times New Roman"/>
                              <a:sym typeface="Times New Roman"/>
                            </a:rPr>
                            <m:t>2</m:t>
                          </m:r>
                        </m:sub>
                      </m:sSub>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smtClean="0">
                          <a:solidFill>
                            <a:schemeClr val="dk1"/>
                          </a:solidFill>
                          <a:latin typeface="Cambria Math" panose="02040503050406030204" pitchFamily="18" charset="0"/>
                          <a:ea typeface="Times New Roman"/>
                          <a:cs typeface="Times New Roman"/>
                          <a:sym typeface="Times New Roman"/>
                        </a:rPr>
                        <m:t>0</m:t>
                      </m:r>
                    </m:oMath>
                  </m:oMathPara>
                </a14:m>
                <a:endParaRPr lang="en-US" sz="2000" baseline="-25000" dirty="0">
                  <a:solidFill>
                    <a:schemeClr val="dk1"/>
                  </a:solidFill>
                  <a:latin typeface="Times New Roman"/>
                  <a:ea typeface="Times New Roman"/>
                  <a:cs typeface="Times New Roman"/>
                  <a:sym typeface="Times New Roman"/>
                </a:endParaRPr>
              </a:p>
              <a:p>
                <a:pPr marL="0" lvl="0" indent="0">
                  <a:spcBef>
                    <a:spcPts val="1000"/>
                  </a:spcBef>
                  <a:spcAft>
                    <a:spcPts val="0"/>
                  </a:spcAft>
                  <a:buNone/>
                </a:pPr>
                <a:endParaRPr lang="en-US" sz="2000" baseline="-25000" dirty="0">
                  <a:solidFill>
                    <a:schemeClr val="dk1"/>
                  </a:solidFill>
                  <a:latin typeface="Times New Roman"/>
                  <a:ea typeface="Times New Roman"/>
                  <a:cs typeface="Times New Roman"/>
                  <a:sym typeface="Times New Roman"/>
                </a:endParaRPr>
              </a:p>
              <a:p>
                <a:pPr marL="0" indent="0">
                  <a:buNone/>
                </a:pPr>
                <a:endParaRPr lang="en-US" sz="2000" dirty="0"/>
              </a:p>
            </p:txBody>
          </p:sp>
        </mc:Choice>
        <mc:Fallback xmlns="">
          <p:sp>
            <p:nvSpPr>
              <p:cNvPr id="3" name="Content Placeholder 2"/>
              <p:cNvSpPr>
                <a:spLocks noRot="true" noChangeAspect="true" noMove="true" noResize="true" noEditPoints="true" noAdjustHandles="true" noChangeArrowheads="true" noChangeShapeType="true" noTextEdit="true"/>
              </p:cNvSpPr>
              <p:nvPr>
                <p:ph idx="1"/>
              </p:nvPr>
            </p:nvSpPr>
            <p:spPr>
              <a:xfrm>
                <a:off x="1323841" y="2434100"/>
                <a:ext cx="9575980" cy="1166632"/>
              </a:xfrm>
              <a:blipFill rotWithShape="true">
                <a:blip r:embed="rId3"/>
                <a:stretch>
                  <a:fillRect l="-5" t="-12" b="-43792"/>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4</a:t>
            </a:fld>
            <a:endParaRPr lang="en-US"/>
          </a:p>
        </p:txBody>
      </p:sp>
      <p:grpSp>
        <p:nvGrpSpPr>
          <p:cNvPr id="18" name="Google Shape;519;p59"/>
          <p:cNvGrpSpPr/>
          <p:nvPr/>
        </p:nvGrpSpPr>
        <p:grpSpPr>
          <a:xfrm>
            <a:off x="2903925" y="3599034"/>
            <a:ext cx="5311254" cy="1949355"/>
            <a:chOff x="1104" y="816"/>
            <a:chExt cx="3792" cy="2160"/>
          </a:xfrm>
        </p:grpSpPr>
        <p:cxnSp>
          <p:nvCxnSpPr>
            <p:cNvPr id="19" name="Google Shape;520;p59"/>
            <p:cNvCxnSpPr/>
            <p:nvPr/>
          </p:nvCxnSpPr>
          <p:spPr>
            <a:xfrm>
              <a:off x="1104" y="1008"/>
              <a:ext cx="0" cy="1584"/>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521;p59"/>
            <p:cNvCxnSpPr/>
            <p:nvPr/>
          </p:nvCxnSpPr>
          <p:spPr>
            <a:xfrm>
              <a:off x="1104" y="2592"/>
              <a:ext cx="3120" cy="0"/>
            </a:xfrm>
            <a:prstGeom prst="straightConnector1">
              <a:avLst/>
            </a:prstGeom>
            <a:noFill/>
            <a:ln w="9525" cap="flat" cmpd="sng">
              <a:solidFill>
                <a:schemeClr val="dk1"/>
              </a:solidFill>
              <a:prstDash val="solid"/>
              <a:round/>
              <a:headEnd type="none" w="med" len="med"/>
              <a:tailEnd type="none" w="med" len="med"/>
            </a:ln>
          </p:spPr>
        </p:cxnSp>
        <p:sp>
          <p:nvSpPr>
            <p:cNvPr id="21" name="Google Shape;522;p59"/>
            <p:cNvSpPr/>
            <p:nvPr/>
          </p:nvSpPr>
          <p:spPr>
            <a:xfrm>
              <a:off x="4032" y="2544"/>
              <a:ext cx="384" cy="38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p>
          </p:txBody>
        </p:sp>
        <p:sp>
          <p:nvSpPr>
            <p:cNvPr id="22" name="Google Shape;523;p59"/>
            <p:cNvSpPr/>
            <p:nvPr/>
          </p:nvSpPr>
          <p:spPr>
            <a:xfrm>
              <a:off x="1824" y="2592"/>
              <a:ext cx="384" cy="38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r>
                <a:rPr lang="en-US" sz="1800" baseline="-25000">
                  <a:solidFill>
                    <a:schemeClr val="dk1"/>
                  </a:solidFill>
                  <a:latin typeface="Times New Roman"/>
                  <a:ea typeface="Times New Roman"/>
                  <a:cs typeface="Times New Roman"/>
                  <a:sym typeface="Times New Roman"/>
                </a:rPr>
                <a:t>0</a:t>
              </a:r>
            </a:p>
          </p:txBody>
        </p:sp>
        <p:sp>
          <p:nvSpPr>
            <p:cNvPr id="23" name="Google Shape;524;p59"/>
            <p:cNvSpPr/>
            <p:nvPr/>
          </p:nvSpPr>
          <p:spPr>
            <a:xfrm>
              <a:off x="1152" y="1392"/>
              <a:ext cx="2928" cy="612"/>
            </a:xfrm>
            <a:custGeom>
              <a:avLst/>
              <a:gdLst/>
              <a:ahLst/>
              <a:cxnLst/>
              <a:rect l="l" t="t" r="r" b="b"/>
              <a:pathLst>
                <a:path w="2928" h="612" extrusionOk="0">
                  <a:moveTo>
                    <a:pt x="0" y="612"/>
                  </a:moveTo>
                  <a:cubicBezTo>
                    <a:pt x="54" y="606"/>
                    <a:pt x="248" y="590"/>
                    <a:pt x="336" y="576"/>
                  </a:cubicBezTo>
                  <a:cubicBezTo>
                    <a:pt x="424" y="562"/>
                    <a:pt x="480" y="560"/>
                    <a:pt x="528" y="528"/>
                  </a:cubicBezTo>
                  <a:cubicBezTo>
                    <a:pt x="576" y="496"/>
                    <a:pt x="584" y="392"/>
                    <a:pt x="624" y="384"/>
                  </a:cubicBezTo>
                  <a:cubicBezTo>
                    <a:pt x="664" y="376"/>
                    <a:pt x="720" y="464"/>
                    <a:pt x="768" y="480"/>
                  </a:cubicBezTo>
                  <a:cubicBezTo>
                    <a:pt x="816" y="496"/>
                    <a:pt x="864" y="504"/>
                    <a:pt x="912" y="480"/>
                  </a:cubicBezTo>
                  <a:cubicBezTo>
                    <a:pt x="960" y="456"/>
                    <a:pt x="992" y="352"/>
                    <a:pt x="1056" y="336"/>
                  </a:cubicBezTo>
                  <a:cubicBezTo>
                    <a:pt x="1120" y="320"/>
                    <a:pt x="1232" y="400"/>
                    <a:pt x="1296" y="384"/>
                  </a:cubicBezTo>
                  <a:cubicBezTo>
                    <a:pt x="1360" y="368"/>
                    <a:pt x="1168" y="304"/>
                    <a:pt x="1440" y="240"/>
                  </a:cubicBezTo>
                  <a:cubicBezTo>
                    <a:pt x="1712" y="176"/>
                    <a:pt x="2680" y="40"/>
                    <a:pt x="2928"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4" name="Google Shape;525;p59"/>
            <p:cNvSpPr/>
            <p:nvPr/>
          </p:nvSpPr>
          <p:spPr>
            <a:xfrm>
              <a:off x="1160" y="1008"/>
              <a:ext cx="2920" cy="1120"/>
            </a:xfrm>
            <a:custGeom>
              <a:avLst/>
              <a:gdLst/>
              <a:ahLst/>
              <a:cxnLst/>
              <a:rect l="l" t="t" r="r" b="b"/>
              <a:pathLst>
                <a:path w="2920" h="1120" extrusionOk="0">
                  <a:moveTo>
                    <a:pt x="40" y="816"/>
                  </a:moveTo>
                  <a:cubicBezTo>
                    <a:pt x="20" y="504"/>
                    <a:pt x="0" y="192"/>
                    <a:pt x="88" y="240"/>
                  </a:cubicBezTo>
                  <a:cubicBezTo>
                    <a:pt x="176" y="288"/>
                    <a:pt x="432" y="1088"/>
                    <a:pt x="568" y="1104"/>
                  </a:cubicBezTo>
                  <a:cubicBezTo>
                    <a:pt x="704" y="1120"/>
                    <a:pt x="512" y="520"/>
                    <a:pt x="904" y="336"/>
                  </a:cubicBezTo>
                  <a:cubicBezTo>
                    <a:pt x="1296" y="152"/>
                    <a:pt x="2108" y="76"/>
                    <a:pt x="2920"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5" name="Google Shape;526;p59"/>
            <p:cNvSpPr/>
            <p:nvPr/>
          </p:nvSpPr>
          <p:spPr>
            <a:xfrm>
              <a:off x="1200" y="1824"/>
              <a:ext cx="2976" cy="424"/>
            </a:xfrm>
            <a:custGeom>
              <a:avLst/>
              <a:gdLst/>
              <a:ahLst/>
              <a:cxnLst/>
              <a:rect l="l" t="t" r="r" b="b"/>
              <a:pathLst>
                <a:path w="2976" h="424" extrusionOk="0">
                  <a:moveTo>
                    <a:pt x="0" y="384"/>
                  </a:moveTo>
                  <a:cubicBezTo>
                    <a:pt x="8" y="192"/>
                    <a:pt x="16" y="0"/>
                    <a:pt x="96" y="0"/>
                  </a:cubicBezTo>
                  <a:cubicBezTo>
                    <a:pt x="176" y="0"/>
                    <a:pt x="352" y="344"/>
                    <a:pt x="480" y="384"/>
                  </a:cubicBezTo>
                  <a:cubicBezTo>
                    <a:pt x="608" y="424"/>
                    <a:pt x="448" y="304"/>
                    <a:pt x="864" y="240"/>
                  </a:cubicBezTo>
                  <a:cubicBezTo>
                    <a:pt x="1280" y="176"/>
                    <a:pt x="2624" y="40"/>
                    <a:pt x="2976"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cxnSp>
          <p:nvCxnSpPr>
            <p:cNvPr id="26" name="Google Shape;527;p59"/>
            <p:cNvCxnSpPr/>
            <p:nvPr/>
          </p:nvCxnSpPr>
          <p:spPr>
            <a:xfrm>
              <a:off x="1824" y="1776"/>
              <a:ext cx="0" cy="816"/>
            </a:xfrm>
            <a:prstGeom prst="straightConnector1">
              <a:avLst/>
            </a:prstGeom>
            <a:noFill/>
            <a:ln w="9525" cap="flat" cmpd="sng">
              <a:solidFill>
                <a:schemeClr val="dk1"/>
              </a:solidFill>
              <a:prstDash val="dash"/>
              <a:round/>
              <a:headEnd type="none" w="med" len="med"/>
              <a:tailEnd type="none" w="med" len="med"/>
            </a:ln>
          </p:spPr>
        </p:cxnSp>
        <p:sp>
          <p:nvSpPr>
            <p:cNvPr id="27" name="Google Shape;528;p59"/>
            <p:cNvSpPr txBox="1"/>
            <p:nvPr/>
          </p:nvSpPr>
          <p:spPr>
            <a:xfrm>
              <a:off x="4128" y="816"/>
              <a:ext cx="672" cy="2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a:t>
              </a:r>
              <a:r>
                <a:rPr lang="en-US" sz="1800" baseline="-250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g(n)</a:t>
              </a:r>
            </a:p>
          </p:txBody>
        </p:sp>
        <p:sp>
          <p:nvSpPr>
            <p:cNvPr id="28" name="Google Shape;529;p59"/>
            <p:cNvSpPr txBox="1"/>
            <p:nvPr/>
          </p:nvSpPr>
          <p:spPr>
            <a:xfrm>
              <a:off x="4224" y="1632"/>
              <a:ext cx="672" cy="2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a:t>
              </a:r>
              <a:r>
                <a:rPr lang="en-US" sz="1800" baseline="-250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g(n)</a:t>
              </a:r>
            </a:p>
          </p:txBody>
        </p:sp>
        <p:sp>
          <p:nvSpPr>
            <p:cNvPr id="29" name="Google Shape;530;p59"/>
            <p:cNvSpPr txBox="1"/>
            <p:nvPr/>
          </p:nvSpPr>
          <p:spPr>
            <a:xfrm>
              <a:off x="4128" y="1200"/>
              <a:ext cx="672" cy="2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pseudo-code</a:t>
            </a:r>
          </a:p>
        </p:txBody>
      </p:sp>
      <p:sp>
        <p:nvSpPr>
          <p:cNvPr id="3" name="Content Placeholder 2"/>
          <p:cNvSpPr>
            <a:spLocks noGrp="1"/>
          </p:cNvSpPr>
          <p:nvPr>
            <p:ph idx="1"/>
          </p:nvPr>
        </p:nvSpPr>
        <p:spPr/>
        <p:txBody>
          <a:bodyPr>
            <a:normAutofit lnSpcReduction="10000"/>
          </a:bodyPr>
          <a:lstStyle/>
          <a:p>
            <a:pPr algn="just">
              <a:spcAft>
                <a:spcPts val="0"/>
              </a:spcAft>
            </a:pPr>
            <a:r>
              <a:rPr lang="en-US" dirty="0">
                <a:solidFill>
                  <a:srgbClr val="000000"/>
                </a:solidFill>
                <a:latin typeface="Courier New" panose="02070309020205020404" pitchFamily="49" charset="0"/>
              </a:rPr>
              <a:t>  </a:t>
            </a:r>
            <a:r>
              <a:rPr lang="en-US" sz="2400" dirty="0">
                <a:solidFill>
                  <a:srgbClr val="000000"/>
                </a:solidFill>
                <a:latin typeface="Courier New" panose="02070309020205020404" pitchFamily="49" charset="0"/>
              </a:rPr>
              <a:t> </a:t>
            </a:r>
            <a:r>
              <a:rPr lang="en-US" sz="2400" dirty="0"/>
              <a:t>   1:    for  </a:t>
            </a:r>
            <a:r>
              <a:rPr lang="en-US" sz="2400" dirty="0" err="1"/>
              <a:t>i</a:t>
            </a:r>
            <a:r>
              <a:rPr lang="en-US" sz="2400" dirty="0"/>
              <a:t> </a:t>
            </a:r>
            <a:r>
              <a:rPr lang="en-US" sz="2400" dirty="0">
                <a:sym typeface="Wingdings" panose="05000000000000000000" pitchFamily="2" charset="2"/>
              </a:rPr>
              <a:t>   </a:t>
            </a:r>
            <a:r>
              <a:rPr lang="en-US" sz="2400" dirty="0"/>
              <a:t>1 to  </a:t>
            </a:r>
            <a:r>
              <a:rPr lang="en-US" sz="2400" dirty="0" err="1"/>
              <a:t>i</a:t>
            </a:r>
            <a:r>
              <a:rPr lang="en-US" sz="2400" dirty="0"/>
              <a:t> &lt; </a:t>
            </a:r>
            <a:r>
              <a:rPr lang="en-US" sz="2400" dirty="0" err="1"/>
              <a:t>list.size</a:t>
            </a:r>
            <a:r>
              <a:rPr lang="en-US" sz="2400" dirty="0"/>
              <a:t> </a:t>
            </a:r>
          </a:p>
          <a:p>
            <a:pPr algn="just">
              <a:spcAft>
                <a:spcPts val="0"/>
              </a:spcAft>
            </a:pPr>
            <a:r>
              <a:rPr lang="en-US" sz="2400" dirty="0"/>
              <a:t>           2:  	 j </a:t>
            </a:r>
            <a:r>
              <a:rPr lang="en-US" sz="2400" dirty="0">
                <a:sym typeface="Wingdings" panose="05000000000000000000" pitchFamily="2" charset="2"/>
              </a:rPr>
              <a:t>  </a:t>
            </a:r>
            <a:r>
              <a:rPr lang="en-US" sz="2400" dirty="0"/>
              <a:t> </a:t>
            </a:r>
            <a:r>
              <a:rPr lang="en-US" sz="2400" dirty="0" err="1"/>
              <a:t>i</a:t>
            </a:r>
            <a:endParaRPr lang="en-US" sz="2400" dirty="0"/>
          </a:p>
          <a:p>
            <a:pPr algn="just">
              <a:spcAft>
                <a:spcPts val="0"/>
              </a:spcAft>
            </a:pPr>
            <a:r>
              <a:rPr lang="en-US" sz="2400" dirty="0"/>
              <a:t>           3:            while j &gt; 0  and   list[j - 1] &gt;  list[j]  </a:t>
            </a:r>
          </a:p>
          <a:p>
            <a:pPr algn="just">
              <a:spcAft>
                <a:spcPts val="0"/>
              </a:spcAft>
            </a:pPr>
            <a:r>
              <a:rPr lang="en-US" sz="2400" dirty="0"/>
              <a:t>           4:                        </a:t>
            </a:r>
            <a:r>
              <a:rPr lang="en-US" sz="2400" dirty="0" err="1"/>
              <a:t>tmp</a:t>
            </a:r>
            <a:r>
              <a:rPr lang="en-US" sz="2400" dirty="0"/>
              <a:t> </a:t>
            </a:r>
            <a:r>
              <a:rPr lang="en-US" sz="2400" dirty="0">
                <a:sym typeface="Wingdings" panose="05000000000000000000" pitchFamily="2" charset="2"/>
              </a:rPr>
              <a:t>  </a:t>
            </a:r>
            <a:r>
              <a:rPr lang="en-US" sz="2400" dirty="0"/>
              <a:t> list[j];</a:t>
            </a:r>
          </a:p>
          <a:p>
            <a:pPr algn="just">
              <a:spcAft>
                <a:spcPts val="0"/>
              </a:spcAft>
            </a:pPr>
            <a:r>
              <a:rPr lang="en-US" sz="2400" dirty="0"/>
              <a:t>           5: 				list[j] </a:t>
            </a:r>
            <a:r>
              <a:rPr lang="en-US" sz="2400" dirty="0">
                <a:sym typeface="Wingdings" panose="05000000000000000000" pitchFamily="2" charset="2"/>
              </a:rPr>
              <a:t> </a:t>
            </a:r>
            <a:r>
              <a:rPr lang="en-US" sz="2400" dirty="0"/>
              <a:t> list[j - 1];</a:t>
            </a:r>
          </a:p>
          <a:p>
            <a:pPr algn="just">
              <a:spcAft>
                <a:spcPts val="0"/>
              </a:spcAft>
            </a:pPr>
            <a:r>
              <a:rPr lang="en-US" sz="2400" dirty="0"/>
              <a:t>           6:				list[j - 1] </a:t>
            </a:r>
            <a:r>
              <a:rPr lang="en-US" sz="2400" dirty="0">
                <a:sym typeface="Wingdings" panose="05000000000000000000" pitchFamily="2" charset="2"/>
              </a:rPr>
              <a:t> </a:t>
            </a:r>
            <a:r>
              <a:rPr lang="en-US" sz="2400" dirty="0"/>
              <a:t> </a:t>
            </a:r>
            <a:r>
              <a:rPr lang="en-US" sz="2400" dirty="0" err="1"/>
              <a:t>tmp</a:t>
            </a:r>
            <a:r>
              <a:rPr lang="en-US" sz="2400" dirty="0"/>
              <a:t>;</a:t>
            </a:r>
          </a:p>
          <a:p>
            <a:pPr algn="just">
              <a:spcAft>
                <a:spcPts val="0"/>
              </a:spcAft>
            </a:pPr>
            <a:r>
              <a:rPr lang="en-US" sz="2400" dirty="0"/>
              <a:t>           7:		j </a:t>
            </a:r>
            <a:r>
              <a:rPr lang="en-US" sz="2400" dirty="0">
                <a:sym typeface="Wingdings" panose="05000000000000000000" pitchFamily="2" charset="2"/>
              </a:rPr>
              <a:t> </a:t>
            </a:r>
            <a:r>
              <a:rPr lang="en-US" sz="2400" dirty="0"/>
              <a:t>j-1</a:t>
            </a:r>
          </a:p>
          <a:p>
            <a:pPr algn="just">
              <a:spcAft>
                <a:spcPts val="0"/>
              </a:spcAft>
            </a:pPr>
            <a:r>
              <a:rPr lang="en-US" dirty="0">
                <a:solidFill>
                  <a:srgbClr val="000000"/>
                </a:solidFill>
                <a:latin typeface="Courier New" panose="02070309020205020404" pitchFamily="49" charset="0"/>
              </a:rPr>
              <a:t>             </a:t>
            </a:r>
            <a:endParaRPr lang="en-US" dirty="0">
              <a:solidFill>
                <a:srgbClr val="000000"/>
              </a:solidFill>
              <a:latin typeface="Times New Roman" panose="02020603050405020304" pitchFamily="18" charset="0"/>
            </a:endParaRPr>
          </a:p>
          <a:p>
            <a:pPr algn="just">
              <a:spcAft>
                <a:spcPts val="0"/>
              </a:spcAft>
            </a:pPr>
            <a:r>
              <a:rPr lang="en-US" dirty="0">
                <a:solidFill>
                  <a:srgbClr val="000000"/>
                </a:solidFill>
                <a:latin typeface="Courier New" panose="02070309020205020404" pitchFamily="49" charset="0"/>
              </a:rPr>
              <a:t>       </a:t>
            </a:r>
            <a:endParaRPr lang="en-US" dirty="0">
              <a:solidFill>
                <a:srgbClr val="000000"/>
              </a:solidFill>
              <a:latin typeface="Times New Roman" panose="02020603050405020304" pitchFamily="18" charset="0"/>
            </a:endParaRPr>
          </a:p>
          <a:p>
            <a:pPr algn="just">
              <a:spcAft>
                <a:spcPts val="0"/>
              </a:spcAft>
            </a:pPr>
            <a:endParaRPr lang="en-US" dirty="0">
              <a:solidFill>
                <a:srgbClr val="000000"/>
              </a:solidFill>
              <a:latin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normAutofit lnSpcReduction="10000"/>
          </a:bodyPr>
          <a:lstStyle/>
          <a:p>
            <a:fld id="{629637A9-119A-49DA-BD12-AAC58B377D80}" type="slidenum">
              <a:rPr lang="en-US" smtClean="0"/>
              <a:t>40</a:t>
            </a:fld>
            <a:endParaRPr lang="en-US" dirty="0"/>
          </a:p>
        </p:txBody>
      </p:sp>
      <p:sp>
        <p:nvSpPr>
          <p:cNvPr id="4" name="Left Brace 3"/>
          <p:cNvSpPr/>
          <p:nvPr/>
        </p:nvSpPr>
        <p:spPr>
          <a:xfrm rot="10800000">
            <a:off x="7955283" y="3445285"/>
            <a:ext cx="650789" cy="138395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8606072" y="3880563"/>
            <a:ext cx="3048001" cy="369332"/>
          </a:xfrm>
          <a:prstGeom prst="rect">
            <a:avLst/>
          </a:prstGeom>
          <a:noFill/>
        </p:spPr>
        <p:txBody>
          <a:bodyPr wrap="square" rtlCol="0">
            <a:spAutoFit/>
          </a:bodyPr>
          <a:lstStyle/>
          <a:p>
            <a:r>
              <a:rPr lang="en-US" dirty="0">
                <a:solidFill>
                  <a:srgbClr val="FF0000"/>
                </a:solidFill>
              </a:rPr>
              <a:t>// Swap (list[j] and list[j-1])</a:t>
            </a:r>
          </a:p>
        </p:txBody>
      </p:sp>
      <p:sp>
        <p:nvSpPr>
          <p:cNvPr id="6" name="Footer Placeholder 5"/>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249329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Insertion Sort</a:t>
            </a:r>
          </a:p>
        </p:txBody>
      </p:sp>
      <p:sp>
        <p:nvSpPr>
          <p:cNvPr id="3" name="Content Placeholder 2"/>
          <p:cNvSpPr>
            <a:spLocks noGrp="1"/>
          </p:cNvSpPr>
          <p:nvPr>
            <p:ph idx="1"/>
          </p:nvPr>
        </p:nvSpPr>
        <p:spPr/>
        <p:txBody>
          <a:bodyPr>
            <a:normAutofit fontScale="85000" lnSpcReduction="20000"/>
          </a:bodyPr>
          <a:lstStyle/>
          <a:p>
            <a:pPr lvl="0">
              <a:buClr>
                <a:srgbClr val="99CB38"/>
              </a:buClr>
              <a:buFont typeface="Wingdings" panose="05000000000000000000" pitchFamily="2" charset="2"/>
              <a:buChar char="Ø"/>
            </a:pPr>
            <a:r>
              <a:rPr lang="en-US" sz="2800" dirty="0">
                <a:solidFill>
                  <a:prstClr val="black">
                    <a:lumMod val="75000"/>
                    <a:lumOff val="25000"/>
                  </a:prstClr>
                </a:solidFill>
              </a:rPr>
              <a:t>Inefficient for large data </a:t>
            </a:r>
          </a:p>
          <a:p>
            <a:pPr lvl="1">
              <a:buClr>
                <a:srgbClr val="99CB38"/>
              </a:buClr>
              <a:buFont typeface="Wingdings" panose="05000000000000000000" pitchFamily="2" charset="2"/>
              <a:buChar char="Ø"/>
            </a:pPr>
            <a:r>
              <a:rPr lang="en-US" sz="2600" dirty="0">
                <a:solidFill>
                  <a:prstClr val="black">
                    <a:lumMod val="75000"/>
                    <a:lumOff val="25000"/>
                  </a:prstClr>
                </a:solidFill>
              </a:rPr>
              <a:t>O(n2) sorting algorithm (huge time proportional to size of the data)</a:t>
            </a:r>
          </a:p>
          <a:p>
            <a:pPr lvl="1">
              <a:buClr>
                <a:srgbClr val="99CB38"/>
              </a:buClr>
              <a:buFont typeface="Wingdings" panose="05000000000000000000" pitchFamily="2" charset="2"/>
              <a:buChar char="Ø"/>
            </a:pPr>
            <a:r>
              <a:rPr lang="en-US" sz="2600" dirty="0">
                <a:solidFill>
                  <a:prstClr val="black">
                    <a:lumMod val="75000"/>
                    <a:lumOff val="25000"/>
                  </a:prstClr>
                </a:solidFill>
              </a:rPr>
              <a:t>Here the number of comparison made </a:t>
            </a:r>
          </a:p>
          <a:p>
            <a:pPr marL="201168" lvl="1" indent="0">
              <a:buClr>
                <a:srgbClr val="99CB38"/>
              </a:buClr>
              <a:buNone/>
            </a:pPr>
            <a:r>
              <a:rPr lang="en-US" sz="2600" dirty="0">
                <a:solidFill>
                  <a:prstClr val="black">
                    <a:lumMod val="75000"/>
                    <a:lumOff val="25000"/>
                  </a:prstClr>
                </a:solidFill>
              </a:rPr>
              <a:t>           1 + 2 + 3 + . . . + (n - 1) = n(n - 1)/2  ----&gt; O(</a:t>
            </a:r>
            <a:r>
              <a:rPr lang="en-US" sz="2400" dirty="0"/>
              <a:t>n</a:t>
            </a:r>
            <a:r>
              <a:rPr lang="en-US" sz="2400" baseline="30000" dirty="0"/>
              <a:t>2</a:t>
            </a:r>
            <a:r>
              <a:rPr lang="en-US" sz="2600" dirty="0">
                <a:solidFill>
                  <a:prstClr val="black">
                    <a:lumMod val="75000"/>
                    <a:lumOff val="25000"/>
                  </a:prstClr>
                </a:solidFill>
              </a:rPr>
              <a:t>)</a:t>
            </a:r>
          </a:p>
          <a:p>
            <a:pPr>
              <a:buClr>
                <a:srgbClr val="99CB38"/>
              </a:buClr>
              <a:buFont typeface="Wingdings" panose="05000000000000000000" pitchFamily="2" charset="2"/>
              <a:buChar char="Ø"/>
            </a:pPr>
            <a:r>
              <a:rPr lang="en-US" sz="2800" dirty="0">
                <a:solidFill>
                  <a:prstClr val="black">
                    <a:lumMod val="75000"/>
                    <a:lumOff val="25000"/>
                  </a:prstClr>
                </a:solidFill>
              </a:rPr>
              <a:t>Stable</a:t>
            </a:r>
          </a:p>
          <a:p>
            <a:pPr>
              <a:buClr>
                <a:srgbClr val="99CB38"/>
              </a:buClr>
              <a:buFont typeface="Wingdings" panose="05000000000000000000" pitchFamily="2" charset="2"/>
              <a:buChar char="Ø"/>
            </a:pPr>
            <a:r>
              <a:rPr lang="en-US" sz="2800" dirty="0"/>
              <a:t>Correct (Loop Invariant)</a:t>
            </a:r>
          </a:p>
          <a:p>
            <a:pPr lvl="0">
              <a:buClr>
                <a:srgbClr val="99CB38"/>
              </a:buClr>
              <a:buFont typeface="Wingdings" panose="05000000000000000000" pitchFamily="2" charset="2"/>
              <a:buChar char="Ø"/>
            </a:pPr>
            <a:r>
              <a:rPr lang="en-US" sz="2800" dirty="0">
                <a:solidFill>
                  <a:prstClr val="black">
                    <a:lumMod val="75000"/>
                    <a:lumOff val="25000"/>
                  </a:prstClr>
                </a:solidFill>
              </a:rPr>
              <a:t>In-place (No significant extra memory)</a:t>
            </a:r>
          </a:p>
          <a:p>
            <a:pPr lvl="0">
              <a:buClr>
                <a:srgbClr val="99CB38"/>
              </a:buClr>
              <a:buFont typeface="Wingdings" panose="05000000000000000000" pitchFamily="2" charset="2"/>
              <a:buChar char="Ø"/>
            </a:pPr>
            <a:r>
              <a:rPr lang="en-US" sz="2800" dirty="0">
                <a:solidFill>
                  <a:prstClr val="black">
                    <a:lumMod val="75000"/>
                    <a:lumOff val="25000"/>
                  </a:prstClr>
                </a:solidFill>
              </a:rPr>
              <a:t>Time is proportional to the number of the inversions</a:t>
            </a:r>
          </a:p>
          <a:p>
            <a:pPr lvl="1">
              <a:buClr>
                <a:srgbClr val="99CB38"/>
              </a:buClr>
              <a:buFont typeface="Wingdings" panose="05000000000000000000" pitchFamily="2" charset="2"/>
              <a:buChar char="Ø"/>
            </a:pPr>
            <a:r>
              <a:rPr lang="en-US" sz="2600" dirty="0">
                <a:solidFill>
                  <a:prstClr val="black">
                    <a:lumMod val="75000"/>
                    <a:lumOff val="25000"/>
                  </a:prstClr>
                </a:solidFill>
              </a:rPr>
              <a:t>Better when list is </a:t>
            </a:r>
            <a:r>
              <a:rPr lang="en-US" sz="2600" dirty="0">
                <a:solidFill>
                  <a:schemeClr val="accent2">
                    <a:lumMod val="75000"/>
                  </a:schemeClr>
                </a:solidFill>
              </a:rPr>
              <a:t>almost sorted o(</a:t>
            </a:r>
            <a:r>
              <a:rPr lang="en-US" sz="2600" dirty="0" err="1">
                <a:solidFill>
                  <a:schemeClr val="accent2">
                    <a:lumMod val="75000"/>
                  </a:schemeClr>
                </a:solidFill>
              </a:rPr>
              <a:t>k+n</a:t>
            </a:r>
            <a:r>
              <a:rPr lang="en-US" sz="2600" dirty="0">
                <a:solidFill>
                  <a:schemeClr val="accent2">
                    <a:lumMod val="75000"/>
                  </a:schemeClr>
                </a:solidFill>
              </a:rPr>
              <a:t>) : k is inversions number.</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41</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234324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3AF277-0BAE-4A7E-BF44-F4C96A0DA4BB}"/>
              </a:ext>
            </a:extLst>
          </p:cNvPr>
          <p:cNvSpPr>
            <a:spLocks noGrp="1"/>
          </p:cNvSpPr>
          <p:nvPr>
            <p:ph type="ctrTitle"/>
          </p:nvPr>
        </p:nvSpPr>
        <p:spPr/>
        <p:txBody>
          <a:bodyPr/>
          <a:lstStyle/>
          <a:p>
            <a:r>
              <a:rPr lang="en-US" dirty="0"/>
              <a:t>CS2009 </a:t>
            </a:r>
            <a:r>
              <a:rPr lang="en-US" sz="7200" dirty="0"/>
              <a:t>Design and Complexity Analysis</a:t>
            </a:r>
            <a:endParaRPr lang="LID4096" dirty="0"/>
          </a:p>
        </p:txBody>
      </p:sp>
      <p:sp>
        <p:nvSpPr>
          <p:cNvPr id="7" name="Subtitle 6">
            <a:extLst>
              <a:ext uri="{FF2B5EF4-FFF2-40B4-BE49-F238E27FC236}">
                <a16:creationId xmlns:a16="http://schemas.microsoft.com/office/drawing/2014/main" id="{5698AF9A-F9F7-448C-A155-03B361E3AFB4}"/>
              </a:ext>
            </a:extLst>
          </p:cNvPr>
          <p:cNvSpPr>
            <a:spLocks noGrp="1"/>
          </p:cNvSpPr>
          <p:nvPr>
            <p:ph type="subTitle" idx="1"/>
          </p:nvPr>
        </p:nvSpPr>
        <p:spPr/>
        <p:txBody>
          <a:bodyPr/>
          <a:lstStyle/>
          <a:p>
            <a:r>
              <a:rPr lang="en-US" dirty="0"/>
              <a:t>Loop Invariant</a:t>
            </a:r>
            <a:endParaRPr lang="LID4096" dirty="0"/>
          </a:p>
        </p:txBody>
      </p:sp>
      <p:sp>
        <p:nvSpPr>
          <p:cNvPr id="4" name="Footer Placeholder 3">
            <a:extLst>
              <a:ext uri="{FF2B5EF4-FFF2-40B4-BE49-F238E27FC236}">
                <a16:creationId xmlns:a16="http://schemas.microsoft.com/office/drawing/2014/main" id="{7FDB5FCA-40BD-477A-8122-2FF916527D9A}"/>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29A25F59-7FE8-49DB-9AB9-D78F3BF6FEB8}"/>
              </a:ext>
            </a:extLst>
          </p:cNvPr>
          <p:cNvSpPr>
            <a:spLocks noGrp="1"/>
          </p:cNvSpPr>
          <p:nvPr>
            <p:ph type="sldNum" sz="quarter" idx="12"/>
          </p:nvPr>
        </p:nvSpPr>
        <p:spPr/>
        <p:txBody>
          <a:bodyPr>
            <a:normAutofit lnSpcReduction="10000"/>
          </a:bodyPr>
          <a:lstStyle/>
          <a:p>
            <a:fld id="{E4C0AA8C-E124-4444-9D7B-EFE06501A604}" type="slidenum">
              <a:rPr lang="en-US" smtClean="0"/>
              <a:t>42</a:t>
            </a:fld>
            <a:endParaRPr lang="en-US"/>
          </a:p>
        </p:txBody>
      </p:sp>
    </p:spTree>
    <p:extLst>
      <p:ext uri="{BB962C8B-B14F-4D97-AF65-F5344CB8AC3E}">
        <p14:creationId xmlns:p14="http://schemas.microsoft.com/office/powerpoint/2010/main" val="4133374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Invariant</a:t>
            </a:r>
          </a:p>
        </p:txBody>
      </p:sp>
      <p:sp>
        <p:nvSpPr>
          <p:cNvPr id="3" name="Content Placeholder 2"/>
          <p:cNvSpPr>
            <a:spLocks noGrp="1"/>
          </p:cNvSpPr>
          <p:nvPr>
            <p:ph idx="1"/>
          </p:nvPr>
        </p:nvSpPr>
        <p:spPr/>
        <p:txBody>
          <a:bodyPr>
            <a:normAutofit/>
          </a:bodyPr>
          <a:lstStyle/>
          <a:p>
            <a:pPr>
              <a:lnSpc>
                <a:spcPct val="120000"/>
              </a:lnSpc>
            </a:pPr>
            <a:r>
              <a:rPr lang="en-US" altLang="en-US" dirty="0"/>
              <a:t>Proving loop invariants works like mathematical induction</a:t>
            </a:r>
          </a:p>
          <a:p>
            <a:pPr>
              <a:lnSpc>
                <a:spcPct val="120000"/>
              </a:lnSpc>
            </a:pPr>
            <a:r>
              <a:rPr lang="en-US" altLang="en-US" b="1" dirty="0"/>
              <a:t>Initialization (base case): </a:t>
            </a:r>
          </a:p>
          <a:p>
            <a:pPr lvl="1">
              <a:lnSpc>
                <a:spcPct val="120000"/>
              </a:lnSpc>
            </a:pPr>
            <a:r>
              <a:rPr lang="en-US" altLang="en-US" dirty="0"/>
              <a:t>It is true prior to the first iteration of the loop</a:t>
            </a:r>
          </a:p>
          <a:p>
            <a:pPr>
              <a:lnSpc>
                <a:spcPct val="120000"/>
              </a:lnSpc>
            </a:pPr>
            <a:r>
              <a:rPr lang="en-US" altLang="en-US" b="1" dirty="0"/>
              <a:t>Maintenance (inductive step): </a:t>
            </a:r>
          </a:p>
          <a:p>
            <a:pPr lvl="1">
              <a:lnSpc>
                <a:spcPct val="120000"/>
              </a:lnSpc>
            </a:pPr>
            <a:r>
              <a:rPr lang="en-US" altLang="en-US" dirty="0"/>
              <a:t>If it is true before an iteration of the loop, it remains true before the next iteration</a:t>
            </a:r>
          </a:p>
          <a:p>
            <a:pPr>
              <a:lnSpc>
                <a:spcPct val="120000"/>
              </a:lnSpc>
            </a:pPr>
            <a:r>
              <a:rPr lang="en-US" altLang="en-US" b="1" dirty="0"/>
              <a:t>Termination: </a:t>
            </a:r>
          </a:p>
          <a:p>
            <a:pPr lvl="1">
              <a:lnSpc>
                <a:spcPct val="120000"/>
              </a:lnSpc>
            </a:pPr>
            <a:r>
              <a:rPr lang="en-US" altLang="en-US" dirty="0"/>
              <a:t>When the loop terminates, the invariant gives us a useful property that helps show that the algorithm is correct</a:t>
            </a:r>
          </a:p>
          <a:p>
            <a:pPr lvl="1">
              <a:lnSpc>
                <a:spcPct val="120000"/>
              </a:lnSpc>
            </a:pPr>
            <a:r>
              <a:rPr lang="en-US" altLang="en-US" dirty="0"/>
              <a:t>Stop the induction when the loop terminates</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72278B0C-D7EE-4D55-9BA2-BEB956F5880D}" type="slidenum">
              <a:rPr lang="en-US" smtClean="0"/>
              <a:t>43</a:t>
            </a:fld>
            <a:endParaRPr lang="en-US"/>
          </a:p>
        </p:txBody>
      </p:sp>
    </p:spTree>
    <p:extLst>
      <p:ext uri="{BB962C8B-B14F-4D97-AF65-F5344CB8AC3E}">
        <p14:creationId xmlns:p14="http://schemas.microsoft.com/office/powerpoint/2010/main" val="64374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B7B67EA-807E-4CCA-8B78-F05CA325401C}" type="slidenum">
              <a:rPr lang="en-US" altLang="en-US"/>
              <a:pPr/>
              <a:t>44</a:t>
            </a:fld>
            <a:endParaRPr lang="en-US" altLang="en-US"/>
          </a:p>
        </p:txBody>
      </p:sp>
      <p:sp>
        <p:nvSpPr>
          <p:cNvPr id="216066" name="Rectangle 2"/>
          <p:cNvSpPr>
            <a:spLocks noGrp="1" noChangeArrowheads="1"/>
          </p:cNvSpPr>
          <p:nvPr>
            <p:ph type="title"/>
          </p:nvPr>
        </p:nvSpPr>
        <p:spPr/>
        <p:txBody>
          <a:bodyPr/>
          <a:lstStyle/>
          <a:p>
            <a:pPr>
              <a:lnSpc>
                <a:spcPct val="130000"/>
              </a:lnSpc>
            </a:pPr>
            <a:r>
              <a:rPr lang="en-US" altLang="en-US" dirty="0"/>
              <a:t>Initialization</a:t>
            </a:r>
          </a:p>
        </p:txBody>
      </p:sp>
      <p:sp>
        <p:nvSpPr>
          <p:cNvPr id="216067" name="Rectangle 3"/>
          <p:cNvSpPr>
            <a:spLocks noGrp="1" noChangeArrowheads="1"/>
          </p:cNvSpPr>
          <p:nvPr>
            <p:ph type="body" idx="1"/>
          </p:nvPr>
        </p:nvSpPr>
        <p:spPr>
          <a:xfrm>
            <a:off x="1295401" y="2736850"/>
            <a:ext cx="5514977" cy="3240088"/>
          </a:xfrm>
        </p:spPr>
        <p:txBody>
          <a:bodyPr>
            <a:normAutofit/>
          </a:bodyPr>
          <a:lstStyle/>
          <a:p>
            <a:pPr lvl="1">
              <a:lnSpc>
                <a:spcPct val="130000"/>
              </a:lnSpc>
            </a:pPr>
            <a:r>
              <a:rPr lang="en-US" altLang="en-US" dirty="0"/>
              <a:t>Just before the first iteration, j = 2:</a:t>
            </a:r>
          </a:p>
          <a:p>
            <a:pPr lvl="1">
              <a:lnSpc>
                <a:spcPct val="130000"/>
              </a:lnSpc>
              <a:buFontTx/>
              <a:buNone/>
            </a:pPr>
            <a:r>
              <a:rPr lang="en-US" altLang="en-US" dirty="0"/>
              <a:t>	the subarray A[1 . . j-1]  = A[1], (the element originally in A[1]) – is sorted</a:t>
            </a:r>
          </a:p>
        </p:txBody>
      </p:sp>
      <p:graphicFrame>
        <p:nvGraphicFramePr>
          <p:cNvPr id="216068" name="Object 4"/>
          <p:cNvGraphicFramePr>
            <a:graphicFrameLocks noChangeAspect="1"/>
          </p:cNvGraphicFramePr>
          <p:nvPr/>
        </p:nvGraphicFramePr>
        <p:xfrm>
          <a:off x="7767259" y="3429793"/>
          <a:ext cx="2527300" cy="1395412"/>
        </p:xfrm>
        <a:graphic>
          <a:graphicData uri="http://schemas.openxmlformats.org/presentationml/2006/ole">
            <mc:AlternateContent xmlns:mc="http://schemas.openxmlformats.org/markup-compatibility/2006">
              <mc:Choice xmlns:v="urn:schemas-microsoft-com:vml" Requires="v">
                <p:oleObj spid="_x0000_s3081" name="Paint Shop Pro Image" r:id="rId4" imgW="2526829" imgH="1395500" progId="PaintShopPro">
                  <p:embed/>
                </p:oleObj>
              </mc:Choice>
              <mc:Fallback>
                <p:oleObj name="Paint Shop Pro Image" r:id="rId4" imgW="2526829" imgH="1395500" progId="PaintShopPro">
                  <p:embed/>
                  <p:pic>
                    <p:nvPicPr>
                      <p:cNvPr id="2160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7259" y="3429793"/>
                        <a:ext cx="2527300" cy="13954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820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60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16068"/>
                                        </p:tgtEl>
                                        <p:attrNameLst>
                                          <p:attrName>style.visibility</p:attrName>
                                        </p:attrNameLst>
                                      </p:cBhvr>
                                      <p:to>
                                        <p:strVal val="visible"/>
                                      </p:to>
                                    </p:set>
                                    <p:animEffect transition="in" filter="fade">
                                      <p:cBhvr>
                                        <p:cTn id="13" dur="1000"/>
                                        <p:tgtEl>
                                          <p:spTgt spid="216068"/>
                                        </p:tgtEl>
                                      </p:cBhvr>
                                    </p:animEffect>
                                    <p:anim calcmode="lin" valueType="num">
                                      <p:cBhvr>
                                        <p:cTn id="14" dur="1000" fill="hold"/>
                                        <p:tgtEl>
                                          <p:spTgt spid="216068"/>
                                        </p:tgtEl>
                                        <p:attrNameLst>
                                          <p:attrName>ppt_x</p:attrName>
                                        </p:attrNameLst>
                                      </p:cBhvr>
                                      <p:tavLst>
                                        <p:tav tm="0">
                                          <p:val>
                                            <p:strVal val="#ppt_x"/>
                                          </p:val>
                                        </p:tav>
                                        <p:tav tm="100000">
                                          <p:val>
                                            <p:strVal val="#ppt_x"/>
                                          </p:val>
                                        </p:tav>
                                      </p:tavLst>
                                    </p:anim>
                                    <p:anim calcmode="lin" valueType="num">
                                      <p:cBhvr>
                                        <p:cTn id="15" dur="1000" fill="hold"/>
                                        <p:tgtEl>
                                          <p:spTgt spid="2160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89EFA5E-E053-4A41-85C6-182F27008BEA}" type="slidenum">
              <a:rPr lang="en-US" altLang="en-US"/>
              <a:pPr/>
              <a:t>45</a:t>
            </a:fld>
            <a:endParaRPr lang="en-US" altLang="en-US"/>
          </a:p>
        </p:txBody>
      </p:sp>
      <p:sp>
        <p:nvSpPr>
          <p:cNvPr id="217090" name="Rectangle 2"/>
          <p:cNvSpPr>
            <a:spLocks noGrp="1" noChangeArrowheads="1"/>
          </p:cNvSpPr>
          <p:nvPr>
            <p:ph type="title"/>
          </p:nvPr>
        </p:nvSpPr>
        <p:spPr/>
        <p:txBody>
          <a:bodyPr/>
          <a:lstStyle/>
          <a:p>
            <a:r>
              <a:rPr lang="en-US" altLang="en-US" dirty="0"/>
              <a:t>Maintenance</a:t>
            </a:r>
          </a:p>
        </p:txBody>
      </p:sp>
      <p:sp>
        <p:nvSpPr>
          <p:cNvPr id="217091" name="Rectangle 3"/>
          <p:cNvSpPr>
            <a:spLocks noGrp="1" noChangeArrowheads="1"/>
          </p:cNvSpPr>
          <p:nvPr>
            <p:ph type="body" idx="1"/>
          </p:nvPr>
        </p:nvSpPr>
        <p:spPr>
          <a:xfrm>
            <a:off x="1186220" y="2715904"/>
            <a:ext cx="5637661" cy="3425590"/>
          </a:xfrm>
        </p:spPr>
        <p:txBody>
          <a:bodyPr/>
          <a:lstStyle/>
          <a:p>
            <a:r>
              <a:rPr lang="en-US" altLang="en-US" dirty="0"/>
              <a:t>The while inner loop moves A[j -1], A[j -2], A[j -3], and so on, by one position to the right until the proper position for key (which has the value that started out in A[j]) is found  </a:t>
            </a:r>
          </a:p>
          <a:p>
            <a:r>
              <a:rPr lang="en-US" altLang="en-US" dirty="0"/>
              <a:t>At that point, the value of key is placed into this position.</a:t>
            </a:r>
          </a:p>
        </p:txBody>
      </p:sp>
      <p:graphicFrame>
        <p:nvGraphicFramePr>
          <p:cNvPr id="217092" name="Object 4"/>
          <p:cNvGraphicFramePr>
            <a:graphicFrameLocks noChangeAspect="1"/>
          </p:cNvGraphicFramePr>
          <p:nvPr/>
        </p:nvGraphicFramePr>
        <p:xfrm>
          <a:off x="8111581" y="2741612"/>
          <a:ext cx="2574925" cy="1385887"/>
        </p:xfrm>
        <a:graphic>
          <a:graphicData uri="http://schemas.openxmlformats.org/presentationml/2006/ole">
            <mc:AlternateContent xmlns:mc="http://schemas.openxmlformats.org/markup-compatibility/2006">
              <mc:Choice xmlns:v="urn:schemas-microsoft-com:vml" Requires="v">
                <p:oleObj spid="_x0000_s4112" name="Paint Shop Pro Image" r:id="rId4" imgW="2575610" imgH="1385741" progId="PaintShopPro">
                  <p:embed/>
                </p:oleObj>
              </mc:Choice>
              <mc:Fallback>
                <p:oleObj name="Paint Shop Pro Image" r:id="rId4" imgW="2575610" imgH="1385741" progId="PaintShopPro">
                  <p:embed/>
                  <p:pic>
                    <p:nvPicPr>
                      <p:cNvPr id="2170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1581" y="2741612"/>
                        <a:ext cx="257492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3" name="Object 5"/>
          <p:cNvGraphicFramePr>
            <a:graphicFrameLocks noChangeAspect="1"/>
          </p:cNvGraphicFramePr>
          <p:nvPr/>
        </p:nvGraphicFramePr>
        <p:xfrm>
          <a:off x="8159206" y="4428699"/>
          <a:ext cx="2527300" cy="1414462"/>
        </p:xfrm>
        <a:graphic>
          <a:graphicData uri="http://schemas.openxmlformats.org/presentationml/2006/ole">
            <mc:AlternateContent xmlns:mc="http://schemas.openxmlformats.org/markup-compatibility/2006">
              <mc:Choice xmlns:v="urn:schemas-microsoft-com:vml" Requires="v">
                <p:oleObj spid="_x0000_s4113" name="Paint Shop Pro Image" r:id="rId6" imgW="2526829" imgH="1414634" progId="PaintShopPro">
                  <p:embed/>
                </p:oleObj>
              </mc:Choice>
              <mc:Fallback>
                <p:oleObj name="Paint Shop Pro Image" r:id="rId6" imgW="2526829" imgH="1414634" progId="PaintShopPro">
                  <p:embed/>
                  <p:pic>
                    <p:nvPicPr>
                      <p:cNvPr id="21709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9206" y="4428699"/>
                        <a:ext cx="2527300"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359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0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17091">
                                            <p:txEl>
                                              <p:pRg st="1" end="1"/>
                                            </p:txEl>
                                          </p:spTgt>
                                        </p:tgtEl>
                                        <p:attrNameLst>
                                          <p:attrName>style.visibility</p:attrName>
                                        </p:attrNameLst>
                                      </p:cBhvr>
                                      <p:to>
                                        <p:strVal val="visible"/>
                                      </p:to>
                                    </p:set>
                                    <p:animEffect transition="in" filter="fade">
                                      <p:cBhvr>
                                        <p:cTn id="15" dur="1000"/>
                                        <p:tgtEl>
                                          <p:spTgt spid="217091">
                                            <p:txEl>
                                              <p:pRg st="1" end="1"/>
                                            </p:txEl>
                                          </p:spTgt>
                                        </p:tgtEl>
                                      </p:cBhvr>
                                    </p:animEffect>
                                    <p:anim calcmode="lin" valueType="num">
                                      <p:cBhvr>
                                        <p:cTn id="16" dur="1000" fill="hold"/>
                                        <p:tgtEl>
                                          <p:spTgt spid="21709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170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17093"/>
                                        </p:tgtEl>
                                        <p:attrNameLst>
                                          <p:attrName>style.visibility</p:attrName>
                                        </p:attrNameLst>
                                      </p:cBhvr>
                                      <p:to>
                                        <p:strVal val="visible"/>
                                      </p:to>
                                    </p:set>
                                    <p:animEffect transition="in" filter="fade">
                                      <p:cBhvr>
                                        <p:cTn id="22" dur="1000"/>
                                        <p:tgtEl>
                                          <p:spTgt spid="217093"/>
                                        </p:tgtEl>
                                      </p:cBhvr>
                                    </p:animEffect>
                                    <p:anim calcmode="lin" valueType="num">
                                      <p:cBhvr>
                                        <p:cTn id="23" dur="1000" fill="hold"/>
                                        <p:tgtEl>
                                          <p:spTgt spid="217093"/>
                                        </p:tgtEl>
                                        <p:attrNameLst>
                                          <p:attrName>ppt_x</p:attrName>
                                        </p:attrNameLst>
                                      </p:cBhvr>
                                      <p:tavLst>
                                        <p:tav tm="0">
                                          <p:val>
                                            <p:strVal val="#ppt_x"/>
                                          </p:val>
                                        </p:tav>
                                        <p:tav tm="100000">
                                          <p:val>
                                            <p:strVal val="#ppt_x"/>
                                          </p:val>
                                        </p:tav>
                                      </p:tavLst>
                                    </p:anim>
                                    <p:anim calcmode="lin" valueType="num">
                                      <p:cBhvr>
                                        <p:cTn id="24" dur="1000" fill="hold"/>
                                        <p:tgtEl>
                                          <p:spTgt spid="2170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0CD9EB4-D464-4E5F-BBFE-4AB774358F14}" type="slidenum">
              <a:rPr lang="en-US" altLang="en-US"/>
              <a:pPr/>
              <a:t>46</a:t>
            </a:fld>
            <a:endParaRPr lang="en-US" altLang="en-US"/>
          </a:p>
        </p:txBody>
      </p:sp>
      <p:sp>
        <p:nvSpPr>
          <p:cNvPr id="218114" name="Rectangle 2"/>
          <p:cNvSpPr>
            <a:spLocks noGrp="1" noChangeArrowheads="1"/>
          </p:cNvSpPr>
          <p:nvPr>
            <p:ph type="title"/>
          </p:nvPr>
        </p:nvSpPr>
        <p:spPr/>
        <p:txBody>
          <a:bodyPr/>
          <a:lstStyle/>
          <a:p>
            <a:r>
              <a:rPr lang="en-US" altLang="en-US" dirty="0"/>
              <a:t>Termination</a:t>
            </a:r>
          </a:p>
        </p:txBody>
      </p:sp>
      <p:sp>
        <p:nvSpPr>
          <p:cNvPr id="218115" name="Rectangle 3"/>
          <p:cNvSpPr>
            <a:spLocks noGrp="1" noChangeArrowheads="1"/>
          </p:cNvSpPr>
          <p:nvPr>
            <p:ph type="body" idx="1"/>
          </p:nvPr>
        </p:nvSpPr>
        <p:spPr>
          <a:xfrm>
            <a:off x="1091822" y="2784143"/>
            <a:ext cx="6264321" cy="2957844"/>
          </a:xfrm>
        </p:spPr>
        <p:txBody>
          <a:bodyPr>
            <a:noAutofit/>
          </a:bodyPr>
          <a:lstStyle/>
          <a:p>
            <a:r>
              <a:rPr lang="en-US" altLang="en-US" sz="1800" dirty="0"/>
              <a:t>The outer for loop ends when j = n + 1</a:t>
            </a:r>
            <a:r>
              <a:rPr lang="en-US" altLang="en-US" sz="1800" dirty="0">
                <a:sym typeface="Symbol" panose="05050102010706020507" pitchFamily="18" charset="2"/>
              </a:rPr>
              <a:t>  </a:t>
            </a:r>
            <a:r>
              <a:rPr lang="en-US" altLang="en-US" sz="1800" dirty="0"/>
              <a:t>j-1 = n</a:t>
            </a:r>
            <a:endParaRPr lang="en-US" altLang="en-US" sz="1800" dirty="0">
              <a:sym typeface="Symbol" panose="05050102010706020507" pitchFamily="18" charset="2"/>
            </a:endParaRPr>
          </a:p>
          <a:p>
            <a:pPr marL="285750" lvl="1"/>
            <a:r>
              <a:rPr lang="en-US" altLang="en-US" sz="1800" dirty="0"/>
              <a:t>Replace n with j-1 in the loop invariant: </a:t>
            </a:r>
          </a:p>
          <a:p>
            <a:pPr lvl="2"/>
            <a:r>
              <a:rPr lang="en-US" altLang="en-US" sz="1400" dirty="0"/>
              <a:t>the subarray A[1 . . n] consists of the elements originally in A[1 . . n], but in sorted order</a:t>
            </a:r>
          </a:p>
          <a:p>
            <a:r>
              <a:rPr lang="en-US" altLang="en-US" sz="1800" dirty="0"/>
              <a:t>The entire array is sorted!</a:t>
            </a:r>
          </a:p>
          <a:p>
            <a:r>
              <a:rPr lang="en-US" altLang="en-US" sz="1800" dirty="0"/>
              <a:t>Invariant: at the start of the for loop the elements in A[1 . . j-1] are in sorted order</a:t>
            </a:r>
          </a:p>
        </p:txBody>
      </p:sp>
      <p:graphicFrame>
        <p:nvGraphicFramePr>
          <p:cNvPr id="218116" name="Object 4"/>
          <p:cNvGraphicFramePr>
            <a:graphicFrameLocks noChangeAspect="1"/>
          </p:cNvGraphicFramePr>
          <p:nvPr/>
        </p:nvGraphicFramePr>
        <p:xfrm>
          <a:off x="7659688" y="2564330"/>
          <a:ext cx="2546350" cy="1423987"/>
        </p:xfrm>
        <a:graphic>
          <a:graphicData uri="http://schemas.openxmlformats.org/presentationml/2006/ole">
            <mc:AlternateContent xmlns:mc="http://schemas.openxmlformats.org/markup-compatibility/2006">
              <mc:Choice xmlns:v="urn:schemas-microsoft-com:vml" Requires="v">
                <p:oleObj spid="_x0000_s5136" name="Paint Shop Pro Image" r:id="rId4" imgW="2546341" imgH="1424390" progId="PaintShopPro">
                  <p:embed/>
                </p:oleObj>
              </mc:Choice>
              <mc:Fallback>
                <p:oleObj name="Paint Shop Pro Image" r:id="rId4" imgW="2546341" imgH="1424390" progId="PaintShopPro">
                  <p:embed/>
                  <p:pic>
                    <p:nvPicPr>
                      <p:cNvPr id="2181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688" y="2564330"/>
                        <a:ext cx="2546350"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7" name="Object 5"/>
          <p:cNvGraphicFramePr>
            <a:graphicFrameLocks noChangeAspect="1"/>
          </p:cNvGraphicFramePr>
          <p:nvPr/>
        </p:nvGraphicFramePr>
        <p:xfrm>
          <a:off x="7680563" y="4600575"/>
          <a:ext cx="2643187" cy="946150"/>
        </p:xfrm>
        <a:graphic>
          <a:graphicData uri="http://schemas.openxmlformats.org/presentationml/2006/ole">
            <mc:AlternateContent xmlns:mc="http://schemas.openxmlformats.org/markup-compatibility/2006">
              <mc:Choice xmlns:v="urn:schemas-microsoft-com:vml" Requires="v">
                <p:oleObj spid="_x0000_s5137" name="Paint Shop Pro Image" r:id="rId6" imgW="2643902" imgH="946341" progId="PaintShopPro">
                  <p:embed/>
                </p:oleObj>
              </mc:Choice>
              <mc:Fallback>
                <p:oleObj name="Paint Shop Pro Image" r:id="rId6" imgW="2643902" imgH="946341" progId="PaintShopPro">
                  <p:embed/>
                  <p:pic>
                    <p:nvPicPr>
                      <p:cNvPr id="21811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0563" y="4600575"/>
                        <a:ext cx="26431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8118" name="Text Box 6"/>
          <p:cNvSpPr txBox="1">
            <a:spLocks noChangeArrowheads="1"/>
          </p:cNvSpPr>
          <p:nvPr/>
        </p:nvSpPr>
        <p:spPr bwMode="auto">
          <a:xfrm>
            <a:off x="8697913" y="3257551"/>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j</a:t>
            </a:r>
          </a:p>
        </p:txBody>
      </p:sp>
      <p:sp>
        <p:nvSpPr>
          <p:cNvPr id="218119" name="Text Box 7"/>
          <p:cNvSpPr txBox="1">
            <a:spLocks noChangeArrowheads="1"/>
          </p:cNvSpPr>
          <p:nvPr/>
        </p:nvSpPr>
        <p:spPr bwMode="auto">
          <a:xfrm>
            <a:off x="8070850" y="3257550"/>
            <a:ext cx="516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j - 1</a:t>
            </a:r>
          </a:p>
        </p:txBody>
      </p:sp>
    </p:spTree>
    <p:extLst>
      <p:ext uri="{BB962C8B-B14F-4D97-AF65-F5344CB8AC3E}">
        <p14:creationId xmlns:p14="http://schemas.microsoft.com/office/powerpoint/2010/main" val="26394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81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8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81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811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18117"/>
                                        </p:tgtEl>
                                        <p:attrNameLst>
                                          <p:attrName>style.visibility</p:attrName>
                                        </p:attrNameLst>
                                      </p:cBhvr>
                                      <p:to>
                                        <p:strVal val="visible"/>
                                      </p:to>
                                    </p:set>
                                    <p:animEffect transition="in" filter="fade">
                                      <p:cBhvr>
                                        <p:cTn id="29" dur="1000"/>
                                        <p:tgtEl>
                                          <p:spTgt spid="218117"/>
                                        </p:tgtEl>
                                      </p:cBhvr>
                                    </p:animEffect>
                                    <p:anim calcmode="lin" valueType="num">
                                      <p:cBhvr>
                                        <p:cTn id="30" dur="1000" fill="hold"/>
                                        <p:tgtEl>
                                          <p:spTgt spid="218117"/>
                                        </p:tgtEl>
                                        <p:attrNameLst>
                                          <p:attrName>ppt_x</p:attrName>
                                        </p:attrNameLst>
                                      </p:cBhvr>
                                      <p:tavLst>
                                        <p:tav tm="0">
                                          <p:val>
                                            <p:strVal val="#ppt_x"/>
                                          </p:val>
                                        </p:tav>
                                        <p:tav tm="100000">
                                          <p:val>
                                            <p:strVal val="#ppt_x"/>
                                          </p:val>
                                        </p:tav>
                                      </p:tavLst>
                                    </p:anim>
                                    <p:anim calcmode="lin" valueType="num">
                                      <p:cBhvr>
                                        <p:cTn id="31" dur="1000" fill="hold"/>
                                        <p:tgtEl>
                                          <p:spTgt spid="2181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18115">
                                            <p:txEl>
                                              <p:pRg st="4" end="4"/>
                                            </p:txEl>
                                          </p:spTgt>
                                        </p:tgtEl>
                                        <p:attrNameLst>
                                          <p:attrName>style.visibility</p:attrName>
                                        </p:attrNameLst>
                                      </p:cBhvr>
                                      <p:to>
                                        <p:strVal val="visible"/>
                                      </p:to>
                                    </p:set>
                                    <p:anim calcmode="lin" valueType="num">
                                      <p:cBhvr additive="base">
                                        <p:cTn id="36" dur="500" fill="hold"/>
                                        <p:tgtEl>
                                          <p:spTgt spid="21811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181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8" grpId="0"/>
      <p:bldP spid="2181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Algorithm Is Better For Me?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Time complexity</a:t>
            </a:r>
          </a:p>
          <a:p>
            <a:pPr lvl="1">
              <a:buFont typeface="Wingdings" panose="05000000000000000000" pitchFamily="2" charset="2"/>
              <a:buChar char="Ø"/>
            </a:pPr>
            <a:r>
              <a:rPr lang="en-US" sz="2000" dirty="0"/>
              <a:t>Dependency relation between size of data and time (time proportional to size of data)</a:t>
            </a:r>
          </a:p>
          <a:p>
            <a:pPr lvl="1">
              <a:buFont typeface="Wingdings" panose="05000000000000000000" pitchFamily="2" charset="2"/>
              <a:buChar char="Ø"/>
            </a:pPr>
            <a:r>
              <a:rPr lang="en-US" sz="2000" dirty="0"/>
              <a:t>How time evolve if size of data is increased?</a:t>
            </a:r>
          </a:p>
          <a:p>
            <a:pPr>
              <a:buFont typeface="Wingdings" panose="05000000000000000000" pitchFamily="2" charset="2"/>
              <a:buChar char="Ø"/>
            </a:pPr>
            <a:r>
              <a:rPr lang="en-US" sz="2400" dirty="0"/>
              <a:t>Space complexity</a:t>
            </a:r>
          </a:p>
          <a:p>
            <a:pPr lvl="1">
              <a:buFont typeface="Wingdings" panose="05000000000000000000" pitchFamily="2" charset="2"/>
              <a:buChar char="Ø"/>
            </a:pPr>
            <a:r>
              <a:rPr lang="en-US" sz="2000" dirty="0"/>
              <a:t>In-place  (insignificant amount of extra storage)</a:t>
            </a:r>
          </a:p>
          <a:p>
            <a:pPr lvl="1">
              <a:buFont typeface="Wingdings" panose="05000000000000000000" pitchFamily="2" charset="2"/>
              <a:buChar char="Ø"/>
            </a:pPr>
            <a:r>
              <a:rPr lang="en-US" sz="2000" dirty="0"/>
              <a:t>Auxiliary storage (grows with input size)</a:t>
            </a:r>
          </a:p>
          <a:p>
            <a:pPr>
              <a:buFont typeface="Wingdings" panose="05000000000000000000" pitchFamily="2" charset="2"/>
              <a:buChar char="Ø"/>
            </a:pPr>
            <a:r>
              <a:rPr lang="en-US" dirty="0"/>
              <a:t>Stability</a:t>
            </a:r>
          </a:p>
          <a:p>
            <a:pPr lvl="1">
              <a:buFont typeface="Wingdings" panose="05000000000000000000" pitchFamily="2" charset="2"/>
              <a:buChar char="Ø"/>
            </a:pPr>
            <a:r>
              <a:rPr lang="en-US" sz="2000" dirty="0"/>
              <a:t>Preserve original ranks for items with same key values</a:t>
            </a:r>
          </a:p>
          <a:p>
            <a:pPr>
              <a:buFont typeface="Wingdings" panose="05000000000000000000" pitchFamily="2" charset="2"/>
              <a:buChar char="Ø"/>
            </a:pPr>
            <a:r>
              <a:rPr lang="en-US" dirty="0"/>
              <a:t>Others</a:t>
            </a:r>
          </a:p>
          <a:p>
            <a:pPr lvl="2">
              <a:buFont typeface="Wingdings" panose="05000000000000000000" pitchFamily="2" charset="2"/>
              <a:buChar char="Ø"/>
            </a:pPr>
            <a:r>
              <a:rPr lang="en-US" sz="1800" dirty="0"/>
              <a:t>Recursive, comparison, linear, internal vs external storage</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47</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40079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Sorting Algorithms</a:t>
            </a:r>
          </a:p>
        </p:txBody>
      </p:sp>
      <p:graphicFrame>
        <p:nvGraphicFramePr>
          <p:cNvPr id="4" name="Content Placeholder 3"/>
          <p:cNvGraphicFramePr>
            <a:graphicFrameLocks noGrp="1"/>
          </p:cNvGraphicFramePr>
          <p:nvPr>
            <p:ph idx="1"/>
          </p:nvPr>
        </p:nvGraphicFramePr>
        <p:xfrm>
          <a:off x="1295401" y="2511188"/>
          <a:ext cx="9895764" cy="3222309"/>
        </p:xfrm>
        <a:graphic>
          <a:graphicData uri="http://schemas.openxmlformats.org/drawingml/2006/table">
            <a:tbl>
              <a:tblPr firstRow="1" firstCol="1" bandRow="1"/>
              <a:tblGrid>
                <a:gridCol w="3391962">
                  <a:extLst>
                    <a:ext uri="{9D8B030D-6E8A-4147-A177-3AD203B41FA5}">
                      <a16:colId xmlns:a16="http://schemas.microsoft.com/office/drawing/2014/main" val="20000"/>
                    </a:ext>
                  </a:extLst>
                </a:gridCol>
                <a:gridCol w="3393050">
                  <a:extLst>
                    <a:ext uri="{9D8B030D-6E8A-4147-A177-3AD203B41FA5}">
                      <a16:colId xmlns:a16="http://schemas.microsoft.com/office/drawing/2014/main" val="20001"/>
                    </a:ext>
                  </a:extLst>
                </a:gridCol>
                <a:gridCol w="3110752">
                  <a:extLst>
                    <a:ext uri="{9D8B030D-6E8A-4147-A177-3AD203B41FA5}">
                      <a16:colId xmlns:a16="http://schemas.microsoft.com/office/drawing/2014/main" val="20002"/>
                    </a:ext>
                  </a:extLst>
                </a:gridCol>
              </a:tblGrid>
              <a:tr h="282250">
                <a:tc>
                  <a:txBody>
                    <a:bodyPr/>
                    <a:lstStyle/>
                    <a:p>
                      <a:pPr marL="0" marR="0" algn="ctr">
                        <a:lnSpc>
                          <a:spcPct val="107000"/>
                        </a:lnSpc>
                        <a:spcBef>
                          <a:spcPts val="0"/>
                        </a:spcBef>
                        <a:spcAft>
                          <a:spcPts val="0"/>
                        </a:spcAft>
                      </a:pPr>
                      <a:r>
                        <a:rPr lang="en-US" sz="2800" b="1" dirty="0">
                          <a:effectLst/>
                          <a:latin typeface="Calibri" panose="020F0502020204030204" pitchFamily="34" charset="0"/>
                          <a:ea typeface="Calibri" panose="020F0502020204030204" pitchFamily="34" charset="0"/>
                          <a:cs typeface="Arial" panose="020B0604020202020204" pitchFamily="34" charset="0"/>
                        </a:rPr>
                        <a:t>Algorithm</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07000"/>
                        </a:lnSpc>
                        <a:spcBef>
                          <a:spcPts val="0"/>
                        </a:spcBef>
                        <a:spcAft>
                          <a:spcPts val="0"/>
                        </a:spcAft>
                      </a:pPr>
                      <a:r>
                        <a:rPr lang="en-US" sz="2800" b="1" dirty="0">
                          <a:effectLst/>
                          <a:latin typeface="Calibri" panose="020F0502020204030204" pitchFamily="34" charset="0"/>
                          <a:ea typeface="Calibri" panose="020F0502020204030204" pitchFamily="34" charset="0"/>
                          <a:cs typeface="Arial" panose="020B0604020202020204" pitchFamily="34" charset="0"/>
                        </a:rPr>
                        <a:t>Time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07000"/>
                        </a:lnSpc>
                        <a:spcBef>
                          <a:spcPts val="0"/>
                        </a:spcBef>
                        <a:spcAft>
                          <a:spcPts val="0"/>
                        </a:spcAft>
                      </a:pPr>
                      <a:r>
                        <a:rPr lang="en-US" sz="2800" b="1" dirty="0">
                          <a:effectLst/>
                          <a:latin typeface="Calibri" panose="020F0502020204030204" pitchFamily="34" charset="0"/>
                          <a:ea typeface="Calibri" panose="020F0502020204030204" pitchFamily="34" charset="0"/>
                          <a:cs typeface="Arial" panose="020B0604020202020204" pitchFamily="34" charset="0"/>
                        </a:rPr>
                        <a:t>Notes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4855">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bubble-sort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4855">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selection-sort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4855">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2800" dirty="0">
                          <a:effectLst/>
                          <a:latin typeface="Calibri" panose="020F0502020204030204" pitchFamily="34" charset="0"/>
                          <a:ea typeface="Calibri" panose="020F0502020204030204" pitchFamily="34" charset="0"/>
                          <a:cs typeface="Arial" panose="020B0604020202020204" pitchFamily="34" charset="0"/>
                        </a:rPr>
                        <a:t>insertion-sort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2250">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2250">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600075" algn="l"/>
                        </a:tabLs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48</a:t>
            </a:fld>
            <a:endParaRPr lang="en-US" dirty="0"/>
          </a:p>
        </p:txBody>
      </p:sp>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883370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CS2009 </a:t>
            </a:r>
            <a:r>
              <a:rPr lang="en-US" sz="7200" dirty="0"/>
              <a:t>Design and Complexity Analysis</a:t>
            </a:r>
            <a:endParaRPr lang="en-US" dirty="0"/>
          </a:p>
        </p:txBody>
      </p:sp>
      <p:sp>
        <p:nvSpPr>
          <p:cNvPr id="7" name="Subtitle 6"/>
          <p:cNvSpPr>
            <a:spLocks noGrp="1"/>
          </p:cNvSpPr>
          <p:nvPr>
            <p:ph type="subTitle" idx="1"/>
          </p:nvPr>
        </p:nvSpPr>
        <p:spPr/>
        <p:txBody>
          <a:bodyPr/>
          <a:lstStyle/>
          <a:p>
            <a:r>
              <a:rPr lang="en-US" dirty="0"/>
              <a:t>Linear Sorting Algorithms</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72278B0C-D7EE-4D55-9BA2-BEB956F5880D}" type="slidenum">
              <a:rPr lang="en-US" smtClean="0"/>
              <a:t>49</a:t>
            </a:fld>
            <a:endParaRPr lang="en-US"/>
          </a:p>
        </p:txBody>
      </p:sp>
    </p:spTree>
    <p:extLst>
      <p:ext uri="{BB962C8B-B14F-4D97-AF65-F5344CB8AC3E}">
        <p14:creationId xmlns:p14="http://schemas.microsoft.com/office/powerpoint/2010/main" val="165674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Times New Roman"/>
                <a:ea typeface="Times New Roman"/>
                <a:cs typeface="Times New Roman"/>
                <a:sym typeface="Times New Roman"/>
              </a:rPr>
              <a:t>Asymptotic Strictly Upper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b="0" i="1" dirty="0" smtClean="0">
                          <a:solidFill>
                            <a:schemeClr val="dk1"/>
                          </a:solidFill>
                          <a:latin typeface="Cambria Math" panose="02040503050406030204" pitchFamily="18" charset="0"/>
                          <a:ea typeface="Times New Roman"/>
                          <a:cs typeface="Times New Roman"/>
                          <a:sym typeface="Times New Roman"/>
                        </a:rPr>
                        <m:t>&lt;</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𝑓𝑜𝑟</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𝑎𝑙𝑙</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a:solidFill>
                            <a:schemeClr val="dk1"/>
                          </a:solidFill>
                          <a:latin typeface="Cambria Math" panose="02040503050406030204" pitchFamily="18" charset="0"/>
                          <a:ea typeface="Times New Roman"/>
                          <a:cs typeface="Times New Roman"/>
                          <a:sym typeface="Times New Roman"/>
                        </a:rPr>
                        <m:t>0</m:t>
                      </m:r>
                    </m:oMath>
                  </m:oMathPara>
                </a14:m>
                <a:endParaRPr lang="en-US" sz="2000" dirty="0">
                  <a:solidFill>
                    <a:schemeClr val="dk1"/>
                  </a:solidFill>
                  <a:latin typeface="Times New Roman"/>
                  <a:ea typeface="Times New Roman"/>
                  <a:cs typeface="Times New Roman"/>
                  <a:sym typeface="Times New Roman"/>
                </a:endParaRPr>
              </a:p>
              <a:p>
                <a:pPr marL="0" lvl="0" indent="0" algn="ctr">
                  <a:spcBef>
                    <a:spcPts val="1000"/>
                  </a:spcBef>
                  <a:spcAft>
                    <a:spcPts val="0"/>
                  </a:spcAft>
                  <a:buNone/>
                </a:pP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𝑔</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 is an </a:t>
                </a:r>
                <a:r>
                  <a:rPr lang="en-US" sz="2000" b="1" dirty="0">
                    <a:solidFill>
                      <a:schemeClr val="dk1"/>
                    </a:solidFill>
                    <a:latin typeface="Times New Roman"/>
                    <a:ea typeface="Times New Roman"/>
                    <a:cs typeface="Times New Roman"/>
                    <a:sym typeface="Times New Roman"/>
                  </a:rPr>
                  <a:t>asymptotic strictly upper bound </a:t>
                </a:r>
                <a:r>
                  <a:rPr lang="en-US" sz="2000" dirty="0">
                    <a:solidFill>
                      <a:schemeClr val="dk1"/>
                    </a:solidFill>
                    <a:latin typeface="Times New Roman"/>
                    <a:ea typeface="Times New Roman"/>
                    <a:cs typeface="Times New Roman"/>
                    <a:sym typeface="Times New Roman"/>
                  </a:rPr>
                  <a:t>on </a:t>
                </a: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a:t>
                </a:r>
                <a:endParaRPr lang="en-US" sz="2000" dirty="0"/>
              </a:p>
              <a:p>
                <a:pPr marL="0" lvl="0" indent="0">
                  <a:spcBef>
                    <a:spcPts val="100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b="0" i="1" dirty="0" smtClean="0">
                          <a:solidFill>
                            <a:schemeClr val="dk1"/>
                          </a:solidFill>
                          <a:latin typeface="Cambria Math" panose="02040503050406030204" pitchFamily="18" charset="0"/>
                          <a:ea typeface="Times New Roman"/>
                          <a:cs typeface="Times New Roman"/>
                          <a:sym typeface="Times New Roman"/>
                        </a:rPr>
                        <m:t>𝑜</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e>
                      </m:d>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𝑖𝑓𝑓</m:t>
                      </m:r>
                      <m:r>
                        <a:rPr lang="en-US" sz="2000" b="0" i="1" dirty="0" smtClean="0">
                          <a:solidFill>
                            <a:schemeClr val="dk1"/>
                          </a:solidFill>
                          <a:latin typeface="Cambria Math" panose="02040503050406030204" pitchFamily="18" charset="0"/>
                          <a:ea typeface="Times New Roman"/>
                          <a:cs typeface="Times New Roman"/>
                          <a:sym typeface="Times New Roman"/>
                        </a:rPr>
                        <m:t> ∃ </m:t>
                      </m:r>
                      <m:r>
                        <a:rPr lang="en-US" sz="2000" b="0" i="1" dirty="0" smtClean="0">
                          <a:solidFill>
                            <a:schemeClr val="dk1"/>
                          </a:solidFill>
                          <a:latin typeface="Cambria Math" panose="02040503050406030204" pitchFamily="18" charset="0"/>
                          <a:ea typeface="Times New Roman"/>
                          <a:cs typeface="Times New Roman"/>
                          <a:sym typeface="Times New Roman"/>
                        </a:rPr>
                        <m:t>𝑐</m:t>
                      </m:r>
                      <m:r>
                        <a:rPr lang="en-US" sz="2000" b="0" i="1" dirty="0" smtClean="0">
                          <a:solidFill>
                            <a:schemeClr val="dk1"/>
                          </a:solidFill>
                          <a:latin typeface="Cambria Math" panose="02040503050406030204" pitchFamily="18" charset="0"/>
                          <a:ea typeface="Times New Roman"/>
                          <a:cs typeface="Times New Roman"/>
                          <a:sym typeface="Times New Roman"/>
                        </a:rPr>
                        <m:t>,</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𝑛</m:t>
                          </m:r>
                        </m:e>
                        <m:sub>
                          <m:r>
                            <a:rPr lang="en-US" sz="2000" b="0" i="1" dirty="0" smtClean="0">
                              <a:solidFill>
                                <a:schemeClr val="dk1"/>
                              </a:solidFill>
                              <a:latin typeface="Cambria Math" panose="02040503050406030204" pitchFamily="18" charset="0"/>
                              <a:ea typeface="Times New Roman"/>
                              <a:cs typeface="Times New Roman"/>
                              <a:sym typeface="Times New Roman"/>
                            </a:rPr>
                            <m:t>0</m:t>
                          </m:r>
                        </m:sub>
                      </m:sSub>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𝑐𝑔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smtClean="0">
                          <a:solidFill>
                            <a:schemeClr val="dk1"/>
                          </a:solidFill>
                          <a:latin typeface="Cambria Math" panose="02040503050406030204" pitchFamily="18" charset="0"/>
                          <a:ea typeface="Times New Roman"/>
                          <a:cs typeface="Times New Roman"/>
                          <a:sym typeface="Times New Roman"/>
                        </a:rPr>
                        <m:t>0</m:t>
                      </m:r>
                    </m:oMath>
                  </m:oMathPara>
                </a14:m>
                <a:endParaRPr lang="en-US" sz="2000" baseline="-25000" dirty="0">
                  <a:solidFill>
                    <a:schemeClr val="dk1"/>
                  </a:solidFill>
                  <a:latin typeface="Times New Roman"/>
                  <a:ea typeface="Times New Roman"/>
                  <a:cs typeface="Times New Roman"/>
                  <a:sym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LID4096">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5</a:t>
            </a:fld>
            <a:endParaRPr lang="en-US"/>
          </a:p>
        </p:txBody>
      </p:sp>
      <p:grpSp>
        <p:nvGrpSpPr>
          <p:cNvPr id="6" name="Google Shape;482;p57"/>
          <p:cNvGrpSpPr/>
          <p:nvPr/>
        </p:nvGrpSpPr>
        <p:grpSpPr>
          <a:xfrm>
            <a:off x="3227363" y="3175424"/>
            <a:ext cx="5240740" cy="2693536"/>
            <a:chOff x="1072" y="2016"/>
            <a:chExt cx="3680" cy="2064"/>
          </a:xfrm>
        </p:grpSpPr>
        <p:cxnSp>
          <p:nvCxnSpPr>
            <p:cNvPr id="7" name="Google Shape;483;p57"/>
            <p:cNvCxnSpPr/>
            <p:nvPr/>
          </p:nvCxnSpPr>
          <p:spPr>
            <a:xfrm>
              <a:off x="1536" y="2400"/>
              <a:ext cx="0" cy="1248"/>
            </a:xfrm>
            <a:prstGeom prst="straightConnector1">
              <a:avLst/>
            </a:prstGeom>
            <a:noFill/>
            <a:ln w="9525" cap="flat" cmpd="sng">
              <a:solidFill>
                <a:schemeClr val="dk1"/>
              </a:solidFill>
              <a:prstDash val="solid"/>
              <a:round/>
              <a:headEnd type="none" w="med" len="med"/>
              <a:tailEnd type="none" w="med" len="med"/>
            </a:ln>
          </p:spPr>
        </p:cxnSp>
        <p:cxnSp>
          <p:nvCxnSpPr>
            <p:cNvPr id="8" name="Google Shape;484;p57"/>
            <p:cNvCxnSpPr/>
            <p:nvPr/>
          </p:nvCxnSpPr>
          <p:spPr>
            <a:xfrm>
              <a:off x="1536" y="3648"/>
              <a:ext cx="2832" cy="0"/>
            </a:xfrm>
            <a:prstGeom prst="straightConnector1">
              <a:avLst/>
            </a:prstGeom>
            <a:noFill/>
            <a:ln w="9525" cap="flat" cmpd="sng">
              <a:solidFill>
                <a:schemeClr val="dk1"/>
              </a:solidFill>
              <a:prstDash val="solid"/>
              <a:round/>
              <a:headEnd type="none" w="med" len="med"/>
              <a:tailEnd type="none" w="med" len="med"/>
            </a:ln>
          </p:spPr>
        </p:cxnSp>
        <p:sp>
          <p:nvSpPr>
            <p:cNvPr id="9" name="Google Shape;485;p57"/>
            <p:cNvSpPr/>
            <p:nvPr/>
          </p:nvSpPr>
          <p:spPr>
            <a:xfrm>
              <a:off x="1072" y="2856"/>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T</a:t>
              </a:r>
              <a:r>
                <a:rPr lang="en-US" sz="1800" baseline="-25000" dirty="0">
                  <a:solidFill>
                    <a:schemeClr val="dk1"/>
                  </a:solidFill>
                  <a:latin typeface="Times New Roman"/>
                  <a:ea typeface="Times New Roman"/>
                  <a:cs typeface="Times New Roman"/>
                  <a:sym typeface="Times New Roman"/>
                </a:rPr>
                <a:t>t</a:t>
              </a:r>
              <a:endParaRPr dirty="0"/>
            </a:p>
          </p:txBody>
        </p:sp>
        <p:sp>
          <p:nvSpPr>
            <p:cNvPr id="10" name="Google Shape;486;p57"/>
            <p:cNvSpPr/>
            <p:nvPr/>
          </p:nvSpPr>
          <p:spPr>
            <a:xfrm>
              <a:off x="1344"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1</a:t>
              </a:r>
            </a:p>
          </p:txBody>
        </p:sp>
        <p:sp>
          <p:nvSpPr>
            <p:cNvPr id="11" name="Google Shape;487;p57"/>
            <p:cNvSpPr/>
            <p:nvPr/>
          </p:nvSpPr>
          <p:spPr>
            <a:xfrm>
              <a:off x="4272"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p>
          </p:txBody>
        </p:sp>
        <p:sp>
          <p:nvSpPr>
            <p:cNvPr id="12" name="Google Shape;488;p57"/>
            <p:cNvSpPr/>
            <p:nvPr/>
          </p:nvSpPr>
          <p:spPr>
            <a:xfrm>
              <a:off x="1632" y="2736"/>
              <a:ext cx="2496" cy="448"/>
            </a:xfrm>
            <a:custGeom>
              <a:avLst/>
              <a:gdLst/>
              <a:ahLst/>
              <a:cxnLst/>
              <a:rect l="l" t="t" r="r" b="b"/>
              <a:pathLst>
                <a:path w="2496" h="448" extrusionOk="0">
                  <a:moveTo>
                    <a:pt x="0" y="448"/>
                  </a:moveTo>
                  <a:cubicBezTo>
                    <a:pt x="48" y="356"/>
                    <a:pt x="96" y="264"/>
                    <a:pt x="192" y="256"/>
                  </a:cubicBezTo>
                  <a:cubicBezTo>
                    <a:pt x="288" y="248"/>
                    <a:pt x="472" y="440"/>
                    <a:pt x="576" y="400"/>
                  </a:cubicBezTo>
                  <a:cubicBezTo>
                    <a:pt x="680" y="360"/>
                    <a:pt x="752" y="32"/>
                    <a:pt x="816" y="16"/>
                  </a:cubicBezTo>
                  <a:cubicBezTo>
                    <a:pt x="880" y="0"/>
                    <a:pt x="680" y="283"/>
                    <a:pt x="960" y="304"/>
                  </a:cubicBezTo>
                  <a:cubicBezTo>
                    <a:pt x="1240" y="325"/>
                    <a:pt x="2176" y="177"/>
                    <a:pt x="2496" y="144"/>
                  </a:cubicBez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3" name="Google Shape;489;p57"/>
            <p:cNvSpPr/>
            <p:nvPr/>
          </p:nvSpPr>
          <p:spPr>
            <a:xfrm>
              <a:off x="1728" y="2352"/>
              <a:ext cx="2448" cy="1128"/>
            </a:xfrm>
            <a:custGeom>
              <a:avLst/>
              <a:gdLst/>
              <a:ahLst/>
              <a:cxnLst/>
              <a:rect l="l" t="t" r="r" b="b"/>
              <a:pathLst>
                <a:path w="2448" h="1128" extrusionOk="0">
                  <a:moveTo>
                    <a:pt x="0" y="1008"/>
                  </a:moveTo>
                  <a:cubicBezTo>
                    <a:pt x="60" y="1068"/>
                    <a:pt x="120" y="1128"/>
                    <a:pt x="144" y="1008"/>
                  </a:cubicBezTo>
                  <a:cubicBezTo>
                    <a:pt x="168" y="888"/>
                    <a:pt x="56" y="288"/>
                    <a:pt x="144" y="288"/>
                  </a:cubicBezTo>
                  <a:cubicBezTo>
                    <a:pt x="232" y="288"/>
                    <a:pt x="552" y="912"/>
                    <a:pt x="672" y="1008"/>
                  </a:cubicBezTo>
                  <a:cubicBezTo>
                    <a:pt x="792" y="1104"/>
                    <a:pt x="800" y="880"/>
                    <a:pt x="864" y="864"/>
                  </a:cubicBezTo>
                  <a:cubicBezTo>
                    <a:pt x="928" y="848"/>
                    <a:pt x="1026" y="912"/>
                    <a:pt x="1056" y="912"/>
                  </a:cubicBezTo>
                  <a:cubicBezTo>
                    <a:pt x="1086" y="912"/>
                    <a:pt x="1004" y="928"/>
                    <a:pt x="1044" y="864"/>
                  </a:cubicBezTo>
                  <a:cubicBezTo>
                    <a:pt x="1084" y="800"/>
                    <a:pt x="1062" y="672"/>
                    <a:pt x="1296" y="528"/>
                  </a:cubicBezTo>
                  <a:cubicBezTo>
                    <a:pt x="1530" y="384"/>
                    <a:pt x="1980" y="188"/>
                    <a:pt x="2448"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4" name="Google Shape;490;p57"/>
            <p:cNvSpPr/>
            <p:nvPr/>
          </p:nvSpPr>
          <p:spPr>
            <a:xfrm>
              <a:off x="4128" y="2016"/>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g(n)</a:t>
              </a:r>
            </a:p>
          </p:txBody>
        </p:sp>
        <p:sp>
          <p:nvSpPr>
            <p:cNvPr id="15" name="Google Shape;491;p57"/>
            <p:cNvSpPr/>
            <p:nvPr/>
          </p:nvSpPr>
          <p:spPr>
            <a:xfrm>
              <a:off x="4176" y="2544"/>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f(n)</a:t>
              </a:r>
            </a:p>
          </p:txBody>
        </p:sp>
        <p:cxnSp>
          <p:nvCxnSpPr>
            <p:cNvPr id="16" name="Google Shape;492;p57"/>
            <p:cNvCxnSpPr/>
            <p:nvPr/>
          </p:nvCxnSpPr>
          <p:spPr>
            <a:xfrm>
              <a:off x="2880" y="3024"/>
              <a:ext cx="0" cy="624"/>
            </a:xfrm>
            <a:prstGeom prst="straightConnector1">
              <a:avLst/>
            </a:prstGeom>
            <a:noFill/>
            <a:ln w="9525" cap="flat" cmpd="sng">
              <a:solidFill>
                <a:schemeClr val="dk1"/>
              </a:solidFill>
              <a:prstDash val="dash"/>
              <a:round/>
              <a:headEnd type="none" w="med" len="med"/>
              <a:tailEnd type="none" w="med" len="med"/>
            </a:ln>
          </p:spPr>
        </p:cxnSp>
        <p:sp>
          <p:nvSpPr>
            <p:cNvPr id="17" name="Google Shape;493;p57"/>
            <p:cNvSpPr/>
            <p:nvPr/>
          </p:nvSpPr>
          <p:spPr>
            <a:xfrm>
              <a:off x="2640"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r>
                <a:rPr lang="en-US" sz="1800" baseline="-25000">
                  <a:solidFill>
                    <a:schemeClr val="dk1"/>
                  </a:solidFill>
                  <a:latin typeface="Times New Roman"/>
                  <a:ea typeface="Times New Roman"/>
                  <a:cs typeface="Times New Roman"/>
                  <a:sym typeface="Times New Roman"/>
                </a:rPr>
                <a:t>0</a:t>
              </a:r>
            </a:p>
          </p:txBody>
        </p:sp>
      </p:grpSp>
    </p:spTree>
    <p:extLst>
      <p:ext uri="{BB962C8B-B14F-4D97-AF65-F5344CB8AC3E}">
        <p14:creationId xmlns:p14="http://schemas.microsoft.com/office/powerpoint/2010/main" val="2216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time sorting algorithms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800" dirty="0"/>
              <a:t>Counting sort and radix sort assume that the input consists of integers in a small range.</a:t>
            </a:r>
          </a:p>
          <a:p>
            <a:pPr>
              <a:buFont typeface="Wingdings" panose="05000000000000000000" pitchFamily="2" charset="2"/>
              <a:buChar char="Ø"/>
            </a:pPr>
            <a:r>
              <a:rPr lang="en-US" sz="2800" dirty="0"/>
              <a:t>Despite of linear time usually these algorithms are not very desirable from practical point of view</a:t>
            </a:r>
          </a:p>
          <a:p>
            <a:pPr lvl="1">
              <a:buFont typeface="Wingdings" panose="05000000000000000000" pitchFamily="2" charset="2"/>
              <a:buChar char="Ø"/>
            </a:pPr>
            <a:r>
              <a:rPr lang="en-US" sz="2400" dirty="0"/>
              <a:t>the efficiency of linear-time algorithms depend on the keys randomly ordered. If this condition is not satisfied, the result is the degrading in performance.</a:t>
            </a:r>
          </a:p>
          <a:p>
            <a:pPr lvl="1">
              <a:buFont typeface="Wingdings" panose="05000000000000000000" pitchFamily="2" charset="2"/>
              <a:buChar char="Ø"/>
            </a:pPr>
            <a:r>
              <a:rPr lang="en-US" sz="2400" dirty="0"/>
              <a:t>these algorithms require extra space proportional to the size of the array being sorted and largest value of the elements, so if we are dealing with large file, extra array becomes a real liability</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50</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325051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Sort</a:t>
            </a:r>
          </a:p>
        </p:txBody>
      </p:sp>
      <p:sp>
        <p:nvSpPr>
          <p:cNvPr id="3" name="Content Placeholder 2"/>
          <p:cNvSpPr>
            <a:spLocks noGrp="1"/>
          </p:cNvSpPr>
          <p:nvPr>
            <p:ph idx="1"/>
          </p:nvPr>
        </p:nvSpPr>
        <p:spPr>
          <a:xfrm>
            <a:off x="1295401" y="2556932"/>
            <a:ext cx="5432944" cy="3318936"/>
          </a:xfrm>
        </p:spPr>
        <p:txBody>
          <a:bodyPr>
            <a:normAutofit fontScale="55000" lnSpcReduction="20000"/>
          </a:bodyPr>
          <a:lstStyle/>
          <a:p>
            <a:pPr>
              <a:buFont typeface="Wingdings" panose="05000000000000000000" pitchFamily="2" charset="2"/>
              <a:buChar char="Ø"/>
            </a:pPr>
            <a:r>
              <a:rPr lang="en-US" sz="2800" dirty="0"/>
              <a:t>it is an integer sorting algorithm.</a:t>
            </a:r>
          </a:p>
          <a:p>
            <a:pPr>
              <a:buFont typeface="Wingdings" panose="05000000000000000000" pitchFamily="2" charset="2"/>
              <a:buChar char="Ø"/>
            </a:pPr>
            <a:r>
              <a:rPr lang="en-US" sz="2800" dirty="0"/>
              <a:t>Note that Counting sort beats the lower bound of  Ω(n </a:t>
            </a:r>
            <a:r>
              <a:rPr lang="en-US" sz="2800" dirty="0" err="1"/>
              <a:t>lg</a:t>
            </a:r>
            <a:r>
              <a:rPr lang="en-US" sz="2800" dirty="0"/>
              <a:t> n), because it is not a comparison sort. O(n + k)</a:t>
            </a:r>
          </a:p>
          <a:p>
            <a:pPr>
              <a:buFont typeface="Wingdings" panose="05000000000000000000" pitchFamily="2" charset="2"/>
              <a:buChar char="Ø"/>
            </a:pPr>
            <a:r>
              <a:rPr lang="en-US" sz="2800" dirty="0"/>
              <a:t>Counting sort uses the actual values of the elements to index into an array. </a:t>
            </a:r>
          </a:p>
          <a:p>
            <a:pPr>
              <a:buFont typeface="Wingdings" panose="05000000000000000000" pitchFamily="2" charset="2"/>
              <a:buChar char="Ø"/>
            </a:pPr>
            <a:r>
              <a:rPr lang="en-US" sz="2800" dirty="0"/>
              <a:t>The basic idea of Counting sort is to determine, for each input elements x, the number of elements less than x. </a:t>
            </a:r>
          </a:p>
          <a:p>
            <a:pPr>
              <a:buFont typeface="Wingdings" panose="05000000000000000000" pitchFamily="2" charset="2"/>
              <a:buChar char="Ø"/>
            </a:pPr>
            <a:r>
              <a:rPr lang="en-US" sz="2800" dirty="0"/>
              <a:t>Not in-place Because it uses arrays of length k + 1 and n, the total space usage of the algorithm is also O(n + k)</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51</a:t>
            </a:fld>
            <a:endParaRPr lang="en-US" dirty="0"/>
          </a:p>
        </p:txBody>
      </p:sp>
      <p:sp>
        <p:nvSpPr>
          <p:cNvPr id="4" name="Footer Placeholder 3"/>
          <p:cNvSpPr>
            <a:spLocks noGrp="1"/>
          </p:cNvSpPr>
          <p:nvPr>
            <p:ph type="ftr" sz="quarter" idx="11"/>
          </p:nvPr>
        </p:nvSpPr>
        <p:spPr/>
        <p:txBody>
          <a:bodyPr/>
          <a:lstStyle/>
          <a:p>
            <a:r>
              <a:rPr lang="en-US"/>
              <a:t>zeshan.khan@nu.edu.pk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345" y="2556932"/>
            <a:ext cx="4731023" cy="2560389"/>
          </a:xfrm>
          <a:prstGeom prst="rect">
            <a:avLst/>
          </a:prstGeom>
        </p:spPr>
      </p:pic>
    </p:spTree>
    <p:extLst>
      <p:ext uri="{BB962C8B-B14F-4D97-AF65-F5344CB8AC3E}">
        <p14:creationId xmlns:p14="http://schemas.microsoft.com/office/powerpoint/2010/main" val="3052766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Counting Sort</a:t>
            </a:r>
          </a:p>
        </p:txBody>
      </p:sp>
      <p:sp>
        <p:nvSpPr>
          <p:cNvPr id="15" name="Slide Number Placeholder 14"/>
          <p:cNvSpPr>
            <a:spLocks noGrp="1"/>
          </p:cNvSpPr>
          <p:nvPr>
            <p:ph type="sldNum" sz="quarter" idx="12"/>
          </p:nvPr>
        </p:nvSpPr>
        <p:spPr/>
        <p:txBody>
          <a:bodyPr>
            <a:normAutofit lnSpcReduction="10000"/>
          </a:bodyPr>
          <a:lstStyle/>
          <a:p>
            <a:fld id="{629637A9-119A-49DA-BD12-AAC58B377D80}" type="slidenum">
              <a:rPr lang="en-US" smtClean="0"/>
              <a:t>52</a:t>
            </a:fld>
            <a:endParaRPr lang="en-US" dirty="0"/>
          </a:p>
        </p:txBody>
      </p:sp>
      <p:graphicFrame>
        <p:nvGraphicFramePr>
          <p:cNvPr id="4" name="Table 3"/>
          <p:cNvGraphicFramePr>
            <a:graphicFrameLocks noGrp="1"/>
          </p:cNvGraphicFramePr>
          <p:nvPr/>
        </p:nvGraphicFramePr>
        <p:xfrm>
          <a:off x="3043331" y="2203508"/>
          <a:ext cx="2484265" cy="358459"/>
        </p:xfrm>
        <a:graphic>
          <a:graphicData uri="http://schemas.openxmlformats.org/drawingml/2006/table">
            <a:tbl>
              <a:tblPr firstRow="1" firstCol="1" bandRow="1"/>
              <a:tblGrid>
                <a:gridCol w="496853">
                  <a:extLst>
                    <a:ext uri="{9D8B030D-6E8A-4147-A177-3AD203B41FA5}">
                      <a16:colId xmlns:a16="http://schemas.microsoft.com/office/drawing/2014/main" val="20000"/>
                    </a:ext>
                  </a:extLst>
                </a:gridCol>
                <a:gridCol w="496853">
                  <a:extLst>
                    <a:ext uri="{9D8B030D-6E8A-4147-A177-3AD203B41FA5}">
                      <a16:colId xmlns:a16="http://schemas.microsoft.com/office/drawing/2014/main" val="20001"/>
                    </a:ext>
                  </a:extLst>
                </a:gridCol>
                <a:gridCol w="496853">
                  <a:extLst>
                    <a:ext uri="{9D8B030D-6E8A-4147-A177-3AD203B41FA5}">
                      <a16:colId xmlns:a16="http://schemas.microsoft.com/office/drawing/2014/main" val="20002"/>
                    </a:ext>
                  </a:extLst>
                </a:gridCol>
                <a:gridCol w="496853">
                  <a:extLst>
                    <a:ext uri="{9D8B030D-6E8A-4147-A177-3AD203B41FA5}">
                      <a16:colId xmlns:a16="http://schemas.microsoft.com/office/drawing/2014/main" val="20003"/>
                    </a:ext>
                  </a:extLst>
                </a:gridCol>
                <a:gridCol w="496853">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B1AA"/>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3018449" y="3279639"/>
          <a:ext cx="2484265" cy="358459"/>
        </p:xfrm>
        <a:graphic>
          <a:graphicData uri="http://schemas.openxmlformats.org/drawingml/2006/table">
            <a:tbl>
              <a:tblPr firstRow="1" firstCol="1" bandRow="1"/>
              <a:tblGrid>
                <a:gridCol w="496853">
                  <a:extLst>
                    <a:ext uri="{9D8B030D-6E8A-4147-A177-3AD203B41FA5}">
                      <a16:colId xmlns:a16="http://schemas.microsoft.com/office/drawing/2014/main" val="20000"/>
                    </a:ext>
                  </a:extLst>
                </a:gridCol>
                <a:gridCol w="496853">
                  <a:extLst>
                    <a:ext uri="{9D8B030D-6E8A-4147-A177-3AD203B41FA5}">
                      <a16:colId xmlns:a16="http://schemas.microsoft.com/office/drawing/2014/main" val="20001"/>
                    </a:ext>
                  </a:extLst>
                </a:gridCol>
                <a:gridCol w="496853">
                  <a:extLst>
                    <a:ext uri="{9D8B030D-6E8A-4147-A177-3AD203B41FA5}">
                      <a16:colId xmlns:a16="http://schemas.microsoft.com/office/drawing/2014/main" val="20002"/>
                    </a:ext>
                  </a:extLst>
                </a:gridCol>
                <a:gridCol w="496853">
                  <a:extLst>
                    <a:ext uri="{9D8B030D-6E8A-4147-A177-3AD203B41FA5}">
                      <a16:colId xmlns:a16="http://schemas.microsoft.com/office/drawing/2014/main" val="20003"/>
                    </a:ext>
                  </a:extLst>
                </a:gridCol>
                <a:gridCol w="496853">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6614634" y="2787106"/>
          <a:ext cx="1875453" cy="368630"/>
        </p:xfrm>
        <a:graphic>
          <a:graphicData uri="http://schemas.openxmlformats.org/drawingml/2006/table">
            <a:tbl>
              <a:tblPr firstRow="1" firstCol="1" bandRow="1"/>
              <a:tblGrid>
                <a:gridCol w="457200">
                  <a:extLst>
                    <a:ext uri="{9D8B030D-6E8A-4147-A177-3AD203B41FA5}">
                      <a16:colId xmlns:a16="http://schemas.microsoft.com/office/drawing/2014/main" val="20000"/>
                    </a:ext>
                  </a:extLst>
                </a:gridCol>
                <a:gridCol w="434231">
                  <a:extLst>
                    <a:ext uri="{9D8B030D-6E8A-4147-A177-3AD203B41FA5}">
                      <a16:colId xmlns:a16="http://schemas.microsoft.com/office/drawing/2014/main" val="20001"/>
                    </a:ext>
                  </a:extLst>
                </a:gridCol>
                <a:gridCol w="472236">
                  <a:extLst>
                    <a:ext uri="{9D8B030D-6E8A-4147-A177-3AD203B41FA5}">
                      <a16:colId xmlns:a16="http://schemas.microsoft.com/office/drawing/2014/main" val="20002"/>
                    </a:ext>
                  </a:extLst>
                </a:gridCol>
                <a:gridCol w="511786">
                  <a:extLst>
                    <a:ext uri="{9D8B030D-6E8A-4147-A177-3AD203B41FA5}">
                      <a16:colId xmlns:a16="http://schemas.microsoft.com/office/drawing/2014/main" val="20003"/>
                    </a:ext>
                  </a:extLst>
                </a:gridCol>
              </a:tblGrid>
              <a:tr h="3686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b="1"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3021559" y="3758610"/>
          <a:ext cx="2484265" cy="358459"/>
        </p:xfrm>
        <a:graphic>
          <a:graphicData uri="http://schemas.openxmlformats.org/drawingml/2006/table">
            <a:tbl>
              <a:tblPr firstRow="1" firstCol="1" bandRow="1"/>
              <a:tblGrid>
                <a:gridCol w="496853">
                  <a:extLst>
                    <a:ext uri="{9D8B030D-6E8A-4147-A177-3AD203B41FA5}">
                      <a16:colId xmlns:a16="http://schemas.microsoft.com/office/drawing/2014/main" val="20000"/>
                    </a:ext>
                  </a:extLst>
                </a:gridCol>
                <a:gridCol w="496853">
                  <a:extLst>
                    <a:ext uri="{9D8B030D-6E8A-4147-A177-3AD203B41FA5}">
                      <a16:colId xmlns:a16="http://schemas.microsoft.com/office/drawing/2014/main" val="20001"/>
                    </a:ext>
                  </a:extLst>
                </a:gridCol>
                <a:gridCol w="496853">
                  <a:extLst>
                    <a:ext uri="{9D8B030D-6E8A-4147-A177-3AD203B41FA5}">
                      <a16:colId xmlns:a16="http://schemas.microsoft.com/office/drawing/2014/main" val="20002"/>
                    </a:ext>
                  </a:extLst>
                </a:gridCol>
                <a:gridCol w="496853">
                  <a:extLst>
                    <a:ext uri="{9D8B030D-6E8A-4147-A177-3AD203B41FA5}">
                      <a16:colId xmlns:a16="http://schemas.microsoft.com/office/drawing/2014/main" val="20003"/>
                    </a:ext>
                  </a:extLst>
                </a:gridCol>
                <a:gridCol w="496853">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3021560" y="4262464"/>
          <a:ext cx="2484265" cy="358459"/>
        </p:xfrm>
        <a:graphic>
          <a:graphicData uri="http://schemas.openxmlformats.org/drawingml/2006/table">
            <a:tbl>
              <a:tblPr firstRow="1" firstCol="1" bandRow="1"/>
              <a:tblGrid>
                <a:gridCol w="496853">
                  <a:extLst>
                    <a:ext uri="{9D8B030D-6E8A-4147-A177-3AD203B41FA5}">
                      <a16:colId xmlns:a16="http://schemas.microsoft.com/office/drawing/2014/main" val="20000"/>
                    </a:ext>
                  </a:extLst>
                </a:gridCol>
                <a:gridCol w="496853">
                  <a:extLst>
                    <a:ext uri="{9D8B030D-6E8A-4147-A177-3AD203B41FA5}">
                      <a16:colId xmlns:a16="http://schemas.microsoft.com/office/drawing/2014/main" val="20001"/>
                    </a:ext>
                  </a:extLst>
                </a:gridCol>
                <a:gridCol w="496853">
                  <a:extLst>
                    <a:ext uri="{9D8B030D-6E8A-4147-A177-3AD203B41FA5}">
                      <a16:colId xmlns:a16="http://schemas.microsoft.com/office/drawing/2014/main" val="20002"/>
                    </a:ext>
                  </a:extLst>
                </a:gridCol>
                <a:gridCol w="496853">
                  <a:extLst>
                    <a:ext uri="{9D8B030D-6E8A-4147-A177-3AD203B41FA5}">
                      <a16:colId xmlns:a16="http://schemas.microsoft.com/office/drawing/2014/main" val="20003"/>
                    </a:ext>
                  </a:extLst>
                </a:gridCol>
                <a:gridCol w="496853">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6602963" y="3276530"/>
          <a:ext cx="1875453" cy="368630"/>
        </p:xfrm>
        <a:graphic>
          <a:graphicData uri="http://schemas.openxmlformats.org/drawingml/2006/table">
            <a:tbl>
              <a:tblPr firstRow="1" firstCol="1" bandRow="1"/>
              <a:tblGrid>
                <a:gridCol w="457200">
                  <a:extLst>
                    <a:ext uri="{9D8B030D-6E8A-4147-A177-3AD203B41FA5}">
                      <a16:colId xmlns:a16="http://schemas.microsoft.com/office/drawing/2014/main" val="20000"/>
                    </a:ext>
                  </a:extLst>
                </a:gridCol>
                <a:gridCol w="434231">
                  <a:extLst>
                    <a:ext uri="{9D8B030D-6E8A-4147-A177-3AD203B41FA5}">
                      <a16:colId xmlns:a16="http://schemas.microsoft.com/office/drawing/2014/main" val="20001"/>
                    </a:ext>
                  </a:extLst>
                </a:gridCol>
                <a:gridCol w="472236">
                  <a:extLst>
                    <a:ext uri="{9D8B030D-6E8A-4147-A177-3AD203B41FA5}">
                      <a16:colId xmlns:a16="http://schemas.microsoft.com/office/drawing/2014/main" val="20002"/>
                    </a:ext>
                  </a:extLst>
                </a:gridCol>
                <a:gridCol w="511786">
                  <a:extLst>
                    <a:ext uri="{9D8B030D-6E8A-4147-A177-3AD203B41FA5}">
                      <a16:colId xmlns:a16="http://schemas.microsoft.com/office/drawing/2014/main" val="20003"/>
                    </a:ext>
                  </a:extLst>
                </a:gridCol>
              </a:tblGrid>
              <a:tr h="3686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6593633" y="3780382"/>
          <a:ext cx="1875453" cy="368630"/>
        </p:xfrm>
        <a:graphic>
          <a:graphicData uri="http://schemas.openxmlformats.org/drawingml/2006/table">
            <a:tbl>
              <a:tblPr firstRow="1" firstCol="1" bandRow="1"/>
              <a:tblGrid>
                <a:gridCol w="457200">
                  <a:extLst>
                    <a:ext uri="{9D8B030D-6E8A-4147-A177-3AD203B41FA5}">
                      <a16:colId xmlns:a16="http://schemas.microsoft.com/office/drawing/2014/main" val="20000"/>
                    </a:ext>
                  </a:extLst>
                </a:gridCol>
                <a:gridCol w="434231">
                  <a:extLst>
                    <a:ext uri="{9D8B030D-6E8A-4147-A177-3AD203B41FA5}">
                      <a16:colId xmlns:a16="http://schemas.microsoft.com/office/drawing/2014/main" val="20001"/>
                    </a:ext>
                  </a:extLst>
                </a:gridCol>
                <a:gridCol w="472236">
                  <a:extLst>
                    <a:ext uri="{9D8B030D-6E8A-4147-A177-3AD203B41FA5}">
                      <a16:colId xmlns:a16="http://schemas.microsoft.com/office/drawing/2014/main" val="20002"/>
                    </a:ext>
                  </a:extLst>
                </a:gridCol>
                <a:gridCol w="511786">
                  <a:extLst>
                    <a:ext uri="{9D8B030D-6E8A-4147-A177-3AD203B41FA5}">
                      <a16:colId xmlns:a16="http://schemas.microsoft.com/office/drawing/2014/main" val="20003"/>
                    </a:ext>
                  </a:extLst>
                </a:gridCol>
              </a:tblGrid>
              <a:tr h="3686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6584302" y="4246914"/>
          <a:ext cx="1875453" cy="368630"/>
        </p:xfrm>
        <a:graphic>
          <a:graphicData uri="http://schemas.openxmlformats.org/drawingml/2006/table">
            <a:tbl>
              <a:tblPr firstRow="1" firstCol="1" bandRow="1"/>
              <a:tblGrid>
                <a:gridCol w="457200">
                  <a:extLst>
                    <a:ext uri="{9D8B030D-6E8A-4147-A177-3AD203B41FA5}">
                      <a16:colId xmlns:a16="http://schemas.microsoft.com/office/drawing/2014/main" val="20000"/>
                    </a:ext>
                  </a:extLst>
                </a:gridCol>
                <a:gridCol w="434231">
                  <a:extLst>
                    <a:ext uri="{9D8B030D-6E8A-4147-A177-3AD203B41FA5}">
                      <a16:colId xmlns:a16="http://schemas.microsoft.com/office/drawing/2014/main" val="20001"/>
                    </a:ext>
                  </a:extLst>
                </a:gridCol>
                <a:gridCol w="472236">
                  <a:extLst>
                    <a:ext uri="{9D8B030D-6E8A-4147-A177-3AD203B41FA5}">
                      <a16:colId xmlns:a16="http://schemas.microsoft.com/office/drawing/2014/main" val="20002"/>
                    </a:ext>
                  </a:extLst>
                </a:gridCol>
                <a:gridCol w="511786">
                  <a:extLst>
                    <a:ext uri="{9D8B030D-6E8A-4147-A177-3AD203B41FA5}">
                      <a16:colId xmlns:a16="http://schemas.microsoft.com/office/drawing/2014/main" val="20003"/>
                    </a:ext>
                  </a:extLst>
                </a:gridCol>
              </a:tblGrid>
              <a:tr h="3686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3012229" y="4701002"/>
          <a:ext cx="2484265" cy="358459"/>
        </p:xfrm>
        <a:graphic>
          <a:graphicData uri="http://schemas.openxmlformats.org/drawingml/2006/table">
            <a:tbl>
              <a:tblPr firstRow="1" firstCol="1" bandRow="1"/>
              <a:tblGrid>
                <a:gridCol w="496853">
                  <a:extLst>
                    <a:ext uri="{9D8B030D-6E8A-4147-A177-3AD203B41FA5}">
                      <a16:colId xmlns:a16="http://schemas.microsoft.com/office/drawing/2014/main" val="20000"/>
                    </a:ext>
                  </a:extLst>
                </a:gridCol>
                <a:gridCol w="496853">
                  <a:extLst>
                    <a:ext uri="{9D8B030D-6E8A-4147-A177-3AD203B41FA5}">
                      <a16:colId xmlns:a16="http://schemas.microsoft.com/office/drawing/2014/main" val="20001"/>
                    </a:ext>
                  </a:extLst>
                </a:gridCol>
                <a:gridCol w="496853">
                  <a:extLst>
                    <a:ext uri="{9D8B030D-6E8A-4147-A177-3AD203B41FA5}">
                      <a16:colId xmlns:a16="http://schemas.microsoft.com/office/drawing/2014/main" val="20002"/>
                    </a:ext>
                  </a:extLst>
                </a:gridCol>
                <a:gridCol w="496853">
                  <a:extLst>
                    <a:ext uri="{9D8B030D-6E8A-4147-A177-3AD203B41FA5}">
                      <a16:colId xmlns:a16="http://schemas.microsoft.com/office/drawing/2014/main" val="20003"/>
                    </a:ext>
                  </a:extLst>
                </a:gridCol>
                <a:gridCol w="496853">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3015339" y="5179973"/>
          <a:ext cx="2484265" cy="358459"/>
        </p:xfrm>
        <a:graphic>
          <a:graphicData uri="http://schemas.openxmlformats.org/drawingml/2006/table">
            <a:tbl>
              <a:tblPr firstRow="1" firstCol="1" bandRow="1"/>
              <a:tblGrid>
                <a:gridCol w="496853">
                  <a:extLst>
                    <a:ext uri="{9D8B030D-6E8A-4147-A177-3AD203B41FA5}">
                      <a16:colId xmlns:a16="http://schemas.microsoft.com/office/drawing/2014/main" val="20000"/>
                    </a:ext>
                  </a:extLst>
                </a:gridCol>
                <a:gridCol w="496853">
                  <a:extLst>
                    <a:ext uri="{9D8B030D-6E8A-4147-A177-3AD203B41FA5}">
                      <a16:colId xmlns:a16="http://schemas.microsoft.com/office/drawing/2014/main" val="20001"/>
                    </a:ext>
                  </a:extLst>
                </a:gridCol>
                <a:gridCol w="496853">
                  <a:extLst>
                    <a:ext uri="{9D8B030D-6E8A-4147-A177-3AD203B41FA5}">
                      <a16:colId xmlns:a16="http://schemas.microsoft.com/office/drawing/2014/main" val="20002"/>
                    </a:ext>
                  </a:extLst>
                </a:gridCol>
                <a:gridCol w="496853">
                  <a:extLst>
                    <a:ext uri="{9D8B030D-6E8A-4147-A177-3AD203B41FA5}">
                      <a16:colId xmlns:a16="http://schemas.microsoft.com/office/drawing/2014/main" val="20003"/>
                    </a:ext>
                  </a:extLst>
                </a:gridCol>
                <a:gridCol w="496853">
                  <a:extLst>
                    <a:ext uri="{9D8B030D-6E8A-4147-A177-3AD203B41FA5}">
                      <a16:colId xmlns:a16="http://schemas.microsoft.com/office/drawing/2014/main" val="20004"/>
                    </a:ext>
                  </a:extLst>
                </a:gridCol>
              </a:tblGrid>
              <a:tr h="358459">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6578082" y="4716555"/>
          <a:ext cx="1875453" cy="368630"/>
        </p:xfrm>
        <a:graphic>
          <a:graphicData uri="http://schemas.openxmlformats.org/drawingml/2006/table">
            <a:tbl>
              <a:tblPr firstRow="1" firstCol="1" bandRow="1"/>
              <a:tblGrid>
                <a:gridCol w="457200">
                  <a:extLst>
                    <a:ext uri="{9D8B030D-6E8A-4147-A177-3AD203B41FA5}">
                      <a16:colId xmlns:a16="http://schemas.microsoft.com/office/drawing/2014/main" val="20000"/>
                    </a:ext>
                  </a:extLst>
                </a:gridCol>
                <a:gridCol w="434231">
                  <a:extLst>
                    <a:ext uri="{9D8B030D-6E8A-4147-A177-3AD203B41FA5}">
                      <a16:colId xmlns:a16="http://schemas.microsoft.com/office/drawing/2014/main" val="20001"/>
                    </a:ext>
                  </a:extLst>
                </a:gridCol>
                <a:gridCol w="472236">
                  <a:extLst>
                    <a:ext uri="{9D8B030D-6E8A-4147-A177-3AD203B41FA5}">
                      <a16:colId xmlns:a16="http://schemas.microsoft.com/office/drawing/2014/main" val="20002"/>
                    </a:ext>
                  </a:extLst>
                </a:gridCol>
                <a:gridCol w="511786">
                  <a:extLst>
                    <a:ext uri="{9D8B030D-6E8A-4147-A177-3AD203B41FA5}">
                      <a16:colId xmlns:a16="http://schemas.microsoft.com/office/drawing/2014/main" val="20003"/>
                    </a:ext>
                  </a:extLst>
                </a:gridCol>
              </a:tblGrid>
              <a:tr h="3686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6568752" y="5220407"/>
          <a:ext cx="1875453" cy="368630"/>
        </p:xfrm>
        <a:graphic>
          <a:graphicData uri="http://schemas.openxmlformats.org/drawingml/2006/table">
            <a:tbl>
              <a:tblPr firstRow="1" firstCol="1" bandRow="1"/>
              <a:tblGrid>
                <a:gridCol w="457200">
                  <a:extLst>
                    <a:ext uri="{9D8B030D-6E8A-4147-A177-3AD203B41FA5}">
                      <a16:colId xmlns:a16="http://schemas.microsoft.com/office/drawing/2014/main" val="20000"/>
                    </a:ext>
                  </a:extLst>
                </a:gridCol>
                <a:gridCol w="434231">
                  <a:extLst>
                    <a:ext uri="{9D8B030D-6E8A-4147-A177-3AD203B41FA5}">
                      <a16:colId xmlns:a16="http://schemas.microsoft.com/office/drawing/2014/main" val="20001"/>
                    </a:ext>
                  </a:extLst>
                </a:gridCol>
                <a:gridCol w="472236">
                  <a:extLst>
                    <a:ext uri="{9D8B030D-6E8A-4147-A177-3AD203B41FA5}">
                      <a16:colId xmlns:a16="http://schemas.microsoft.com/office/drawing/2014/main" val="20002"/>
                    </a:ext>
                  </a:extLst>
                </a:gridCol>
                <a:gridCol w="511786">
                  <a:extLst>
                    <a:ext uri="{9D8B030D-6E8A-4147-A177-3AD203B41FA5}">
                      <a16:colId xmlns:a16="http://schemas.microsoft.com/office/drawing/2014/main" val="20003"/>
                    </a:ext>
                  </a:extLst>
                </a:gridCol>
              </a:tblGrid>
              <a:tr h="368630">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9" name="TextBox 18"/>
          <p:cNvSpPr txBox="1"/>
          <p:nvPr/>
        </p:nvSpPr>
        <p:spPr>
          <a:xfrm>
            <a:off x="2379818" y="2146041"/>
            <a:ext cx="410547" cy="400110"/>
          </a:xfrm>
          <a:prstGeom prst="rect">
            <a:avLst/>
          </a:prstGeom>
          <a:noFill/>
        </p:spPr>
        <p:txBody>
          <a:bodyPr wrap="square" rtlCol="0">
            <a:spAutoFit/>
          </a:bodyPr>
          <a:lstStyle/>
          <a:p>
            <a:r>
              <a:rPr lang="en-US" sz="2000" b="1" dirty="0"/>
              <a:t>A</a:t>
            </a:r>
          </a:p>
        </p:txBody>
      </p:sp>
      <p:sp>
        <p:nvSpPr>
          <p:cNvPr id="20" name="TextBox 19"/>
          <p:cNvSpPr txBox="1"/>
          <p:nvPr/>
        </p:nvSpPr>
        <p:spPr>
          <a:xfrm>
            <a:off x="6026954" y="2753226"/>
            <a:ext cx="401216" cy="400110"/>
          </a:xfrm>
          <a:prstGeom prst="rect">
            <a:avLst/>
          </a:prstGeom>
          <a:noFill/>
        </p:spPr>
        <p:txBody>
          <a:bodyPr wrap="square" rtlCol="0">
            <a:spAutoFit/>
          </a:bodyPr>
          <a:lstStyle/>
          <a:p>
            <a:r>
              <a:rPr lang="en-US" sz="2000" b="1" dirty="0"/>
              <a:t>C</a:t>
            </a:r>
          </a:p>
        </p:txBody>
      </p:sp>
      <p:sp>
        <p:nvSpPr>
          <p:cNvPr id="21" name="TextBox 20"/>
          <p:cNvSpPr txBox="1"/>
          <p:nvPr/>
        </p:nvSpPr>
        <p:spPr>
          <a:xfrm>
            <a:off x="2431136" y="3242560"/>
            <a:ext cx="307910" cy="400110"/>
          </a:xfrm>
          <a:prstGeom prst="rect">
            <a:avLst/>
          </a:prstGeom>
          <a:noFill/>
        </p:spPr>
        <p:txBody>
          <a:bodyPr wrap="square" rtlCol="0">
            <a:spAutoFit/>
          </a:bodyPr>
          <a:lstStyle/>
          <a:p>
            <a:r>
              <a:rPr lang="en-US" sz="2000" b="1" dirty="0"/>
              <a:t>B</a:t>
            </a:r>
          </a:p>
        </p:txBody>
      </p:sp>
      <p:sp>
        <p:nvSpPr>
          <p:cNvPr id="22" name="TextBox 21"/>
          <p:cNvSpPr txBox="1"/>
          <p:nvPr/>
        </p:nvSpPr>
        <p:spPr>
          <a:xfrm>
            <a:off x="6019178" y="2166568"/>
            <a:ext cx="401216" cy="400110"/>
          </a:xfrm>
          <a:prstGeom prst="rect">
            <a:avLst/>
          </a:prstGeom>
          <a:noFill/>
        </p:spPr>
        <p:txBody>
          <a:bodyPr wrap="square" rtlCol="0">
            <a:spAutoFit/>
          </a:bodyPr>
          <a:lstStyle/>
          <a:p>
            <a:r>
              <a:rPr lang="en-US" sz="2000" b="1" dirty="0"/>
              <a:t>C</a:t>
            </a:r>
          </a:p>
        </p:txBody>
      </p:sp>
      <p:sp>
        <p:nvSpPr>
          <p:cNvPr id="23" name="TextBox 22"/>
          <p:cNvSpPr txBox="1"/>
          <p:nvPr/>
        </p:nvSpPr>
        <p:spPr>
          <a:xfrm>
            <a:off x="2431136" y="4174515"/>
            <a:ext cx="307910" cy="400110"/>
          </a:xfrm>
          <a:prstGeom prst="rect">
            <a:avLst/>
          </a:prstGeom>
          <a:noFill/>
        </p:spPr>
        <p:txBody>
          <a:bodyPr wrap="square" rtlCol="0">
            <a:spAutoFit/>
          </a:bodyPr>
          <a:lstStyle/>
          <a:p>
            <a:r>
              <a:rPr lang="en-US" sz="2000" b="1" dirty="0"/>
              <a:t>B</a:t>
            </a:r>
          </a:p>
        </p:txBody>
      </p:sp>
      <p:sp>
        <p:nvSpPr>
          <p:cNvPr id="24" name="TextBox 23"/>
          <p:cNvSpPr txBox="1"/>
          <p:nvPr/>
        </p:nvSpPr>
        <p:spPr>
          <a:xfrm>
            <a:off x="2438912" y="4671526"/>
            <a:ext cx="307910" cy="400110"/>
          </a:xfrm>
          <a:prstGeom prst="rect">
            <a:avLst/>
          </a:prstGeom>
          <a:noFill/>
        </p:spPr>
        <p:txBody>
          <a:bodyPr wrap="square" rtlCol="0">
            <a:spAutoFit/>
          </a:bodyPr>
          <a:lstStyle/>
          <a:p>
            <a:r>
              <a:rPr lang="en-US" sz="2000" b="1" dirty="0"/>
              <a:t>B</a:t>
            </a:r>
          </a:p>
        </p:txBody>
      </p:sp>
      <p:sp>
        <p:nvSpPr>
          <p:cNvPr id="25" name="TextBox 24"/>
          <p:cNvSpPr txBox="1"/>
          <p:nvPr/>
        </p:nvSpPr>
        <p:spPr>
          <a:xfrm>
            <a:off x="2438912" y="5139300"/>
            <a:ext cx="307910" cy="400110"/>
          </a:xfrm>
          <a:prstGeom prst="rect">
            <a:avLst/>
          </a:prstGeom>
          <a:noFill/>
        </p:spPr>
        <p:txBody>
          <a:bodyPr wrap="square" rtlCol="0">
            <a:spAutoFit/>
          </a:bodyPr>
          <a:lstStyle/>
          <a:p>
            <a:r>
              <a:rPr lang="en-US" sz="2000" b="1" dirty="0"/>
              <a:t>B</a:t>
            </a:r>
          </a:p>
        </p:txBody>
      </p:sp>
      <p:sp>
        <p:nvSpPr>
          <p:cNvPr id="26" name="TextBox 25"/>
          <p:cNvSpPr txBox="1"/>
          <p:nvPr/>
        </p:nvSpPr>
        <p:spPr>
          <a:xfrm>
            <a:off x="2438912" y="3677504"/>
            <a:ext cx="307910" cy="400110"/>
          </a:xfrm>
          <a:prstGeom prst="rect">
            <a:avLst/>
          </a:prstGeom>
          <a:noFill/>
        </p:spPr>
        <p:txBody>
          <a:bodyPr wrap="square" rtlCol="0">
            <a:spAutoFit/>
          </a:bodyPr>
          <a:lstStyle/>
          <a:p>
            <a:r>
              <a:rPr lang="en-US" sz="2000" b="1" dirty="0"/>
              <a:t>B</a:t>
            </a:r>
          </a:p>
        </p:txBody>
      </p:sp>
      <p:sp>
        <p:nvSpPr>
          <p:cNvPr id="27" name="TextBox 26"/>
          <p:cNvSpPr txBox="1"/>
          <p:nvPr/>
        </p:nvSpPr>
        <p:spPr>
          <a:xfrm>
            <a:off x="6019178" y="3277394"/>
            <a:ext cx="307910" cy="400110"/>
          </a:xfrm>
          <a:prstGeom prst="rect">
            <a:avLst/>
          </a:prstGeom>
          <a:noFill/>
        </p:spPr>
        <p:txBody>
          <a:bodyPr wrap="square" rtlCol="0">
            <a:spAutoFit/>
          </a:bodyPr>
          <a:lstStyle/>
          <a:p>
            <a:r>
              <a:rPr lang="en-US" sz="2000" b="1" dirty="0"/>
              <a:t>C</a:t>
            </a:r>
          </a:p>
        </p:txBody>
      </p:sp>
      <p:sp>
        <p:nvSpPr>
          <p:cNvPr id="28" name="TextBox 27"/>
          <p:cNvSpPr txBox="1"/>
          <p:nvPr/>
        </p:nvSpPr>
        <p:spPr>
          <a:xfrm>
            <a:off x="6019178" y="4209349"/>
            <a:ext cx="307910" cy="400110"/>
          </a:xfrm>
          <a:prstGeom prst="rect">
            <a:avLst/>
          </a:prstGeom>
          <a:noFill/>
        </p:spPr>
        <p:txBody>
          <a:bodyPr wrap="square" rtlCol="0">
            <a:spAutoFit/>
          </a:bodyPr>
          <a:lstStyle/>
          <a:p>
            <a:r>
              <a:rPr lang="en-US" sz="2000" b="1" dirty="0"/>
              <a:t>C</a:t>
            </a:r>
          </a:p>
        </p:txBody>
      </p:sp>
      <p:sp>
        <p:nvSpPr>
          <p:cNvPr id="29" name="TextBox 28"/>
          <p:cNvSpPr txBox="1"/>
          <p:nvPr/>
        </p:nvSpPr>
        <p:spPr>
          <a:xfrm>
            <a:off x="6026954" y="4706360"/>
            <a:ext cx="307910" cy="400110"/>
          </a:xfrm>
          <a:prstGeom prst="rect">
            <a:avLst/>
          </a:prstGeom>
          <a:noFill/>
        </p:spPr>
        <p:txBody>
          <a:bodyPr wrap="square" rtlCol="0">
            <a:spAutoFit/>
          </a:bodyPr>
          <a:lstStyle/>
          <a:p>
            <a:r>
              <a:rPr lang="en-US" sz="2000" b="1" dirty="0"/>
              <a:t>C</a:t>
            </a:r>
          </a:p>
        </p:txBody>
      </p:sp>
      <p:sp>
        <p:nvSpPr>
          <p:cNvPr id="30" name="TextBox 29"/>
          <p:cNvSpPr txBox="1"/>
          <p:nvPr/>
        </p:nvSpPr>
        <p:spPr>
          <a:xfrm>
            <a:off x="6026954" y="5174134"/>
            <a:ext cx="307910" cy="400110"/>
          </a:xfrm>
          <a:prstGeom prst="rect">
            <a:avLst/>
          </a:prstGeom>
          <a:noFill/>
        </p:spPr>
        <p:txBody>
          <a:bodyPr wrap="square" rtlCol="0">
            <a:spAutoFit/>
          </a:bodyPr>
          <a:lstStyle/>
          <a:p>
            <a:r>
              <a:rPr lang="en-US" sz="2000" b="1" dirty="0"/>
              <a:t>C</a:t>
            </a:r>
          </a:p>
        </p:txBody>
      </p:sp>
      <p:sp>
        <p:nvSpPr>
          <p:cNvPr id="31" name="TextBox 30"/>
          <p:cNvSpPr txBox="1"/>
          <p:nvPr/>
        </p:nvSpPr>
        <p:spPr>
          <a:xfrm>
            <a:off x="6026954" y="3712338"/>
            <a:ext cx="307910" cy="400110"/>
          </a:xfrm>
          <a:prstGeom prst="rect">
            <a:avLst/>
          </a:prstGeom>
          <a:noFill/>
        </p:spPr>
        <p:txBody>
          <a:bodyPr wrap="square" rtlCol="0">
            <a:spAutoFit/>
          </a:bodyPr>
          <a:lstStyle/>
          <a:p>
            <a:r>
              <a:rPr lang="en-US" sz="2000" b="1" dirty="0"/>
              <a:t>C</a:t>
            </a:r>
          </a:p>
        </p:txBody>
      </p:sp>
      <p:graphicFrame>
        <p:nvGraphicFramePr>
          <p:cNvPr id="3" name="Table 2"/>
          <p:cNvGraphicFramePr>
            <a:graphicFrameLocks noGrp="1"/>
          </p:cNvGraphicFramePr>
          <p:nvPr/>
        </p:nvGraphicFramePr>
        <p:xfrm>
          <a:off x="6612561" y="2201615"/>
          <a:ext cx="1879600" cy="368935"/>
        </p:xfrm>
        <a:graphic>
          <a:graphicData uri="http://schemas.openxmlformats.org/drawingml/2006/table">
            <a:tbl>
              <a:tblPr firstRow="1" firstCol="1" bandRow="1"/>
              <a:tblGrid>
                <a:gridCol w="460375">
                  <a:extLst>
                    <a:ext uri="{9D8B030D-6E8A-4147-A177-3AD203B41FA5}">
                      <a16:colId xmlns:a16="http://schemas.microsoft.com/office/drawing/2014/main" val="20000"/>
                    </a:ext>
                  </a:extLst>
                </a:gridCol>
                <a:gridCol w="434975">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tblGrid>
              <a:tr h="368935">
                <a:tc>
                  <a:txBody>
                    <a:bodyPr/>
                    <a:lstStyle/>
                    <a:p>
                      <a:pPr marL="0" marR="0" algn="ctr">
                        <a:lnSpc>
                          <a:spcPct val="106000"/>
                        </a:lnSpc>
                        <a:spcBef>
                          <a:spcPts val="0"/>
                        </a:spcBef>
                        <a:spcAft>
                          <a:spcPts val="0"/>
                        </a:spcAft>
                      </a:pPr>
                      <a:r>
                        <a:rPr lang="en-US" sz="2000" b="1"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2000" b="1"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2000" b="1" kern="1200">
                          <a:solidFill>
                            <a:srgbClr val="000000"/>
                          </a:solidFill>
                          <a:effectLst/>
                          <a:latin typeface="Calibri" panose="020F0502020204030204" pitchFamily="34"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2000" b="1"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2" name="Oval Callout 31"/>
          <p:cNvSpPr/>
          <p:nvPr/>
        </p:nvSpPr>
        <p:spPr>
          <a:xfrm>
            <a:off x="8517924" y="2905932"/>
            <a:ext cx="3410465" cy="806406"/>
          </a:xfrm>
          <a:prstGeom prst="wedgeEllipseCallout">
            <a:avLst>
              <a:gd name="adj1" fmla="val -47378"/>
              <a:gd name="adj2" fmla="val -4266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pt-BR" dirty="0"/>
              <a:t>for j ← 1 to Max do</a:t>
            </a:r>
          </a:p>
          <a:p>
            <a:pPr algn="ctr"/>
            <a:r>
              <a:rPr lang="en-US" i="1" dirty="0"/>
              <a:t>	c</a:t>
            </a:r>
            <a:r>
              <a:rPr lang="en-US" dirty="0"/>
              <a:t>[A[</a:t>
            </a:r>
            <a:r>
              <a:rPr lang="en-US" i="1" dirty="0"/>
              <a:t>j</a:t>
            </a:r>
            <a:r>
              <a:rPr lang="en-US" dirty="0"/>
              <a:t>]] ← </a:t>
            </a:r>
            <a:r>
              <a:rPr lang="en-US" i="1" dirty="0"/>
              <a:t>c</a:t>
            </a:r>
            <a:r>
              <a:rPr lang="en-US" dirty="0"/>
              <a:t>[A[</a:t>
            </a:r>
            <a:r>
              <a:rPr lang="en-US" i="1" dirty="0"/>
              <a:t>j</a:t>
            </a:r>
            <a:r>
              <a:rPr lang="en-US" dirty="0"/>
              <a:t>]] + 1</a:t>
            </a:r>
          </a:p>
        </p:txBody>
      </p:sp>
      <p:sp>
        <p:nvSpPr>
          <p:cNvPr id="18" name="TextBox 17"/>
          <p:cNvSpPr txBox="1"/>
          <p:nvPr/>
        </p:nvSpPr>
        <p:spPr>
          <a:xfrm>
            <a:off x="8684329" y="1822875"/>
            <a:ext cx="2471351" cy="646331"/>
          </a:xfrm>
          <a:prstGeom prst="rect">
            <a:avLst/>
          </a:prstGeom>
          <a:noFill/>
        </p:spPr>
        <p:txBody>
          <a:bodyPr wrap="square" rtlCol="0">
            <a:spAutoFit/>
          </a:bodyPr>
          <a:lstStyle/>
          <a:p>
            <a:r>
              <a:rPr lang="pt-BR" dirty="0"/>
              <a:t>for j ← 0 to Max do</a:t>
            </a:r>
          </a:p>
          <a:p>
            <a:r>
              <a:rPr lang="pt-BR" dirty="0"/>
              <a:t>     c[A[j]] ← c[A[j]] + 1</a:t>
            </a:r>
          </a:p>
        </p:txBody>
      </p:sp>
      <p:sp>
        <p:nvSpPr>
          <p:cNvPr id="34" name="TextBox 33"/>
          <p:cNvSpPr txBox="1"/>
          <p:nvPr/>
        </p:nvSpPr>
        <p:spPr>
          <a:xfrm>
            <a:off x="0" y="2703212"/>
            <a:ext cx="2438912" cy="1200329"/>
          </a:xfrm>
          <a:prstGeom prst="rect">
            <a:avLst/>
          </a:prstGeom>
          <a:noFill/>
        </p:spPr>
        <p:txBody>
          <a:bodyPr wrap="square" rtlCol="0">
            <a:spAutoFit/>
          </a:bodyPr>
          <a:lstStyle/>
          <a:p>
            <a:r>
              <a:rPr lang="en-US" dirty="0"/>
              <a:t>for j ← </a:t>
            </a:r>
            <a:r>
              <a:rPr lang="en-US" i="1" dirty="0"/>
              <a:t>n-1</a:t>
            </a:r>
            <a:r>
              <a:rPr lang="en-US" dirty="0"/>
              <a:t> </a:t>
            </a:r>
            <a:r>
              <a:rPr lang="en-US" dirty="0" err="1"/>
              <a:t>downto</a:t>
            </a:r>
            <a:r>
              <a:rPr lang="en-US" dirty="0"/>
              <a:t> 0 do</a:t>
            </a:r>
          </a:p>
          <a:p>
            <a:r>
              <a:rPr lang="en-US" dirty="0"/>
              <a:t>    B[c[A[</a:t>
            </a:r>
            <a:r>
              <a:rPr lang="en-US" i="1" dirty="0"/>
              <a:t>j</a:t>
            </a:r>
            <a:r>
              <a:rPr lang="en-US" dirty="0"/>
              <a:t>]] -1] ← A[</a:t>
            </a:r>
            <a:r>
              <a:rPr lang="en-US" i="1" dirty="0"/>
              <a:t>j</a:t>
            </a:r>
            <a:r>
              <a:rPr lang="en-US" dirty="0"/>
              <a:t>]</a:t>
            </a:r>
          </a:p>
          <a:p>
            <a:r>
              <a:rPr lang="en-US" dirty="0"/>
              <a:t>    c[A[</a:t>
            </a:r>
            <a:r>
              <a:rPr lang="en-US" i="1" dirty="0"/>
              <a:t>j</a:t>
            </a:r>
            <a:r>
              <a:rPr lang="en-US" dirty="0"/>
              <a:t>]] ← c[A[</a:t>
            </a:r>
            <a:r>
              <a:rPr lang="en-US" i="1" dirty="0"/>
              <a:t>j</a:t>
            </a:r>
            <a:r>
              <a:rPr lang="en-US" dirty="0"/>
              <a:t>]] - 1</a:t>
            </a:r>
          </a:p>
          <a:p>
            <a:endParaRPr lang="en-US" dirty="0"/>
          </a:p>
        </p:txBody>
      </p:sp>
      <p:sp>
        <p:nvSpPr>
          <p:cNvPr id="36" name="TextBox 35"/>
          <p:cNvSpPr txBox="1"/>
          <p:nvPr/>
        </p:nvSpPr>
        <p:spPr>
          <a:xfrm>
            <a:off x="6509478" y="1852286"/>
            <a:ext cx="2085767" cy="338554"/>
          </a:xfrm>
          <a:prstGeom prst="rect">
            <a:avLst/>
          </a:prstGeom>
          <a:noFill/>
        </p:spPr>
        <p:txBody>
          <a:bodyPr wrap="square" rtlCol="0">
            <a:spAutoFit/>
          </a:bodyPr>
          <a:lstStyle/>
          <a:p>
            <a:r>
              <a:rPr lang="en-US" sz="1600" dirty="0"/>
              <a:t>C[0]   [1]    [2]     [3]</a:t>
            </a:r>
          </a:p>
        </p:txBody>
      </p:sp>
      <p:sp>
        <p:nvSpPr>
          <p:cNvPr id="35" name="Left Arrow 34"/>
          <p:cNvSpPr/>
          <p:nvPr/>
        </p:nvSpPr>
        <p:spPr>
          <a:xfrm>
            <a:off x="3031525" y="2703212"/>
            <a:ext cx="2474310" cy="11412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2666042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Counting Sort</a:t>
            </a:r>
            <a:endParaRPr lang="en-US" b="1" dirty="0"/>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53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597" y="2293805"/>
            <a:ext cx="6892119" cy="3890140"/>
          </a:xfrm>
          <a:prstGeom prst="rect">
            <a:avLst/>
          </a:prstGeom>
        </p:spPr>
      </p:pic>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856639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counting sort</a:t>
            </a:r>
          </a:p>
        </p:txBody>
      </p:sp>
      <p:sp>
        <p:nvSpPr>
          <p:cNvPr id="3" name="Content Placeholder 2"/>
          <p:cNvSpPr>
            <a:spLocks noGrp="1"/>
          </p:cNvSpPr>
          <p:nvPr>
            <p:ph idx="1"/>
          </p:nvPr>
        </p:nvSpPr>
        <p:spPr>
          <a:xfrm>
            <a:off x="951723" y="2470245"/>
            <a:ext cx="5230714" cy="3827918"/>
          </a:xfrm>
        </p:spPr>
        <p:txBody>
          <a:bodyPr>
            <a:normAutofit fontScale="40000" lnSpcReduction="20000"/>
          </a:bodyPr>
          <a:lstStyle/>
          <a:p>
            <a:r>
              <a:rPr lang="en-US" sz="2300" b="1" dirty="0"/>
              <a:t>COUNTING_SORT (</a:t>
            </a:r>
            <a:r>
              <a:rPr lang="en-US" sz="2300" b="1" i="1" dirty="0"/>
              <a:t>A</a:t>
            </a:r>
            <a:r>
              <a:rPr lang="en-US" sz="2300" b="1" dirty="0"/>
              <a:t>, </a:t>
            </a:r>
            <a:r>
              <a:rPr lang="en-US" sz="2300" b="1" i="1" dirty="0"/>
              <a:t>B</a:t>
            </a:r>
            <a:r>
              <a:rPr lang="en-US" sz="2300" b="1" dirty="0"/>
              <a:t>, </a:t>
            </a:r>
            <a:r>
              <a:rPr lang="en-US" sz="2300" b="1" i="1" dirty="0"/>
              <a:t>k</a:t>
            </a:r>
            <a:r>
              <a:rPr lang="en-US" sz="2300" b="1" dirty="0"/>
              <a:t>)</a:t>
            </a:r>
            <a:endParaRPr lang="en-US" sz="2300" dirty="0"/>
          </a:p>
          <a:p>
            <a:pPr marL="0" indent="0">
              <a:buNone/>
            </a:pPr>
            <a:r>
              <a:rPr lang="en-US" sz="2300" dirty="0"/>
              <a:t>1. for </a:t>
            </a:r>
            <a:r>
              <a:rPr lang="en-US" sz="2300" i="1" dirty="0" err="1"/>
              <a:t>i</a:t>
            </a:r>
            <a:r>
              <a:rPr lang="en-US" sz="2300" dirty="0"/>
              <a:t> ← 0 to </a:t>
            </a:r>
            <a:r>
              <a:rPr lang="en-US" sz="2300" i="1" dirty="0"/>
              <a:t>k-1</a:t>
            </a:r>
            <a:r>
              <a:rPr lang="en-US" sz="2300" dirty="0"/>
              <a:t> do</a:t>
            </a:r>
          </a:p>
          <a:p>
            <a:pPr marL="0" indent="0">
              <a:buNone/>
            </a:pPr>
            <a:r>
              <a:rPr lang="en-US" sz="2300" i="1" dirty="0"/>
              <a:t>2.     c</a:t>
            </a:r>
            <a:r>
              <a:rPr lang="en-US" sz="2300" dirty="0"/>
              <a:t>[</a:t>
            </a:r>
            <a:r>
              <a:rPr lang="en-US" sz="2300" i="1" dirty="0" err="1"/>
              <a:t>i</a:t>
            </a:r>
            <a:r>
              <a:rPr lang="en-US" sz="2300" dirty="0"/>
              <a:t>] ← 0</a:t>
            </a:r>
          </a:p>
          <a:p>
            <a:pPr marL="0" indent="0">
              <a:buNone/>
            </a:pPr>
            <a:r>
              <a:rPr lang="en-US" sz="2300" dirty="0"/>
              <a:t>3. for </a:t>
            </a:r>
            <a:r>
              <a:rPr lang="en-US" sz="2300" i="1" dirty="0"/>
              <a:t>j</a:t>
            </a:r>
            <a:r>
              <a:rPr lang="en-US" sz="2300" dirty="0"/>
              <a:t> ← 0 to </a:t>
            </a:r>
            <a:r>
              <a:rPr lang="en-US" sz="2300" i="1" dirty="0"/>
              <a:t>n-1</a:t>
            </a:r>
            <a:r>
              <a:rPr lang="en-US" sz="2300" dirty="0"/>
              <a:t> do</a:t>
            </a:r>
          </a:p>
          <a:p>
            <a:pPr marL="0" indent="0">
              <a:buNone/>
            </a:pPr>
            <a:r>
              <a:rPr lang="en-US" sz="2300" i="1" dirty="0"/>
              <a:t>4.     c</a:t>
            </a:r>
            <a:r>
              <a:rPr lang="en-US" sz="2300" dirty="0"/>
              <a:t>[A[</a:t>
            </a:r>
            <a:r>
              <a:rPr lang="en-US" sz="2300" i="1" dirty="0"/>
              <a:t>j</a:t>
            </a:r>
            <a:r>
              <a:rPr lang="en-US" sz="2300" dirty="0"/>
              <a:t>]] ← </a:t>
            </a:r>
            <a:r>
              <a:rPr lang="en-US" sz="2300" i="1" dirty="0"/>
              <a:t>c</a:t>
            </a:r>
            <a:r>
              <a:rPr lang="en-US" sz="2300" dirty="0"/>
              <a:t>[A[</a:t>
            </a:r>
            <a:r>
              <a:rPr lang="en-US" sz="2300" i="1" dirty="0"/>
              <a:t>j</a:t>
            </a:r>
            <a:r>
              <a:rPr lang="en-US" sz="2300" dirty="0"/>
              <a:t>]] + 1</a:t>
            </a:r>
          </a:p>
          <a:p>
            <a:r>
              <a:rPr lang="en-US" sz="2300" dirty="0"/>
              <a:t>//c[</a:t>
            </a:r>
            <a:r>
              <a:rPr lang="en-US" sz="2300" i="1" dirty="0" err="1"/>
              <a:t>i</a:t>
            </a:r>
            <a:r>
              <a:rPr lang="en-US" sz="2300" dirty="0"/>
              <a:t>] now contains the number of elements equal to </a:t>
            </a:r>
            <a:r>
              <a:rPr lang="en-US" sz="2300" i="1" dirty="0" err="1"/>
              <a:t>i</a:t>
            </a:r>
            <a:endParaRPr lang="en-US" sz="2300" dirty="0"/>
          </a:p>
          <a:p>
            <a:pPr marL="0" indent="0">
              <a:buNone/>
            </a:pPr>
            <a:r>
              <a:rPr lang="en-US" sz="2300" dirty="0"/>
              <a:t>5. for </a:t>
            </a:r>
            <a:r>
              <a:rPr lang="en-US" sz="2300" i="1" dirty="0" err="1"/>
              <a:t>i</a:t>
            </a:r>
            <a:r>
              <a:rPr lang="en-US" sz="2300" dirty="0"/>
              <a:t> ← 1 to </a:t>
            </a:r>
            <a:r>
              <a:rPr lang="en-US" sz="2300" i="1" dirty="0"/>
              <a:t>k-1</a:t>
            </a:r>
            <a:r>
              <a:rPr lang="en-US" sz="2300" dirty="0"/>
              <a:t> do</a:t>
            </a:r>
          </a:p>
          <a:p>
            <a:pPr marL="0" indent="0">
              <a:buNone/>
            </a:pPr>
            <a:r>
              <a:rPr lang="en-US" sz="2300" dirty="0"/>
              <a:t>6.     c[</a:t>
            </a:r>
            <a:r>
              <a:rPr lang="en-US" sz="2300" i="1" dirty="0" err="1"/>
              <a:t>i</a:t>
            </a:r>
            <a:r>
              <a:rPr lang="en-US" sz="2300" dirty="0"/>
              <a:t>] ← c[</a:t>
            </a:r>
            <a:r>
              <a:rPr lang="en-US" sz="2300" i="1" dirty="0" err="1"/>
              <a:t>i</a:t>
            </a:r>
            <a:r>
              <a:rPr lang="en-US" sz="2300" dirty="0"/>
              <a:t>] + c[</a:t>
            </a:r>
            <a:r>
              <a:rPr lang="en-US" sz="2300" i="1" dirty="0"/>
              <a:t>i</a:t>
            </a:r>
            <a:r>
              <a:rPr lang="en-US" sz="2300" dirty="0"/>
              <a:t>-1]</a:t>
            </a:r>
          </a:p>
          <a:p>
            <a:r>
              <a:rPr lang="en-US" sz="2300" dirty="0"/>
              <a:t>// c[</a:t>
            </a:r>
            <a:r>
              <a:rPr lang="en-US" sz="2300" i="1" dirty="0"/>
              <a:t>j</a:t>
            </a:r>
            <a:r>
              <a:rPr lang="en-US" sz="2300" dirty="0"/>
              <a:t>] now contains the number of elements ≤ </a:t>
            </a:r>
            <a:r>
              <a:rPr lang="en-US" sz="2300" i="1" dirty="0"/>
              <a:t>j</a:t>
            </a:r>
            <a:endParaRPr lang="en-US" sz="2300" dirty="0"/>
          </a:p>
          <a:p>
            <a:pPr marL="0" indent="0">
              <a:buNone/>
            </a:pPr>
            <a:r>
              <a:rPr lang="en-US" sz="2300" dirty="0"/>
              <a:t>7. for j ← </a:t>
            </a:r>
            <a:r>
              <a:rPr lang="en-US" sz="2300" i="1" dirty="0"/>
              <a:t>n-1</a:t>
            </a:r>
            <a:r>
              <a:rPr lang="en-US" sz="2300" dirty="0"/>
              <a:t> </a:t>
            </a:r>
            <a:r>
              <a:rPr lang="en-US" sz="2300" dirty="0" err="1"/>
              <a:t>downto</a:t>
            </a:r>
            <a:r>
              <a:rPr lang="en-US" sz="2300" dirty="0"/>
              <a:t> 0 do</a:t>
            </a:r>
          </a:p>
          <a:p>
            <a:pPr marL="0" indent="0">
              <a:buNone/>
            </a:pPr>
            <a:r>
              <a:rPr lang="en-US" sz="2300" dirty="0"/>
              <a:t>8.    B[c[A[</a:t>
            </a:r>
            <a:r>
              <a:rPr lang="en-US" sz="2300" i="1" dirty="0"/>
              <a:t>j</a:t>
            </a:r>
            <a:r>
              <a:rPr lang="en-US" sz="2300" dirty="0"/>
              <a:t>]] -1] ← A[</a:t>
            </a:r>
            <a:r>
              <a:rPr lang="en-US" sz="2300" i="1" dirty="0"/>
              <a:t>j</a:t>
            </a:r>
            <a:r>
              <a:rPr lang="en-US" sz="2300" dirty="0"/>
              <a:t>]</a:t>
            </a:r>
          </a:p>
          <a:p>
            <a:pPr marL="0" indent="0">
              <a:buNone/>
            </a:pPr>
            <a:r>
              <a:rPr lang="en-US" sz="2300" dirty="0"/>
              <a:t>9.    c[A[</a:t>
            </a:r>
            <a:r>
              <a:rPr lang="en-US" sz="2300" i="1" dirty="0"/>
              <a:t>j</a:t>
            </a:r>
            <a:r>
              <a:rPr lang="en-US" sz="2300" dirty="0"/>
              <a:t>]] ← c[A[</a:t>
            </a:r>
            <a:r>
              <a:rPr lang="en-US" sz="2300" i="1" dirty="0"/>
              <a:t>j</a:t>
            </a:r>
            <a:r>
              <a:rPr lang="en-US" sz="2300" dirty="0"/>
              <a:t>]] - 1</a:t>
            </a:r>
          </a:p>
          <a:p>
            <a:endParaRPr lang="en-US" dirty="0"/>
          </a:p>
        </p:txBody>
      </p:sp>
      <p:sp>
        <p:nvSpPr>
          <p:cNvPr id="6" name="Slide Number Placeholder 5"/>
          <p:cNvSpPr>
            <a:spLocks noGrp="1"/>
          </p:cNvSpPr>
          <p:nvPr>
            <p:ph type="sldNum" sz="quarter" idx="12"/>
          </p:nvPr>
        </p:nvSpPr>
        <p:spPr/>
        <p:txBody>
          <a:bodyPr>
            <a:normAutofit lnSpcReduction="10000"/>
          </a:bodyPr>
          <a:lstStyle/>
          <a:p>
            <a:fld id="{629637A9-119A-49DA-BD12-AAC58B377D80}" type="slidenum">
              <a:rPr lang="en-US" smtClean="0"/>
              <a:t>54</a:t>
            </a:fld>
            <a:endParaRPr lang="en-US" dirty="0"/>
          </a:p>
        </p:txBody>
      </p:sp>
      <p:sp>
        <p:nvSpPr>
          <p:cNvPr id="4" name="TextBox 3"/>
          <p:cNvSpPr txBox="1"/>
          <p:nvPr/>
        </p:nvSpPr>
        <p:spPr>
          <a:xfrm>
            <a:off x="6475445" y="2598643"/>
            <a:ext cx="4579242" cy="3139321"/>
          </a:xfrm>
          <a:prstGeom prst="rect">
            <a:avLst/>
          </a:prstGeom>
          <a:noFill/>
        </p:spPr>
        <p:txBody>
          <a:bodyPr wrap="square" rtlCol="0">
            <a:spAutoFit/>
          </a:bodyPr>
          <a:lstStyle/>
          <a:p>
            <a:r>
              <a:rPr lang="en-US" sz="2200" b="1" dirty="0"/>
              <a:t>Analysis</a:t>
            </a:r>
          </a:p>
          <a:p>
            <a:r>
              <a:rPr lang="en-US" sz="2200" dirty="0"/>
              <a:t>The loop of lines 1-2   takes O(</a:t>
            </a:r>
            <a:r>
              <a:rPr lang="en-US" sz="2200" i="1" dirty="0"/>
              <a:t>k</a:t>
            </a:r>
            <a:r>
              <a:rPr lang="en-US" sz="2200" dirty="0"/>
              <a:t>) time</a:t>
            </a:r>
          </a:p>
          <a:p>
            <a:r>
              <a:rPr lang="en-US" sz="2200" dirty="0"/>
              <a:t>The loop of lines 3-4   takes O(</a:t>
            </a:r>
            <a:r>
              <a:rPr lang="en-US" sz="2200" i="1" dirty="0"/>
              <a:t>n</a:t>
            </a:r>
            <a:r>
              <a:rPr lang="en-US" sz="2200" dirty="0"/>
              <a:t>) time</a:t>
            </a:r>
          </a:p>
          <a:p>
            <a:r>
              <a:rPr lang="en-US" sz="2200" dirty="0"/>
              <a:t>The loop of lines 5-6   takes O(</a:t>
            </a:r>
            <a:r>
              <a:rPr lang="en-US" sz="2200" i="1" dirty="0"/>
              <a:t>k</a:t>
            </a:r>
            <a:r>
              <a:rPr lang="en-US" sz="2200" dirty="0"/>
              <a:t>) time</a:t>
            </a:r>
          </a:p>
          <a:p>
            <a:r>
              <a:rPr lang="en-US" sz="2200" dirty="0"/>
              <a:t>The loop of lines 7-9   takes O(</a:t>
            </a:r>
            <a:r>
              <a:rPr lang="en-US" sz="2200" i="1" dirty="0"/>
              <a:t>n</a:t>
            </a:r>
            <a:r>
              <a:rPr lang="en-US" sz="2200" dirty="0"/>
              <a:t>) time</a:t>
            </a:r>
          </a:p>
          <a:p>
            <a:endParaRPr lang="en-US" sz="2200" dirty="0"/>
          </a:p>
          <a:p>
            <a:r>
              <a:rPr lang="en-US" sz="2200" dirty="0"/>
              <a:t>Overall time of the counting sort is</a:t>
            </a:r>
          </a:p>
          <a:p>
            <a:r>
              <a:rPr lang="en-US" sz="2200" dirty="0"/>
              <a:t> O(</a:t>
            </a:r>
            <a:r>
              <a:rPr lang="en-US" sz="2200" i="1" dirty="0"/>
              <a:t>k</a:t>
            </a:r>
            <a:r>
              <a:rPr lang="en-US" sz="2200" dirty="0"/>
              <a:t>) + O(</a:t>
            </a:r>
            <a:r>
              <a:rPr lang="en-US" sz="2200" i="1" dirty="0"/>
              <a:t>n</a:t>
            </a:r>
            <a:r>
              <a:rPr lang="en-US" sz="2200" dirty="0"/>
              <a:t>) + O(</a:t>
            </a:r>
            <a:r>
              <a:rPr lang="en-US" sz="2200" i="1" dirty="0"/>
              <a:t>k</a:t>
            </a:r>
            <a:r>
              <a:rPr lang="en-US" sz="2200" dirty="0"/>
              <a:t>) + O(</a:t>
            </a:r>
            <a:r>
              <a:rPr lang="en-US" sz="2200" i="1" dirty="0"/>
              <a:t>n</a:t>
            </a:r>
            <a:r>
              <a:rPr lang="en-US" sz="2200" dirty="0"/>
              <a:t>) = </a:t>
            </a:r>
            <a:r>
              <a:rPr lang="en-US" sz="2200" dirty="0">
                <a:solidFill>
                  <a:srgbClr val="FF0000"/>
                </a:solidFill>
              </a:rPr>
              <a:t>O(</a:t>
            </a:r>
            <a:r>
              <a:rPr lang="en-US" sz="2200" i="1" dirty="0">
                <a:solidFill>
                  <a:srgbClr val="FF0000"/>
                </a:solidFill>
              </a:rPr>
              <a:t>k </a:t>
            </a:r>
            <a:r>
              <a:rPr lang="en-US" sz="2200" dirty="0">
                <a:solidFill>
                  <a:srgbClr val="FF0000"/>
                </a:solidFill>
              </a:rPr>
              <a:t>+</a:t>
            </a:r>
            <a:r>
              <a:rPr lang="en-US" sz="2200" i="1" dirty="0">
                <a:solidFill>
                  <a:srgbClr val="FF0000"/>
                </a:solidFill>
              </a:rPr>
              <a:t> n</a:t>
            </a:r>
            <a:r>
              <a:rPr lang="en-US" sz="2200" dirty="0">
                <a:solidFill>
                  <a:srgbClr val="FF0000"/>
                </a:solidFill>
              </a:rPr>
              <a:t>)</a:t>
            </a:r>
          </a:p>
        </p:txBody>
      </p:sp>
      <p:sp>
        <p:nvSpPr>
          <p:cNvPr id="5" name="Footer Placeholder 4"/>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619661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Sorting Algorithms</a:t>
            </a:r>
          </a:p>
        </p:txBody>
      </p:sp>
      <p:graphicFrame>
        <p:nvGraphicFramePr>
          <p:cNvPr id="4" name="Content Placeholder 3"/>
          <p:cNvGraphicFramePr>
            <a:graphicFrameLocks noGrp="1"/>
          </p:cNvGraphicFramePr>
          <p:nvPr>
            <p:ph idx="1"/>
          </p:nvPr>
        </p:nvGraphicFramePr>
        <p:xfrm>
          <a:off x="1295402" y="2620371"/>
          <a:ext cx="10004944" cy="3548400"/>
        </p:xfrm>
        <a:graphic>
          <a:graphicData uri="http://schemas.openxmlformats.org/drawingml/2006/table">
            <a:tbl>
              <a:tblPr firstRow="1" firstCol="1" bandRow="1"/>
              <a:tblGrid>
                <a:gridCol w="3334268">
                  <a:extLst>
                    <a:ext uri="{9D8B030D-6E8A-4147-A177-3AD203B41FA5}">
                      <a16:colId xmlns:a16="http://schemas.microsoft.com/office/drawing/2014/main" val="20000"/>
                    </a:ext>
                  </a:extLst>
                </a:gridCol>
                <a:gridCol w="3335338">
                  <a:extLst>
                    <a:ext uri="{9D8B030D-6E8A-4147-A177-3AD203B41FA5}">
                      <a16:colId xmlns:a16="http://schemas.microsoft.com/office/drawing/2014/main" val="20001"/>
                    </a:ext>
                  </a:extLst>
                </a:gridCol>
                <a:gridCol w="3335338">
                  <a:extLst>
                    <a:ext uri="{9D8B030D-6E8A-4147-A177-3AD203B41FA5}">
                      <a16:colId xmlns:a16="http://schemas.microsoft.com/office/drawing/2014/main" val="20002"/>
                    </a:ext>
                  </a:extLst>
                </a:gridCol>
              </a:tblGrid>
              <a:tr h="290686">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Algorithm</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Time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Notes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5277">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bubble-sort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5277">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selection-sort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9613">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insertion-sort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2951">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counting 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 + k) : </a:t>
                      </a:r>
                    </a:p>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k is max items value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-not a comparison sort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-Work with integers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99773">
                <a:tc>
                  <a:txBody>
                    <a:bodyPr/>
                    <a:lstStyle/>
                    <a:p>
                      <a:pPr marL="0" marR="0" algn="ctr">
                        <a:lnSpc>
                          <a:spcPct val="107000"/>
                        </a:lnSpc>
                        <a:spcBef>
                          <a:spcPts val="0"/>
                        </a:spcBef>
                        <a:spcAft>
                          <a:spcPts val="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600075" algn="l"/>
                        </a:tabLs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55</a:t>
            </a:fld>
            <a:endParaRPr lang="en-US" dirty="0"/>
          </a:p>
        </p:txBody>
      </p:sp>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571486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72278B0C-D7EE-4D55-9BA2-BEB956F5880D}" type="slidenum">
              <a:rPr lang="en-US" smtClean="0"/>
              <a:t>56</a:t>
            </a:fld>
            <a:endParaRPr lang="en-US"/>
          </a:p>
        </p:txBody>
      </p:sp>
      <p:sp>
        <p:nvSpPr>
          <p:cNvPr id="6" name="Content Placeholder 5"/>
          <p:cNvSpPr>
            <a:spLocks noGrp="1"/>
          </p:cNvSpPr>
          <p:nvPr>
            <p:ph idx="1"/>
          </p:nvPr>
        </p:nvSpPr>
        <p:spPr/>
        <p:txBody>
          <a:bodyPr/>
          <a:lstStyle/>
          <a:p>
            <a:endParaRPr lang="en-US" dirty="0"/>
          </a:p>
        </p:txBody>
      </p:sp>
      <p:pic>
        <p:nvPicPr>
          <p:cNvPr id="8200" name="Picture 8" descr="Radix Sort Algorithm on Make a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9406" y="2416504"/>
            <a:ext cx="6428195" cy="359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20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pic>
        <p:nvPicPr>
          <p:cNvPr id="4" name="Content Placeholder 3"/>
          <p:cNvPicPr>
            <a:picLocks noGrp="1" noChangeAspect="1"/>
          </p:cNvPicPr>
          <p:nvPr>
            <p:ph idx="1"/>
          </p:nvPr>
        </p:nvPicPr>
        <p:blipFill>
          <a:blip r:embed="rId2"/>
          <a:stretch>
            <a:fillRect/>
          </a:stretch>
        </p:blipFill>
        <p:spPr>
          <a:xfrm>
            <a:off x="5039297" y="2488670"/>
            <a:ext cx="6153150" cy="3352800"/>
          </a:xfrm>
          <a:prstGeom prst="rect">
            <a:avLst/>
          </a:prstGeom>
        </p:spPr>
      </p:pic>
      <p:sp>
        <p:nvSpPr>
          <p:cNvPr id="7" name="Slide Number Placeholder 6"/>
          <p:cNvSpPr>
            <a:spLocks noGrp="1"/>
          </p:cNvSpPr>
          <p:nvPr>
            <p:ph type="sldNum" sz="quarter" idx="12"/>
          </p:nvPr>
        </p:nvSpPr>
        <p:spPr/>
        <p:txBody>
          <a:bodyPr>
            <a:normAutofit lnSpcReduction="10000"/>
          </a:bodyPr>
          <a:lstStyle/>
          <a:p>
            <a:fld id="{629637A9-119A-49DA-BD12-AAC58B377D80}" type="slidenum">
              <a:rPr lang="en-US" smtClean="0"/>
              <a:t>57</a:t>
            </a:fld>
            <a:endParaRPr lang="en-US" dirty="0"/>
          </a:p>
        </p:txBody>
      </p:sp>
      <p:sp>
        <p:nvSpPr>
          <p:cNvPr id="5" name="TextBox 4"/>
          <p:cNvSpPr txBox="1"/>
          <p:nvPr/>
        </p:nvSpPr>
        <p:spPr>
          <a:xfrm>
            <a:off x="1015393" y="2606584"/>
            <a:ext cx="4023904" cy="1754326"/>
          </a:xfrm>
          <a:prstGeom prst="rect">
            <a:avLst/>
          </a:prstGeom>
          <a:noFill/>
        </p:spPr>
        <p:txBody>
          <a:bodyPr wrap="square" rtlCol="0">
            <a:spAutoFit/>
          </a:bodyPr>
          <a:lstStyle/>
          <a:p>
            <a:r>
              <a:rPr lang="en-US" dirty="0"/>
              <a:t>Linear time </a:t>
            </a:r>
          </a:p>
          <a:p>
            <a:r>
              <a:rPr lang="en-US" dirty="0"/>
              <a:t>Works with numbers or data in form of numbers.</a:t>
            </a:r>
          </a:p>
          <a:p>
            <a:r>
              <a:rPr lang="en-US" dirty="0"/>
              <a:t>Stable</a:t>
            </a:r>
          </a:p>
          <a:p>
            <a:r>
              <a:rPr lang="en-US" dirty="0"/>
              <a:t>O(</a:t>
            </a:r>
            <a:r>
              <a:rPr lang="en-US" dirty="0" err="1"/>
              <a:t>n+k</a:t>
            </a:r>
            <a:r>
              <a:rPr lang="en-US" dirty="0"/>
              <a:t>)</a:t>
            </a:r>
          </a:p>
          <a:p>
            <a:endParaRPr lang="en-US" dirty="0"/>
          </a:p>
        </p:txBody>
      </p:sp>
      <p:sp>
        <p:nvSpPr>
          <p:cNvPr id="3" name="TextBox 2"/>
          <p:cNvSpPr txBox="1"/>
          <p:nvPr/>
        </p:nvSpPr>
        <p:spPr>
          <a:xfrm>
            <a:off x="317241" y="5901827"/>
            <a:ext cx="3816220" cy="369332"/>
          </a:xfrm>
          <a:prstGeom prst="rect">
            <a:avLst/>
          </a:prstGeom>
          <a:noFill/>
        </p:spPr>
        <p:txBody>
          <a:bodyPr wrap="square" rtlCol="0">
            <a:spAutoFit/>
          </a:bodyPr>
          <a:lstStyle/>
          <a:p>
            <a:r>
              <a:rPr lang="en-US" dirty="0"/>
              <a:t>***Algorithms design. By Goodrich</a:t>
            </a:r>
          </a:p>
        </p:txBody>
      </p:sp>
      <p:sp>
        <p:nvSpPr>
          <p:cNvPr id="6" name="Footer Placeholder 5"/>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2257328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significant digit radix sort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402" y="2285999"/>
            <a:ext cx="6875303" cy="3845682"/>
          </a:xfrm>
        </p:spPr>
      </p:pic>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58</a:t>
            </a:fld>
            <a:endParaRPr lang="en-US" dirty="0"/>
          </a:p>
        </p:txBody>
      </p:sp>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1634887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7" name="Text Placeholder 6"/>
          <p:cNvSpPr>
            <a:spLocks noGrp="1"/>
          </p:cNvSpPr>
          <p:nvPr>
            <p:ph type="body" idx="1"/>
          </p:nvPr>
        </p:nvSpPr>
        <p:spPr/>
        <p:txBody>
          <a:bodyPr/>
          <a:lstStyle/>
          <a:p>
            <a:r>
              <a:rPr lang="en-US" dirty="0"/>
              <a:t>Algorithm</a:t>
            </a:r>
          </a:p>
        </p:txBody>
      </p:sp>
      <p:sp>
        <p:nvSpPr>
          <p:cNvPr id="3" name="Content Placeholder 2"/>
          <p:cNvSpPr>
            <a:spLocks noGrp="1"/>
          </p:cNvSpPr>
          <p:nvPr>
            <p:ph sz="half" idx="2"/>
          </p:nvPr>
        </p:nvSpPr>
        <p:spPr/>
        <p:txBody>
          <a:bodyPr>
            <a:normAutofit/>
          </a:bodyPr>
          <a:lstStyle/>
          <a:p>
            <a:r>
              <a:rPr lang="en-US" dirty="0"/>
              <a:t>void </a:t>
            </a:r>
            <a:r>
              <a:rPr lang="en-US" dirty="0" err="1"/>
              <a:t>radixsort</a:t>
            </a:r>
            <a:r>
              <a:rPr lang="en-US" dirty="0"/>
              <a:t>(</a:t>
            </a:r>
            <a:r>
              <a:rPr lang="en-US" dirty="0" err="1"/>
              <a:t>arr</a:t>
            </a:r>
            <a:r>
              <a:rPr lang="en-US" dirty="0"/>
              <a:t>[]):</a:t>
            </a:r>
          </a:p>
          <a:p>
            <a:pPr lvl="1"/>
            <a:r>
              <a:rPr lang="en-US" dirty="0"/>
              <a:t>m = </a:t>
            </a:r>
            <a:r>
              <a:rPr lang="en-US" dirty="0" err="1"/>
              <a:t>getMax</a:t>
            </a:r>
            <a:r>
              <a:rPr lang="en-US" dirty="0"/>
              <a:t>(</a:t>
            </a:r>
            <a:r>
              <a:rPr lang="en-US" dirty="0" err="1"/>
              <a:t>arr</a:t>
            </a:r>
            <a:r>
              <a:rPr lang="en-US" dirty="0"/>
              <a:t>), digits=log(m,10)</a:t>
            </a:r>
          </a:p>
          <a:p>
            <a:pPr lvl="1"/>
            <a:r>
              <a:rPr lang="en-US" dirty="0"/>
              <a:t>for d in digits:</a:t>
            </a:r>
          </a:p>
          <a:p>
            <a:pPr lvl="2"/>
            <a:r>
              <a:rPr lang="en-US" dirty="0" err="1"/>
              <a:t>countSort</a:t>
            </a:r>
            <a:r>
              <a:rPr lang="en-US" dirty="0"/>
              <a:t>(</a:t>
            </a:r>
            <a:r>
              <a:rPr lang="en-US" dirty="0" err="1"/>
              <a:t>arr</a:t>
            </a:r>
            <a:r>
              <a:rPr lang="en-US" dirty="0"/>
              <a:t>, d)</a:t>
            </a:r>
          </a:p>
        </p:txBody>
      </p:sp>
      <p:sp>
        <p:nvSpPr>
          <p:cNvPr id="8" name="Text Placeholder 7"/>
          <p:cNvSpPr>
            <a:spLocks noGrp="1"/>
          </p:cNvSpPr>
          <p:nvPr>
            <p:ph type="body" sz="quarter" idx="3"/>
          </p:nvPr>
        </p:nvSpPr>
        <p:spPr/>
        <p:txBody>
          <a:bodyPr/>
          <a:lstStyle/>
          <a:p>
            <a:r>
              <a:rPr lang="en-US" dirty="0"/>
              <a:t>Execution</a:t>
            </a:r>
          </a:p>
        </p:txBody>
      </p:sp>
      <p:sp>
        <p:nvSpPr>
          <p:cNvPr id="9" name="Content Placeholder 8"/>
          <p:cNvSpPr>
            <a:spLocks noGrp="1"/>
          </p:cNvSpPr>
          <p:nvPr>
            <p:ph sz="quarter" idx="4"/>
          </p:nvPr>
        </p:nvSpPr>
        <p:spPr/>
        <p:txBody>
          <a:bodyPr>
            <a:normAutofit/>
          </a:bodyPr>
          <a:lstStyle/>
          <a:p>
            <a:r>
              <a:rPr lang="en-US" dirty="0" err="1"/>
              <a:t>arr</a:t>
            </a:r>
            <a:r>
              <a:rPr lang="en-US" dirty="0"/>
              <a:t>={170, 45, 75, 90, 802, 24, 2, 66}</a:t>
            </a:r>
          </a:p>
          <a:p>
            <a:r>
              <a:rPr lang="en-US" dirty="0"/>
              <a:t>m=802, digit=3</a:t>
            </a:r>
          </a:p>
          <a:p>
            <a:r>
              <a:rPr lang="en-US" dirty="0"/>
              <a:t>d=1:</a:t>
            </a:r>
          </a:p>
          <a:p>
            <a:pPr lvl="1"/>
            <a:r>
              <a:rPr lang="en-US" dirty="0" err="1"/>
              <a:t>arr</a:t>
            </a:r>
            <a:r>
              <a:rPr lang="en-US" dirty="0"/>
              <a:t>={170, 90, 802, 2, 24, 45, 75, 66}</a:t>
            </a:r>
          </a:p>
          <a:p>
            <a:r>
              <a:rPr lang="en-US" dirty="0"/>
              <a:t>d=2:</a:t>
            </a:r>
          </a:p>
          <a:p>
            <a:pPr lvl="1"/>
            <a:r>
              <a:rPr lang="en-US" dirty="0" err="1"/>
              <a:t>arr</a:t>
            </a:r>
            <a:r>
              <a:rPr lang="en-US" dirty="0"/>
              <a:t>={802, 2, 24, 45,  66, 170, 75, 90}</a:t>
            </a:r>
          </a:p>
          <a:p>
            <a:r>
              <a:rPr lang="en-US" dirty="0"/>
              <a:t>d=3:</a:t>
            </a:r>
          </a:p>
          <a:p>
            <a:pPr lvl="1"/>
            <a:r>
              <a:rPr lang="en-US" dirty="0" err="1"/>
              <a:t>arr</a:t>
            </a:r>
            <a:r>
              <a:rPr lang="en-US" dirty="0"/>
              <a:t>={2, 24, 45,  66, 75, 90, 170, 802}</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72278B0C-D7EE-4D55-9BA2-BEB956F5880D}" type="slidenum">
              <a:rPr lang="en-US" smtClean="0"/>
              <a:t>59</a:t>
            </a:fld>
            <a:endParaRPr lang="en-US"/>
          </a:p>
        </p:txBody>
      </p:sp>
    </p:spTree>
    <p:extLst>
      <p:ext uri="{BB962C8B-B14F-4D97-AF65-F5344CB8AC3E}">
        <p14:creationId xmlns:p14="http://schemas.microsoft.com/office/powerpoint/2010/main" val="325854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Times New Roman"/>
                <a:ea typeface="Times New Roman"/>
                <a:cs typeface="Times New Roman"/>
                <a:sym typeface="Times New Roman"/>
              </a:rPr>
              <a:t>Asymptotic strictly Lower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b="0" i="1" dirty="0" smtClean="0">
                          <a:solidFill>
                            <a:schemeClr val="dk1"/>
                          </a:solidFill>
                          <a:latin typeface="Cambria Math" panose="02040503050406030204" pitchFamily="18" charset="0"/>
                          <a:ea typeface="Times New Roman"/>
                          <a:cs typeface="Times New Roman"/>
                          <a:sym typeface="Times New Roman"/>
                        </a:rPr>
                        <m:t>&gt;</m:t>
                      </m:r>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𝑓𝑜𝑟</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𝑎𝑙𝑙</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a:solidFill>
                            <a:schemeClr val="dk1"/>
                          </a:solidFill>
                          <a:latin typeface="Cambria Math" panose="02040503050406030204" pitchFamily="18" charset="0"/>
                          <a:ea typeface="Times New Roman"/>
                          <a:cs typeface="Times New Roman"/>
                          <a:sym typeface="Times New Roman"/>
                        </a:rPr>
                        <m:t>0</m:t>
                      </m:r>
                    </m:oMath>
                  </m:oMathPara>
                </a14:m>
                <a:endParaRPr lang="en-US" sz="2000" dirty="0"/>
              </a:p>
              <a:p>
                <a:pPr marL="0" lvl="0" indent="0" algn="ctr">
                  <a:spcBef>
                    <a:spcPts val="1000"/>
                  </a:spcBef>
                  <a:spcAft>
                    <a:spcPts val="0"/>
                  </a:spcAft>
                  <a:buNone/>
                </a:pP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𝑔</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 is an </a:t>
                </a:r>
                <a:r>
                  <a:rPr lang="en-US" sz="2000" b="1" dirty="0">
                    <a:solidFill>
                      <a:schemeClr val="dk1"/>
                    </a:solidFill>
                    <a:latin typeface="Times New Roman"/>
                    <a:ea typeface="Times New Roman"/>
                    <a:cs typeface="Times New Roman"/>
                    <a:sym typeface="Times New Roman"/>
                  </a:rPr>
                  <a:t>asymptotic strictly lower bound </a:t>
                </a:r>
                <a:r>
                  <a:rPr lang="en-US" sz="2000" dirty="0">
                    <a:solidFill>
                      <a:schemeClr val="dk1"/>
                    </a:solidFill>
                    <a:latin typeface="Times New Roman"/>
                    <a:ea typeface="Times New Roman"/>
                    <a:cs typeface="Times New Roman"/>
                    <a:sym typeface="Times New Roman"/>
                  </a:rPr>
                  <a:t>on </a:t>
                </a:r>
                <a14:m>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m:t>
                    </m:r>
                  </m:oMath>
                </a14:m>
                <a:r>
                  <a:rPr lang="en-US" sz="2000" dirty="0">
                    <a:solidFill>
                      <a:schemeClr val="dk1"/>
                    </a:solidFill>
                    <a:latin typeface="Times New Roman"/>
                    <a:ea typeface="Times New Roman"/>
                    <a:cs typeface="Times New Roman"/>
                    <a:sym typeface="Times New Roman"/>
                  </a:rPr>
                  <a:t>.</a:t>
                </a:r>
                <a:endParaRPr lang="en-US" sz="2000" dirty="0"/>
              </a:p>
              <a:p>
                <a:pPr marL="0" lvl="0" indent="0">
                  <a:spcBef>
                    <a:spcPts val="1000"/>
                  </a:spcBef>
                  <a:spcAft>
                    <a:spcPts val="0"/>
                  </a:spcAft>
                  <a:buNone/>
                </a:pPr>
                <a14:m>
                  <m:oMathPara xmlns:m="http://schemas.openxmlformats.org/officeDocument/2006/math">
                    <m:oMathParaPr>
                      <m:jc m:val="centerGroup"/>
                    </m:oMathParaPr>
                    <m:oMath xmlns:m="http://schemas.openxmlformats.org/officeDocument/2006/math">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m:t>
                      </m:r>
                      <m:r>
                        <a:rPr lang="en-US" sz="2000" b="0" i="1" dirty="0" smtClean="0">
                          <a:solidFill>
                            <a:schemeClr val="dk1"/>
                          </a:solidFill>
                          <a:latin typeface="Cambria Math" panose="02040503050406030204" pitchFamily="18" charset="0"/>
                          <a:ea typeface="Times New Roman"/>
                          <a:cs typeface="Times New Roman"/>
                          <a:sym typeface="Times New Roman"/>
                        </a:rPr>
                        <m:t>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e>
                      </m:d>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𝑖𝑓𝑓</m:t>
                      </m:r>
                      <m:r>
                        <a:rPr lang="en-US" sz="2000" b="0" i="1" dirty="0" smtClean="0">
                          <a:solidFill>
                            <a:schemeClr val="dk1"/>
                          </a:solidFill>
                          <a:latin typeface="Cambria Math" panose="02040503050406030204" pitchFamily="18" charset="0"/>
                          <a:ea typeface="Times New Roman"/>
                          <a:cs typeface="Times New Roman"/>
                          <a:sym typeface="Times New Roman"/>
                        </a:rPr>
                        <m:t> ∃ </m:t>
                      </m:r>
                      <m:r>
                        <a:rPr lang="en-US" sz="2000" b="0" i="1" dirty="0" smtClean="0">
                          <a:solidFill>
                            <a:schemeClr val="dk1"/>
                          </a:solidFill>
                          <a:latin typeface="Cambria Math" panose="02040503050406030204" pitchFamily="18" charset="0"/>
                          <a:ea typeface="Times New Roman"/>
                          <a:cs typeface="Times New Roman"/>
                          <a:sym typeface="Times New Roman"/>
                        </a:rPr>
                        <m:t>𝑐</m:t>
                      </m:r>
                      <m:r>
                        <a:rPr lang="en-US" sz="2000" b="0" i="1" dirty="0" smtClean="0">
                          <a:solidFill>
                            <a:schemeClr val="dk1"/>
                          </a:solidFill>
                          <a:latin typeface="Cambria Math" panose="02040503050406030204" pitchFamily="18" charset="0"/>
                          <a:ea typeface="Times New Roman"/>
                          <a:cs typeface="Times New Roman"/>
                          <a:sym typeface="Times New Roman"/>
                        </a:rPr>
                        <m:t>,</m:t>
                      </m:r>
                      <m:sSub>
                        <m:sSubPr>
                          <m:ctrlPr>
                            <a:rPr lang="en-US" sz="2000" b="0" i="1" dirty="0" smtClean="0">
                              <a:solidFill>
                                <a:schemeClr val="dk1"/>
                              </a:solidFill>
                              <a:latin typeface="Cambria Math" panose="02040503050406030204" pitchFamily="18" charset="0"/>
                              <a:ea typeface="Times New Roman"/>
                              <a:cs typeface="Times New Roman"/>
                              <a:sym typeface="Times New Roman"/>
                            </a:rPr>
                          </m:ctrlPr>
                        </m:sSubPr>
                        <m:e>
                          <m:r>
                            <a:rPr lang="en-US" sz="2000" b="0" i="1" dirty="0" smtClean="0">
                              <a:solidFill>
                                <a:schemeClr val="dk1"/>
                              </a:solidFill>
                              <a:latin typeface="Cambria Math" panose="02040503050406030204" pitchFamily="18" charset="0"/>
                              <a:ea typeface="Times New Roman"/>
                              <a:cs typeface="Times New Roman"/>
                              <a:sym typeface="Times New Roman"/>
                            </a:rPr>
                            <m:t>𝑛</m:t>
                          </m:r>
                        </m:e>
                        <m:sub>
                          <m:r>
                            <a:rPr lang="en-US" sz="2000" b="0" i="1" dirty="0" smtClean="0">
                              <a:solidFill>
                                <a:schemeClr val="dk1"/>
                              </a:solidFill>
                              <a:latin typeface="Cambria Math" panose="02040503050406030204" pitchFamily="18" charset="0"/>
                              <a:ea typeface="Times New Roman"/>
                              <a:cs typeface="Times New Roman"/>
                              <a:sym typeface="Times New Roman"/>
                            </a:rPr>
                            <m:t>0</m:t>
                          </m:r>
                        </m:sub>
                      </m:sSub>
                      <m:r>
                        <a:rPr lang="en-US" sz="2000" b="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𝑓</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𝑐𝑔</m:t>
                      </m:r>
                      <m:d>
                        <m:dPr>
                          <m:ctrlPr>
                            <a:rPr lang="en-US" sz="2000" i="1" dirty="0" smtClean="0">
                              <a:solidFill>
                                <a:schemeClr val="dk1"/>
                              </a:solidFill>
                              <a:latin typeface="Cambria Math" panose="02040503050406030204" pitchFamily="18" charset="0"/>
                              <a:ea typeface="Times New Roman"/>
                              <a:cs typeface="Times New Roman"/>
                              <a:sym typeface="Times New Roman"/>
                            </a:rPr>
                          </m:ctrlPr>
                        </m:dPr>
                        <m:e>
                          <m:r>
                            <a:rPr lang="en-US" sz="2000" i="1" dirty="0" smtClean="0">
                              <a:solidFill>
                                <a:schemeClr val="dk1"/>
                              </a:solidFill>
                              <a:latin typeface="Cambria Math" panose="02040503050406030204" pitchFamily="18" charset="0"/>
                              <a:ea typeface="Times New Roman"/>
                              <a:cs typeface="Times New Roman"/>
                              <a:sym typeface="Times New Roman"/>
                            </a:rPr>
                            <m:t>𝑛</m:t>
                          </m:r>
                        </m:e>
                      </m:d>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b="0" i="1" dirty="0" smtClean="0">
                          <a:solidFill>
                            <a:schemeClr val="dk1"/>
                          </a:solidFill>
                          <a:latin typeface="Cambria Math" panose="02040503050406030204" pitchFamily="18" charset="0"/>
                          <a:ea typeface="Times New Roman"/>
                          <a:cs typeface="Times New Roman"/>
                          <a:sym typeface="Times New Roman"/>
                        </a:rPr>
                        <m:t>∀</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dirty="0" smtClean="0">
                          <a:solidFill>
                            <a:schemeClr val="dk1"/>
                          </a:solidFill>
                          <a:latin typeface="Cambria Math" panose="02040503050406030204" pitchFamily="18" charset="0"/>
                          <a:ea typeface="Times New Roman"/>
                          <a:cs typeface="Times New Roman"/>
                          <a:sym typeface="Times New Roman"/>
                        </a:rPr>
                        <m:t>≥ </m:t>
                      </m:r>
                      <m:r>
                        <a:rPr lang="en-US" sz="2000" i="1" dirty="0" smtClean="0">
                          <a:solidFill>
                            <a:schemeClr val="dk1"/>
                          </a:solidFill>
                          <a:latin typeface="Cambria Math" panose="02040503050406030204" pitchFamily="18" charset="0"/>
                          <a:ea typeface="Times New Roman"/>
                          <a:cs typeface="Times New Roman"/>
                          <a:sym typeface="Times New Roman"/>
                        </a:rPr>
                        <m:t>𝑛</m:t>
                      </m:r>
                      <m:r>
                        <a:rPr lang="en-US" sz="2000" i="1" baseline="-25000" dirty="0" smtClean="0">
                          <a:solidFill>
                            <a:schemeClr val="dk1"/>
                          </a:solidFill>
                          <a:latin typeface="Cambria Math" panose="02040503050406030204" pitchFamily="18" charset="0"/>
                          <a:ea typeface="Times New Roman"/>
                          <a:cs typeface="Times New Roman"/>
                          <a:sym typeface="Times New Roman"/>
                        </a:rPr>
                        <m:t>0</m:t>
                      </m:r>
                    </m:oMath>
                  </m:oMathPara>
                </a14:m>
                <a:endParaRPr lang="en-US" sz="2000" baseline="-25000" dirty="0">
                  <a:solidFill>
                    <a:schemeClr val="dk1"/>
                  </a:solidFill>
                  <a:latin typeface="Times New Roman"/>
                  <a:ea typeface="Times New Roman"/>
                  <a:cs typeface="Times New Roman"/>
                  <a:sym typeface="Times New Roman"/>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LID4096">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6</a:t>
            </a:fld>
            <a:endParaRPr lang="en-US"/>
          </a:p>
        </p:txBody>
      </p:sp>
      <p:grpSp>
        <p:nvGrpSpPr>
          <p:cNvPr id="6" name="Google Shape;482;p57"/>
          <p:cNvGrpSpPr/>
          <p:nvPr/>
        </p:nvGrpSpPr>
        <p:grpSpPr>
          <a:xfrm>
            <a:off x="2890673" y="3262090"/>
            <a:ext cx="4804012" cy="2557058"/>
            <a:chOff x="1072" y="2016"/>
            <a:chExt cx="3680" cy="2064"/>
          </a:xfrm>
        </p:grpSpPr>
        <p:cxnSp>
          <p:nvCxnSpPr>
            <p:cNvPr id="7" name="Google Shape;483;p57"/>
            <p:cNvCxnSpPr/>
            <p:nvPr/>
          </p:nvCxnSpPr>
          <p:spPr>
            <a:xfrm>
              <a:off x="1536" y="2400"/>
              <a:ext cx="0" cy="1248"/>
            </a:xfrm>
            <a:prstGeom prst="straightConnector1">
              <a:avLst/>
            </a:prstGeom>
            <a:noFill/>
            <a:ln w="9525" cap="flat" cmpd="sng">
              <a:solidFill>
                <a:schemeClr val="dk1"/>
              </a:solidFill>
              <a:prstDash val="solid"/>
              <a:round/>
              <a:headEnd type="none" w="med" len="med"/>
              <a:tailEnd type="none" w="med" len="med"/>
            </a:ln>
          </p:spPr>
        </p:cxnSp>
        <p:cxnSp>
          <p:nvCxnSpPr>
            <p:cNvPr id="8" name="Google Shape;484;p57"/>
            <p:cNvCxnSpPr/>
            <p:nvPr/>
          </p:nvCxnSpPr>
          <p:spPr>
            <a:xfrm>
              <a:off x="1536" y="3648"/>
              <a:ext cx="2832" cy="0"/>
            </a:xfrm>
            <a:prstGeom prst="straightConnector1">
              <a:avLst/>
            </a:prstGeom>
            <a:noFill/>
            <a:ln w="9525" cap="flat" cmpd="sng">
              <a:solidFill>
                <a:schemeClr val="dk1"/>
              </a:solidFill>
              <a:prstDash val="solid"/>
              <a:round/>
              <a:headEnd type="none" w="med" len="med"/>
              <a:tailEnd type="none" w="med" len="med"/>
            </a:ln>
          </p:spPr>
        </p:cxnSp>
        <p:sp>
          <p:nvSpPr>
            <p:cNvPr id="9" name="Google Shape;485;p57"/>
            <p:cNvSpPr/>
            <p:nvPr/>
          </p:nvSpPr>
          <p:spPr>
            <a:xfrm>
              <a:off x="1072" y="2856"/>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T</a:t>
              </a:r>
              <a:r>
                <a:rPr lang="en-US" sz="1800" baseline="-25000" dirty="0">
                  <a:solidFill>
                    <a:schemeClr val="dk1"/>
                  </a:solidFill>
                  <a:latin typeface="Times New Roman"/>
                  <a:ea typeface="Times New Roman"/>
                  <a:cs typeface="Times New Roman"/>
                  <a:sym typeface="Times New Roman"/>
                </a:rPr>
                <a:t>t</a:t>
              </a:r>
              <a:endParaRPr dirty="0"/>
            </a:p>
          </p:txBody>
        </p:sp>
        <p:sp>
          <p:nvSpPr>
            <p:cNvPr id="10" name="Google Shape;486;p57"/>
            <p:cNvSpPr/>
            <p:nvPr/>
          </p:nvSpPr>
          <p:spPr>
            <a:xfrm>
              <a:off x="1344"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1</a:t>
              </a:r>
            </a:p>
          </p:txBody>
        </p:sp>
        <p:sp>
          <p:nvSpPr>
            <p:cNvPr id="11" name="Google Shape;487;p57"/>
            <p:cNvSpPr/>
            <p:nvPr/>
          </p:nvSpPr>
          <p:spPr>
            <a:xfrm>
              <a:off x="4272"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p>
          </p:txBody>
        </p:sp>
        <p:sp>
          <p:nvSpPr>
            <p:cNvPr id="12" name="Google Shape;488;p57"/>
            <p:cNvSpPr/>
            <p:nvPr/>
          </p:nvSpPr>
          <p:spPr>
            <a:xfrm>
              <a:off x="1632" y="2736"/>
              <a:ext cx="2496" cy="448"/>
            </a:xfrm>
            <a:custGeom>
              <a:avLst/>
              <a:gdLst/>
              <a:ahLst/>
              <a:cxnLst/>
              <a:rect l="l" t="t" r="r" b="b"/>
              <a:pathLst>
                <a:path w="2496" h="448" extrusionOk="0">
                  <a:moveTo>
                    <a:pt x="0" y="448"/>
                  </a:moveTo>
                  <a:cubicBezTo>
                    <a:pt x="48" y="356"/>
                    <a:pt x="96" y="264"/>
                    <a:pt x="192" y="256"/>
                  </a:cubicBezTo>
                  <a:cubicBezTo>
                    <a:pt x="288" y="248"/>
                    <a:pt x="472" y="440"/>
                    <a:pt x="576" y="400"/>
                  </a:cubicBezTo>
                  <a:cubicBezTo>
                    <a:pt x="680" y="360"/>
                    <a:pt x="752" y="32"/>
                    <a:pt x="816" y="16"/>
                  </a:cubicBezTo>
                  <a:cubicBezTo>
                    <a:pt x="880" y="0"/>
                    <a:pt x="680" y="283"/>
                    <a:pt x="960" y="304"/>
                  </a:cubicBezTo>
                  <a:cubicBezTo>
                    <a:pt x="1240" y="325"/>
                    <a:pt x="2176" y="177"/>
                    <a:pt x="2496" y="144"/>
                  </a:cubicBez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3" name="Google Shape;489;p57"/>
            <p:cNvSpPr/>
            <p:nvPr/>
          </p:nvSpPr>
          <p:spPr>
            <a:xfrm>
              <a:off x="1728" y="2352"/>
              <a:ext cx="2448" cy="1128"/>
            </a:xfrm>
            <a:custGeom>
              <a:avLst/>
              <a:gdLst/>
              <a:ahLst/>
              <a:cxnLst/>
              <a:rect l="l" t="t" r="r" b="b"/>
              <a:pathLst>
                <a:path w="2448" h="1128" extrusionOk="0">
                  <a:moveTo>
                    <a:pt x="0" y="1008"/>
                  </a:moveTo>
                  <a:cubicBezTo>
                    <a:pt x="60" y="1068"/>
                    <a:pt x="120" y="1128"/>
                    <a:pt x="144" y="1008"/>
                  </a:cubicBezTo>
                  <a:cubicBezTo>
                    <a:pt x="168" y="888"/>
                    <a:pt x="56" y="288"/>
                    <a:pt x="144" y="288"/>
                  </a:cubicBezTo>
                  <a:cubicBezTo>
                    <a:pt x="232" y="288"/>
                    <a:pt x="552" y="912"/>
                    <a:pt x="672" y="1008"/>
                  </a:cubicBezTo>
                  <a:cubicBezTo>
                    <a:pt x="792" y="1104"/>
                    <a:pt x="800" y="880"/>
                    <a:pt x="864" y="864"/>
                  </a:cubicBezTo>
                  <a:cubicBezTo>
                    <a:pt x="928" y="848"/>
                    <a:pt x="1026" y="912"/>
                    <a:pt x="1056" y="912"/>
                  </a:cubicBezTo>
                  <a:cubicBezTo>
                    <a:pt x="1086" y="912"/>
                    <a:pt x="1004" y="928"/>
                    <a:pt x="1044" y="864"/>
                  </a:cubicBezTo>
                  <a:cubicBezTo>
                    <a:pt x="1084" y="800"/>
                    <a:pt x="1062" y="672"/>
                    <a:pt x="1296" y="528"/>
                  </a:cubicBezTo>
                  <a:cubicBezTo>
                    <a:pt x="1530" y="384"/>
                    <a:pt x="1980" y="188"/>
                    <a:pt x="2448"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4" name="Google Shape;490;p57"/>
            <p:cNvSpPr/>
            <p:nvPr/>
          </p:nvSpPr>
          <p:spPr>
            <a:xfrm>
              <a:off x="4128" y="2016"/>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f(n)</a:t>
              </a:r>
              <a:endParaRPr dirty="0"/>
            </a:p>
          </p:txBody>
        </p:sp>
        <p:sp>
          <p:nvSpPr>
            <p:cNvPr id="15" name="Google Shape;491;p57"/>
            <p:cNvSpPr/>
            <p:nvPr/>
          </p:nvSpPr>
          <p:spPr>
            <a:xfrm>
              <a:off x="4176" y="2544"/>
              <a:ext cx="480" cy="5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dk1"/>
                  </a:solidFill>
                  <a:latin typeface="Times New Roman"/>
                  <a:ea typeface="Times New Roman"/>
                  <a:cs typeface="Times New Roman"/>
                  <a:sym typeface="Times New Roman"/>
                </a:rPr>
                <a:t>g</a:t>
              </a:r>
              <a:r>
                <a:rPr lang="en-US" sz="1800" dirty="0">
                  <a:solidFill>
                    <a:schemeClr val="dk1"/>
                  </a:solidFill>
                  <a:latin typeface="Times New Roman"/>
                  <a:ea typeface="Times New Roman"/>
                  <a:cs typeface="Times New Roman"/>
                  <a:sym typeface="Times New Roman"/>
                </a:rPr>
                <a:t>(n)</a:t>
              </a:r>
              <a:endParaRPr dirty="0"/>
            </a:p>
          </p:txBody>
        </p:sp>
        <p:cxnSp>
          <p:nvCxnSpPr>
            <p:cNvPr id="16" name="Google Shape;492;p57"/>
            <p:cNvCxnSpPr/>
            <p:nvPr/>
          </p:nvCxnSpPr>
          <p:spPr>
            <a:xfrm>
              <a:off x="2880" y="3024"/>
              <a:ext cx="0" cy="624"/>
            </a:xfrm>
            <a:prstGeom prst="straightConnector1">
              <a:avLst/>
            </a:prstGeom>
            <a:noFill/>
            <a:ln w="9525" cap="flat" cmpd="sng">
              <a:solidFill>
                <a:schemeClr val="dk1"/>
              </a:solidFill>
              <a:prstDash val="dash"/>
              <a:round/>
              <a:headEnd type="none" w="med" len="med"/>
              <a:tailEnd type="none" w="med" len="med"/>
            </a:ln>
          </p:spPr>
        </p:cxnSp>
        <p:sp>
          <p:nvSpPr>
            <p:cNvPr id="17" name="Google Shape;493;p57"/>
            <p:cNvSpPr/>
            <p:nvPr/>
          </p:nvSpPr>
          <p:spPr>
            <a:xfrm>
              <a:off x="2640" y="3648"/>
              <a:ext cx="480" cy="4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a:t>
              </a:r>
              <a:r>
                <a:rPr lang="en-US" sz="1800" baseline="-25000">
                  <a:solidFill>
                    <a:schemeClr val="dk1"/>
                  </a:solidFill>
                  <a:latin typeface="Times New Roman"/>
                  <a:ea typeface="Times New Roman"/>
                  <a:cs typeface="Times New Roman"/>
                  <a:sym typeface="Times New Roman"/>
                </a:rPr>
                <a:t>0</a:t>
              </a:r>
            </a:p>
          </p:txBody>
        </p:sp>
      </p:grpSp>
    </p:spTree>
    <p:extLst>
      <p:ext uri="{BB962C8B-B14F-4D97-AF65-F5344CB8AC3E}">
        <p14:creationId xmlns:p14="http://schemas.microsoft.com/office/powerpoint/2010/main" val="265780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observation</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sz="2400" dirty="0"/>
              <a:t>Elements to be ordered are usually objects/structures (</a:t>
            </a:r>
            <a:r>
              <a:rPr lang="en-US" sz="2400" dirty="0" err="1"/>
              <a:t>struct</a:t>
            </a:r>
            <a:r>
              <a:rPr lang="en-US" sz="2400" dirty="0"/>
              <a:t>) made of many variables ( members/fields)</a:t>
            </a:r>
          </a:p>
          <a:p>
            <a:pPr>
              <a:buFont typeface="Wingdings" panose="05000000000000000000" pitchFamily="2" charset="2"/>
              <a:buChar char="Ø"/>
            </a:pPr>
            <a:r>
              <a:rPr lang="en-US" sz="2400" dirty="0"/>
              <a:t>The key of such object/structure is usually one member/field (or a value calculated from one or more members/fields)</a:t>
            </a:r>
          </a:p>
          <a:p>
            <a:pPr>
              <a:buFont typeface="Wingdings" panose="05000000000000000000" pitchFamily="2" charset="2"/>
              <a:buChar char="Ø"/>
            </a:pPr>
            <a:r>
              <a:rPr lang="en-US" sz="2400" dirty="0"/>
              <a:t>Remaining members/fields are additional data but usually useless for ordering</a:t>
            </a:r>
          </a:p>
          <a:p>
            <a:pPr>
              <a:buFont typeface="Wingdings" panose="05000000000000000000" pitchFamily="2" charset="2"/>
              <a:buChar char="Ø"/>
            </a:pPr>
            <a:r>
              <a:rPr lang="en-US" sz="2400" dirty="0"/>
              <a:t>Ordering is made for increasing values (ascending order) of the key</a:t>
            </a:r>
          </a:p>
          <a:p>
            <a:pPr>
              <a:buFont typeface="Wingdings" panose="05000000000000000000" pitchFamily="2" charset="2"/>
              <a:buChar char="Ø"/>
            </a:pPr>
            <a:r>
              <a:rPr lang="en-US" sz="2400" dirty="0"/>
              <a:t>People tend to use comparison based sorting algorithms although other algorithm types some times faster e.g., Radix. (avoid complex implementations)</a:t>
            </a:r>
          </a:p>
        </p:txBody>
      </p:sp>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60</a:t>
            </a:fld>
            <a:endParaRPr lang="en-US" dirty="0"/>
          </a:p>
        </p:txBody>
      </p:sp>
      <p:sp>
        <p:nvSpPr>
          <p:cNvPr id="4" name="Footer Placeholder 3"/>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2224407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Sorting Algorithms</a:t>
            </a:r>
          </a:p>
        </p:txBody>
      </p:sp>
      <p:graphicFrame>
        <p:nvGraphicFramePr>
          <p:cNvPr id="4" name="Content Placeholder 3"/>
          <p:cNvGraphicFramePr>
            <a:graphicFrameLocks noGrp="1"/>
          </p:cNvGraphicFramePr>
          <p:nvPr>
            <p:ph idx="1"/>
          </p:nvPr>
        </p:nvGraphicFramePr>
        <p:xfrm>
          <a:off x="955343" y="2550596"/>
          <a:ext cx="10372300" cy="3358960"/>
        </p:xfrm>
        <a:graphic>
          <a:graphicData uri="http://schemas.openxmlformats.org/drawingml/2006/table">
            <a:tbl>
              <a:tblPr firstRow="1" firstCol="1" bandRow="1"/>
              <a:tblGrid>
                <a:gridCol w="3456694">
                  <a:extLst>
                    <a:ext uri="{9D8B030D-6E8A-4147-A177-3AD203B41FA5}">
                      <a16:colId xmlns:a16="http://schemas.microsoft.com/office/drawing/2014/main" val="20000"/>
                    </a:ext>
                  </a:extLst>
                </a:gridCol>
                <a:gridCol w="3457803">
                  <a:extLst>
                    <a:ext uri="{9D8B030D-6E8A-4147-A177-3AD203B41FA5}">
                      <a16:colId xmlns:a16="http://schemas.microsoft.com/office/drawing/2014/main" val="20001"/>
                    </a:ext>
                  </a:extLst>
                </a:gridCol>
                <a:gridCol w="3457803">
                  <a:extLst>
                    <a:ext uri="{9D8B030D-6E8A-4147-A177-3AD203B41FA5}">
                      <a16:colId xmlns:a16="http://schemas.microsoft.com/office/drawing/2014/main" val="20002"/>
                    </a:ext>
                  </a:extLst>
                </a:gridCol>
              </a:tblGrid>
              <a:tr h="320866">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Algorithm</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Time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Notes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481273">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bubble-sort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1273">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selection-sort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5675">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insertion-sort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4971">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counting 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 + k) : </a:t>
                      </a:r>
                    </a:p>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k is max items value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-not a comparison sort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-Work with integers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1100">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radix 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 + 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-not a comparison sort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61</a:t>
            </a:fld>
            <a:endParaRPr lang="en-US" dirty="0"/>
          </a:p>
        </p:txBody>
      </p:sp>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3653886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72278B0C-D7EE-4D55-9BA2-BEB956F5880D}" type="slidenum">
              <a:rPr lang="en-US" smtClean="0"/>
              <a:t>62</a:t>
            </a:fld>
            <a:endParaRPr lang="en-US"/>
          </a:p>
        </p:txBody>
      </p:sp>
      <p:pic>
        <p:nvPicPr>
          <p:cNvPr id="9218" name="Picture 2" descr="How to Bucket Sort on Make a 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8985" y="2427411"/>
            <a:ext cx="4862015" cy="352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956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 Algorithm</a:t>
            </a:r>
          </a:p>
        </p:txBody>
      </p:sp>
      <p:sp>
        <p:nvSpPr>
          <p:cNvPr id="3" name="Content Placeholder 2"/>
          <p:cNvSpPr>
            <a:spLocks noGrp="1"/>
          </p:cNvSpPr>
          <p:nvPr>
            <p:ph idx="1"/>
          </p:nvPr>
        </p:nvSpPr>
        <p:spPr/>
        <p:txBody>
          <a:bodyPr>
            <a:normAutofit/>
          </a:bodyPr>
          <a:lstStyle/>
          <a:p>
            <a:r>
              <a:rPr lang="en-US" dirty="0" err="1"/>
              <a:t>bucketSort</a:t>
            </a:r>
            <a:r>
              <a:rPr lang="en-US" dirty="0"/>
              <a:t>(</a:t>
            </a:r>
            <a:r>
              <a:rPr lang="en-US" dirty="0" err="1"/>
              <a:t>arr</a:t>
            </a:r>
            <a:r>
              <a:rPr lang="en-US" dirty="0"/>
              <a:t>[], n):</a:t>
            </a:r>
          </a:p>
          <a:p>
            <a:pPr lvl="1"/>
            <a:r>
              <a:rPr lang="en-US" dirty="0"/>
              <a:t>Create n empty buckets (Or lists).</a:t>
            </a:r>
          </a:p>
          <a:p>
            <a:pPr lvl="1"/>
            <a:r>
              <a:rPr lang="en-US" dirty="0"/>
              <a:t>Do following for every array element </a:t>
            </a:r>
            <a:r>
              <a:rPr lang="en-US" dirty="0" err="1"/>
              <a:t>arr</a:t>
            </a:r>
            <a:r>
              <a:rPr lang="en-US" dirty="0"/>
              <a:t>[</a:t>
            </a:r>
            <a:r>
              <a:rPr lang="en-US" dirty="0" err="1"/>
              <a:t>i</a:t>
            </a:r>
            <a:r>
              <a:rPr lang="en-US" dirty="0"/>
              <a:t>].</a:t>
            </a:r>
          </a:p>
          <a:p>
            <a:pPr lvl="2"/>
            <a:r>
              <a:rPr lang="en-US" dirty="0"/>
              <a:t>Insert </a:t>
            </a:r>
            <a:r>
              <a:rPr lang="en-US" dirty="0" err="1"/>
              <a:t>arr</a:t>
            </a:r>
            <a:r>
              <a:rPr lang="en-US" dirty="0"/>
              <a:t>[</a:t>
            </a:r>
            <a:r>
              <a:rPr lang="en-US" dirty="0" err="1"/>
              <a:t>i</a:t>
            </a:r>
            <a:r>
              <a:rPr lang="en-US" dirty="0"/>
              <a:t>] into bucket[n*array[</a:t>
            </a:r>
            <a:r>
              <a:rPr lang="en-US" dirty="0" err="1"/>
              <a:t>i</a:t>
            </a:r>
            <a:r>
              <a:rPr lang="en-US" dirty="0"/>
              <a:t>]]</a:t>
            </a:r>
          </a:p>
          <a:p>
            <a:pPr lvl="1"/>
            <a:r>
              <a:rPr lang="en-US" dirty="0"/>
              <a:t>Sort individual buckets using insertion sort.</a:t>
            </a:r>
          </a:p>
          <a:p>
            <a:pPr lvl="1"/>
            <a:r>
              <a:rPr lang="en-US" dirty="0"/>
              <a:t>Concatenate all sorted buckets.</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72278B0C-D7EE-4D55-9BA2-BEB956F5880D}" type="slidenum">
              <a:rPr lang="en-US" smtClean="0"/>
              <a:t>63</a:t>
            </a:fld>
            <a:endParaRPr lang="en-US"/>
          </a:p>
        </p:txBody>
      </p:sp>
    </p:spTree>
    <p:extLst>
      <p:ext uri="{BB962C8B-B14F-4D97-AF65-F5344CB8AC3E}">
        <p14:creationId xmlns:p14="http://schemas.microsoft.com/office/powerpoint/2010/main" val="12205916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 Code</a:t>
            </a:r>
          </a:p>
        </p:txBody>
      </p:sp>
      <p:sp>
        <p:nvSpPr>
          <p:cNvPr id="3" name="Content Placeholder 2"/>
          <p:cNvSpPr>
            <a:spLocks noGrp="1"/>
          </p:cNvSpPr>
          <p:nvPr>
            <p:ph sz="half" idx="1"/>
          </p:nvPr>
        </p:nvSpPr>
        <p:spPr/>
        <p:txBody>
          <a:bodyPr>
            <a:normAutofit/>
          </a:bodyPr>
          <a:lstStyle/>
          <a:p>
            <a:r>
              <a:rPr lang="en-US" dirty="0"/>
              <a:t>void </a:t>
            </a:r>
            <a:r>
              <a:rPr lang="en-US" dirty="0" err="1"/>
              <a:t>bucketSort</a:t>
            </a:r>
            <a:r>
              <a:rPr lang="en-US" dirty="0"/>
              <a:t>(float </a:t>
            </a:r>
            <a:r>
              <a:rPr lang="en-US" dirty="0" err="1"/>
              <a:t>arr</a:t>
            </a:r>
            <a:r>
              <a:rPr lang="en-US" dirty="0"/>
              <a:t>[], </a:t>
            </a:r>
            <a:r>
              <a:rPr lang="en-US" dirty="0" err="1"/>
              <a:t>int</a:t>
            </a:r>
            <a:r>
              <a:rPr lang="en-US" dirty="0"/>
              <a:t> n) :</a:t>
            </a:r>
          </a:p>
          <a:p>
            <a:r>
              <a:rPr lang="en-US" dirty="0"/>
              <a:t>vector&lt;float&gt; b[n]</a:t>
            </a:r>
          </a:p>
          <a:p>
            <a:r>
              <a:rPr lang="en-US" dirty="0"/>
              <a:t>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pPr lvl="1"/>
            <a:r>
              <a:rPr lang="en-US" dirty="0" err="1"/>
              <a:t>int</a:t>
            </a:r>
            <a:r>
              <a:rPr lang="en-US" dirty="0"/>
              <a:t> bi = n * </a:t>
            </a:r>
            <a:r>
              <a:rPr lang="en-US" dirty="0" err="1"/>
              <a:t>arr</a:t>
            </a:r>
            <a:r>
              <a:rPr lang="en-US" dirty="0"/>
              <a:t>[</a:t>
            </a:r>
            <a:r>
              <a:rPr lang="en-US" dirty="0" err="1"/>
              <a:t>i</a:t>
            </a:r>
            <a:r>
              <a:rPr lang="en-US" dirty="0"/>
              <a:t>]</a:t>
            </a:r>
          </a:p>
          <a:p>
            <a:pPr lvl="1"/>
            <a:r>
              <a:rPr lang="en-US" dirty="0"/>
              <a:t>b[bi].</a:t>
            </a:r>
            <a:r>
              <a:rPr lang="en-US" dirty="0" err="1"/>
              <a:t>push_back</a:t>
            </a:r>
            <a:r>
              <a:rPr lang="en-US" dirty="0"/>
              <a:t>(</a:t>
            </a:r>
            <a:r>
              <a:rPr lang="en-US" dirty="0" err="1"/>
              <a:t>arr</a:t>
            </a:r>
            <a:r>
              <a:rPr lang="en-US" dirty="0"/>
              <a:t>[</a:t>
            </a:r>
            <a:r>
              <a:rPr lang="en-US" dirty="0" err="1"/>
              <a:t>i</a:t>
            </a:r>
            <a:r>
              <a:rPr lang="en-US" dirty="0"/>
              <a:t>])</a:t>
            </a:r>
          </a:p>
          <a:p>
            <a:r>
              <a:rPr lang="en-US" dirty="0"/>
              <a:t>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pPr lvl="1"/>
            <a:r>
              <a:rPr lang="en-US" dirty="0"/>
              <a:t>sort(b[</a:t>
            </a:r>
            <a:r>
              <a:rPr lang="en-US" dirty="0" err="1"/>
              <a:t>i</a:t>
            </a:r>
            <a:r>
              <a:rPr lang="en-US" dirty="0"/>
              <a:t>].begin(), b[</a:t>
            </a:r>
            <a:r>
              <a:rPr lang="en-US" dirty="0" err="1"/>
              <a:t>i</a:t>
            </a:r>
            <a:r>
              <a:rPr lang="en-US" dirty="0"/>
              <a:t>].end())</a:t>
            </a:r>
          </a:p>
        </p:txBody>
      </p:sp>
      <p:sp>
        <p:nvSpPr>
          <p:cNvPr id="7" name="Content Placeholder 6"/>
          <p:cNvSpPr>
            <a:spLocks noGrp="1"/>
          </p:cNvSpPr>
          <p:nvPr>
            <p:ph sz="half" idx="2"/>
          </p:nvPr>
        </p:nvSpPr>
        <p:spPr/>
        <p:txBody>
          <a:bodyPr>
            <a:normAutofit/>
          </a:bodyPr>
          <a:lstStyle/>
          <a:p>
            <a:r>
              <a:rPr lang="en-US" dirty="0" err="1"/>
              <a:t>int</a:t>
            </a:r>
            <a:r>
              <a:rPr lang="en-US" dirty="0"/>
              <a:t> index = 0</a:t>
            </a:r>
          </a:p>
          <a:p>
            <a:r>
              <a:rPr lang="en-US" dirty="0"/>
              <a:t>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pPr lvl="1"/>
            <a:r>
              <a:rPr lang="en-US" dirty="0"/>
              <a:t>for (</a:t>
            </a:r>
            <a:r>
              <a:rPr lang="en-US" dirty="0" err="1"/>
              <a:t>int</a:t>
            </a:r>
            <a:r>
              <a:rPr lang="en-US" dirty="0"/>
              <a:t> j = 0; j &lt; b[</a:t>
            </a:r>
            <a:r>
              <a:rPr lang="en-US" dirty="0" err="1"/>
              <a:t>i</a:t>
            </a:r>
            <a:r>
              <a:rPr lang="en-US" dirty="0"/>
              <a:t>].size(); </a:t>
            </a:r>
            <a:r>
              <a:rPr lang="en-US" dirty="0" err="1"/>
              <a:t>j++</a:t>
            </a:r>
            <a:r>
              <a:rPr lang="en-US" dirty="0"/>
              <a:t>):</a:t>
            </a:r>
          </a:p>
          <a:p>
            <a:pPr lvl="2"/>
            <a:r>
              <a:rPr lang="en-US" dirty="0" err="1"/>
              <a:t>arr</a:t>
            </a:r>
            <a:r>
              <a:rPr lang="en-US" dirty="0"/>
              <a:t>[index++] = b[</a:t>
            </a:r>
            <a:r>
              <a:rPr lang="en-US" dirty="0" err="1"/>
              <a:t>i</a:t>
            </a:r>
            <a:r>
              <a:rPr lang="en-US" dirty="0"/>
              <a:t>][j]</a:t>
            </a:r>
          </a:p>
          <a:p>
            <a:endParaRPr lang="en-US" dirty="0"/>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72278B0C-D7EE-4D55-9BA2-BEB956F5880D}" type="slidenum">
              <a:rPr lang="en-US" smtClean="0"/>
              <a:t>64</a:t>
            </a:fld>
            <a:endParaRPr lang="en-US"/>
          </a:p>
        </p:txBody>
      </p:sp>
    </p:spTree>
    <p:extLst>
      <p:ext uri="{BB962C8B-B14F-4D97-AF65-F5344CB8AC3E}">
        <p14:creationId xmlns:p14="http://schemas.microsoft.com/office/powerpoint/2010/main" val="3128115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normAutofit lnSpcReduction="10000"/>
          </a:bodyPr>
          <a:lstStyle/>
          <a:p>
            <a:fld id="{72278B0C-D7EE-4D55-9BA2-BEB956F5880D}" type="slidenum">
              <a:rPr lang="en-US" smtClean="0"/>
              <a:t>65</a:t>
            </a:fld>
            <a:endParaRPr lang="en-US"/>
          </a:p>
        </p:txBody>
      </p:sp>
      <p:pic>
        <p:nvPicPr>
          <p:cNvPr id="8194" name="Picture 2" descr="Bucket Sort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084" y="264001"/>
            <a:ext cx="8319450" cy="25417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ucket Sort 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941" y="2742756"/>
            <a:ext cx="8904308" cy="14882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ucket Sort St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991" y="4094911"/>
            <a:ext cx="7391636" cy="2010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7444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Sorting Algorithms</a:t>
            </a:r>
          </a:p>
        </p:txBody>
      </p:sp>
      <p:graphicFrame>
        <p:nvGraphicFramePr>
          <p:cNvPr id="4" name="Content Placeholder 3"/>
          <p:cNvGraphicFramePr>
            <a:graphicFrameLocks noGrp="1"/>
          </p:cNvGraphicFramePr>
          <p:nvPr>
            <p:ph idx="1"/>
          </p:nvPr>
        </p:nvGraphicFramePr>
        <p:xfrm>
          <a:off x="955343" y="2550596"/>
          <a:ext cx="10372300" cy="3705609"/>
        </p:xfrm>
        <a:graphic>
          <a:graphicData uri="http://schemas.openxmlformats.org/drawingml/2006/table">
            <a:tbl>
              <a:tblPr firstRow="1" firstCol="1" bandRow="1"/>
              <a:tblGrid>
                <a:gridCol w="3456694">
                  <a:extLst>
                    <a:ext uri="{9D8B030D-6E8A-4147-A177-3AD203B41FA5}">
                      <a16:colId xmlns:a16="http://schemas.microsoft.com/office/drawing/2014/main" val="20000"/>
                    </a:ext>
                  </a:extLst>
                </a:gridCol>
                <a:gridCol w="3457803">
                  <a:extLst>
                    <a:ext uri="{9D8B030D-6E8A-4147-A177-3AD203B41FA5}">
                      <a16:colId xmlns:a16="http://schemas.microsoft.com/office/drawing/2014/main" val="20001"/>
                    </a:ext>
                  </a:extLst>
                </a:gridCol>
                <a:gridCol w="3457803">
                  <a:extLst>
                    <a:ext uri="{9D8B030D-6E8A-4147-A177-3AD203B41FA5}">
                      <a16:colId xmlns:a16="http://schemas.microsoft.com/office/drawing/2014/main" val="20002"/>
                    </a:ext>
                  </a:extLst>
                </a:gridCol>
              </a:tblGrid>
              <a:tr h="320866">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Algorithm</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Time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Arial" panose="020B0604020202020204" pitchFamily="34" charset="0"/>
                        </a:rPr>
                        <a:t>Notes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481273">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bubble-sort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1273">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selection-sort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5675">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insertion-sort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r>
                        <a:rPr lang="en-US" sz="2800" baseline="30000" dirty="0">
                          <a:effectLst/>
                          <a:latin typeface="Calibri" panose="020F0502020204030204" pitchFamily="34" charset="0"/>
                          <a:ea typeface="Calibri" panose="020F0502020204030204" pitchFamily="34" charset="0"/>
                          <a:cs typeface="Arial" panose="020B0604020202020204" pitchFamily="34" charset="0"/>
                        </a:rPr>
                        <a:t>2</a:t>
                      </a:r>
                      <a:r>
                        <a:rPr lang="en-US" sz="2800" dirty="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in-place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-slow (good for small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4971">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counting 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 + k) : </a:t>
                      </a:r>
                    </a:p>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k is max items value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-not a comparison sort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-Work with integers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1100">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radix 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 + 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-not a comparison sort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1100">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Bucket Sort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-not a comparison sort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normAutofit lnSpcReduction="10000"/>
          </a:bodyPr>
          <a:lstStyle/>
          <a:p>
            <a:fld id="{629637A9-119A-49DA-BD12-AAC58B377D80}" type="slidenum">
              <a:rPr lang="en-US" smtClean="0"/>
              <a:t>66</a:t>
            </a:fld>
            <a:endParaRPr lang="en-US" dirty="0"/>
          </a:p>
        </p:txBody>
      </p:sp>
      <p:sp>
        <p:nvSpPr>
          <p:cNvPr id="3" name="Footer Placeholder 2"/>
          <p:cNvSpPr>
            <a:spLocks noGrp="1"/>
          </p:cNvSpPr>
          <p:nvPr>
            <p:ph type="ftr" sz="quarter" idx="11"/>
          </p:nvPr>
        </p:nvSpPr>
        <p:spPr/>
        <p:txBody>
          <a:bodyPr/>
          <a:lstStyle/>
          <a:p>
            <a:r>
              <a:rPr lang="en-US"/>
              <a:t>zeshan.khan@nu.edu.pk</a:t>
            </a:r>
          </a:p>
        </p:txBody>
      </p:sp>
    </p:spTree>
    <p:extLst>
      <p:ext uri="{BB962C8B-B14F-4D97-AF65-F5344CB8AC3E}">
        <p14:creationId xmlns:p14="http://schemas.microsoft.com/office/powerpoint/2010/main" val="225440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262626"/>
                </a:solidFill>
                <a:ea typeface="Century Gothic"/>
                <a:cs typeface="Century Gothic"/>
                <a:sym typeface="Century Gothic"/>
              </a:rPr>
              <a:t>Some Rules About Asymptotic 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Bef>
                    <a:spcPts val="0"/>
                  </a:spcBef>
                  <a:spcAft>
                    <a:spcPts val="0"/>
                  </a:spcAft>
                  <a:buSzPts val="2590"/>
                </a:pPr>
                <a:r>
                  <a:rPr lang="en-US" sz="2000" dirty="0">
                    <a:solidFill>
                      <a:schemeClr val="dk1"/>
                    </a:solidFill>
                    <a:latin typeface="Times New Roman"/>
                    <a:ea typeface="Times New Roman"/>
                    <a:cs typeface="Times New Roman"/>
                    <a:sym typeface="Century Gothic"/>
                  </a:rPr>
                  <a:t>If </a:t>
                </a:r>
                <a14:m>
                  <m:oMath xmlns:m="http://schemas.openxmlformats.org/officeDocument/2006/math">
                    <m:r>
                      <a:rPr lang="en-US" sz="2000" dirty="0">
                        <a:solidFill>
                          <a:schemeClr val="dk1"/>
                        </a:solidFill>
                        <a:latin typeface="Cambria Math" panose="02040503050406030204" pitchFamily="18" charset="0"/>
                        <a:ea typeface="Times New Roman"/>
                        <a:cs typeface="Times New Roman"/>
                        <a:sym typeface="Century Gothic"/>
                      </a:rPr>
                      <m:t>𝑇</m:t>
                    </m:r>
                    <m:r>
                      <a:rPr lang="en-US" sz="2000" dirty="0">
                        <a:solidFill>
                          <a:schemeClr val="dk1"/>
                        </a:solidFill>
                        <a:latin typeface="Cambria Math" panose="02040503050406030204" pitchFamily="18" charset="0"/>
                        <a:ea typeface="Times New Roman"/>
                        <a:cs typeface="Times New Roman"/>
                        <a:sym typeface="Century Gothic"/>
                      </a:rPr>
                      <m:t>1(</m:t>
                    </m:r>
                    <m:r>
                      <a:rPr lang="en-US" sz="2000" dirty="0">
                        <a:solidFill>
                          <a:schemeClr val="dk1"/>
                        </a:solidFill>
                        <a:latin typeface="Cambria Math" panose="02040503050406030204" pitchFamily="18" charset="0"/>
                        <a:ea typeface="Times New Roman"/>
                        <a:cs typeface="Times New Roman"/>
                        <a:sym typeface="Century Gothic"/>
                      </a:rPr>
                      <m:t>𝑛</m:t>
                    </m:r>
                    <m:r>
                      <a:rPr lang="en-US" sz="2000" dirty="0">
                        <a:solidFill>
                          <a:schemeClr val="dk1"/>
                        </a:solidFill>
                        <a:latin typeface="Cambria Math" panose="02040503050406030204" pitchFamily="18" charset="0"/>
                        <a:ea typeface="Times New Roman"/>
                        <a:cs typeface="Times New Roman"/>
                        <a:sym typeface="Century Gothic"/>
                      </a:rPr>
                      <m:t>) = </m:t>
                    </m:r>
                    <m:r>
                      <a:rPr lang="en-US" sz="2000" dirty="0">
                        <a:solidFill>
                          <a:schemeClr val="dk1"/>
                        </a:solidFill>
                        <a:latin typeface="Cambria Math" panose="02040503050406030204" pitchFamily="18" charset="0"/>
                        <a:ea typeface="Times New Roman"/>
                        <a:cs typeface="Times New Roman"/>
                        <a:sym typeface="Century Gothic"/>
                      </a:rPr>
                      <m:t>𝑂</m:t>
                    </m:r>
                    <m:r>
                      <a:rPr lang="en-US" sz="2000" dirty="0">
                        <a:solidFill>
                          <a:schemeClr val="dk1"/>
                        </a:solidFill>
                        <a:latin typeface="Cambria Math" panose="02040503050406030204" pitchFamily="18" charset="0"/>
                        <a:ea typeface="Times New Roman"/>
                        <a:cs typeface="Times New Roman"/>
                        <a:sym typeface="Century Gothic"/>
                      </a:rPr>
                      <m:t>(</m:t>
                    </m:r>
                    <m:r>
                      <a:rPr lang="en-US" sz="2000" dirty="0">
                        <a:solidFill>
                          <a:schemeClr val="dk1"/>
                        </a:solidFill>
                        <a:latin typeface="Cambria Math" panose="02040503050406030204" pitchFamily="18" charset="0"/>
                        <a:ea typeface="Times New Roman"/>
                        <a:cs typeface="Times New Roman"/>
                        <a:sym typeface="Century Gothic"/>
                      </a:rPr>
                      <m:t>𝑓</m:t>
                    </m:r>
                    <m:r>
                      <a:rPr lang="en-US" sz="2000" dirty="0">
                        <a:solidFill>
                          <a:schemeClr val="dk1"/>
                        </a:solidFill>
                        <a:latin typeface="Cambria Math" panose="02040503050406030204" pitchFamily="18" charset="0"/>
                        <a:ea typeface="Times New Roman"/>
                        <a:cs typeface="Times New Roman"/>
                        <a:sym typeface="Century Gothic"/>
                      </a:rPr>
                      <m:t>(</m:t>
                    </m:r>
                    <m:r>
                      <a:rPr lang="en-US" sz="2000" dirty="0">
                        <a:solidFill>
                          <a:schemeClr val="dk1"/>
                        </a:solidFill>
                        <a:latin typeface="Cambria Math" panose="02040503050406030204" pitchFamily="18" charset="0"/>
                        <a:ea typeface="Times New Roman"/>
                        <a:cs typeface="Times New Roman"/>
                        <a:sym typeface="Century Gothic"/>
                      </a:rPr>
                      <m:t>𝑛</m:t>
                    </m:r>
                    <m:r>
                      <a:rPr lang="en-US" sz="2000" dirty="0">
                        <a:solidFill>
                          <a:schemeClr val="dk1"/>
                        </a:solidFill>
                        <a:latin typeface="Cambria Math" panose="02040503050406030204" pitchFamily="18" charset="0"/>
                        <a:ea typeface="Times New Roman"/>
                        <a:cs typeface="Times New Roman"/>
                        <a:sym typeface="Century Gothic"/>
                      </a:rPr>
                      <m:t>))</m:t>
                    </m:r>
                  </m:oMath>
                </a14:m>
                <a:r>
                  <a:rPr lang="en-US" sz="2000" dirty="0">
                    <a:solidFill>
                      <a:schemeClr val="dk1"/>
                    </a:solidFill>
                    <a:latin typeface="Times New Roman"/>
                    <a:ea typeface="Times New Roman"/>
                    <a:cs typeface="Times New Roman"/>
                    <a:sym typeface="Century Gothic"/>
                  </a:rPr>
                  <a:t> and </a:t>
                </a:r>
                <a14:m>
                  <m:oMath xmlns:m="http://schemas.openxmlformats.org/officeDocument/2006/math">
                    <m:r>
                      <a:rPr lang="en-US" sz="2000" dirty="0">
                        <a:solidFill>
                          <a:schemeClr val="dk1"/>
                        </a:solidFill>
                        <a:latin typeface="Cambria Math" panose="02040503050406030204" pitchFamily="18" charset="0"/>
                        <a:ea typeface="Times New Roman"/>
                        <a:cs typeface="Times New Roman"/>
                        <a:sym typeface="Century Gothic"/>
                      </a:rPr>
                      <m:t>𝑇</m:t>
                    </m:r>
                    <m:r>
                      <a:rPr lang="en-US" sz="2000" dirty="0">
                        <a:solidFill>
                          <a:schemeClr val="dk1"/>
                        </a:solidFill>
                        <a:latin typeface="Cambria Math" panose="02040503050406030204" pitchFamily="18" charset="0"/>
                        <a:ea typeface="Times New Roman"/>
                        <a:cs typeface="Times New Roman"/>
                        <a:sym typeface="Century Gothic"/>
                      </a:rPr>
                      <m:t>2</m:t>
                    </m:r>
                    <m:d>
                      <m:dPr>
                        <m:ctrlPr>
                          <a:rPr lang="en-US" sz="2000" i="1" dirty="0">
                            <a:solidFill>
                              <a:schemeClr val="dk1"/>
                            </a:solidFill>
                            <a:latin typeface="Cambria Math" panose="02040503050406030204" pitchFamily="18" charset="0"/>
                            <a:ea typeface="Times New Roman"/>
                            <a:cs typeface="Times New Roman"/>
                            <a:sym typeface="Century Gothic"/>
                          </a:rPr>
                        </m:ctrlPr>
                      </m:dPr>
                      <m:e>
                        <m:r>
                          <a:rPr lang="en-US" sz="2000" dirty="0">
                            <a:solidFill>
                              <a:schemeClr val="dk1"/>
                            </a:solidFill>
                            <a:latin typeface="Cambria Math" panose="02040503050406030204" pitchFamily="18" charset="0"/>
                            <a:ea typeface="Times New Roman"/>
                            <a:cs typeface="Times New Roman"/>
                            <a:sym typeface="Century Gothic"/>
                          </a:rPr>
                          <m:t>𝑛</m:t>
                        </m:r>
                      </m:e>
                    </m:d>
                    <m:r>
                      <a:rPr lang="en-US" sz="2000" dirty="0">
                        <a:solidFill>
                          <a:schemeClr val="dk1"/>
                        </a:solidFill>
                        <a:latin typeface="Cambria Math" panose="02040503050406030204" pitchFamily="18" charset="0"/>
                        <a:ea typeface="Times New Roman"/>
                        <a:cs typeface="Times New Roman"/>
                        <a:sym typeface="Century Gothic"/>
                      </a:rPr>
                      <m:t>= </m:t>
                    </m:r>
                    <m:r>
                      <a:rPr lang="en-US" sz="2000" dirty="0">
                        <a:solidFill>
                          <a:schemeClr val="dk1"/>
                        </a:solidFill>
                        <a:latin typeface="Cambria Math" panose="02040503050406030204" pitchFamily="18" charset="0"/>
                        <a:ea typeface="Times New Roman"/>
                        <a:cs typeface="Times New Roman"/>
                        <a:sym typeface="Century Gothic"/>
                      </a:rPr>
                      <m:t>𝑂</m:t>
                    </m:r>
                    <m:d>
                      <m:dPr>
                        <m:ctrlPr>
                          <a:rPr lang="en-US" sz="2000" i="1" dirty="0">
                            <a:solidFill>
                              <a:schemeClr val="dk1"/>
                            </a:solidFill>
                            <a:latin typeface="Cambria Math" panose="02040503050406030204" pitchFamily="18" charset="0"/>
                            <a:ea typeface="Times New Roman"/>
                            <a:cs typeface="Times New Roman"/>
                            <a:sym typeface="Century Gothic"/>
                          </a:rPr>
                        </m:ctrlPr>
                      </m:dPr>
                      <m:e>
                        <m:r>
                          <a:rPr lang="en-US" sz="2000" dirty="0">
                            <a:solidFill>
                              <a:schemeClr val="dk1"/>
                            </a:solidFill>
                            <a:latin typeface="Cambria Math" panose="02040503050406030204" pitchFamily="18" charset="0"/>
                            <a:ea typeface="Times New Roman"/>
                            <a:cs typeface="Times New Roman"/>
                            <a:sym typeface="Century Gothic"/>
                          </a:rPr>
                          <m:t>𝑔</m:t>
                        </m:r>
                        <m:d>
                          <m:dPr>
                            <m:ctrlPr>
                              <a:rPr lang="en-US" sz="2000" i="1" dirty="0">
                                <a:solidFill>
                                  <a:schemeClr val="dk1"/>
                                </a:solidFill>
                                <a:latin typeface="Cambria Math" panose="02040503050406030204" pitchFamily="18" charset="0"/>
                                <a:ea typeface="Times New Roman"/>
                                <a:cs typeface="Times New Roman"/>
                                <a:sym typeface="Century Gothic"/>
                              </a:rPr>
                            </m:ctrlPr>
                          </m:dPr>
                          <m:e>
                            <m:r>
                              <a:rPr lang="en-US" sz="2000" dirty="0">
                                <a:solidFill>
                                  <a:schemeClr val="dk1"/>
                                </a:solidFill>
                                <a:latin typeface="Cambria Math" panose="02040503050406030204" pitchFamily="18" charset="0"/>
                                <a:ea typeface="Times New Roman"/>
                                <a:cs typeface="Times New Roman"/>
                                <a:sym typeface="Century Gothic"/>
                              </a:rPr>
                              <m:t>𝑛</m:t>
                            </m:r>
                          </m:e>
                        </m:d>
                      </m:e>
                    </m:d>
                  </m:oMath>
                </a14:m>
                <a:endParaRPr lang="en-US" sz="2000" dirty="0">
                  <a:solidFill>
                    <a:schemeClr val="dk1"/>
                  </a:solidFill>
                  <a:latin typeface="Times New Roman"/>
                  <a:ea typeface="Times New Roman"/>
                  <a:cs typeface="Times New Roman"/>
                  <a:sym typeface="Century Gothic"/>
                </a:endParaRPr>
              </a:p>
              <a:p>
                <a:pPr lvl="1">
                  <a:spcBef>
                    <a:spcPts val="0"/>
                  </a:spcBef>
                  <a:spcAft>
                    <a:spcPts val="0"/>
                  </a:spcAft>
                  <a:buSzPts val="2590"/>
                </a:pPr>
                <a:r>
                  <a:rPr lang="en-US" sz="1600" dirty="0">
                    <a:solidFill>
                      <a:schemeClr val="dk1"/>
                    </a:solidFill>
                    <a:latin typeface="Times New Roman"/>
                    <a:ea typeface="Times New Roman"/>
                    <a:cs typeface="Times New Roman"/>
                    <a:sym typeface="Century Gothic"/>
                  </a:rPr>
                  <a:t>Then </a:t>
                </a:r>
                <a14:m>
                  <m:oMath xmlns:m="http://schemas.openxmlformats.org/officeDocument/2006/math">
                    <m:r>
                      <a:rPr lang="en-US" sz="1600" dirty="0">
                        <a:solidFill>
                          <a:schemeClr val="dk1"/>
                        </a:solidFill>
                        <a:latin typeface="Cambria Math" panose="02040503050406030204" pitchFamily="18" charset="0"/>
                        <a:ea typeface="Times New Roman"/>
                        <a:cs typeface="Times New Roman"/>
                        <a:sym typeface="Century Gothic"/>
                      </a:rPr>
                      <m:t>𝑇</m:t>
                    </m:r>
                    <m:r>
                      <a:rPr lang="en-US" sz="1600" dirty="0">
                        <a:solidFill>
                          <a:schemeClr val="dk1"/>
                        </a:solidFill>
                        <a:latin typeface="Cambria Math" panose="02040503050406030204" pitchFamily="18" charset="0"/>
                        <a:ea typeface="Times New Roman"/>
                        <a:cs typeface="Times New Roman"/>
                        <a:sym typeface="Century Gothic"/>
                      </a:rPr>
                      <m:t>1</m:t>
                    </m:r>
                    <m:d>
                      <m:dPr>
                        <m:ctrlPr>
                          <a:rPr lang="en-US" sz="1600" i="1" dirty="0">
                            <a:solidFill>
                              <a:schemeClr val="dk1"/>
                            </a:solidFill>
                            <a:latin typeface="Cambria Math" panose="02040503050406030204" pitchFamily="18" charset="0"/>
                            <a:ea typeface="Times New Roman"/>
                            <a:cs typeface="Times New Roman"/>
                            <a:sym typeface="Century Gothic"/>
                          </a:rPr>
                        </m:ctrlPr>
                      </m:dPr>
                      <m:e>
                        <m:r>
                          <a:rPr lang="en-US" sz="1600" dirty="0">
                            <a:solidFill>
                              <a:schemeClr val="dk1"/>
                            </a:solidFill>
                            <a:latin typeface="Cambria Math" panose="02040503050406030204" pitchFamily="18" charset="0"/>
                            <a:ea typeface="Times New Roman"/>
                            <a:cs typeface="Times New Roman"/>
                            <a:sym typeface="Century Gothic"/>
                          </a:rPr>
                          <m:t>𝑛</m:t>
                        </m:r>
                      </m:e>
                    </m:d>
                    <m:r>
                      <a:rPr lang="en-US" sz="1600" dirty="0">
                        <a:solidFill>
                          <a:schemeClr val="dk1"/>
                        </a:solidFill>
                        <a:latin typeface="Cambria Math" panose="02040503050406030204" pitchFamily="18" charset="0"/>
                        <a:ea typeface="Times New Roman"/>
                        <a:cs typeface="Times New Roman"/>
                        <a:sym typeface="Century Gothic"/>
                      </a:rPr>
                      <m:t>+ </m:t>
                    </m:r>
                    <m:r>
                      <a:rPr lang="en-US" sz="1600" dirty="0">
                        <a:solidFill>
                          <a:schemeClr val="dk1"/>
                        </a:solidFill>
                        <a:latin typeface="Cambria Math" panose="02040503050406030204" pitchFamily="18" charset="0"/>
                        <a:ea typeface="Times New Roman"/>
                        <a:cs typeface="Times New Roman"/>
                        <a:sym typeface="Century Gothic"/>
                      </a:rPr>
                      <m:t>𝑇</m:t>
                    </m:r>
                    <m:r>
                      <a:rPr lang="en-US" sz="1600" dirty="0">
                        <a:solidFill>
                          <a:schemeClr val="dk1"/>
                        </a:solidFill>
                        <a:latin typeface="Cambria Math" panose="02040503050406030204" pitchFamily="18" charset="0"/>
                        <a:ea typeface="Times New Roman"/>
                        <a:cs typeface="Times New Roman"/>
                        <a:sym typeface="Century Gothic"/>
                      </a:rPr>
                      <m:t>2</m:t>
                    </m:r>
                    <m:d>
                      <m:dPr>
                        <m:ctrlPr>
                          <a:rPr lang="en-US" sz="1600" i="1" dirty="0">
                            <a:solidFill>
                              <a:schemeClr val="dk1"/>
                            </a:solidFill>
                            <a:latin typeface="Cambria Math" panose="02040503050406030204" pitchFamily="18" charset="0"/>
                            <a:ea typeface="Times New Roman"/>
                            <a:cs typeface="Times New Roman"/>
                            <a:sym typeface="Century Gothic"/>
                          </a:rPr>
                        </m:ctrlPr>
                      </m:dPr>
                      <m:e>
                        <m:r>
                          <a:rPr lang="en-US" sz="1600" dirty="0">
                            <a:solidFill>
                              <a:schemeClr val="dk1"/>
                            </a:solidFill>
                            <a:latin typeface="Cambria Math" panose="02040503050406030204" pitchFamily="18" charset="0"/>
                            <a:ea typeface="Times New Roman"/>
                            <a:cs typeface="Times New Roman"/>
                            <a:sym typeface="Century Gothic"/>
                          </a:rPr>
                          <m:t>𝑛</m:t>
                        </m:r>
                      </m:e>
                    </m:d>
                    <m:r>
                      <a:rPr lang="en-US" sz="1600" dirty="0">
                        <a:solidFill>
                          <a:schemeClr val="dk1"/>
                        </a:solidFill>
                        <a:latin typeface="Cambria Math" panose="02040503050406030204" pitchFamily="18" charset="0"/>
                        <a:ea typeface="Times New Roman"/>
                        <a:cs typeface="Times New Roman"/>
                        <a:sym typeface="Century Gothic"/>
                      </a:rPr>
                      <m:t>= </m:t>
                    </m:r>
                    <m:r>
                      <a:rPr lang="en-US" sz="1600" dirty="0">
                        <a:solidFill>
                          <a:schemeClr val="dk1"/>
                        </a:solidFill>
                        <a:latin typeface="Cambria Math" panose="02040503050406030204" pitchFamily="18" charset="0"/>
                        <a:ea typeface="Times New Roman"/>
                        <a:cs typeface="Times New Roman"/>
                        <a:sym typeface="Century Gothic"/>
                      </a:rPr>
                      <m:t>𝑀𝑎𝑥</m:t>
                    </m:r>
                    <m:d>
                      <m:dPr>
                        <m:ctrlPr>
                          <a:rPr lang="en-US" sz="1600" i="1" dirty="0">
                            <a:solidFill>
                              <a:schemeClr val="dk1"/>
                            </a:solidFill>
                            <a:latin typeface="Cambria Math" panose="02040503050406030204" pitchFamily="18" charset="0"/>
                            <a:ea typeface="Times New Roman"/>
                            <a:cs typeface="Times New Roman"/>
                            <a:sym typeface="Century Gothic"/>
                          </a:rPr>
                        </m:ctrlPr>
                      </m:dPr>
                      <m:e>
                        <m:r>
                          <a:rPr lang="en-US" sz="1600" dirty="0">
                            <a:solidFill>
                              <a:schemeClr val="dk1"/>
                            </a:solidFill>
                            <a:latin typeface="Cambria Math" panose="02040503050406030204" pitchFamily="18" charset="0"/>
                            <a:ea typeface="Times New Roman"/>
                            <a:cs typeface="Times New Roman"/>
                            <a:sym typeface="Century Gothic"/>
                          </a:rPr>
                          <m:t>𝑂</m:t>
                        </m:r>
                        <m:d>
                          <m:dPr>
                            <m:ctrlPr>
                              <a:rPr lang="en-US" sz="1600" i="1" dirty="0">
                                <a:solidFill>
                                  <a:schemeClr val="dk1"/>
                                </a:solidFill>
                                <a:latin typeface="Cambria Math" panose="02040503050406030204" pitchFamily="18" charset="0"/>
                                <a:ea typeface="Times New Roman"/>
                                <a:cs typeface="Times New Roman"/>
                                <a:sym typeface="Century Gothic"/>
                              </a:rPr>
                            </m:ctrlPr>
                          </m:dPr>
                          <m:e>
                            <m:r>
                              <a:rPr lang="en-US" sz="1600" dirty="0">
                                <a:solidFill>
                                  <a:schemeClr val="dk1"/>
                                </a:solidFill>
                                <a:latin typeface="Cambria Math" panose="02040503050406030204" pitchFamily="18" charset="0"/>
                                <a:ea typeface="Times New Roman"/>
                                <a:cs typeface="Times New Roman"/>
                                <a:sym typeface="Century Gothic"/>
                              </a:rPr>
                              <m:t>𝑓</m:t>
                            </m:r>
                            <m:d>
                              <m:dPr>
                                <m:ctrlPr>
                                  <a:rPr lang="en-US" sz="1600" i="1" dirty="0">
                                    <a:solidFill>
                                      <a:schemeClr val="dk1"/>
                                    </a:solidFill>
                                    <a:latin typeface="Cambria Math" panose="02040503050406030204" pitchFamily="18" charset="0"/>
                                    <a:ea typeface="Times New Roman"/>
                                    <a:cs typeface="Times New Roman"/>
                                    <a:sym typeface="Century Gothic"/>
                                  </a:rPr>
                                </m:ctrlPr>
                              </m:dPr>
                              <m:e>
                                <m:r>
                                  <a:rPr lang="en-US" sz="1600" dirty="0">
                                    <a:solidFill>
                                      <a:schemeClr val="dk1"/>
                                    </a:solidFill>
                                    <a:latin typeface="Cambria Math" panose="02040503050406030204" pitchFamily="18" charset="0"/>
                                    <a:ea typeface="Times New Roman"/>
                                    <a:cs typeface="Times New Roman"/>
                                    <a:sym typeface="Century Gothic"/>
                                  </a:rPr>
                                  <m:t>𝑛</m:t>
                                </m:r>
                              </m:e>
                            </m:d>
                          </m:e>
                        </m:d>
                        <m:r>
                          <a:rPr lang="en-US" sz="1600" dirty="0">
                            <a:solidFill>
                              <a:schemeClr val="dk1"/>
                            </a:solidFill>
                            <a:latin typeface="Cambria Math" panose="02040503050406030204" pitchFamily="18" charset="0"/>
                            <a:ea typeface="Times New Roman"/>
                            <a:cs typeface="Times New Roman"/>
                            <a:sym typeface="Century Gothic"/>
                          </a:rPr>
                          <m:t>, </m:t>
                        </m:r>
                        <m:r>
                          <a:rPr lang="en-US" sz="1600" dirty="0">
                            <a:solidFill>
                              <a:schemeClr val="dk1"/>
                            </a:solidFill>
                            <a:latin typeface="Cambria Math" panose="02040503050406030204" pitchFamily="18" charset="0"/>
                            <a:ea typeface="Times New Roman"/>
                            <a:cs typeface="Times New Roman"/>
                            <a:sym typeface="Century Gothic"/>
                          </a:rPr>
                          <m:t>𝑂</m:t>
                        </m:r>
                        <m:d>
                          <m:dPr>
                            <m:ctrlPr>
                              <a:rPr lang="en-US" sz="1600" i="1" dirty="0">
                                <a:solidFill>
                                  <a:schemeClr val="dk1"/>
                                </a:solidFill>
                                <a:latin typeface="Cambria Math" panose="02040503050406030204" pitchFamily="18" charset="0"/>
                                <a:ea typeface="Times New Roman"/>
                                <a:cs typeface="Times New Roman"/>
                                <a:sym typeface="Century Gothic"/>
                              </a:rPr>
                            </m:ctrlPr>
                          </m:dPr>
                          <m:e>
                            <m:r>
                              <a:rPr lang="en-US" sz="1600" dirty="0">
                                <a:solidFill>
                                  <a:schemeClr val="dk1"/>
                                </a:solidFill>
                                <a:latin typeface="Cambria Math" panose="02040503050406030204" pitchFamily="18" charset="0"/>
                                <a:ea typeface="Times New Roman"/>
                                <a:cs typeface="Times New Roman"/>
                                <a:sym typeface="Century Gothic"/>
                              </a:rPr>
                              <m:t>𝑔</m:t>
                            </m:r>
                            <m:d>
                              <m:dPr>
                                <m:ctrlPr>
                                  <a:rPr lang="en-US" sz="1600" i="1" dirty="0">
                                    <a:solidFill>
                                      <a:schemeClr val="dk1"/>
                                    </a:solidFill>
                                    <a:latin typeface="Cambria Math" panose="02040503050406030204" pitchFamily="18" charset="0"/>
                                    <a:ea typeface="Times New Roman"/>
                                    <a:cs typeface="Times New Roman"/>
                                    <a:sym typeface="Century Gothic"/>
                                  </a:rPr>
                                </m:ctrlPr>
                              </m:dPr>
                              <m:e>
                                <m:r>
                                  <a:rPr lang="en-US" sz="1600" dirty="0">
                                    <a:solidFill>
                                      <a:schemeClr val="dk1"/>
                                    </a:solidFill>
                                    <a:latin typeface="Cambria Math" panose="02040503050406030204" pitchFamily="18" charset="0"/>
                                    <a:ea typeface="Times New Roman"/>
                                    <a:cs typeface="Times New Roman"/>
                                    <a:sym typeface="Century Gothic"/>
                                  </a:rPr>
                                  <m:t>𝑛</m:t>
                                </m:r>
                              </m:e>
                            </m:d>
                          </m:e>
                        </m:d>
                      </m:e>
                    </m:d>
                    <m:r>
                      <a:rPr lang="en-US" sz="1600" b="0" i="1" dirty="0" smtClean="0">
                        <a:solidFill>
                          <a:schemeClr val="dk1"/>
                        </a:solidFill>
                        <a:latin typeface="Cambria Math" panose="02040503050406030204" pitchFamily="18" charset="0"/>
                        <a:ea typeface="Times New Roman"/>
                        <a:cs typeface="Times New Roman"/>
                        <a:sym typeface="Century Gothic"/>
                      </a:rPr>
                      <m:t> </m:t>
                    </m:r>
                  </m:oMath>
                </a14:m>
                <a:endParaRPr lang="en-US" sz="1600" b="0" i="1" dirty="0">
                  <a:solidFill>
                    <a:schemeClr val="dk1"/>
                  </a:solidFill>
                  <a:latin typeface="Cambria Math" panose="02040503050406030204" pitchFamily="18" charset="0"/>
                  <a:ea typeface="Times New Roman"/>
                  <a:cs typeface="Times New Roman"/>
                  <a:sym typeface="Century Gothic"/>
                </a:endParaRPr>
              </a:p>
              <a:p>
                <a:pPr>
                  <a:spcBef>
                    <a:spcPts val="0"/>
                  </a:spcBef>
                  <a:spcAft>
                    <a:spcPts val="0"/>
                  </a:spcAft>
                  <a:buSzPts val="2590"/>
                </a:pPr>
                <a14:m>
                  <m:oMath xmlns:m="http://schemas.openxmlformats.org/officeDocument/2006/math">
                    <m:r>
                      <a:rPr lang="en-US" sz="2000" dirty="0">
                        <a:solidFill>
                          <a:schemeClr val="dk1"/>
                        </a:solidFill>
                        <a:latin typeface="Cambria Math" panose="02040503050406030204" pitchFamily="18" charset="0"/>
                        <a:ea typeface="Times New Roman"/>
                        <a:cs typeface="Times New Roman"/>
                        <a:sym typeface="Century Gothic"/>
                      </a:rPr>
                      <m:t>𝑇</m:t>
                    </m:r>
                    <m:r>
                      <a:rPr lang="en-US" sz="2000" dirty="0">
                        <a:solidFill>
                          <a:schemeClr val="dk1"/>
                        </a:solidFill>
                        <a:latin typeface="Cambria Math" panose="02040503050406030204" pitchFamily="18" charset="0"/>
                        <a:ea typeface="Times New Roman"/>
                        <a:cs typeface="Times New Roman"/>
                        <a:sym typeface="Century Gothic"/>
                      </a:rPr>
                      <m:t>1(</m:t>
                    </m:r>
                    <m:r>
                      <a:rPr lang="en-US" sz="2000" dirty="0">
                        <a:solidFill>
                          <a:schemeClr val="dk1"/>
                        </a:solidFill>
                        <a:latin typeface="Cambria Math" panose="02040503050406030204" pitchFamily="18" charset="0"/>
                        <a:ea typeface="Times New Roman"/>
                        <a:cs typeface="Times New Roman"/>
                        <a:sym typeface="Century Gothic"/>
                      </a:rPr>
                      <m:t>𝑛</m:t>
                    </m:r>
                    <m:r>
                      <a:rPr lang="en-US" sz="2000" dirty="0">
                        <a:solidFill>
                          <a:schemeClr val="dk1"/>
                        </a:solidFill>
                        <a:latin typeface="Cambria Math" panose="02040503050406030204" pitchFamily="18" charset="0"/>
                        <a:ea typeface="Times New Roman"/>
                        <a:cs typeface="Times New Roman"/>
                        <a:sym typeface="Century Gothic"/>
                      </a:rPr>
                      <m:t>) ∗ </m:t>
                    </m:r>
                    <m:r>
                      <a:rPr lang="en-US" sz="2000" dirty="0">
                        <a:solidFill>
                          <a:schemeClr val="dk1"/>
                        </a:solidFill>
                        <a:latin typeface="Cambria Math" panose="02040503050406030204" pitchFamily="18" charset="0"/>
                        <a:ea typeface="Times New Roman"/>
                        <a:cs typeface="Times New Roman"/>
                        <a:sym typeface="Century Gothic"/>
                      </a:rPr>
                      <m:t>𝑇</m:t>
                    </m:r>
                    <m:r>
                      <a:rPr lang="en-US" sz="2000" dirty="0">
                        <a:solidFill>
                          <a:schemeClr val="dk1"/>
                        </a:solidFill>
                        <a:latin typeface="Cambria Math" panose="02040503050406030204" pitchFamily="18" charset="0"/>
                        <a:ea typeface="Times New Roman"/>
                        <a:cs typeface="Times New Roman"/>
                        <a:sym typeface="Century Gothic"/>
                      </a:rPr>
                      <m:t>2(</m:t>
                    </m:r>
                    <m:r>
                      <a:rPr lang="en-US" sz="2000" dirty="0">
                        <a:solidFill>
                          <a:schemeClr val="dk1"/>
                        </a:solidFill>
                        <a:latin typeface="Cambria Math" panose="02040503050406030204" pitchFamily="18" charset="0"/>
                        <a:ea typeface="Times New Roman"/>
                        <a:cs typeface="Times New Roman"/>
                        <a:sym typeface="Century Gothic"/>
                      </a:rPr>
                      <m:t>𝑛</m:t>
                    </m:r>
                    <m:r>
                      <a:rPr lang="en-US" sz="2000" dirty="0">
                        <a:solidFill>
                          <a:schemeClr val="dk1"/>
                        </a:solidFill>
                        <a:latin typeface="Cambria Math" panose="02040503050406030204" pitchFamily="18" charset="0"/>
                        <a:ea typeface="Times New Roman"/>
                        <a:cs typeface="Times New Roman"/>
                        <a:sym typeface="Century Gothic"/>
                      </a:rPr>
                      <m:t>) = </m:t>
                    </m:r>
                    <m:r>
                      <a:rPr lang="en-US" sz="2000" dirty="0">
                        <a:solidFill>
                          <a:schemeClr val="dk1"/>
                        </a:solidFill>
                        <a:latin typeface="Cambria Math" panose="02040503050406030204" pitchFamily="18" charset="0"/>
                        <a:ea typeface="Times New Roman"/>
                        <a:cs typeface="Times New Roman"/>
                        <a:sym typeface="Century Gothic"/>
                      </a:rPr>
                      <m:t>𝑂</m:t>
                    </m:r>
                    <m:r>
                      <a:rPr lang="en-US" sz="2000" dirty="0">
                        <a:solidFill>
                          <a:schemeClr val="dk1"/>
                        </a:solidFill>
                        <a:latin typeface="Cambria Math" panose="02040503050406030204" pitchFamily="18" charset="0"/>
                        <a:ea typeface="Times New Roman"/>
                        <a:cs typeface="Times New Roman"/>
                        <a:sym typeface="Century Gothic"/>
                      </a:rPr>
                      <m:t>(</m:t>
                    </m:r>
                    <m:r>
                      <a:rPr lang="en-US" sz="2000" dirty="0">
                        <a:solidFill>
                          <a:schemeClr val="dk1"/>
                        </a:solidFill>
                        <a:latin typeface="Cambria Math" panose="02040503050406030204" pitchFamily="18" charset="0"/>
                        <a:ea typeface="Times New Roman"/>
                        <a:cs typeface="Times New Roman"/>
                        <a:sym typeface="Century Gothic"/>
                      </a:rPr>
                      <m:t>𝑓</m:t>
                    </m:r>
                    <m:r>
                      <a:rPr lang="en-US" sz="2000" dirty="0">
                        <a:solidFill>
                          <a:schemeClr val="dk1"/>
                        </a:solidFill>
                        <a:latin typeface="Cambria Math" panose="02040503050406030204" pitchFamily="18" charset="0"/>
                        <a:ea typeface="Times New Roman"/>
                        <a:cs typeface="Times New Roman"/>
                        <a:sym typeface="Century Gothic"/>
                      </a:rPr>
                      <m:t>(</m:t>
                    </m:r>
                    <m:r>
                      <a:rPr lang="en-US" sz="2000" dirty="0">
                        <a:solidFill>
                          <a:schemeClr val="dk1"/>
                        </a:solidFill>
                        <a:latin typeface="Cambria Math" panose="02040503050406030204" pitchFamily="18" charset="0"/>
                        <a:ea typeface="Times New Roman"/>
                        <a:cs typeface="Times New Roman"/>
                        <a:sym typeface="Century Gothic"/>
                      </a:rPr>
                      <m:t>𝑛</m:t>
                    </m:r>
                    <m:r>
                      <a:rPr lang="en-US" sz="2000" dirty="0">
                        <a:solidFill>
                          <a:schemeClr val="dk1"/>
                        </a:solidFill>
                        <a:latin typeface="Cambria Math" panose="02040503050406030204" pitchFamily="18" charset="0"/>
                        <a:ea typeface="Times New Roman"/>
                        <a:cs typeface="Times New Roman"/>
                        <a:sym typeface="Century Gothic"/>
                      </a:rPr>
                      <m:t>) ∗</m:t>
                    </m:r>
                    <m:r>
                      <a:rPr lang="en-US" sz="2000" dirty="0">
                        <a:solidFill>
                          <a:schemeClr val="dk1"/>
                        </a:solidFill>
                        <a:latin typeface="Cambria Math" panose="02040503050406030204" pitchFamily="18" charset="0"/>
                        <a:ea typeface="Times New Roman"/>
                        <a:cs typeface="Times New Roman"/>
                        <a:sym typeface="Century Gothic"/>
                      </a:rPr>
                      <m:t>𝑔</m:t>
                    </m:r>
                    <m:r>
                      <a:rPr lang="en-US" sz="2000" dirty="0">
                        <a:solidFill>
                          <a:schemeClr val="dk1"/>
                        </a:solidFill>
                        <a:latin typeface="Cambria Math" panose="02040503050406030204" pitchFamily="18" charset="0"/>
                        <a:ea typeface="Times New Roman"/>
                        <a:cs typeface="Times New Roman"/>
                        <a:sym typeface="Century Gothic"/>
                      </a:rPr>
                      <m:t>(</m:t>
                    </m:r>
                    <m:r>
                      <a:rPr lang="en-US" sz="2000" dirty="0">
                        <a:solidFill>
                          <a:schemeClr val="dk1"/>
                        </a:solidFill>
                        <a:latin typeface="Cambria Math" panose="02040503050406030204" pitchFamily="18" charset="0"/>
                        <a:ea typeface="Times New Roman"/>
                        <a:cs typeface="Times New Roman"/>
                        <a:sym typeface="Century Gothic"/>
                      </a:rPr>
                      <m:t>𝑛</m:t>
                    </m:r>
                    <m:r>
                      <a:rPr lang="en-US" sz="2000" dirty="0">
                        <a:solidFill>
                          <a:schemeClr val="dk1"/>
                        </a:solidFill>
                        <a:latin typeface="Cambria Math" panose="02040503050406030204" pitchFamily="18" charset="0"/>
                        <a:ea typeface="Times New Roman"/>
                        <a:cs typeface="Times New Roman"/>
                        <a:sym typeface="Century Gothic"/>
                      </a:rPr>
                      <m:t>))</m:t>
                    </m:r>
                  </m:oMath>
                </a14:m>
                <a:r>
                  <a:rPr lang="en-US" sz="2000" dirty="0">
                    <a:solidFill>
                      <a:schemeClr val="dk1"/>
                    </a:solidFill>
                    <a:latin typeface="Times New Roman"/>
                    <a:ea typeface="Times New Roman"/>
                    <a:cs typeface="Times New Roman"/>
                  </a:rPr>
                  <a:t> </a:t>
                </a:r>
              </a:p>
              <a:p>
                <a:pPr>
                  <a:spcBef>
                    <a:spcPts val="1000"/>
                  </a:spcBef>
                  <a:spcAft>
                    <a:spcPts val="0"/>
                  </a:spcAft>
                  <a:buSzPts val="2590"/>
                </a:pPr>
                <a:r>
                  <a:rPr lang="en-US" sz="2000" dirty="0">
                    <a:solidFill>
                      <a:schemeClr val="dk1"/>
                    </a:solidFill>
                    <a:latin typeface="Times New Roman"/>
                    <a:ea typeface="Times New Roman"/>
                    <a:cs typeface="Times New Roman"/>
                    <a:sym typeface="Century Gothic"/>
                  </a:rPr>
                  <a:t>If T(x) is a polynomial of degree n</a:t>
                </a:r>
              </a:p>
              <a:p>
                <a:pPr lvl="1">
                  <a:spcBef>
                    <a:spcPts val="1000"/>
                  </a:spcBef>
                  <a:spcAft>
                    <a:spcPts val="0"/>
                  </a:spcAft>
                  <a:buSzPts val="2590"/>
                </a:pPr>
                <a:r>
                  <a:rPr lang="en-US" sz="1600" dirty="0">
                    <a:solidFill>
                      <a:schemeClr val="dk1"/>
                    </a:solidFill>
                    <a:latin typeface="Times New Roman"/>
                    <a:ea typeface="Times New Roman"/>
                    <a:cs typeface="Times New Roman"/>
                    <a:sym typeface="Century Gothic"/>
                  </a:rPr>
                  <a:t>Then	</a:t>
                </a:r>
                <a14:m>
                  <m:oMath xmlns:m="http://schemas.openxmlformats.org/officeDocument/2006/math">
                    <m:r>
                      <a:rPr lang="en-US" sz="1600" dirty="0">
                        <a:solidFill>
                          <a:schemeClr val="dk1"/>
                        </a:solidFill>
                        <a:latin typeface="Cambria Math" panose="02040503050406030204" pitchFamily="18" charset="0"/>
                        <a:ea typeface="Times New Roman"/>
                        <a:cs typeface="Times New Roman"/>
                      </a:rPr>
                      <m:t>𝑇</m:t>
                    </m:r>
                    <m:d>
                      <m:dPr>
                        <m:ctrlPr>
                          <a:rPr lang="en-US" sz="1600" i="1" dirty="0">
                            <a:solidFill>
                              <a:schemeClr val="dk1"/>
                            </a:solidFill>
                            <a:latin typeface="Cambria Math" panose="02040503050406030204" pitchFamily="18" charset="0"/>
                            <a:ea typeface="Times New Roman"/>
                            <a:cs typeface="Times New Roman"/>
                          </a:rPr>
                        </m:ctrlPr>
                      </m:dPr>
                      <m:e>
                        <m:r>
                          <a:rPr lang="en-US" sz="1600" dirty="0">
                            <a:solidFill>
                              <a:schemeClr val="dk1"/>
                            </a:solidFill>
                            <a:latin typeface="Cambria Math" panose="02040503050406030204" pitchFamily="18" charset="0"/>
                            <a:ea typeface="Times New Roman"/>
                            <a:cs typeface="Times New Roman"/>
                          </a:rPr>
                          <m:t>𝑥</m:t>
                        </m:r>
                      </m:e>
                    </m:d>
                    <m:r>
                      <a:rPr lang="en-US" sz="1600" dirty="0">
                        <a:solidFill>
                          <a:schemeClr val="dk1"/>
                        </a:solidFill>
                        <a:latin typeface="Cambria Math" panose="02040503050406030204" pitchFamily="18" charset="0"/>
                        <a:ea typeface="Times New Roman"/>
                        <a:cs typeface="Times New Roman"/>
                      </a:rPr>
                      <m:t>=</m:t>
                    </m:r>
                    <m:r>
                      <m:rPr>
                        <m:sty m:val="p"/>
                      </m:rPr>
                      <a:rPr lang="en-US" sz="1600" dirty="0">
                        <a:solidFill>
                          <a:schemeClr val="dk1"/>
                        </a:solidFill>
                        <a:latin typeface="Cambria Math" panose="02040503050406030204" pitchFamily="18" charset="0"/>
                        <a:ea typeface="Times New Roman"/>
                        <a:cs typeface="Times New Roman"/>
                      </a:rPr>
                      <m:t>Θ</m:t>
                    </m:r>
                    <m:d>
                      <m:dPr>
                        <m:ctrlPr>
                          <a:rPr lang="en-US" sz="1600" i="1" dirty="0">
                            <a:solidFill>
                              <a:schemeClr val="dk1"/>
                            </a:solidFill>
                            <a:latin typeface="Cambria Math" panose="02040503050406030204" pitchFamily="18" charset="0"/>
                            <a:ea typeface="Times New Roman"/>
                            <a:cs typeface="Times New Roman"/>
                          </a:rPr>
                        </m:ctrlPr>
                      </m:dPr>
                      <m:e>
                        <m:sSup>
                          <m:sSupPr>
                            <m:ctrlPr>
                              <a:rPr lang="en-US" sz="1600" i="1" dirty="0">
                                <a:solidFill>
                                  <a:schemeClr val="dk1"/>
                                </a:solidFill>
                                <a:latin typeface="Cambria Math" panose="02040503050406030204" pitchFamily="18" charset="0"/>
                                <a:ea typeface="Times New Roman"/>
                                <a:cs typeface="Times New Roman"/>
                              </a:rPr>
                            </m:ctrlPr>
                          </m:sSupPr>
                          <m:e>
                            <m:r>
                              <a:rPr lang="en-US" sz="1600" dirty="0">
                                <a:solidFill>
                                  <a:schemeClr val="dk1"/>
                                </a:solidFill>
                                <a:latin typeface="Cambria Math" panose="02040503050406030204" pitchFamily="18" charset="0"/>
                                <a:ea typeface="Times New Roman"/>
                                <a:cs typeface="Times New Roman"/>
                              </a:rPr>
                              <m:t>𝑥</m:t>
                            </m:r>
                          </m:e>
                          <m:sup>
                            <m:r>
                              <a:rPr lang="en-US" sz="1600" dirty="0">
                                <a:solidFill>
                                  <a:schemeClr val="dk1"/>
                                </a:solidFill>
                                <a:latin typeface="Cambria Math" panose="02040503050406030204" pitchFamily="18" charset="0"/>
                                <a:ea typeface="Times New Roman"/>
                                <a:cs typeface="Times New Roman"/>
                              </a:rPr>
                              <m:t>𝑛</m:t>
                            </m:r>
                          </m:sup>
                        </m:sSup>
                      </m:e>
                    </m:d>
                  </m:oMath>
                </a14:m>
                <a:r>
                  <a:rPr lang="en-US" sz="1600" dirty="0">
                    <a:solidFill>
                      <a:schemeClr val="dk1"/>
                    </a:solidFill>
                    <a:latin typeface="Times New Roman"/>
                    <a:ea typeface="Times New Roman"/>
                    <a:cs typeface="Times New Roman"/>
                  </a:rPr>
                  <a:t> </a:t>
                </a:r>
              </a:p>
              <a:p>
                <a:pPr>
                  <a:spcBef>
                    <a:spcPts val="1000"/>
                  </a:spcBef>
                  <a:spcAft>
                    <a:spcPts val="0"/>
                  </a:spcAft>
                  <a:buSzPts val="2590"/>
                </a:pPr>
                <a14:m>
                  <m:oMath xmlns:m="http://schemas.openxmlformats.org/officeDocument/2006/math">
                    <m:func>
                      <m:funcPr>
                        <m:ctrlPr>
                          <a:rPr lang="en-US" sz="2000" i="1" dirty="0" smtClean="0">
                            <a:solidFill>
                              <a:schemeClr val="dk1"/>
                            </a:solidFill>
                            <a:latin typeface="Cambria Math" panose="02040503050406030204" pitchFamily="18" charset="0"/>
                            <a:ea typeface="Times New Roman"/>
                            <a:cs typeface="Times New Roman"/>
                            <a:sym typeface="Century Gothic"/>
                          </a:rPr>
                        </m:ctrlPr>
                      </m:funcPr>
                      <m:fName>
                        <m:sSub>
                          <m:sSubPr>
                            <m:ctrlPr>
                              <a:rPr lang="en-US" sz="2000" i="1" dirty="0" smtClean="0">
                                <a:solidFill>
                                  <a:schemeClr val="dk1"/>
                                </a:solidFill>
                                <a:latin typeface="Cambria Math" panose="02040503050406030204" pitchFamily="18" charset="0"/>
                                <a:ea typeface="Times New Roman"/>
                                <a:cs typeface="Times New Roman"/>
                                <a:sym typeface="Century Gothic"/>
                              </a:rPr>
                            </m:ctrlPr>
                          </m:sSubPr>
                          <m:e>
                            <m:r>
                              <m:rPr>
                                <m:sty m:val="p"/>
                              </m:rPr>
                              <a:rPr lang="en-US" sz="2000" i="0" dirty="0" smtClean="0">
                                <a:solidFill>
                                  <a:schemeClr val="dk1"/>
                                </a:solidFill>
                                <a:latin typeface="Cambria Math" panose="02040503050406030204" pitchFamily="18" charset="0"/>
                                <a:ea typeface="Times New Roman"/>
                                <a:cs typeface="Times New Roman"/>
                                <a:sym typeface="Century Gothic"/>
                              </a:rPr>
                              <m:t>log</m:t>
                            </m:r>
                          </m:e>
                          <m:sub>
                            <m:r>
                              <a:rPr lang="en-US" sz="2000" b="0" i="1" dirty="0" smtClean="0">
                                <a:solidFill>
                                  <a:schemeClr val="dk1"/>
                                </a:solidFill>
                                <a:latin typeface="Cambria Math" panose="02040503050406030204" pitchFamily="18" charset="0"/>
                                <a:ea typeface="Times New Roman"/>
                                <a:cs typeface="Times New Roman"/>
                                <a:sym typeface="Century Gothic"/>
                              </a:rPr>
                              <m:t>𝑘</m:t>
                            </m:r>
                          </m:sub>
                        </m:sSub>
                      </m:fName>
                      <m:e>
                        <m:r>
                          <a:rPr lang="en-US" sz="2000" b="0" i="1" dirty="0" smtClean="0">
                            <a:solidFill>
                              <a:schemeClr val="dk1"/>
                            </a:solidFill>
                            <a:latin typeface="Cambria Math" panose="02040503050406030204" pitchFamily="18" charset="0"/>
                            <a:ea typeface="Times New Roman"/>
                            <a:cs typeface="Times New Roman"/>
                            <a:sym typeface="Century Gothic"/>
                          </a:rPr>
                          <m:t>𝑛</m:t>
                        </m:r>
                      </m:e>
                    </m:func>
                    <m:r>
                      <a:rPr lang="en-US" sz="2000" dirty="0">
                        <a:solidFill>
                          <a:schemeClr val="dk1"/>
                        </a:solidFill>
                        <a:latin typeface="Cambria Math" panose="02040503050406030204" pitchFamily="18" charset="0"/>
                        <a:ea typeface="Times New Roman"/>
                        <a:cs typeface="Times New Roman"/>
                        <a:sym typeface="Century Gothic"/>
                      </a:rPr>
                      <m:t> = </m:t>
                    </m:r>
                    <m:r>
                      <a:rPr lang="en-US" sz="2000" dirty="0">
                        <a:solidFill>
                          <a:schemeClr val="dk1"/>
                        </a:solidFill>
                        <a:latin typeface="Cambria Math" panose="02040503050406030204" pitchFamily="18" charset="0"/>
                        <a:ea typeface="Times New Roman"/>
                        <a:cs typeface="Times New Roman"/>
                        <a:sym typeface="Century Gothic"/>
                      </a:rPr>
                      <m:t>𝑂</m:t>
                    </m:r>
                    <m:r>
                      <a:rPr lang="en-US" sz="2000" dirty="0">
                        <a:solidFill>
                          <a:schemeClr val="dk1"/>
                        </a:solidFill>
                        <a:latin typeface="Cambria Math" panose="02040503050406030204" pitchFamily="18" charset="0"/>
                        <a:ea typeface="Times New Roman"/>
                        <a:cs typeface="Times New Roman"/>
                        <a:sym typeface="Century Gothic"/>
                      </a:rPr>
                      <m:t>(</m:t>
                    </m:r>
                    <m:r>
                      <a:rPr lang="en-US" sz="2000" dirty="0">
                        <a:solidFill>
                          <a:schemeClr val="dk1"/>
                        </a:solidFill>
                        <a:latin typeface="Cambria Math" panose="02040503050406030204" pitchFamily="18" charset="0"/>
                        <a:ea typeface="Times New Roman"/>
                        <a:cs typeface="Times New Roman"/>
                        <a:sym typeface="Century Gothic"/>
                      </a:rPr>
                      <m:t>𝑛</m:t>
                    </m:r>
                    <m:r>
                      <a:rPr lang="en-US" sz="2000" dirty="0">
                        <a:solidFill>
                          <a:schemeClr val="dk1"/>
                        </a:solidFill>
                        <a:latin typeface="Cambria Math" panose="02040503050406030204" pitchFamily="18" charset="0"/>
                        <a:ea typeface="Times New Roman"/>
                        <a:cs typeface="Times New Roman"/>
                        <a:sym typeface="Century Gothic"/>
                      </a:rPr>
                      <m:t>)</m:t>
                    </m:r>
                  </m:oMath>
                </a14:m>
                <a:r>
                  <a:rPr lang="en-US" sz="2000" dirty="0">
                    <a:solidFill>
                      <a:schemeClr val="dk1"/>
                    </a:solidFill>
                    <a:latin typeface="Times New Roman"/>
                    <a:ea typeface="Times New Roman"/>
                    <a:cs typeface="Times New Roman"/>
                    <a:sym typeface="Century Gothic"/>
                  </a:rPr>
                  <a:t> for any constant k. This tells that logarithms grow very slowly.</a:t>
                </a:r>
                <a:endParaRPr lang="en-US" sz="2000" dirty="0">
                  <a:solidFill>
                    <a:schemeClr val="dk1"/>
                  </a:solidFill>
                  <a:latin typeface="Times New Roman"/>
                  <a:ea typeface="Times New Roman"/>
                  <a:cs typeface="Times New Roman"/>
                </a:endParaRPr>
              </a:p>
              <a:p>
                <a:pPr>
                  <a:spcBef>
                    <a:spcPts val="1000"/>
                  </a:spcBef>
                  <a:spcAft>
                    <a:spcPts val="0"/>
                  </a:spcAft>
                  <a:buSzPts val="2590"/>
                </a:pPr>
                <a:r>
                  <a:rPr lang="en-US" sz="2000" dirty="0">
                    <a:solidFill>
                      <a:schemeClr val="dk1"/>
                    </a:solidFill>
                    <a:latin typeface="Times New Roman"/>
                    <a:ea typeface="Times New Roman"/>
                    <a:cs typeface="Times New Roman"/>
                    <a:sym typeface="Century Gothic"/>
                  </a:rPr>
                  <a:t>Do not include any constants or low order terms inside a big-Oh, e.g.,</a:t>
                </a:r>
              </a:p>
              <a:p>
                <a:pPr lvl="1">
                  <a:spcBef>
                    <a:spcPts val="1000"/>
                  </a:spcBef>
                  <a:spcAft>
                    <a:spcPts val="0"/>
                  </a:spcAft>
                  <a:buSzPts val="2590"/>
                </a:pPr>
                <a14:m>
                  <m:oMath xmlns:m="http://schemas.openxmlformats.org/officeDocument/2006/math">
                    <m:r>
                      <a:rPr lang="en-US" sz="1600" dirty="0">
                        <a:solidFill>
                          <a:schemeClr val="dk1"/>
                        </a:solidFill>
                        <a:latin typeface="Cambria Math" panose="02040503050406030204" pitchFamily="18" charset="0"/>
                        <a:ea typeface="Times New Roman"/>
                        <a:cs typeface="Times New Roman"/>
                        <a:sym typeface="Century Gothic"/>
                      </a:rPr>
                      <m:t>𝑇</m:t>
                    </m:r>
                    <m:r>
                      <a:rPr lang="en-US" sz="1600" dirty="0">
                        <a:solidFill>
                          <a:schemeClr val="dk1"/>
                        </a:solidFill>
                        <a:latin typeface="Cambria Math" panose="02040503050406030204" pitchFamily="18" charset="0"/>
                        <a:ea typeface="Times New Roman"/>
                        <a:cs typeface="Times New Roman"/>
                        <a:sym typeface="Century Gothic"/>
                      </a:rPr>
                      <m:t>(</m:t>
                    </m:r>
                    <m:r>
                      <a:rPr lang="en-US" sz="1600" dirty="0">
                        <a:solidFill>
                          <a:schemeClr val="dk1"/>
                        </a:solidFill>
                        <a:latin typeface="Cambria Math" panose="02040503050406030204" pitchFamily="18" charset="0"/>
                        <a:ea typeface="Times New Roman"/>
                        <a:cs typeface="Times New Roman"/>
                        <a:sym typeface="Century Gothic"/>
                      </a:rPr>
                      <m:t>𝑛</m:t>
                    </m:r>
                    <m:r>
                      <a:rPr lang="en-US" sz="1600" dirty="0">
                        <a:solidFill>
                          <a:schemeClr val="dk1"/>
                        </a:solidFill>
                        <a:latin typeface="Cambria Math" panose="02040503050406030204" pitchFamily="18" charset="0"/>
                        <a:ea typeface="Times New Roman"/>
                        <a:cs typeface="Times New Roman"/>
                        <a:sym typeface="Century Gothic"/>
                      </a:rPr>
                      <m:t>) = </m:t>
                    </m:r>
                    <m:r>
                      <a:rPr lang="en-US" sz="1600" dirty="0">
                        <a:solidFill>
                          <a:schemeClr val="dk1"/>
                        </a:solidFill>
                        <a:latin typeface="Cambria Math" panose="02040503050406030204" pitchFamily="18" charset="0"/>
                        <a:ea typeface="Times New Roman"/>
                        <a:cs typeface="Times New Roman"/>
                        <a:sym typeface="Century Gothic"/>
                      </a:rPr>
                      <m:t>𝑂</m:t>
                    </m:r>
                    <m:r>
                      <a:rPr lang="en-US" sz="1600" dirty="0">
                        <a:solidFill>
                          <a:schemeClr val="dk1"/>
                        </a:solidFill>
                        <a:latin typeface="Cambria Math" panose="02040503050406030204" pitchFamily="18" charset="0"/>
                        <a:ea typeface="Times New Roman"/>
                        <a:cs typeface="Times New Roman"/>
                        <a:sym typeface="Century Gothic"/>
                      </a:rPr>
                      <m:t>(2</m:t>
                    </m:r>
                    <m:sSup>
                      <m:sSupPr>
                        <m:ctrlPr>
                          <a:rPr lang="en-US" sz="1600" b="0" i="1" dirty="0" smtClean="0">
                            <a:solidFill>
                              <a:schemeClr val="dk1"/>
                            </a:solidFill>
                            <a:latin typeface="Cambria Math" panose="02040503050406030204" pitchFamily="18" charset="0"/>
                            <a:ea typeface="Times New Roman"/>
                            <a:cs typeface="Times New Roman"/>
                            <a:sym typeface="Century Gothic"/>
                          </a:rPr>
                        </m:ctrlPr>
                      </m:sSupPr>
                      <m:e>
                        <m:r>
                          <a:rPr lang="en-US" sz="1600" dirty="0">
                            <a:solidFill>
                              <a:schemeClr val="dk1"/>
                            </a:solidFill>
                            <a:latin typeface="Cambria Math" panose="02040503050406030204" pitchFamily="18" charset="0"/>
                            <a:ea typeface="Times New Roman"/>
                            <a:cs typeface="Times New Roman"/>
                            <a:sym typeface="Century Gothic"/>
                          </a:rPr>
                          <m:t>𝑛</m:t>
                        </m:r>
                      </m:e>
                      <m:sup>
                        <m:r>
                          <a:rPr lang="en-US" sz="1600" dirty="0">
                            <a:solidFill>
                              <a:schemeClr val="dk1"/>
                            </a:solidFill>
                            <a:latin typeface="Cambria Math" panose="02040503050406030204" pitchFamily="18" charset="0"/>
                            <a:ea typeface="Times New Roman"/>
                            <a:cs typeface="Times New Roman"/>
                            <a:sym typeface="Century Gothic"/>
                          </a:rPr>
                          <m:t>2</m:t>
                        </m:r>
                      </m:sup>
                    </m:sSup>
                    <m:r>
                      <a:rPr lang="en-US" sz="1600" dirty="0">
                        <a:solidFill>
                          <a:schemeClr val="dk1"/>
                        </a:solidFill>
                        <a:latin typeface="Cambria Math" panose="02040503050406030204" pitchFamily="18" charset="0"/>
                        <a:ea typeface="Times New Roman"/>
                        <a:cs typeface="Times New Roman"/>
                        <a:sym typeface="Century Gothic"/>
                      </a:rPr>
                      <m:t>)</m:t>
                    </m:r>
                  </m:oMath>
                </a14:m>
                <a:r>
                  <a:rPr lang="en-US" sz="1600" dirty="0">
                    <a:solidFill>
                      <a:schemeClr val="dk1"/>
                    </a:solidFill>
                    <a:latin typeface="Times New Roman"/>
                    <a:ea typeface="Times New Roman"/>
                    <a:cs typeface="Times New Roman"/>
                    <a:sym typeface="Century Gothic"/>
                  </a:rPr>
                  <a:t> 		-----	wrong</a:t>
                </a:r>
              </a:p>
              <a:p>
                <a:pPr lvl="1">
                  <a:spcBef>
                    <a:spcPts val="1000"/>
                  </a:spcBef>
                  <a:spcAft>
                    <a:spcPts val="0"/>
                  </a:spcAft>
                  <a:buSzPts val="2590"/>
                </a:pPr>
                <a14:m>
                  <m:oMath xmlns:m="http://schemas.openxmlformats.org/officeDocument/2006/math">
                    <m:r>
                      <a:rPr lang="en-US" sz="1600" dirty="0">
                        <a:solidFill>
                          <a:schemeClr val="dk1"/>
                        </a:solidFill>
                        <a:latin typeface="Cambria Math" panose="02040503050406030204" pitchFamily="18" charset="0"/>
                        <a:ea typeface="Times New Roman"/>
                        <a:cs typeface="Times New Roman"/>
                        <a:sym typeface="Century Gothic"/>
                      </a:rPr>
                      <m:t>𝑇</m:t>
                    </m:r>
                    <m:r>
                      <a:rPr lang="en-US" sz="1600" dirty="0">
                        <a:solidFill>
                          <a:schemeClr val="dk1"/>
                        </a:solidFill>
                        <a:latin typeface="Cambria Math" panose="02040503050406030204" pitchFamily="18" charset="0"/>
                        <a:ea typeface="Times New Roman"/>
                        <a:cs typeface="Times New Roman"/>
                        <a:sym typeface="Century Gothic"/>
                      </a:rPr>
                      <m:t>(</m:t>
                    </m:r>
                    <m:r>
                      <a:rPr lang="en-US" sz="1600" dirty="0">
                        <a:solidFill>
                          <a:schemeClr val="dk1"/>
                        </a:solidFill>
                        <a:latin typeface="Cambria Math" panose="02040503050406030204" pitchFamily="18" charset="0"/>
                        <a:ea typeface="Times New Roman"/>
                        <a:cs typeface="Times New Roman"/>
                        <a:sym typeface="Century Gothic"/>
                      </a:rPr>
                      <m:t>𝑛</m:t>
                    </m:r>
                    <m:r>
                      <a:rPr lang="en-US" sz="1600" dirty="0">
                        <a:solidFill>
                          <a:schemeClr val="dk1"/>
                        </a:solidFill>
                        <a:latin typeface="Cambria Math" panose="02040503050406030204" pitchFamily="18" charset="0"/>
                        <a:ea typeface="Times New Roman"/>
                        <a:cs typeface="Times New Roman"/>
                        <a:sym typeface="Century Gothic"/>
                      </a:rPr>
                      <m:t>) = </m:t>
                    </m:r>
                    <m:r>
                      <a:rPr lang="en-US" sz="1600" dirty="0">
                        <a:solidFill>
                          <a:schemeClr val="dk1"/>
                        </a:solidFill>
                        <a:latin typeface="Cambria Math" panose="02040503050406030204" pitchFamily="18" charset="0"/>
                        <a:ea typeface="Times New Roman"/>
                        <a:cs typeface="Times New Roman"/>
                        <a:sym typeface="Century Gothic"/>
                      </a:rPr>
                      <m:t>𝑂</m:t>
                    </m:r>
                    <m:r>
                      <a:rPr lang="en-US" sz="1600" dirty="0">
                        <a:solidFill>
                          <a:schemeClr val="dk1"/>
                        </a:solidFill>
                        <a:latin typeface="Cambria Math" panose="02040503050406030204" pitchFamily="18" charset="0"/>
                        <a:ea typeface="Times New Roman"/>
                        <a:cs typeface="Times New Roman"/>
                        <a:sym typeface="Century Gothic"/>
                      </a:rPr>
                      <m:t>(</m:t>
                    </m:r>
                    <m:sSup>
                      <m:sSupPr>
                        <m:ctrlPr>
                          <a:rPr lang="en-US" sz="1600" b="0" i="1" dirty="0" smtClean="0">
                            <a:solidFill>
                              <a:schemeClr val="dk1"/>
                            </a:solidFill>
                            <a:latin typeface="Cambria Math" panose="02040503050406030204" pitchFamily="18" charset="0"/>
                            <a:ea typeface="Times New Roman"/>
                            <a:cs typeface="Times New Roman"/>
                            <a:sym typeface="Century Gothic"/>
                          </a:rPr>
                        </m:ctrlPr>
                      </m:sSupPr>
                      <m:e>
                        <m:r>
                          <a:rPr lang="en-US" sz="1600" dirty="0">
                            <a:solidFill>
                              <a:schemeClr val="dk1"/>
                            </a:solidFill>
                            <a:latin typeface="Cambria Math" panose="02040503050406030204" pitchFamily="18" charset="0"/>
                            <a:ea typeface="Times New Roman"/>
                            <a:cs typeface="Times New Roman"/>
                            <a:sym typeface="Century Gothic"/>
                          </a:rPr>
                          <m:t>𝑛</m:t>
                        </m:r>
                      </m:e>
                      <m:sup>
                        <m:r>
                          <a:rPr lang="en-US" sz="1600" dirty="0">
                            <a:solidFill>
                              <a:schemeClr val="dk1"/>
                            </a:solidFill>
                            <a:latin typeface="Cambria Math" panose="02040503050406030204" pitchFamily="18" charset="0"/>
                            <a:ea typeface="Times New Roman"/>
                            <a:cs typeface="Times New Roman"/>
                            <a:sym typeface="Century Gothic"/>
                          </a:rPr>
                          <m:t>2</m:t>
                        </m:r>
                      </m:sup>
                    </m:sSup>
                    <m:r>
                      <a:rPr lang="en-US" sz="1600" dirty="0">
                        <a:solidFill>
                          <a:schemeClr val="dk1"/>
                        </a:solidFill>
                        <a:latin typeface="Cambria Math" panose="02040503050406030204" pitchFamily="18" charset="0"/>
                        <a:ea typeface="Times New Roman"/>
                        <a:cs typeface="Times New Roman"/>
                        <a:sym typeface="Century Gothic"/>
                      </a:rPr>
                      <m:t> + </m:t>
                    </m:r>
                    <m:r>
                      <a:rPr lang="en-US" sz="1600" dirty="0">
                        <a:solidFill>
                          <a:schemeClr val="dk1"/>
                        </a:solidFill>
                        <a:latin typeface="Cambria Math" panose="02040503050406030204" pitchFamily="18" charset="0"/>
                        <a:ea typeface="Times New Roman"/>
                        <a:cs typeface="Times New Roman"/>
                        <a:sym typeface="Century Gothic"/>
                      </a:rPr>
                      <m:t>𝑛</m:t>
                    </m:r>
                    <m:r>
                      <a:rPr lang="en-US" sz="1600" dirty="0">
                        <a:solidFill>
                          <a:schemeClr val="dk1"/>
                        </a:solidFill>
                        <a:latin typeface="Cambria Math" panose="02040503050406030204" pitchFamily="18" charset="0"/>
                        <a:ea typeface="Times New Roman"/>
                        <a:cs typeface="Times New Roman"/>
                        <a:sym typeface="Century Gothic"/>
                      </a:rPr>
                      <m:t>)</m:t>
                    </m:r>
                  </m:oMath>
                </a14:m>
                <a:r>
                  <a:rPr lang="en-US" sz="1600" dirty="0">
                    <a:solidFill>
                      <a:schemeClr val="dk1"/>
                    </a:solidFill>
                    <a:latin typeface="Times New Roman"/>
                    <a:ea typeface="Times New Roman"/>
                    <a:cs typeface="Times New Roman"/>
                    <a:sym typeface="Century Gothic"/>
                  </a:rPr>
                  <a:t>	-----	wrong</a:t>
                </a:r>
                <a:endParaRPr lang="en-US" sz="1600" dirty="0">
                  <a:solidFill>
                    <a:schemeClr val="dk1"/>
                  </a:solidFill>
                  <a:latin typeface="Times New Roman"/>
                  <a:ea typeface="Times New Roman"/>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64" t="-2381"/>
                </a:stretch>
              </a:blipFill>
            </p:spPr>
            <p:txBody>
              <a:bodyPr/>
              <a:lstStyle/>
              <a:p>
                <a:r>
                  <a:rPr lang="LID4096">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Example: </a:t>
                </a:r>
                <a:r>
                  <a:rPr lang="en-US" dirty="0">
                    <a:solidFill>
                      <a:srgbClr val="3F3F3F"/>
                    </a:solidFill>
                    <a:ea typeface="Century Gothic"/>
                    <a:cs typeface="Century Gothic"/>
                    <a:sym typeface="Century Gothic"/>
                  </a:rPr>
                  <a:t>show that </a:t>
                </a:r>
                <a14:m>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(1/2)</m:t>
                    </m:r>
                    <m:r>
                      <a:rPr lang="en-US" i="1" dirty="0" smtClean="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 – 3</m:t>
                    </m:r>
                    <m:r>
                      <a:rPr lang="en-US" i="1" dirty="0">
                        <a:solidFill>
                          <a:srgbClr val="3F3F3F"/>
                        </a:solidFill>
                        <a:latin typeface="Cambria Math" panose="02040503050406030204" pitchFamily="18" charset="0"/>
                        <a:ea typeface="Century Gothic"/>
                        <a:cs typeface="Century Gothic"/>
                        <a:sym typeface="Century Gothic"/>
                      </a:rPr>
                      <m:t>𝑛</m:t>
                    </m:r>
                    <m:r>
                      <a:rPr lang="en-US" i="1" dirty="0">
                        <a:solidFill>
                          <a:srgbClr val="3F3F3F"/>
                        </a:solidFill>
                        <a:latin typeface="Cambria Math" panose="02040503050406030204" pitchFamily="18" charset="0"/>
                        <a:ea typeface="Century Gothic"/>
                        <a:cs typeface="Century Gothic"/>
                        <a:sym typeface="Century Gothic"/>
                      </a:rPr>
                      <m:t>  =</m:t>
                    </m:r>
                    <m:r>
                      <m:rPr>
                        <m:sty m:val="p"/>
                      </m:rPr>
                      <a:rPr lang="en-US" b="0" i="0" dirty="0" smtClean="0">
                        <a:solidFill>
                          <a:srgbClr val="3F3F3F"/>
                        </a:solidFill>
                        <a:latin typeface="Cambria Math" panose="02040503050406030204" pitchFamily="18" charset="0"/>
                        <a:ea typeface="Century Gothic"/>
                        <a:cs typeface="Century Gothic"/>
                        <a:sym typeface="Century Gothic"/>
                      </a:rPr>
                      <m:t>Θ</m:t>
                    </m:r>
                    <m:r>
                      <a:rPr lang="en-US" i="1" dirty="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r>
                      <a:rPr lang="en-US" i="1" dirty="0" smtClean="0">
                        <a:solidFill>
                          <a:srgbClr val="3F3F3F"/>
                        </a:solidFill>
                        <a:latin typeface="Cambria Math" panose="02040503050406030204" pitchFamily="18" charset="0"/>
                        <a:ea typeface="Century Gothic"/>
                        <a:cs typeface="Century Gothic"/>
                        <a:sym typeface="Century Gothic"/>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516" t="-12442"/>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0" lvl="0" indent="-342900">
                  <a:lnSpc>
                    <a:spcPct val="90000"/>
                  </a:lnSpc>
                  <a:spcBef>
                    <a:spcPts val="0"/>
                  </a:spcBef>
                  <a:spcAft>
                    <a:spcPts val="0"/>
                  </a:spcAft>
                  <a:buSzPts val="2400"/>
                  <a:buNone/>
                </a:pPr>
                <a:r>
                  <a:rPr lang="en-US" dirty="0">
                    <a:solidFill>
                      <a:srgbClr val="3F3F3F"/>
                    </a:solidFill>
                    <a:ea typeface="Century Gothic"/>
                    <a:cs typeface="Century Gothic"/>
                    <a:sym typeface="Century Gothic"/>
                  </a:rPr>
                  <a:t>To do so we must determine positive constants c</a:t>
                </a:r>
                <a:r>
                  <a:rPr lang="en-US" baseline="-25000" dirty="0">
                    <a:solidFill>
                      <a:srgbClr val="3F3F3F"/>
                    </a:solidFill>
                    <a:ea typeface="Century Gothic"/>
                    <a:cs typeface="Century Gothic"/>
                    <a:sym typeface="Century Gothic"/>
                  </a:rPr>
                  <a:t>1</a:t>
                </a:r>
                <a:r>
                  <a:rPr lang="en-US" dirty="0">
                    <a:solidFill>
                      <a:srgbClr val="3F3F3F"/>
                    </a:solidFill>
                    <a:ea typeface="Century Gothic"/>
                    <a:cs typeface="Century Gothic"/>
                    <a:sym typeface="Century Gothic"/>
                  </a:rPr>
                  <a:t>, c</a:t>
                </a:r>
                <a:r>
                  <a:rPr lang="en-US" baseline="-25000" dirty="0">
                    <a:solidFill>
                      <a:srgbClr val="3F3F3F"/>
                    </a:solidFill>
                    <a:ea typeface="Century Gothic"/>
                    <a:cs typeface="Century Gothic"/>
                    <a:sym typeface="Century Gothic"/>
                  </a:rPr>
                  <a:t>2 </a:t>
                </a:r>
                <a:r>
                  <a:rPr lang="en-US" dirty="0">
                    <a:solidFill>
                      <a:srgbClr val="3F3F3F"/>
                    </a:solidFill>
                    <a:ea typeface="Century Gothic"/>
                    <a:cs typeface="Century Gothic"/>
                    <a:sym typeface="Century Gothic"/>
                  </a:rPr>
                  <a:t>and n</a:t>
                </a:r>
                <a:r>
                  <a:rPr lang="en-US" baseline="-25000" dirty="0">
                    <a:solidFill>
                      <a:srgbClr val="3F3F3F"/>
                    </a:solidFill>
                    <a:ea typeface="Century Gothic"/>
                    <a:cs typeface="Century Gothic"/>
                    <a:sym typeface="Century Gothic"/>
                  </a:rPr>
                  <a:t>0</a:t>
                </a:r>
                <a:r>
                  <a:rPr lang="en-US" dirty="0">
                    <a:solidFill>
                      <a:srgbClr val="3F3F3F"/>
                    </a:solidFill>
                    <a:ea typeface="Century Gothic"/>
                    <a:cs typeface="Century Gothic"/>
                    <a:sym typeface="Century Gothic"/>
                  </a:rPr>
                  <a:t> such that </a:t>
                </a:r>
                <a:endParaRPr lang="en-US" i="1" dirty="0">
                  <a:solidFill>
                    <a:srgbClr val="3F3F3F"/>
                  </a:solidFill>
                  <a:latin typeface="Cambria Math" panose="02040503050406030204" pitchFamily="18" charset="0"/>
                  <a:ea typeface="Century Gothic"/>
                  <a:cs typeface="Century Gothic"/>
                  <a:sym typeface="Century Gothic"/>
                </a:endParaRPr>
              </a:p>
              <a:p>
                <a:pPr marL="342900" lvl="0" indent="-342900">
                  <a:lnSpc>
                    <a:spcPct val="90000"/>
                  </a:lnSpc>
                  <a:spcBef>
                    <a:spcPts val="0"/>
                  </a:spcBef>
                  <a:spcAft>
                    <a:spcPts val="0"/>
                  </a:spcAft>
                  <a:buSzPts val="2400"/>
                  <a:buNone/>
                </a:pPr>
                <a14:m>
                  <m:oMathPara xmlns:m="http://schemas.openxmlformats.org/officeDocument/2006/math">
                    <m:oMathParaPr>
                      <m:jc m:val="centerGroup"/>
                    </m:oMathParaPr>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1</m:t>
                      </m:r>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r>
                        <a:rPr lang="en-US" i="1" dirty="0" smtClean="0">
                          <a:solidFill>
                            <a:srgbClr val="3F3F3F"/>
                          </a:solidFill>
                          <a:latin typeface="Cambria Math" panose="02040503050406030204" pitchFamily="18" charset="0"/>
                          <a:ea typeface="Century Gothic"/>
                          <a:cs typeface="Century Gothic"/>
                          <a:sym typeface="Century Gothic"/>
                        </a:rPr>
                        <m:t>≤</m:t>
                      </m:r>
                      <m:d>
                        <m:dPr>
                          <m:ctrlPr>
                            <a:rPr lang="en-US" i="1" dirty="0">
                              <a:solidFill>
                                <a:srgbClr val="3F3F3F"/>
                              </a:solidFill>
                              <a:latin typeface="Cambria Math" panose="02040503050406030204" pitchFamily="18" charset="0"/>
                              <a:ea typeface="Century Gothic"/>
                              <a:cs typeface="Century Gothic"/>
                              <a:sym typeface="Century Gothic"/>
                            </a:rPr>
                          </m:ctrlPr>
                        </m:dPr>
                        <m:e>
                          <m:f>
                            <m:fPr>
                              <m:ctrlPr>
                                <a:rPr lang="en-US" i="1" dirty="0">
                                  <a:solidFill>
                                    <a:srgbClr val="3F3F3F"/>
                                  </a:solidFill>
                                  <a:latin typeface="Cambria Math" panose="02040503050406030204" pitchFamily="18" charset="0"/>
                                  <a:ea typeface="Century Gothic"/>
                                  <a:cs typeface="Century Gothic"/>
                                  <a:sym typeface="Century Gothic"/>
                                </a:rPr>
                              </m:ctrlPr>
                            </m:fPr>
                            <m:num>
                              <m:r>
                                <a:rPr lang="en-US" i="1" dirty="0">
                                  <a:solidFill>
                                    <a:srgbClr val="3F3F3F"/>
                                  </a:solidFill>
                                  <a:latin typeface="Cambria Math" panose="02040503050406030204" pitchFamily="18" charset="0"/>
                                  <a:ea typeface="Century Gothic"/>
                                  <a:cs typeface="Century Gothic"/>
                                  <a:sym typeface="Century Gothic"/>
                                </a:rPr>
                                <m:t>1</m:t>
                              </m:r>
                            </m:num>
                            <m:den>
                              <m:r>
                                <a:rPr lang="en-US" i="1" dirty="0">
                                  <a:solidFill>
                                    <a:srgbClr val="3F3F3F"/>
                                  </a:solidFill>
                                  <a:latin typeface="Cambria Math" panose="02040503050406030204" pitchFamily="18" charset="0"/>
                                  <a:ea typeface="Century Gothic"/>
                                  <a:cs typeface="Century Gothic"/>
                                  <a:sym typeface="Century Gothic"/>
                                </a:rPr>
                                <m:t>2</m:t>
                              </m:r>
                            </m:den>
                          </m:f>
                        </m:e>
                      </m:d>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 –3</m:t>
                      </m:r>
                      <m:r>
                        <a:rPr lang="en-US" i="1" dirty="0">
                          <a:solidFill>
                            <a:srgbClr val="3F3F3F"/>
                          </a:solidFill>
                          <a:latin typeface="Cambria Math" panose="02040503050406030204" pitchFamily="18" charset="0"/>
                          <a:ea typeface="Century Gothic"/>
                          <a:cs typeface="Century Gothic"/>
                          <a:sym typeface="Century Gothic"/>
                        </a:rPr>
                        <m:t>𝑛</m:t>
                      </m:r>
                      <m:r>
                        <a:rPr lang="en-US" i="1" dirty="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 </m:t>
                      </m:r>
                      <m:r>
                        <a:rPr lang="en-US" i="1" dirty="0">
                          <a:solidFill>
                            <a:srgbClr val="3F3F3F"/>
                          </a:solidFill>
                          <a:latin typeface="Cambria Math" panose="02040503050406030204" pitchFamily="18" charset="0"/>
                          <a:ea typeface="Century Gothic"/>
                          <a:cs typeface="Century Gothic"/>
                          <a:sym typeface="Century Gothic"/>
                        </a:rPr>
                        <m:t>𝑛</m:t>
                      </m:r>
                      <m:r>
                        <a:rPr lang="en-US" i="1" dirty="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𝑛</m:t>
                      </m:r>
                      <m:r>
                        <a:rPr lang="en-US" i="1" baseline="-25000" dirty="0">
                          <a:solidFill>
                            <a:srgbClr val="3F3F3F"/>
                          </a:solidFill>
                          <a:latin typeface="Cambria Math" panose="02040503050406030204" pitchFamily="18" charset="0"/>
                          <a:ea typeface="Century Gothic"/>
                          <a:cs typeface="Century Gothic"/>
                          <a:sym typeface="Century Gothic"/>
                        </a:rPr>
                        <m:t>0</m:t>
                      </m:r>
                    </m:oMath>
                  </m:oMathPara>
                </a14:m>
                <a:endParaRPr lang="en-US" dirty="0"/>
              </a:p>
              <a:p>
                <a:pPr>
                  <a:lnSpc>
                    <a:spcPct val="90000"/>
                  </a:lnSpc>
                  <a:spcBef>
                    <a:spcPts val="1200"/>
                  </a:spcBef>
                  <a:spcAft>
                    <a:spcPts val="0"/>
                  </a:spcAft>
                  <a:buSzPts val="2400"/>
                </a:pPr>
                <a:r>
                  <a:rPr lang="en-US" dirty="0">
                    <a:solidFill>
                      <a:srgbClr val="3F3F3F"/>
                    </a:solidFill>
                    <a:ea typeface="Century Gothic"/>
                    <a:cs typeface="Century Gothic"/>
                    <a:sym typeface="Century Gothic"/>
                  </a:rPr>
                  <a:t>Dividing by </a:t>
                </a:r>
                <a14:m>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oMath>
                </a14:m>
                <a:r>
                  <a:rPr lang="en-US" dirty="0">
                    <a:solidFill>
                      <a:srgbClr val="3F3F3F"/>
                    </a:solidFill>
                    <a:ea typeface="Century Gothic"/>
                    <a:cs typeface="Century Gothic"/>
                    <a:sym typeface="Century Gothic"/>
                  </a:rPr>
                  <a:t>	</a:t>
                </a:r>
                <a14:m>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1</m:t>
                    </m:r>
                    <m:r>
                      <a:rPr lang="en-US" i="1" dirty="0" smtClean="0">
                        <a:solidFill>
                          <a:srgbClr val="3F3F3F"/>
                        </a:solidFill>
                        <a:latin typeface="Cambria Math" panose="02040503050406030204" pitchFamily="18" charset="0"/>
                        <a:ea typeface="Century Gothic"/>
                        <a:cs typeface="Century Gothic"/>
                        <a:sym typeface="Century Gothic"/>
                      </a:rPr>
                      <m:t>≤</m:t>
                    </m:r>
                    <m:f>
                      <m:fPr>
                        <m:ctrlPr>
                          <a:rPr lang="en-US" b="0" i="1" dirty="0" smtClean="0">
                            <a:solidFill>
                              <a:srgbClr val="3F3F3F"/>
                            </a:solidFill>
                            <a:latin typeface="Cambria Math" panose="02040503050406030204" pitchFamily="18" charset="0"/>
                            <a:ea typeface="Century Gothic"/>
                            <a:cs typeface="Century Gothic"/>
                            <a:sym typeface="Century Gothic"/>
                          </a:rPr>
                        </m:ctrlPr>
                      </m:fPr>
                      <m:num>
                        <m:r>
                          <a:rPr lang="en-US" b="0" i="1" dirty="0" smtClean="0">
                            <a:solidFill>
                              <a:srgbClr val="3F3F3F"/>
                            </a:solidFill>
                            <a:latin typeface="Cambria Math" panose="02040503050406030204" pitchFamily="18" charset="0"/>
                            <a:ea typeface="Century Gothic"/>
                            <a:cs typeface="Century Gothic"/>
                            <a:sym typeface="Century Gothic"/>
                          </a:rPr>
                          <m:t>1</m:t>
                        </m:r>
                      </m:num>
                      <m:den>
                        <m:r>
                          <a:rPr lang="en-US" b="0" i="1" dirty="0" smtClean="0">
                            <a:solidFill>
                              <a:srgbClr val="3F3F3F"/>
                            </a:solidFill>
                            <a:latin typeface="Cambria Math" panose="02040503050406030204" pitchFamily="18" charset="0"/>
                            <a:ea typeface="Century Gothic"/>
                            <a:cs typeface="Century Gothic"/>
                            <a:sym typeface="Century Gothic"/>
                          </a:rPr>
                          <m:t>2</m:t>
                        </m:r>
                      </m:den>
                    </m:f>
                    <m:r>
                      <a:rPr lang="en-US" b="0" i="1" dirty="0" smtClean="0">
                        <a:solidFill>
                          <a:srgbClr val="3F3F3F"/>
                        </a:solidFill>
                        <a:latin typeface="Cambria Math" panose="02040503050406030204" pitchFamily="18" charset="0"/>
                        <a:ea typeface="Century Gothic"/>
                        <a:cs typeface="Century Gothic"/>
                        <a:sym typeface="Century Gothic"/>
                      </a:rPr>
                      <m:t>−</m:t>
                    </m:r>
                    <m:f>
                      <m:fPr>
                        <m:ctrlPr>
                          <a:rPr lang="en-US" i="1" dirty="0">
                            <a:solidFill>
                              <a:srgbClr val="3F3F3F"/>
                            </a:solidFill>
                            <a:latin typeface="Cambria Math" panose="02040503050406030204" pitchFamily="18" charset="0"/>
                            <a:ea typeface="Century Gothic"/>
                            <a:cs typeface="Century Gothic"/>
                            <a:sym typeface="Century Gothic"/>
                          </a:rPr>
                        </m:ctrlPr>
                      </m:fPr>
                      <m:num>
                        <m:r>
                          <a:rPr lang="en-US" i="1" dirty="0">
                            <a:solidFill>
                              <a:srgbClr val="3F3F3F"/>
                            </a:solidFill>
                            <a:latin typeface="Cambria Math" panose="02040503050406030204" pitchFamily="18" charset="0"/>
                            <a:ea typeface="Century Gothic"/>
                            <a:cs typeface="Century Gothic"/>
                            <a:sym typeface="Century Gothic"/>
                          </a:rPr>
                          <m:t>3</m:t>
                        </m:r>
                      </m:num>
                      <m:den>
                        <m:r>
                          <a:rPr lang="en-US" i="1" dirty="0">
                            <a:solidFill>
                              <a:srgbClr val="3F3F3F"/>
                            </a:solidFill>
                            <a:latin typeface="Cambria Math" panose="02040503050406030204" pitchFamily="18" charset="0"/>
                            <a:ea typeface="Century Gothic"/>
                            <a:cs typeface="Century Gothic"/>
                            <a:sym typeface="Century Gothic"/>
                          </a:rPr>
                          <m:t>𝑛</m:t>
                        </m:r>
                      </m:den>
                    </m:f>
                    <m:r>
                      <a:rPr lang="en-US" i="1" dirty="0" smtClean="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2</m:t>
                    </m:r>
                  </m:oMath>
                </a14:m>
                <a:endParaRPr lang="en-US" dirty="0"/>
              </a:p>
              <a:p>
                <a:pPr>
                  <a:lnSpc>
                    <a:spcPct val="90000"/>
                  </a:lnSpc>
                  <a:spcBef>
                    <a:spcPts val="1200"/>
                  </a:spcBef>
                  <a:spcAft>
                    <a:spcPts val="0"/>
                  </a:spcAft>
                  <a:buSzPts val="2400"/>
                </a:pPr>
                <a:r>
                  <a:rPr lang="en-US" dirty="0">
                    <a:solidFill>
                      <a:srgbClr val="3F3F3F"/>
                    </a:solidFill>
                    <a:ea typeface="Century Gothic"/>
                    <a:cs typeface="Century Gothic"/>
                    <a:sym typeface="Century Gothic"/>
                  </a:rPr>
                  <a:t>Right Hand Inequality	</a:t>
                </a:r>
                <a14:m>
                  <m:oMath xmlns:m="http://schemas.openxmlformats.org/officeDocument/2006/math">
                    <m:f>
                      <m:fPr>
                        <m:ctrlPr>
                          <a:rPr lang="en-US" b="0" i="1" dirty="0" smtClean="0">
                            <a:solidFill>
                              <a:srgbClr val="3F3F3F"/>
                            </a:solidFill>
                            <a:latin typeface="Cambria Math" panose="02040503050406030204" pitchFamily="18" charset="0"/>
                            <a:ea typeface="Century Gothic"/>
                            <a:cs typeface="Century Gothic"/>
                            <a:sym typeface="Century Gothic"/>
                          </a:rPr>
                        </m:ctrlPr>
                      </m:fPr>
                      <m:num>
                        <m:r>
                          <a:rPr lang="en-US" b="0" i="0" dirty="0" smtClean="0">
                            <a:solidFill>
                              <a:srgbClr val="3F3F3F"/>
                            </a:solidFill>
                            <a:latin typeface="Cambria Math" panose="02040503050406030204" pitchFamily="18" charset="0"/>
                            <a:ea typeface="Century Gothic"/>
                            <a:cs typeface="Century Gothic"/>
                            <a:sym typeface="Century Gothic"/>
                          </a:rPr>
                          <m:t>1</m:t>
                        </m:r>
                      </m:num>
                      <m:den>
                        <m:r>
                          <a:rPr lang="en-US" b="0" i="0" dirty="0" smtClean="0">
                            <a:solidFill>
                              <a:srgbClr val="3F3F3F"/>
                            </a:solidFill>
                            <a:latin typeface="Cambria Math" panose="02040503050406030204" pitchFamily="18" charset="0"/>
                            <a:ea typeface="Century Gothic"/>
                            <a:cs typeface="Century Gothic"/>
                            <a:sym typeface="Century Gothic"/>
                          </a:rPr>
                          <m:t>2</m:t>
                        </m:r>
                      </m:den>
                    </m:f>
                    <m:r>
                      <a:rPr lang="en-US" i="1" dirty="0" smtClean="0">
                        <a:solidFill>
                          <a:srgbClr val="3F3F3F"/>
                        </a:solidFill>
                        <a:latin typeface="Cambria Math" panose="02040503050406030204" pitchFamily="18" charset="0"/>
                        <a:ea typeface="Century Gothic"/>
                        <a:cs typeface="Century Gothic"/>
                        <a:sym typeface="Century Gothic"/>
                      </a:rPr>
                      <m:t>≤</m:t>
                    </m:r>
                    <m:r>
                      <a:rPr lang="en-US" i="1" dirty="0" smtClean="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 +</m:t>
                    </m:r>
                    <m:f>
                      <m:fPr>
                        <m:ctrlPr>
                          <a:rPr lang="en-US" i="1" dirty="0">
                            <a:solidFill>
                              <a:srgbClr val="3F3F3F"/>
                            </a:solidFill>
                            <a:latin typeface="Cambria Math" panose="02040503050406030204" pitchFamily="18" charset="0"/>
                            <a:ea typeface="Century Gothic"/>
                            <a:cs typeface="Century Gothic"/>
                            <a:sym typeface="Century Gothic"/>
                          </a:rPr>
                        </m:ctrlPr>
                      </m:fPr>
                      <m:num>
                        <m:r>
                          <a:rPr lang="en-US" i="1" dirty="0">
                            <a:solidFill>
                              <a:srgbClr val="3F3F3F"/>
                            </a:solidFill>
                            <a:latin typeface="Cambria Math" panose="02040503050406030204" pitchFamily="18" charset="0"/>
                            <a:ea typeface="Century Gothic"/>
                            <a:cs typeface="Century Gothic"/>
                            <a:sym typeface="Century Gothic"/>
                          </a:rPr>
                          <m:t>3</m:t>
                        </m:r>
                      </m:num>
                      <m:den>
                        <m:r>
                          <a:rPr lang="en-US" i="1" dirty="0">
                            <a:solidFill>
                              <a:srgbClr val="3F3F3F"/>
                            </a:solidFill>
                            <a:latin typeface="Cambria Math" panose="02040503050406030204" pitchFamily="18" charset="0"/>
                            <a:ea typeface="Century Gothic"/>
                            <a:cs typeface="Century Gothic"/>
                            <a:sym typeface="Century Gothic"/>
                          </a:rPr>
                          <m:t>𝑛</m:t>
                        </m:r>
                      </m:den>
                    </m:f>
                  </m:oMath>
                </a14:m>
                <a:endParaRPr lang="en-US" dirty="0"/>
              </a:p>
              <a:p>
                <a:pPr>
                  <a:lnSpc>
                    <a:spcPct val="90000"/>
                  </a:lnSpc>
                  <a:spcBef>
                    <a:spcPts val="1200"/>
                  </a:spcBef>
                  <a:spcAft>
                    <a:spcPts val="0"/>
                  </a:spcAft>
                  <a:buSzPts val="2400"/>
                </a:pPr>
                <a:r>
                  <a:rPr lang="en-US" dirty="0">
                    <a:solidFill>
                      <a:srgbClr val="3F3F3F"/>
                    </a:solidFill>
                    <a:ea typeface="Century Gothic"/>
                    <a:cs typeface="Century Gothic"/>
                    <a:sym typeface="Century Gothic"/>
                  </a:rPr>
                  <a:t>For positive n, if </a:t>
                </a:r>
                <a14:m>
                  <m:oMath xmlns:m="http://schemas.openxmlformats.org/officeDocument/2006/math">
                    <m:sSub>
                      <m:sSubPr>
                        <m:ctrlPr>
                          <a:rPr lang="en-US" b="0" i="1" smtClean="0">
                            <a:solidFill>
                              <a:srgbClr val="3F3F3F"/>
                            </a:solidFill>
                            <a:latin typeface="Cambria Math" panose="02040503050406030204" pitchFamily="18" charset="0"/>
                            <a:ea typeface="Century Gothic"/>
                            <a:cs typeface="Century Gothic"/>
                            <a:sym typeface="Century Gothic"/>
                          </a:rPr>
                        </m:ctrlPr>
                      </m:sSubPr>
                      <m:e>
                        <m:r>
                          <a:rPr lang="en-US" b="0" i="1" smtClean="0">
                            <a:solidFill>
                              <a:srgbClr val="3F3F3F"/>
                            </a:solidFill>
                            <a:latin typeface="Cambria Math" panose="02040503050406030204" pitchFamily="18" charset="0"/>
                            <a:ea typeface="Century Gothic"/>
                            <a:cs typeface="Century Gothic"/>
                            <a:sym typeface="Century Gothic"/>
                          </a:rPr>
                          <m:t>𝑐</m:t>
                        </m:r>
                      </m:e>
                      <m:sub>
                        <m:r>
                          <a:rPr lang="en-US" b="0" i="1" smtClean="0">
                            <a:solidFill>
                              <a:srgbClr val="3F3F3F"/>
                            </a:solidFill>
                            <a:latin typeface="Cambria Math" panose="02040503050406030204" pitchFamily="18" charset="0"/>
                            <a:ea typeface="Century Gothic"/>
                            <a:cs typeface="Century Gothic"/>
                            <a:sym typeface="Century Gothic"/>
                          </a:rPr>
                          <m:t>2</m:t>
                        </m:r>
                      </m:sub>
                    </m:sSub>
                    <m:r>
                      <a:rPr lang="en-US" b="0" i="1" smtClean="0">
                        <a:solidFill>
                          <a:srgbClr val="3F3F3F"/>
                        </a:solidFill>
                        <a:latin typeface="Cambria Math" panose="02040503050406030204" pitchFamily="18" charset="0"/>
                        <a:ea typeface="Century Gothic"/>
                        <a:cs typeface="Century Gothic"/>
                        <a:sym typeface="Century Gothic"/>
                      </a:rPr>
                      <m:t>≥</m:t>
                    </m:r>
                    <m:f>
                      <m:fPr>
                        <m:ctrlPr>
                          <a:rPr lang="en-US" b="0" i="1" smtClean="0">
                            <a:solidFill>
                              <a:srgbClr val="3F3F3F"/>
                            </a:solidFill>
                            <a:latin typeface="Cambria Math" panose="02040503050406030204" pitchFamily="18" charset="0"/>
                            <a:ea typeface="Century Gothic"/>
                            <a:cs typeface="Century Gothic"/>
                            <a:sym typeface="Century Gothic"/>
                          </a:rPr>
                        </m:ctrlPr>
                      </m:fPr>
                      <m:num>
                        <m:r>
                          <a:rPr lang="en-US" b="0" i="1" smtClean="0">
                            <a:solidFill>
                              <a:srgbClr val="3F3F3F"/>
                            </a:solidFill>
                            <a:latin typeface="Cambria Math" panose="02040503050406030204" pitchFamily="18" charset="0"/>
                            <a:ea typeface="Century Gothic"/>
                            <a:cs typeface="Century Gothic"/>
                            <a:sym typeface="Century Gothic"/>
                          </a:rPr>
                          <m:t>1</m:t>
                        </m:r>
                      </m:num>
                      <m:den>
                        <m:r>
                          <a:rPr lang="en-US" b="0" i="1" smtClean="0">
                            <a:solidFill>
                              <a:srgbClr val="3F3F3F"/>
                            </a:solidFill>
                            <a:latin typeface="Cambria Math" panose="02040503050406030204" pitchFamily="18" charset="0"/>
                            <a:ea typeface="Century Gothic"/>
                            <a:cs typeface="Century Gothic"/>
                            <a:sym typeface="Century Gothic"/>
                          </a:rPr>
                          <m:t>2</m:t>
                        </m:r>
                      </m:den>
                    </m:f>
                  </m:oMath>
                </a14:m>
                <a:r>
                  <a:rPr lang="en-US" dirty="0">
                    <a:solidFill>
                      <a:srgbClr val="3F3F3F"/>
                    </a:solidFill>
                    <a:ea typeface="Century Gothic"/>
                    <a:cs typeface="Century Gothic"/>
                    <a:sym typeface="Century Gothic"/>
                  </a:rPr>
                  <a:t> then the inequality holds.</a:t>
                </a:r>
                <a:endParaRPr lang="en-US" dirty="0"/>
              </a:p>
              <a:p>
                <a:pPr>
                  <a:lnSpc>
                    <a:spcPct val="90000"/>
                  </a:lnSpc>
                  <a:spcBef>
                    <a:spcPts val="1200"/>
                  </a:spcBef>
                  <a:spcAft>
                    <a:spcPts val="0"/>
                  </a:spcAft>
                  <a:buSzPts val="2400"/>
                </a:pPr>
                <a:r>
                  <a:rPr lang="en-US" dirty="0">
                    <a:solidFill>
                      <a:srgbClr val="3F3F3F"/>
                    </a:solidFill>
                    <a:ea typeface="Century Gothic"/>
                    <a:cs typeface="Century Gothic"/>
                    <a:sym typeface="Century Gothic"/>
                  </a:rPr>
                  <a:t>Left Hand Inequality	</a:t>
                </a:r>
                <a14:m>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1</m:t>
                    </m:r>
                    <m:r>
                      <a:rPr lang="en-US" i="1" dirty="0">
                        <a:solidFill>
                          <a:srgbClr val="3F3F3F"/>
                        </a:solidFill>
                        <a:latin typeface="Cambria Math" panose="02040503050406030204" pitchFamily="18" charset="0"/>
                        <a:ea typeface="Century Gothic"/>
                        <a:cs typeface="Century Gothic"/>
                        <a:sym typeface="Century Gothic"/>
                      </a:rPr>
                      <m:t> +</m:t>
                    </m:r>
                    <m:f>
                      <m:fPr>
                        <m:ctrlPr>
                          <a:rPr lang="en-US" i="1" dirty="0">
                            <a:solidFill>
                              <a:srgbClr val="3F3F3F"/>
                            </a:solidFill>
                            <a:latin typeface="Cambria Math" panose="02040503050406030204" pitchFamily="18" charset="0"/>
                            <a:ea typeface="Century Gothic"/>
                            <a:cs typeface="Century Gothic"/>
                            <a:sym typeface="Century Gothic"/>
                          </a:rPr>
                        </m:ctrlPr>
                      </m:fPr>
                      <m:num>
                        <m:r>
                          <a:rPr lang="en-US" i="1" dirty="0">
                            <a:solidFill>
                              <a:srgbClr val="3F3F3F"/>
                            </a:solidFill>
                            <a:latin typeface="Cambria Math" panose="02040503050406030204" pitchFamily="18" charset="0"/>
                            <a:ea typeface="Century Gothic"/>
                            <a:cs typeface="Century Gothic"/>
                            <a:sym typeface="Century Gothic"/>
                          </a:rPr>
                          <m:t>3</m:t>
                        </m:r>
                      </m:num>
                      <m:den>
                        <m:r>
                          <a:rPr lang="en-US" i="1" dirty="0">
                            <a:solidFill>
                              <a:srgbClr val="3F3F3F"/>
                            </a:solidFill>
                            <a:latin typeface="Cambria Math" panose="02040503050406030204" pitchFamily="18" charset="0"/>
                            <a:ea typeface="Century Gothic"/>
                            <a:cs typeface="Century Gothic"/>
                            <a:sym typeface="Century Gothic"/>
                          </a:rPr>
                          <m:t>𝑛</m:t>
                        </m:r>
                      </m:den>
                    </m:f>
                    <m:r>
                      <a:rPr lang="en-US" i="1" dirty="0" smtClean="0">
                        <a:solidFill>
                          <a:srgbClr val="3F3F3F"/>
                        </a:solidFill>
                        <a:latin typeface="Cambria Math" panose="02040503050406030204" pitchFamily="18" charset="0"/>
                        <a:ea typeface="Century Gothic"/>
                        <a:cs typeface="Century Gothic"/>
                        <a:sym typeface="Century Gothic"/>
                      </a:rPr>
                      <m:t>≤</m:t>
                    </m:r>
                    <m:f>
                      <m:fPr>
                        <m:ctrlPr>
                          <a:rPr lang="en-US" b="0" i="1" dirty="0" smtClean="0">
                            <a:solidFill>
                              <a:srgbClr val="3F3F3F"/>
                            </a:solidFill>
                            <a:latin typeface="Cambria Math" panose="02040503050406030204" pitchFamily="18" charset="0"/>
                            <a:ea typeface="Century Gothic"/>
                            <a:cs typeface="Century Gothic"/>
                            <a:sym typeface="Century Gothic"/>
                          </a:rPr>
                        </m:ctrlPr>
                      </m:fPr>
                      <m:num>
                        <m:r>
                          <a:rPr lang="en-US" b="0" i="1" dirty="0" smtClean="0">
                            <a:solidFill>
                              <a:srgbClr val="3F3F3F"/>
                            </a:solidFill>
                            <a:latin typeface="Cambria Math" panose="02040503050406030204" pitchFamily="18" charset="0"/>
                            <a:ea typeface="Century Gothic"/>
                            <a:cs typeface="Century Gothic"/>
                            <a:sym typeface="Century Gothic"/>
                          </a:rPr>
                          <m:t>1</m:t>
                        </m:r>
                      </m:num>
                      <m:den>
                        <m:r>
                          <a:rPr lang="en-US" b="0" i="1" dirty="0" smtClean="0">
                            <a:solidFill>
                              <a:srgbClr val="3F3F3F"/>
                            </a:solidFill>
                            <a:latin typeface="Cambria Math" panose="02040503050406030204" pitchFamily="18" charset="0"/>
                            <a:ea typeface="Century Gothic"/>
                            <a:cs typeface="Century Gothic"/>
                            <a:sym typeface="Century Gothic"/>
                          </a:rPr>
                          <m:t>2</m:t>
                        </m:r>
                      </m:den>
                    </m:f>
                  </m:oMath>
                </a14:m>
                <a:endParaRPr lang="en-US" dirty="0"/>
              </a:p>
              <a:p>
                <a:pPr>
                  <a:lnSpc>
                    <a:spcPct val="90000"/>
                  </a:lnSpc>
                  <a:spcBef>
                    <a:spcPts val="1200"/>
                  </a:spcBef>
                  <a:spcAft>
                    <a:spcPts val="0"/>
                  </a:spcAft>
                  <a:buSzPts val="2400"/>
                </a:pPr>
                <a:r>
                  <a:rPr lang="en-US" dirty="0">
                    <a:solidFill>
                      <a:srgbClr val="3F3F3F"/>
                    </a:solidFill>
                    <a:ea typeface="Century Gothic"/>
                    <a:cs typeface="Century Gothic"/>
                    <a:sym typeface="Century Gothic"/>
                  </a:rPr>
                  <a:t>For n = 7 and </a:t>
                </a:r>
                <a14:m>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1</m:t>
                    </m:r>
                    <m:r>
                      <a:rPr lang="en-US" i="1" dirty="0" smtClean="0">
                        <a:solidFill>
                          <a:srgbClr val="3F3F3F"/>
                        </a:solidFill>
                        <a:latin typeface="Cambria Math" panose="02040503050406030204" pitchFamily="18" charset="0"/>
                        <a:ea typeface="Century Gothic"/>
                        <a:cs typeface="Century Gothic"/>
                        <a:sym typeface="Century Gothic"/>
                      </a:rPr>
                      <m:t>≤</m:t>
                    </m:r>
                    <m:f>
                      <m:fPr>
                        <m:ctrlPr>
                          <a:rPr lang="en-US" i="1" dirty="0">
                            <a:solidFill>
                              <a:srgbClr val="3F3F3F"/>
                            </a:solidFill>
                            <a:latin typeface="Cambria Math" panose="02040503050406030204" pitchFamily="18" charset="0"/>
                            <a:ea typeface="Century Gothic"/>
                            <a:cs typeface="Century Gothic"/>
                            <a:sym typeface="Century Gothic"/>
                          </a:rPr>
                        </m:ctrlPr>
                      </m:fPr>
                      <m:num>
                        <m:r>
                          <a:rPr lang="en-US" i="1" dirty="0">
                            <a:solidFill>
                              <a:srgbClr val="3F3F3F"/>
                            </a:solidFill>
                            <a:latin typeface="Cambria Math" panose="02040503050406030204" pitchFamily="18" charset="0"/>
                            <a:ea typeface="Century Gothic"/>
                            <a:cs typeface="Century Gothic"/>
                            <a:sym typeface="Century Gothic"/>
                          </a:rPr>
                          <m:t>1</m:t>
                        </m:r>
                      </m:num>
                      <m:den>
                        <m:r>
                          <a:rPr lang="en-US" i="1" dirty="0">
                            <a:solidFill>
                              <a:srgbClr val="3F3F3F"/>
                            </a:solidFill>
                            <a:latin typeface="Cambria Math" panose="02040503050406030204" pitchFamily="18" charset="0"/>
                            <a:ea typeface="Century Gothic"/>
                            <a:cs typeface="Century Gothic"/>
                            <a:sym typeface="Century Gothic"/>
                          </a:rPr>
                          <m:t>14</m:t>
                        </m:r>
                      </m:den>
                    </m:f>
                  </m:oMath>
                </a14:m>
                <a:r>
                  <a:rPr lang="en-US" dirty="0">
                    <a:solidFill>
                      <a:srgbClr val="3F3F3F"/>
                    </a:solidFill>
                    <a:ea typeface="Century Gothic"/>
                    <a:cs typeface="Century Gothic"/>
                    <a:sym typeface="Century Gothic"/>
                  </a:rPr>
                  <a:t>, the inequality holds.</a:t>
                </a:r>
                <a:endParaRPr lang="en-US" dirty="0"/>
              </a:p>
              <a:p>
                <a:pPr>
                  <a:lnSpc>
                    <a:spcPct val="90000"/>
                  </a:lnSpc>
                  <a:spcBef>
                    <a:spcPts val="1200"/>
                  </a:spcBef>
                  <a:spcAft>
                    <a:spcPts val="0"/>
                  </a:spcAft>
                  <a:buSzPts val="2400"/>
                </a:pPr>
                <a14:m>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1</m:t>
                    </m:r>
                    <m:r>
                      <a:rPr lang="en-US" i="1" dirty="0" smtClean="0">
                        <a:solidFill>
                          <a:srgbClr val="3F3F3F"/>
                        </a:solidFill>
                        <a:latin typeface="Cambria Math" panose="02040503050406030204" pitchFamily="18" charset="0"/>
                        <a:ea typeface="Century Gothic"/>
                        <a:cs typeface="Century Gothic"/>
                        <a:sym typeface="Century Gothic"/>
                      </a:rPr>
                      <m:t>≤</m:t>
                    </m:r>
                    <m:f>
                      <m:fPr>
                        <m:ctrlPr>
                          <a:rPr lang="en-US" i="1" dirty="0">
                            <a:solidFill>
                              <a:srgbClr val="3F3F3F"/>
                            </a:solidFill>
                            <a:latin typeface="Cambria Math" panose="02040503050406030204" pitchFamily="18" charset="0"/>
                            <a:ea typeface="Century Gothic"/>
                            <a:cs typeface="Century Gothic"/>
                            <a:sym typeface="Century Gothic"/>
                          </a:rPr>
                        </m:ctrlPr>
                      </m:fPr>
                      <m:num>
                        <m:r>
                          <a:rPr lang="en-US" i="1" dirty="0">
                            <a:solidFill>
                              <a:srgbClr val="3F3F3F"/>
                            </a:solidFill>
                            <a:latin typeface="Cambria Math" panose="02040503050406030204" pitchFamily="18" charset="0"/>
                            <a:ea typeface="Century Gothic"/>
                            <a:cs typeface="Century Gothic"/>
                            <a:sym typeface="Century Gothic"/>
                          </a:rPr>
                          <m:t>1</m:t>
                        </m:r>
                      </m:num>
                      <m:den>
                        <m:r>
                          <a:rPr lang="en-US" i="1" dirty="0">
                            <a:solidFill>
                              <a:srgbClr val="3F3F3F"/>
                            </a:solidFill>
                            <a:latin typeface="Cambria Math" panose="02040503050406030204" pitchFamily="18" charset="0"/>
                            <a:ea typeface="Century Gothic"/>
                            <a:cs typeface="Century Gothic"/>
                            <a:sym typeface="Century Gothic"/>
                          </a:rPr>
                          <m:t>14</m:t>
                        </m:r>
                      </m:den>
                    </m:f>
                    <m:r>
                      <a:rPr lang="en-US" i="1" dirty="0">
                        <a:solidFill>
                          <a:srgbClr val="3F3F3F"/>
                        </a:solidFill>
                        <a:latin typeface="Cambria Math" panose="02040503050406030204" pitchFamily="18" charset="0"/>
                        <a:ea typeface="Century Gothic"/>
                        <a:cs typeface="Century Gothic"/>
                        <a:sym typeface="Century Gothic"/>
                      </a:rPr>
                      <m:t>, </m:t>
                    </m:r>
                    <m:r>
                      <a:rPr lang="en-US" i="1" dirty="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2</m:t>
                    </m:r>
                    <m:r>
                      <a:rPr lang="en-US" i="1" dirty="0" smtClean="0">
                        <a:solidFill>
                          <a:srgbClr val="3F3F3F"/>
                        </a:solidFill>
                        <a:latin typeface="Cambria Math" panose="02040503050406030204" pitchFamily="18" charset="0"/>
                        <a:ea typeface="Century Gothic"/>
                        <a:cs typeface="Century Gothic"/>
                        <a:sym typeface="Century Gothic"/>
                      </a:rPr>
                      <m:t>≥</m:t>
                    </m:r>
                    <m:f>
                      <m:fPr>
                        <m:ctrlPr>
                          <a:rPr lang="en-US" b="0" i="1" baseline="-25000" dirty="0" smtClean="0">
                            <a:solidFill>
                              <a:srgbClr val="3F3F3F"/>
                            </a:solidFill>
                            <a:latin typeface="Cambria Math" panose="02040503050406030204" pitchFamily="18" charset="0"/>
                            <a:ea typeface="Century Gothic"/>
                            <a:cs typeface="Century Gothic"/>
                            <a:sym typeface="Century Gothic"/>
                          </a:rPr>
                        </m:ctrlPr>
                      </m:fPr>
                      <m:num>
                        <m:r>
                          <a:rPr lang="en-US" i="1" dirty="0" smtClean="0">
                            <a:solidFill>
                              <a:srgbClr val="3F3F3F"/>
                            </a:solidFill>
                            <a:latin typeface="Cambria Math" panose="02040503050406030204" pitchFamily="18" charset="0"/>
                            <a:ea typeface="Century Gothic"/>
                            <a:cs typeface="Century Gothic"/>
                            <a:sym typeface="Century Gothic"/>
                          </a:rPr>
                          <m:t>1</m:t>
                        </m:r>
                      </m:num>
                      <m:den>
                        <m:r>
                          <a:rPr lang="en-US" b="0" i="1" dirty="0" smtClean="0">
                            <a:solidFill>
                              <a:srgbClr val="3F3F3F"/>
                            </a:solidFill>
                            <a:latin typeface="Cambria Math" panose="02040503050406030204" pitchFamily="18" charset="0"/>
                            <a:ea typeface="Century Gothic"/>
                            <a:cs typeface="Century Gothic"/>
                            <a:sym typeface="Century Gothic"/>
                          </a:rPr>
                          <m:t>2</m:t>
                        </m:r>
                      </m:den>
                    </m:f>
                  </m:oMath>
                </a14:m>
                <a:r>
                  <a:rPr lang="en-US" dirty="0">
                    <a:solidFill>
                      <a:srgbClr val="3F3F3F"/>
                    </a:solidFill>
                    <a:ea typeface="Century Gothic"/>
                    <a:cs typeface="Century Gothic"/>
                    <a:sym typeface="Century Gothic"/>
                  </a:rPr>
                  <a:t> and n = 7</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2" t="-1401"/>
                </a:stretch>
              </a:blipFill>
            </p:spPr>
            <p:txBody>
              <a:bodyPr/>
              <a:lstStyle/>
              <a:p>
                <a:r>
                  <a:rPr lang="LID4096">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solidFill>
                      <a:srgbClr val="3F3F3F"/>
                    </a:solidFill>
                    <a:ea typeface="Century Gothic"/>
                    <a:cs typeface="Century Gothic"/>
                    <a:sym typeface="Century Gothic"/>
                  </a:rPr>
                  <a:t>Example: show that </a:t>
                </a:r>
                <a14:m>
                  <m:oMath xmlns:m="http://schemas.openxmlformats.org/officeDocument/2006/math">
                    <m:d>
                      <m:dPr>
                        <m:ctrlPr>
                          <a:rPr lang="en-US" i="1" dirty="0" smtClean="0">
                            <a:solidFill>
                              <a:srgbClr val="3F3F3F"/>
                            </a:solidFill>
                            <a:latin typeface="Cambria Math" panose="02040503050406030204" pitchFamily="18" charset="0"/>
                            <a:ea typeface="Century Gothic"/>
                            <a:cs typeface="Century Gothic"/>
                            <a:sym typeface="Century Gothic"/>
                          </a:rPr>
                        </m:ctrlPr>
                      </m:dPr>
                      <m:e>
                        <m:f>
                          <m:fPr>
                            <m:ctrlPr>
                              <a:rPr lang="en-US" i="1" dirty="0" smtClean="0">
                                <a:solidFill>
                                  <a:srgbClr val="3F3F3F"/>
                                </a:solidFill>
                                <a:latin typeface="Cambria Math" panose="02040503050406030204" pitchFamily="18" charset="0"/>
                                <a:ea typeface="Century Gothic"/>
                                <a:cs typeface="Century Gothic"/>
                                <a:sym typeface="Century Gothic"/>
                              </a:rPr>
                            </m:ctrlPr>
                          </m:fPr>
                          <m:num>
                            <m:r>
                              <a:rPr lang="en-US" i="1" dirty="0" smtClean="0">
                                <a:solidFill>
                                  <a:srgbClr val="3F3F3F"/>
                                </a:solidFill>
                                <a:latin typeface="Cambria Math" panose="02040503050406030204" pitchFamily="18" charset="0"/>
                                <a:ea typeface="Century Gothic"/>
                                <a:cs typeface="Century Gothic"/>
                                <a:sym typeface="Century Gothic"/>
                              </a:rPr>
                              <m:t>1</m:t>
                            </m:r>
                          </m:num>
                          <m:den>
                            <m:r>
                              <a:rPr lang="en-US" i="1" dirty="0" smtClean="0">
                                <a:solidFill>
                                  <a:srgbClr val="3F3F3F"/>
                                </a:solidFill>
                                <a:latin typeface="Cambria Math" panose="02040503050406030204" pitchFamily="18" charset="0"/>
                                <a:ea typeface="Century Gothic"/>
                                <a:cs typeface="Century Gothic"/>
                                <a:sym typeface="Century Gothic"/>
                              </a:rPr>
                              <m:t>2</m:t>
                            </m:r>
                          </m:den>
                        </m:f>
                      </m:e>
                    </m:d>
                    <m:r>
                      <a:rPr lang="en-US" i="1" dirty="0" smtClean="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3</m:t>
                    </m:r>
                    <m:r>
                      <a:rPr lang="en-US" i="1" dirty="0">
                        <a:solidFill>
                          <a:srgbClr val="3F3F3F"/>
                        </a:solidFill>
                        <a:latin typeface="Cambria Math" panose="02040503050406030204" pitchFamily="18" charset="0"/>
                        <a:ea typeface="Century Gothic"/>
                        <a:cs typeface="Century Gothic"/>
                        <a:sym typeface="Century Gothic"/>
                      </a:rPr>
                      <m:t> – 3</m:t>
                    </m:r>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𝑛</m:t>
                    </m:r>
                    <m:r>
                      <a:rPr lang="en-US" i="1" dirty="0">
                        <a:solidFill>
                          <a:srgbClr val="3F3F3F"/>
                        </a:solidFill>
                        <a:latin typeface="Cambria Math" panose="02040503050406030204" pitchFamily="18" charset="0"/>
                        <a:ea typeface="Century Gothic"/>
                        <a:cs typeface="Century Gothic"/>
                        <a:sym typeface="Century Gothic"/>
                      </a:rPr>
                      <m:t>+2  =</m:t>
                    </m:r>
                    <m:r>
                      <m:rPr>
                        <m:sty m:val="p"/>
                      </m:rPr>
                      <a:rPr lang="en-US" b="0" i="0" dirty="0" smtClean="0">
                        <a:solidFill>
                          <a:srgbClr val="3F3F3F"/>
                        </a:solidFill>
                        <a:latin typeface="Cambria Math" panose="02040503050406030204" pitchFamily="18" charset="0"/>
                        <a:ea typeface="Century Gothic"/>
                        <a:cs typeface="Century Gothic"/>
                        <a:sym typeface="Century Gothic"/>
                      </a:rPr>
                      <m:t>Θ</m:t>
                    </m:r>
                    <m:r>
                      <a:rPr lang="en-US" i="1" dirty="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3</m:t>
                    </m:r>
                    <m:r>
                      <a:rPr lang="en-US" i="1" dirty="0" smtClean="0">
                        <a:solidFill>
                          <a:srgbClr val="3F3F3F"/>
                        </a:solidFill>
                        <a:latin typeface="Cambria Math" panose="02040503050406030204" pitchFamily="18" charset="0"/>
                        <a:ea typeface="Century Gothic"/>
                        <a:cs typeface="Century Gothic"/>
                        <a:sym typeface="Century Gothic"/>
                      </a:rPr>
                      <m:t>)</m:t>
                    </m:r>
                  </m:oMath>
                </a14:m>
                <a:endParaRPr lang="en-US" dirty="0"/>
              </a:p>
            </p:txBody>
          </p:sp>
        </mc:Choice>
        <mc:Fallback xmlns="">
          <p:sp>
            <p:nvSpPr>
              <p:cNvPr id="2" name="Title 1"/>
              <p:cNvSpPr>
                <a:spLocks noRot="true" noChangeAspect="true" noMove="true" noResize="true" noEditPoints="true" noAdjustHandles="true" noChangeArrowheads="true" noChangeShapeType="true" noTextEdit="true"/>
              </p:cNvSpPr>
              <p:nvPr>
                <p:ph type="title"/>
              </p:nvPr>
            </p:nvSpPr>
            <p:spPr>
              <a:blipFill rotWithShape="true">
                <a:blip r:embed="rId2"/>
                <a:stretch>
                  <a:fillRect t="-22045" r="7" b="-73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2556932"/>
                <a:ext cx="9601196" cy="1719493"/>
              </a:xfrm>
            </p:spPr>
            <p:txBody>
              <a:bodyPr>
                <a:normAutofit/>
              </a:bodyPr>
              <a:lstStyle/>
              <a:p>
                <a:pPr marL="0" lvl="0" indent="0">
                  <a:lnSpc>
                    <a:spcPct val="90000"/>
                  </a:lnSpc>
                  <a:spcBef>
                    <a:spcPts val="1200"/>
                  </a:spcBef>
                  <a:spcAft>
                    <a:spcPts val="0"/>
                  </a:spcAft>
                  <a:buSzPts val="2400"/>
                  <a:buNone/>
                </a:pPr>
                <a:r>
                  <a:rPr lang="en-US" dirty="0">
                    <a:solidFill>
                      <a:srgbClr val="3F3F3F"/>
                    </a:solidFill>
                    <a:ea typeface="Century Gothic"/>
                    <a:cs typeface="Century Gothic"/>
                    <a:sym typeface="Century Gothic"/>
                  </a:rPr>
                  <a:t>To do so we must determine positive constants c</a:t>
                </a:r>
                <a:r>
                  <a:rPr lang="en-US" baseline="-25000" dirty="0">
                    <a:solidFill>
                      <a:srgbClr val="3F3F3F"/>
                    </a:solidFill>
                    <a:ea typeface="Century Gothic"/>
                    <a:cs typeface="Century Gothic"/>
                    <a:sym typeface="Century Gothic"/>
                  </a:rPr>
                  <a:t>1</a:t>
                </a:r>
                <a:r>
                  <a:rPr lang="en-US" dirty="0">
                    <a:solidFill>
                      <a:srgbClr val="3F3F3F"/>
                    </a:solidFill>
                    <a:ea typeface="Century Gothic"/>
                    <a:cs typeface="Century Gothic"/>
                    <a:sym typeface="Century Gothic"/>
                  </a:rPr>
                  <a:t>, c</a:t>
                </a:r>
                <a:r>
                  <a:rPr lang="en-US" baseline="-25000" dirty="0">
                    <a:solidFill>
                      <a:srgbClr val="3F3F3F"/>
                    </a:solidFill>
                    <a:ea typeface="Century Gothic"/>
                    <a:cs typeface="Century Gothic"/>
                    <a:sym typeface="Century Gothic"/>
                  </a:rPr>
                  <a:t>2 </a:t>
                </a:r>
                <a:r>
                  <a:rPr lang="en-US" dirty="0">
                    <a:solidFill>
                      <a:srgbClr val="3F3F3F"/>
                    </a:solidFill>
                    <a:ea typeface="Century Gothic"/>
                    <a:cs typeface="Century Gothic"/>
                    <a:sym typeface="Century Gothic"/>
                  </a:rPr>
                  <a:t>and n</a:t>
                </a:r>
                <a:r>
                  <a:rPr lang="en-US" baseline="-25000" dirty="0">
                    <a:solidFill>
                      <a:srgbClr val="3F3F3F"/>
                    </a:solidFill>
                    <a:ea typeface="Century Gothic"/>
                    <a:cs typeface="Century Gothic"/>
                    <a:sym typeface="Century Gothic"/>
                  </a:rPr>
                  <a:t>0</a:t>
                </a:r>
                <a:r>
                  <a:rPr lang="en-US" dirty="0">
                    <a:solidFill>
                      <a:srgbClr val="3F3F3F"/>
                    </a:solidFill>
                    <a:ea typeface="Century Gothic"/>
                    <a:cs typeface="Century Gothic"/>
                    <a:sym typeface="Century Gothic"/>
                  </a:rPr>
                  <a:t> such that </a:t>
                </a:r>
                <a14:m>
                  <m:oMath xmlns:m="http://schemas.openxmlformats.org/officeDocument/2006/math">
                    <m:sSub>
                      <m:sSubPr>
                        <m:ctrlPr>
                          <a:rPr lang="en-US" b="0" i="1" dirty="0" smtClean="0">
                            <a:solidFill>
                              <a:srgbClr val="3F3F3F"/>
                            </a:solidFill>
                            <a:latin typeface="Cambria Math" panose="02040503050406030204" pitchFamily="18" charset="0"/>
                            <a:ea typeface="Century Gothic"/>
                            <a:cs typeface="Century Gothic"/>
                            <a:sym typeface="Century Gothic"/>
                          </a:rPr>
                        </m:ctrlPr>
                      </m:sSubPr>
                      <m:e>
                        <m:r>
                          <m:rPr>
                            <m:sty m:val="p"/>
                          </m:rPr>
                          <a:rPr lang="en-US" b="0" i="0" dirty="0" smtClean="0">
                            <a:solidFill>
                              <a:srgbClr val="3F3F3F"/>
                            </a:solidFill>
                            <a:latin typeface="Cambria Math" panose="02040503050406030204" pitchFamily="18" charset="0"/>
                            <a:ea typeface="Century Gothic"/>
                            <a:cs typeface="Century Gothic"/>
                            <a:sym typeface="Century Gothic"/>
                          </a:rPr>
                          <m:t>c</m:t>
                        </m:r>
                      </m:e>
                      <m:sub>
                        <m:r>
                          <a:rPr lang="en-US" b="0" i="0" dirty="0" smtClean="0">
                            <a:solidFill>
                              <a:srgbClr val="3F3F3F"/>
                            </a:solidFill>
                            <a:latin typeface="Cambria Math" panose="02040503050406030204" pitchFamily="18" charset="0"/>
                            <a:ea typeface="Century Gothic"/>
                            <a:cs typeface="Century Gothic"/>
                            <a:sym typeface="Century Gothic"/>
                          </a:rPr>
                          <m:t>1</m:t>
                        </m:r>
                      </m:sub>
                    </m:sSub>
                    <m:sSup>
                      <m:sSupPr>
                        <m:ctrlPr>
                          <a:rPr lang="en-US" b="0" i="1" dirty="0" smtClean="0">
                            <a:solidFill>
                              <a:srgbClr val="3F3F3F"/>
                            </a:solidFill>
                            <a:latin typeface="Cambria Math" panose="02040503050406030204" pitchFamily="18" charset="0"/>
                            <a:ea typeface="Century Gothic"/>
                            <a:cs typeface="Century Gothic"/>
                            <a:sym typeface="Century Gothic"/>
                          </a:rPr>
                        </m:ctrlPr>
                      </m:sSupPr>
                      <m:e>
                        <m:r>
                          <m:rPr>
                            <m:sty m:val="p"/>
                          </m:rPr>
                          <a:rPr lang="en-US" b="0" i="0" dirty="0" smtClean="0">
                            <a:solidFill>
                              <a:srgbClr val="3F3F3F"/>
                            </a:solidFill>
                            <a:latin typeface="Cambria Math" panose="02040503050406030204" pitchFamily="18" charset="0"/>
                            <a:ea typeface="Century Gothic"/>
                            <a:cs typeface="Century Gothic"/>
                            <a:sym typeface="Century Gothic"/>
                          </a:rPr>
                          <m:t>n</m:t>
                        </m:r>
                      </m:e>
                      <m:sup>
                        <m:r>
                          <a:rPr lang="en-US" b="0" i="0" dirty="0" smtClean="0">
                            <a:solidFill>
                              <a:srgbClr val="3F3F3F"/>
                            </a:solidFill>
                            <a:latin typeface="Cambria Math" panose="02040503050406030204" pitchFamily="18" charset="0"/>
                            <a:ea typeface="Century Gothic"/>
                            <a:cs typeface="Century Gothic"/>
                            <a:sym typeface="Century Gothic"/>
                          </a:rPr>
                          <m:t>3</m:t>
                        </m:r>
                      </m:sup>
                    </m:sSup>
                    <m:r>
                      <a:rPr lang="en-US" b="0" i="0" dirty="0" smtClean="0">
                        <a:solidFill>
                          <a:srgbClr val="3F3F3F"/>
                        </a:solidFill>
                        <a:latin typeface="Cambria Math" panose="02040503050406030204" pitchFamily="18" charset="0"/>
                        <a:ea typeface="Century Gothic"/>
                        <a:cs typeface="Century Gothic"/>
                        <a:sym typeface="Century Gothic"/>
                      </a:rPr>
                      <m:t>≤</m:t>
                    </m:r>
                    <m:d>
                      <m:dPr>
                        <m:ctrlPr>
                          <a:rPr lang="en-US" i="1" dirty="0">
                            <a:solidFill>
                              <a:srgbClr val="3F3F3F"/>
                            </a:solidFill>
                            <a:latin typeface="Cambria Math" panose="02040503050406030204" pitchFamily="18" charset="0"/>
                            <a:ea typeface="Century Gothic"/>
                            <a:cs typeface="Century Gothic"/>
                            <a:sym typeface="Century Gothic"/>
                          </a:rPr>
                        </m:ctrlPr>
                      </m:dPr>
                      <m:e>
                        <m:f>
                          <m:fPr>
                            <m:ctrlPr>
                              <a:rPr lang="en-US" i="1" dirty="0">
                                <a:solidFill>
                                  <a:srgbClr val="3F3F3F"/>
                                </a:solidFill>
                                <a:latin typeface="Cambria Math" panose="02040503050406030204" pitchFamily="18" charset="0"/>
                                <a:ea typeface="Century Gothic"/>
                                <a:cs typeface="Century Gothic"/>
                                <a:sym typeface="Century Gothic"/>
                              </a:rPr>
                            </m:ctrlPr>
                          </m:fPr>
                          <m:num>
                            <m:r>
                              <a:rPr lang="en-US" i="1" dirty="0">
                                <a:solidFill>
                                  <a:srgbClr val="3F3F3F"/>
                                </a:solidFill>
                                <a:latin typeface="Cambria Math" panose="02040503050406030204" pitchFamily="18" charset="0"/>
                                <a:ea typeface="Century Gothic"/>
                                <a:cs typeface="Century Gothic"/>
                                <a:sym typeface="Century Gothic"/>
                              </a:rPr>
                              <m:t>1</m:t>
                            </m:r>
                          </m:num>
                          <m:den>
                            <m:r>
                              <a:rPr lang="en-US" i="1" dirty="0">
                                <a:solidFill>
                                  <a:srgbClr val="3F3F3F"/>
                                </a:solidFill>
                                <a:latin typeface="Cambria Math" panose="02040503050406030204" pitchFamily="18" charset="0"/>
                                <a:ea typeface="Century Gothic"/>
                                <a:cs typeface="Century Gothic"/>
                                <a:sym typeface="Century Gothic"/>
                              </a:rPr>
                              <m:t>2</m:t>
                            </m:r>
                          </m:den>
                        </m:f>
                      </m:e>
                    </m:d>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3</m:t>
                    </m:r>
                    <m:r>
                      <a:rPr lang="en-US" i="1" dirty="0">
                        <a:solidFill>
                          <a:srgbClr val="3F3F3F"/>
                        </a:solidFill>
                        <a:latin typeface="Cambria Math" panose="02040503050406030204" pitchFamily="18" charset="0"/>
                        <a:ea typeface="Century Gothic"/>
                        <a:cs typeface="Century Gothic"/>
                        <a:sym typeface="Century Gothic"/>
                      </a:rPr>
                      <m:t> – 3</m:t>
                    </m:r>
                    <m:r>
                      <a:rPr lang="en-US" i="1" dirty="0">
                        <a:solidFill>
                          <a:srgbClr val="3F3F3F"/>
                        </a:solidFill>
                        <a:latin typeface="Cambria Math" panose="02040503050406030204" pitchFamily="18" charset="0"/>
                        <a:ea typeface="Century Gothic"/>
                        <a:cs typeface="Century Gothic"/>
                        <a:sym typeface="Century Gothic"/>
                      </a:rPr>
                      <m:t>𝑛</m:t>
                    </m:r>
                    <m:r>
                      <a:rPr lang="en-US" i="1" baseline="30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𝑛</m:t>
                    </m:r>
                    <m:r>
                      <a:rPr lang="en-US" i="1"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2</m:t>
                    </m:r>
                    <m:r>
                      <a:rPr lang="en-US" i="1" dirty="0">
                        <a:solidFill>
                          <a:srgbClr val="3F3F3F"/>
                        </a:solidFill>
                        <a:latin typeface="Cambria Math" panose="02040503050406030204" pitchFamily="18" charset="0"/>
                        <a:ea typeface="Century Gothic"/>
                        <a:cs typeface="Century Gothic"/>
                        <a:sym typeface="Century Gothic"/>
                      </a:rPr>
                      <m:t>𝑛</m:t>
                    </m:r>
                    <m:r>
                      <a:rPr lang="en-US" b="0" i="1" baseline="30000" dirty="0" smtClean="0">
                        <a:solidFill>
                          <a:srgbClr val="3F3F3F"/>
                        </a:solidFill>
                        <a:latin typeface="Cambria Math" panose="02040503050406030204" pitchFamily="18" charset="0"/>
                        <a:ea typeface="Century Gothic"/>
                        <a:cs typeface="Century Gothic"/>
                        <a:sym typeface="Century Gothic"/>
                      </a:rPr>
                      <m:t>3</m:t>
                    </m:r>
                    <m:r>
                      <a:rPr lang="en-US" i="1" dirty="0">
                        <a:solidFill>
                          <a:srgbClr val="3F3F3F"/>
                        </a:solidFill>
                        <a:latin typeface="Cambria Math" panose="02040503050406030204" pitchFamily="18" charset="0"/>
                        <a:ea typeface="Century Gothic"/>
                        <a:cs typeface="Century Gothic"/>
                        <a:sym typeface="Century Gothic"/>
                      </a:rPr>
                      <m:t>, </m:t>
                    </m:r>
                    <m:r>
                      <a:rPr lang="en-US" i="1" dirty="0">
                        <a:solidFill>
                          <a:srgbClr val="3F3F3F"/>
                        </a:solidFill>
                        <a:latin typeface="Cambria Math" panose="02040503050406030204" pitchFamily="18" charset="0"/>
                        <a:ea typeface="Century Gothic"/>
                        <a:cs typeface="Century Gothic"/>
                        <a:sym typeface="Century Gothic"/>
                      </a:rPr>
                      <m:t>𝑛</m:t>
                    </m:r>
                    <m:r>
                      <a:rPr lang="en-US" i="1" dirty="0" smtClean="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𝑛</m:t>
                    </m:r>
                    <m:r>
                      <a:rPr lang="en-US" i="1" baseline="-25000" dirty="0">
                        <a:solidFill>
                          <a:srgbClr val="3F3F3F"/>
                        </a:solidFill>
                        <a:latin typeface="Cambria Math" panose="02040503050406030204" pitchFamily="18" charset="0"/>
                        <a:ea typeface="Century Gothic"/>
                        <a:cs typeface="Century Gothic"/>
                        <a:sym typeface="Century Gothic"/>
                      </a:rPr>
                      <m:t>0</m:t>
                    </m:r>
                  </m:oMath>
                </a14:m>
                <a:endParaRPr lang="en-US" dirty="0"/>
              </a:p>
              <a:p>
                <a:pPr>
                  <a:lnSpc>
                    <a:spcPct val="90000"/>
                  </a:lnSpc>
                  <a:spcBef>
                    <a:spcPts val="1200"/>
                  </a:spcBef>
                  <a:spcAft>
                    <a:spcPts val="0"/>
                  </a:spcAft>
                  <a:buSzPts val="2400"/>
                </a:pPr>
                <a:r>
                  <a:rPr lang="en-US" dirty="0">
                    <a:solidFill>
                      <a:srgbClr val="3F3F3F"/>
                    </a:solidFill>
                    <a:ea typeface="Century Gothic"/>
                    <a:cs typeface="Century Gothic"/>
                    <a:sym typeface="Century Gothic"/>
                  </a:rPr>
                  <a:t>Dividing by </a:t>
                </a:r>
                <a14:m>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𝑛</m:t>
                    </m:r>
                    <m:r>
                      <a:rPr lang="en-US" b="0" i="1" baseline="30000" dirty="0" smtClean="0">
                        <a:solidFill>
                          <a:srgbClr val="3F3F3F"/>
                        </a:solidFill>
                        <a:latin typeface="Cambria Math" panose="02040503050406030204" pitchFamily="18" charset="0"/>
                        <a:ea typeface="Century Gothic"/>
                        <a:cs typeface="Century Gothic"/>
                        <a:sym typeface="Century Gothic"/>
                      </a:rPr>
                      <m:t>3</m:t>
                    </m:r>
                  </m:oMath>
                </a14:m>
                <a:r>
                  <a:rPr lang="en-US" dirty="0">
                    <a:solidFill>
                      <a:srgbClr val="3F3F3F"/>
                    </a:solidFill>
                    <a:ea typeface="Century Gothic"/>
                    <a:cs typeface="Century Gothic"/>
                    <a:sym typeface="Century Gothic"/>
                  </a:rPr>
                  <a:t>		</a:t>
                </a:r>
                <a14:m>
                  <m:oMath xmlns:m="http://schemas.openxmlformats.org/officeDocument/2006/math">
                    <m:r>
                      <a:rPr lang="en-US" i="1" dirty="0" smtClean="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1</m:t>
                    </m:r>
                    <m:r>
                      <a:rPr lang="en-US" i="1" dirty="0" smtClean="0">
                        <a:solidFill>
                          <a:srgbClr val="3F3F3F"/>
                        </a:solidFill>
                        <a:latin typeface="Cambria Math" panose="02040503050406030204" pitchFamily="18" charset="0"/>
                        <a:ea typeface="Century Gothic"/>
                        <a:cs typeface="Century Gothic"/>
                        <a:sym typeface="Century Gothic"/>
                      </a:rPr>
                      <m:t>≤</m:t>
                    </m:r>
                    <m:f>
                      <m:fPr>
                        <m:ctrlPr>
                          <a:rPr lang="en-US" b="0" i="1" dirty="0" smtClean="0">
                            <a:solidFill>
                              <a:srgbClr val="3F3F3F"/>
                            </a:solidFill>
                            <a:latin typeface="Cambria Math" panose="02040503050406030204" pitchFamily="18" charset="0"/>
                            <a:ea typeface="Century Gothic"/>
                            <a:cs typeface="Century Gothic"/>
                            <a:sym typeface="Century Gothic"/>
                          </a:rPr>
                        </m:ctrlPr>
                      </m:fPr>
                      <m:num>
                        <m:r>
                          <a:rPr lang="en-US" b="0" i="1" dirty="0" smtClean="0">
                            <a:solidFill>
                              <a:srgbClr val="3F3F3F"/>
                            </a:solidFill>
                            <a:latin typeface="Cambria Math" panose="02040503050406030204" pitchFamily="18" charset="0"/>
                            <a:ea typeface="Century Gothic"/>
                            <a:cs typeface="Century Gothic"/>
                            <a:sym typeface="Century Gothic"/>
                          </a:rPr>
                          <m:t>1</m:t>
                        </m:r>
                      </m:num>
                      <m:den>
                        <m:r>
                          <a:rPr lang="en-US" b="0" i="1" dirty="0" smtClean="0">
                            <a:solidFill>
                              <a:srgbClr val="3F3F3F"/>
                            </a:solidFill>
                            <a:latin typeface="Cambria Math" panose="02040503050406030204" pitchFamily="18" charset="0"/>
                            <a:ea typeface="Century Gothic"/>
                            <a:cs typeface="Century Gothic"/>
                            <a:sym typeface="Century Gothic"/>
                          </a:rPr>
                          <m:t>2</m:t>
                        </m:r>
                      </m:den>
                    </m:f>
                    <m:r>
                      <a:rPr lang="en-US" i="1" dirty="0">
                        <a:solidFill>
                          <a:srgbClr val="3F3F3F"/>
                        </a:solidFill>
                        <a:latin typeface="Cambria Math" panose="02040503050406030204" pitchFamily="18" charset="0"/>
                        <a:ea typeface="Century Gothic"/>
                        <a:cs typeface="Century Gothic"/>
                        <a:sym typeface="Century Gothic"/>
                      </a:rPr>
                      <m:t> −</m:t>
                    </m:r>
                    <m:f>
                      <m:fPr>
                        <m:ctrlPr>
                          <a:rPr lang="en-US" i="1" dirty="0">
                            <a:solidFill>
                              <a:srgbClr val="3F3F3F"/>
                            </a:solidFill>
                            <a:latin typeface="Cambria Math" panose="02040503050406030204" pitchFamily="18" charset="0"/>
                            <a:ea typeface="Century Gothic"/>
                            <a:cs typeface="Century Gothic"/>
                            <a:sym typeface="Century Gothic"/>
                          </a:rPr>
                        </m:ctrlPr>
                      </m:fPr>
                      <m:num>
                        <m:r>
                          <a:rPr lang="en-US" i="1" dirty="0">
                            <a:solidFill>
                              <a:srgbClr val="3F3F3F"/>
                            </a:solidFill>
                            <a:latin typeface="Cambria Math" panose="02040503050406030204" pitchFamily="18" charset="0"/>
                            <a:ea typeface="Century Gothic"/>
                            <a:cs typeface="Century Gothic"/>
                            <a:sym typeface="Century Gothic"/>
                          </a:rPr>
                          <m:t>3</m:t>
                        </m:r>
                      </m:num>
                      <m:den>
                        <m:r>
                          <a:rPr lang="en-US" i="1" dirty="0">
                            <a:solidFill>
                              <a:srgbClr val="3F3F3F"/>
                            </a:solidFill>
                            <a:latin typeface="Cambria Math" panose="02040503050406030204" pitchFamily="18" charset="0"/>
                            <a:ea typeface="Century Gothic"/>
                            <a:cs typeface="Century Gothic"/>
                            <a:sym typeface="Century Gothic"/>
                          </a:rPr>
                          <m:t>𝑛</m:t>
                        </m:r>
                      </m:den>
                    </m:f>
                    <m:r>
                      <a:rPr lang="en-US" b="0" i="1" dirty="0" smtClean="0">
                        <a:solidFill>
                          <a:srgbClr val="3F3F3F"/>
                        </a:solidFill>
                        <a:latin typeface="Cambria Math" panose="02040503050406030204" pitchFamily="18" charset="0"/>
                        <a:ea typeface="Century Gothic"/>
                        <a:cs typeface="Century Gothic"/>
                        <a:sym typeface="Century Gothic"/>
                      </a:rPr>
                      <m:t>+</m:t>
                    </m:r>
                    <m:f>
                      <m:fPr>
                        <m:ctrlPr>
                          <a:rPr lang="en-US" b="0" i="1" dirty="0" smtClean="0">
                            <a:solidFill>
                              <a:srgbClr val="3F3F3F"/>
                            </a:solidFill>
                            <a:latin typeface="Cambria Math" panose="02040503050406030204" pitchFamily="18" charset="0"/>
                            <a:ea typeface="Century Gothic"/>
                            <a:cs typeface="Century Gothic"/>
                            <a:sym typeface="Century Gothic"/>
                          </a:rPr>
                        </m:ctrlPr>
                      </m:fPr>
                      <m:num>
                        <m:r>
                          <a:rPr lang="en-US" b="0" i="1" dirty="0" smtClean="0">
                            <a:solidFill>
                              <a:srgbClr val="3F3F3F"/>
                            </a:solidFill>
                            <a:latin typeface="Cambria Math" panose="02040503050406030204" pitchFamily="18" charset="0"/>
                            <a:ea typeface="Century Gothic"/>
                            <a:cs typeface="Century Gothic"/>
                            <a:sym typeface="Century Gothic"/>
                          </a:rPr>
                          <m:t>1</m:t>
                        </m:r>
                      </m:num>
                      <m:den>
                        <m:sSup>
                          <m:sSupPr>
                            <m:ctrlPr>
                              <a:rPr lang="en-US" b="0" i="1" dirty="0" smtClean="0">
                                <a:solidFill>
                                  <a:srgbClr val="3F3F3F"/>
                                </a:solidFill>
                                <a:latin typeface="Cambria Math" panose="02040503050406030204" pitchFamily="18" charset="0"/>
                                <a:ea typeface="Century Gothic"/>
                                <a:cs typeface="Century Gothic"/>
                                <a:sym typeface="Century Gothic"/>
                              </a:rPr>
                            </m:ctrlPr>
                          </m:sSupPr>
                          <m:e>
                            <m:r>
                              <a:rPr lang="en-US" b="0" i="1" dirty="0" smtClean="0">
                                <a:solidFill>
                                  <a:srgbClr val="3F3F3F"/>
                                </a:solidFill>
                                <a:latin typeface="Cambria Math" panose="02040503050406030204" pitchFamily="18" charset="0"/>
                                <a:ea typeface="Century Gothic"/>
                                <a:cs typeface="Century Gothic"/>
                                <a:sym typeface="Century Gothic"/>
                              </a:rPr>
                              <m:t>𝑛</m:t>
                            </m:r>
                          </m:e>
                          <m:sup>
                            <m:r>
                              <a:rPr lang="en-US" b="0" i="1" dirty="0" smtClean="0">
                                <a:solidFill>
                                  <a:srgbClr val="3F3F3F"/>
                                </a:solidFill>
                                <a:latin typeface="Cambria Math" panose="02040503050406030204" pitchFamily="18" charset="0"/>
                                <a:ea typeface="Century Gothic"/>
                                <a:cs typeface="Century Gothic"/>
                                <a:sym typeface="Century Gothic"/>
                              </a:rPr>
                              <m:t>2</m:t>
                            </m:r>
                          </m:sup>
                        </m:sSup>
                      </m:den>
                    </m:f>
                    <m:r>
                      <a:rPr lang="en-US" b="0" i="1" dirty="0" smtClean="0">
                        <a:solidFill>
                          <a:srgbClr val="3F3F3F"/>
                        </a:solidFill>
                        <a:latin typeface="Cambria Math" panose="02040503050406030204" pitchFamily="18" charset="0"/>
                        <a:ea typeface="Century Gothic"/>
                        <a:cs typeface="Century Gothic"/>
                        <a:sym typeface="Century Gothic"/>
                      </a:rPr>
                      <m:t>+</m:t>
                    </m:r>
                    <m:f>
                      <m:fPr>
                        <m:ctrlPr>
                          <a:rPr lang="en-US" b="0" i="1" dirty="0" smtClean="0">
                            <a:solidFill>
                              <a:srgbClr val="3F3F3F"/>
                            </a:solidFill>
                            <a:latin typeface="Cambria Math" panose="02040503050406030204" pitchFamily="18" charset="0"/>
                            <a:ea typeface="Century Gothic"/>
                            <a:cs typeface="Century Gothic"/>
                            <a:sym typeface="Century Gothic"/>
                          </a:rPr>
                        </m:ctrlPr>
                      </m:fPr>
                      <m:num>
                        <m:r>
                          <a:rPr lang="en-US" b="0" i="1" dirty="0" smtClean="0">
                            <a:solidFill>
                              <a:srgbClr val="3F3F3F"/>
                            </a:solidFill>
                            <a:latin typeface="Cambria Math" panose="02040503050406030204" pitchFamily="18" charset="0"/>
                            <a:ea typeface="Century Gothic"/>
                            <a:cs typeface="Century Gothic"/>
                            <a:sym typeface="Century Gothic"/>
                          </a:rPr>
                          <m:t>2</m:t>
                        </m:r>
                      </m:num>
                      <m:den>
                        <m:sSup>
                          <m:sSupPr>
                            <m:ctrlPr>
                              <a:rPr lang="en-US" b="0" i="1" dirty="0" smtClean="0">
                                <a:solidFill>
                                  <a:srgbClr val="3F3F3F"/>
                                </a:solidFill>
                                <a:latin typeface="Cambria Math" panose="02040503050406030204" pitchFamily="18" charset="0"/>
                                <a:ea typeface="Century Gothic"/>
                                <a:cs typeface="Century Gothic"/>
                                <a:sym typeface="Century Gothic"/>
                              </a:rPr>
                            </m:ctrlPr>
                          </m:sSupPr>
                          <m:e>
                            <m:r>
                              <a:rPr lang="en-US" b="0" i="1" dirty="0" smtClean="0">
                                <a:solidFill>
                                  <a:srgbClr val="3F3F3F"/>
                                </a:solidFill>
                                <a:latin typeface="Cambria Math" panose="02040503050406030204" pitchFamily="18" charset="0"/>
                                <a:ea typeface="Century Gothic"/>
                                <a:cs typeface="Century Gothic"/>
                                <a:sym typeface="Century Gothic"/>
                              </a:rPr>
                              <m:t>𝑛</m:t>
                            </m:r>
                          </m:e>
                          <m:sup>
                            <m:r>
                              <a:rPr lang="en-US" b="0" i="1" dirty="0" smtClean="0">
                                <a:solidFill>
                                  <a:srgbClr val="3F3F3F"/>
                                </a:solidFill>
                                <a:latin typeface="Cambria Math" panose="02040503050406030204" pitchFamily="18" charset="0"/>
                                <a:ea typeface="Century Gothic"/>
                                <a:cs typeface="Century Gothic"/>
                                <a:sym typeface="Century Gothic"/>
                              </a:rPr>
                              <m:t>3</m:t>
                            </m:r>
                          </m:sup>
                        </m:sSup>
                      </m:den>
                    </m:f>
                    <m:r>
                      <a:rPr lang="en-US" i="1" dirty="0" smtClean="0">
                        <a:solidFill>
                          <a:srgbClr val="3F3F3F"/>
                        </a:solidFill>
                        <a:latin typeface="Cambria Math" panose="02040503050406030204" pitchFamily="18" charset="0"/>
                        <a:ea typeface="Century Gothic"/>
                        <a:cs typeface="Century Gothic"/>
                        <a:sym typeface="Century Gothic"/>
                      </a:rPr>
                      <m:t>≤</m:t>
                    </m:r>
                    <m:r>
                      <a:rPr lang="en-US" i="1" dirty="0">
                        <a:solidFill>
                          <a:srgbClr val="3F3F3F"/>
                        </a:solidFill>
                        <a:latin typeface="Cambria Math" panose="02040503050406030204" pitchFamily="18" charset="0"/>
                        <a:ea typeface="Century Gothic"/>
                        <a:cs typeface="Century Gothic"/>
                        <a:sym typeface="Century Gothic"/>
                      </a:rPr>
                      <m:t>𝑐</m:t>
                    </m:r>
                    <m:r>
                      <a:rPr lang="en-US" i="1" baseline="-25000" dirty="0">
                        <a:solidFill>
                          <a:srgbClr val="3F3F3F"/>
                        </a:solidFill>
                        <a:latin typeface="Cambria Math" panose="02040503050406030204" pitchFamily="18" charset="0"/>
                        <a:ea typeface="Century Gothic"/>
                        <a:cs typeface="Century Gothic"/>
                        <a:sym typeface="Century Gothic"/>
                      </a:rPr>
                      <m:t>2</m:t>
                    </m:r>
                  </m:oMath>
                </a14:m>
                <a:r>
                  <a:rPr lang="en-US" dirty="0">
                    <a:solidFill>
                      <a:srgbClr val="3F3F3F"/>
                    </a:solidFill>
                    <a:ea typeface="Century Gothic"/>
                    <a:cs typeface="Century Gothic"/>
                    <a:sym typeface="Century Gothic"/>
                  </a:rPr>
                  <a:t>	</a:t>
                </a:r>
              </a:p>
            </p:txBody>
          </p:sp>
        </mc:Choice>
        <mc:Fallback xmlns="">
          <p:sp>
            <p:nvSpPr>
              <p:cNvPr id="3" name="Content Placeholder 2"/>
              <p:cNvSpPr>
                <a:spLocks noRot="true" noChangeAspect="true" noMove="true" noResize="true" noEditPoints="true" noAdjustHandles="true" noChangeArrowheads="true" noChangeShapeType="true" noTextEdit="true"/>
              </p:cNvSpPr>
              <p:nvPr>
                <p:ph idx="1"/>
              </p:nvPr>
            </p:nvSpPr>
            <p:spPr>
              <a:xfrm>
                <a:off x="1295401" y="2556932"/>
                <a:ext cx="9601196" cy="1719493"/>
              </a:xfrm>
              <a:blipFill rotWithShape="true">
                <a:blip r:embed="rId3"/>
                <a:stretch>
                  <a:fillRect t="-2610" r="7" b="19"/>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E4C0AA8C-E124-4444-9D7B-EFE06501A604}" type="slidenum">
              <a:rPr lang="en-US" smtClean="0"/>
              <a:t>9</a:t>
            </a:fld>
            <a:endParaRPr lang="en-US"/>
          </a:p>
        </p:txBody>
      </p:sp>
      <mc:AlternateContent xmlns:mc="http://schemas.openxmlformats.org/markup-compatibility/2006" xmlns:a14="http://schemas.microsoft.com/office/drawing/2010/main">
        <mc:Choice Requires="a14">
          <p:sp>
            <p:nvSpPr>
              <p:cNvPr id="6" name="Content Placeholder 2"/>
              <p:cNvSpPr txBox="1"/>
              <p:nvPr/>
            </p:nvSpPr>
            <p:spPr>
              <a:xfrm>
                <a:off x="1295401" y="4176087"/>
                <a:ext cx="4286533" cy="179291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90000"/>
                  </a:lnSpc>
                  <a:spcBef>
                    <a:spcPts val="1200"/>
                  </a:spcBef>
                  <a:spcAft>
                    <a:spcPts val="0"/>
                  </a:spcAft>
                  <a:buSzPts val="2400"/>
                </a:pPr>
                <a:r>
                  <a:rPr lang="en-US" dirty="0">
                    <a:solidFill>
                      <a:srgbClr val="3F3F3F"/>
                    </a:solidFill>
                    <a:sym typeface="Century Gothic"/>
                  </a:rPr>
                  <a:t>For </a:t>
                </a:r>
                <a14:m>
                  <m:oMath xmlns:m="http://schemas.openxmlformats.org/officeDocument/2006/math">
                    <m:sSub>
                      <m:sSubPr>
                        <m:ctrlPr>
                          <a:rPr lang="en-US" i="1" smtClean="0">
                            <a:solidFill>
                              <a:srgbClr val="3F3F3F"/>
                            </a:solidFill>
                            <a:latin typeface="Cambria Math" panose="02040503050406030204" pitchFamily="18" charset="0"/>
                            <a:sym typeface="Century Gothic"/>
                          </a:rPr>
                        </m:ctrlPr>
                      </m:sSubPr>
                      <m:e>
                        <m:r>
                          <a:rPr lang="en-US" i="1" smtClean="0">
                            <a:solidFill>
                              <a:srgbClr val="3F3F3F"/>
                            </a:solidFill>
                            <a:latin typeface="Cambria Math" panose="02040503050406030204" pitchFamily="18" charset="0"/>
                            <a:sym typeface="Century Gothic"/>
                          </a:rPr>
                          <m:t>𝑛</m:t>
                        </m:r>
                      </m:e>
                      <m:sub>
                        <m:r>
                          <a:rPr lang="en-US" i="1" smtClean="0">
                            <a:solidFill>
                              <a:srgbClr val="3F3F3F"/>
                            </a:solidFill>
                            <a:latin typeface="Cambria Math" panose="02040503050406030204" pitchFamily="18" charset="0"/>
                            <a:sym typeface="Century Gothic"/>
                          </a:rPr>
                          <m:t>0</m:t>
                        </m:r>
                      </m:sub>
                    </m:sSub>
                    <m:r>
                      <a:rPr lang="en-US" i="1" smtClean="0">
                        <a:solidFill>
                          <a:srgbClr val="3F3F3F"/>
                        </a:solidFill>
                        <a:latin typeface="Cambria Math" panose="02040503050406030204" pitchFamily="18" charset="0"/>
                        <a:sym typeface="Century Gothic"/>
                      </a:rPr>
                      <m:t>=1</m:t>
                    </m:r>
                  </m:oMath>
                </a14:m>
                <a:endParaRPr lang="en-US" dirty="0"/>
              </a:p>
              <a:p>
                <a:pPr>
                  <a:lnSpc>
                    <a:spcPct val="90000"/>
                  </a:lnSpc>
                  <a:spcBef>
                    <a:spcPts val="1200"/>
                  </a:spcBef>
                  <a:spcAft>
                    <a:spcPts val="0"/>
                  </a:spcAft>
                  <a:buSzPts val="2400"/>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1</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3</m:t>
                        </m:r>
                      </m:num>
                      <m:den>
                        <m:r>
                          <a:rPr lang="en-US" i="1" smtClean="0">
                            <a:latin typeface="Cambria Math" panose="02040503050406030204" pitchFamily="18" charset="0"/>
                          </a:rPr>
                          <m:t>1</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1</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2</m:t>
                        </m:r>
                      </m:num>
                      <m:den>
                        <m:r>
                          <a:rPr lang="en-US" i="1" smtClean="0">
                            <a:latin typeface="Cambria Math" panose="02040503050406030204" pitchFamily="18" charset="0"/>
                          </a:rPr>
                          <m:t>1</m:t>
                        </m:r>
                      </m:den>
                    </m:f>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2</m:t>
                        </m:r>
                      </m:sub>
                    </m:sSub>
                  </m:oMath>
                </a14:m>
                <a:endParaRPr lang="en-US" dirty="0"/>
              </a:p>
              <a:p>
                <a:pPr>
                  <a:lnSpc>
                    <a:spcPct val="90000"/>
                  </a:lnSpc>
                  <a:spcBef>
                    <a:spcPts val="1200"/>
                  </a:spcBef>
                  <a:spcAft>
                    <a:spcPts val="0"/>
                  </a:spcAft>
                  <a:buSzPts val="2400"/>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1</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2</m:t>
                        </m:r>
                      </m:sub>
                    </m:sSub>
                  </m:oMath>
                </a14:m>
                <a:endParaRPr lang="en-US" dirty="0"/>
              </a:p>
              <a:p>
                <a:pPr>
                  <a:lnSpc>
                    <a:spcPct val="90000"/>
                  </a:lnSpc>
                  <a:spcBef>
                    <a:spcPts val="1200"/>
                  </a:spcBef>
                  <a:spcAft>
                    <a:spcPts val="0"/>
                  </a:spcAft>
                  <a:buSzPts val="2400"/>
                </a:pPr>
                <a:endParaRPr lang="en-US" dirty="0"/>
              </a:p>
            </p:txBody>
          </p:sp>
        </mc:Choice>
        <mc:Fallback xmlns="">
          <p:sp>
            <p:nvSpPr>
              <p:cNvPr id="6" name="Content Placeholder 2"/>
              <p:cNvSpPr txBox="true">
                <a:spLocks noRot="true" noChangeAspect="true" noMove="true" noResize="true" noEditPoints="true" noAdjustHandles="true" noChangeArrowheads="true" noChangeShapeType="true" noTextEdit="true"/>
              </p:cNvSpPr>
              <p:nvPr/>
            </p:nvSpPr>
            <p:spPr>
              <a:xfrm>
                <a:off x="1295401" y="4176087"/>
                <a:ext cx="4286533" cy="1792913"/>
              </a:xfrm>
              <a:prstGeom prst="rect">
                <a:avLst/>
              </a:prstGeom>
              <a:blipFill rotWithShape="true">
                <a:blip r:embed="rId4"/>
                <a:stretch>
                  <a:fillRect t="-2462" r="7" b="-1855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p:nvPr/>
            </p:nvSpPr>
            <p:spPr>
              <a:xfrm>
                <a:off x="6067368" y="4226510"/>
                <a:ext cx="4286533" cy="179291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90000"/>
                  </a:lnSpc>
                  <a:spcBef>
                    <a:spcPts val="1200"/>
                  </a:spcBef>
                  <a:spcAft>
                    <a:spcPts val="0"/>
                  </a:spcAft>
                  <a:buSzPts val="2400"/>
                </a:pPr>
                <a:r>
                  <a:rPr lang="en-US" dirty="0">
                    <a:solidFill>
                      <a:srgbClr val="3F3F3F"/>
                    </a:solidFill>
                    <a:sym typeface="Century Gothic"/>
                  </a:rPr>
                  <a:t>For </a:t>
                </a:r>
                <a14:m>
                  <m:oMath xmlns:m="http://schemas.openxmlformats.org/officeDocument/2006/math">
                    <m:sSub>
                      <m:sSubPr>
                        <m:ctrlPr>
                          <a:rPr lang="en-US" i="1" smtClean="0">
                            <a:solidFill>
                              <a:srgbClr val="3F3F3F"/>
                            </a:solidFill>
                            <a:latin typeface="Cambria Math" panose="02040503050406030204" pitchFamily="18" charset="0"/>
                            <a:sym typeface="Century Gothic"/>
                          </a:rPr>
                        </m:ctrlPr>
                      </m:sSubPr>
                      <m:e>
                        <m:r>
                          <a:rPr lang="en-US" i="1" smtClean="0">
                            <a:solidFill>
                              <a:srgbClr val="3F3F3F"/>
                            </a:solidFill>
                            <a:latin typeface="Cambria Math" panose="02040503050406030204" pitchFamily="18" charset="0"/>
                            <a:sym typeface="Century Gothic"/>
                          </a:rPr>
                          <m:t>𝑛</m:t>
                        </m:r>
                      </m:e>
                      <m:sub>
                        <m:r>
                          <a:rPr lang="en-US" i="1" smtClean="0">
                            <a:solidFill>
                              <a:srgbClr val="3F3F3F"/>
                            </a:solidFill>
                            <a:latin typeface="Cambria Math" panose="02040503050406030204" pitchFamily="18" charset="0"/>
                            <a:sym typeface="Century Gothic"/>
                          </a:rPr>
                          <m:t>0</m:t>
                        </m:r>
                      </m:sub>
                    </m:sSub>
                    <m:r>
                      <a:rPr lang="en-US" i="1" smtClean="0">
                        <a:solidFill>
                          <a:srgbClr val="3F3F3F"/>
                        </a:solidFill>
                        <a:latin typeface="Cambria Math" panose="02040503050406030204" pitchFamily="18" charset="0"/>
                        <a:sym typeface="Century Gothic"/>
                      </a:rPr>
                      <m:t>=</m:t>
                    </m:r>
                    <m:r>
                      <a:rPr lang="en-US" b="0" i="1" smtClean="0">
                        <a:solidFill>
                          <a:srgbClr val="3F3F3F"/>
                        </a:solidFill>
                        <a:latin typeface="Cambria Math" panose="02040503050406030204" pitchFamily="18" charset="0"/>
                        <a:sym typeface="Century Gothic"/>
                      </a:rPr>
                      <m:t>∞ </m:t>
                    </m:r>
                  </m:oMath>
                </a14:m>
                <a:endParaRPr lang="en-US" dirty="0"/>
              </a:p>
              <a:p>
                <a:pPr>
                  <a:lnSpc>
                    <a:spcPct val="90000"/>
                  </a:lnSpc>
                  <a:spcBef>
                    <a:spcPts val="1200"/>
                  </a:spcBef>
                  <a:spcAft>
                    <a:spcPts val="0"/>
                  </a:spcAft>
                  <a:buSzPts val="2400"/>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1</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3</m:t>
                        </m:r>
                      </m:num>
                      <m:den>
                        <m:r>
                          <a:rPr lang="en-US" b="0" i="1" smtClean="0">
                            <a:latin typeface="Cambria Math" panose="02040503050406030204" pitchFamily="18" charset="0"/>
                          </a:rPr>
                          <m:t>∞</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b="0" i="1" smtClean="0">
                            <a:latin typeface="Cambria Math" panose="02040503050406030204" pitchFamily="18" charset="0"/>
                          </a:rPr>
                          <m:t>∞</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2</m:t>
                        </m:r>
                      </m:num>
                      <m:den>
                        <m:r>
                          <a:rPr lang="en-US" b="0" i="1" smtClean="0">
                            <a:latin typeface="Cambria Math" panose="02040503050406030204" pitchFamily="18" charset="0"/>
                          </a:rPr>
                          <m:t>∞</m:t>
                        </m:r>
                      </m:den>
                    </m:f>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2</m:t>
                        </m:r>
                      </m:sub>
                    </m:sSub>
                  </m:oMath>
                </a14:m>
                <a:endParaRPr lang="en-US" dirty="0"/>
              </a:p>
              <a:p>
                <a:pPr>
                  <a:lnSpc>
                    <a:spcPct val="90000"/>
                  </a:lnSpc>
                  <a:spcBef>
                    <a:spcPts val="1200"/>
                  </a:spcBef>
                  <a:spcAft>
                    <a:spcPts val="0"/>
                  </a:spcAft>
                  <a:buSzPts val="2400"/>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1</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2</m:t>
                        </m:r>
                      </m:sub>
                    </m:sSub>
                  </m:oMath>
                </a14:m>
                <a:endParaRPr lang="en-US" dirty="0"/>
              </a:p>
              <a:p>
                <a:pPr>
                  <a:lnSpc>
                    <a:spcPct val="90000"/>
                  </a:lnSpc>
                  <a:spcBef>
                    <a:spcPts val="1200"/>
                  </a:spcBef>
                  <a:spcAft>
                    <a:spcPts val="0"/>
                  </a:spcAft>
                  <a:buSzPts val="2400"/>
                </a:pPr>
                <a:endParaRPr lang="en-US" dirty="0"/>
              </a:p>
            </p:txBody>
          </p:sp>
        </mc:Choice>
        <mc:Fallback xmlns="">
          <p:sp>
            <p:nvSpPr>
              <p:cNvPr id="7" name="Content Placeholder 2"/>
              <p:cNvSpPr txBox="true">
                <a:spLocks noRot="true" noChangeAspect="true" noMove="true" noResize="true" noEditPoints="true" noAdjustHandles="true" noChangeArrowheads="true" noChangeShapeType="true" noTextEdit="true"/>
              </p:cNvSpPr>
              <p:nvPr/>
            </p:nvSpPr>
            <p:spPr>
              <a:xfrm>
                <a:off x="6067368" y="4226510"/>
                <a:ext cx="4286533" cy="1792913"/>
              </a:xfrm>
              <a:prstGeom prst="rect">
                <a:avLst/>
              </a:prstGeom>
              <a:blipFill rotWithShape="true">
                <a:blip r:embed="rId5"/>
                <a:stretch>
                  <a:fillRect l="-13" t="-2476" r="5" b="-18544"/>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1000"/>
                                        <p:tgtEl>
                                          <p:spTgt spid="6">
                                            <p:txEl>
                                              <p:pRg st="1" end="1"/>
                                            </p:txEl>
                                          </p:spTgt>
                                        </p:tgtEl>
                                      </p:cBhvr>
                                    </p:animEffect>
                                    <p:anim calcmode="lin" valueType="num">
                                      <p:cBhvr>
                                        <p:cTn id="2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1000"/>
                                        <p:tgtEl>
                                          <p:spTgt spid="6">
                                            <p:txEl>
                                              <p:pRg st="2" end="2"/>
                                            </p:txEl>
                                          </p:spTgt>
                                        </p:tgtEl>
                                      </p:cBhvr>
                                    </p:animEffect>
                                    <p:anim calcmode="lin" valueType="num">
                                      <p:cBhvr>
                                        <p:cTn id="3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1000"/>
                                        <p:tgtEl>
                                          <p:spTgt spid="7">
                                            <p:txEl>
                                              <p:pRg st="0" end="0"/>
                                            </p:txEl>
                                          </p:spTgt>
                                        </p:tgtEl>
                                      </p:cBhvr>
                                    </p:animEffect>
                                    <p:anim calcmode="lin" valueType="num">
                                      <p:cBhvr>
                                        <p:cTn id="4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fade">
                                      <p:cBhvr>
                                        <p:cTn id="49" dur="1000"/>
                                        <p:tgtEl>
                                          <p:spTgt spid="7">
                                            <p:txEl>
                                              <p:pRg st="1" end="1"/>
                                            </p:txEl>
                                          </p:spTgt>
                                        </p:tgtEl>
                                      </p:cBhvr>
                                    </p:animEffect>
                                    <p:anim calcmode="lin" valueType="num">
                                      <p:cBhvr>
                                        <p:cTn id="5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2" end="2"/>
                                            </p:txEl>
                                          </p:spTgt>
                                        </p:tgtEl>
                                        <p:attrNameLst>
                                          <p:attrName>style.visibility</p:attrName>
                                        </p:attrNameLst>
                                      </p:cBhvr>
                                      <p:to>
                                        <p:strVal val="visible"/>
                                      </p:to>
                                    </p:set>
                                    <p:animEffect transition="in" filter="fade">
                                      <p:cBhvr>
                                        <p:cTn id="56" dur="1000"/>
                                        <p:tgtEl>
                                          <p:spTgt spid="7">
                                            <p:txEl>
                                              <p:pRg st="2" end="2"/>
                                            </p:txEl>
                                          </p:spTgt>
                                        </p:tgtEl>
                                      </p:cBhvr>
                                    </p:animEffect>
                                    <p:anim calcmode="lin" valueType="num">
                                      <p:cBhvr>
                                        <p:cTn id="5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48</TotalTime>
  <Words>5306</Words>
  <Application>Microsoft Office PowerPoint</Application>
  <PresentationFormat>Widescreen</PresentationFormat>
  <Paragraphs>861</Paragraphs>
  <Slides>66</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8" baseType="lpstr">
      <vt:lpstr>Arial</vt:lpstr>
      <vt:lpstr>Calibri</vt:lpstr>
      <vt:lpstr>Cambria Math</vt:lpstr>
      <vt:lpstr>Century Gothic</vt:lpstr>
      <vt:lpstr>Century Schoolbook</vt:lpstr>
      <vt:lpstr>Courier New</vt:lpstr>
      <vt:lpstr>Times New Roman</vt:lpstr>
      <vt:lpstr>Wingdings</vt:lpstr>
      <vt:lpstr>Wingdings 2</vt:lpstr>
      <vt:lpstr>View</vt:lpstr>
      <vt:lpstr>Worksheet</vt:lpstr>
      <vt:lpstr>Paint Shop Pro Image</vt:lpstr>
      <vt:lpstr>Design and Analysis of Algorithms</vt:lpstr>
      <vt:lpstr>Asymptotic Upper Bound</vt:lpstr>
      <vt:lpstr>Asymptotic Lower Bound</vt:lpstr>
      <vt:lpstr>Asymptotic Tight Bound θ </vt:lpstr>
      <vt:lpstr>Asymptotic Strictly Upper Bound</vt:lpstr>
      <vt:lpstr>Asymptotic strictly Lower Bound</vt:lpstr>
      <vt:lpstr>Some Rules About Asymptotic Notation</vt:lpstr>
      <vt:lpstr>Example: show that (1/2)n2 – 3n  =Θ(n2)</vt:lpstr>
      <vt:lpstr>Example: show that (1/2)n3 – 3n2+n+2  =Θ(n3)</vt:lpstr>
      <vt:lpstr>Example: show that (1/2)n3 – 3n2+n+2  =Θ(n3)</vt:lpstr>
      <vt:lpstr>Standard Functions</vt:lpstr>
      <vt:lpstr> Execution time (1 nano second/instruction)</vt:lpstr>
      <vt:lpstr>Using Limits for Comparing Orders of Growth</vt:lpstr>
      <vt:lpstr>Growth Comparison</vt:lpstr>
      <vt:lpstr>Basic asymptotic efficiency classes</vt:lpstr>
      <vt:lpstr>Basic asymptotic efficiency classes</vt:lpstr>
      <vt:lpstr>Basic asymptotic efficiency classes</vt:lpstr>
      <vt:lpstr>CS2009 Design and Complexity Analysis</vt:lpstr>
      <vt:lpstr>Why we need sorting </vt:lpstr>
      <vt:lpstr>Applications of sorting algorithms</vt:lpstr>
      <vt:lpstr>Bubble sort</vt:lpstr>
      <vt:lpstr>Example Bubble sort</vt:lpstr>
      <vt:lpstr>Example Bubble sort</vt:lpstr>
      <vt:lpstr>Bubble sort Pseudo-code</vt:lpstr>
      <vt:lpstr>About Bubble sort </vt:lpstr>
      <vt:lpstr>Bubble sort Pseudo-code (different implementation)</vt:lpstr>
      <vt:lpstr>Example Bubble sort</vt:lpstr>
      <vt:lpstr>About </vt:lpstr>
      <vt:lpstr>Stability</vt:lpstr>
      <vt:lpstr>Selection  Sort</vt:lpstr>
      <vt:lpstr>Example Selection Sort</vt:lpstr>
      <vt:lpstr>Example Selection Sort</vt:lpstr>
      <vt:lpstr>Pseudo-code  - Selection sort</vt:lpstr>
      <vt:lpstr>About Selection  Sort</vt:lpstr>
      <vt:lpstr>Why Selection Sort Is Not Stable!!!</vt:lpstr>
      <vt:lpstr>Insertion sort</vt:lpstr>
      <vt:lpstr>Insertion sort</vt:lpstr>
      <vt:lpstr>Example – insertion sort</vt:lpstr>
      <vt:lpstr>Example – insertion sort</vt:lpstr>
      <vt:lpstr>Insertion sort, pseudo-code</vt:lpstr>
      <vt:lpstr>About Insertion Sort</vt:lpstr>
      <vt:lpstr>CS2009 Design and Complexity Analysis</vt:lpstr>
      <vt:lpstr>Loop Invariant</vt:lpstr>
      <vt:lpstr>Initialization</vt:lpstr>
      <vt:lpstr>Maintenance</vt:lpstr>
      <vt:lpstr>Termination</vt:lpstr>
      <vt:lpstr>Which Algorithm Is Better For Me?</vt:lpstr>
      <vt:lpstr>Summary of Sorting Algorithms</vt:lpstr>
      <vt:lpstr>CS2009 Design and Complexity Analysis</vt:lpstr>
      <vt:lpstr>Linear time sorting algorithms</vt:lpstr>
      <vt:lpstr>Counting Sort</vt:lpstr>
      <vt:lpstr>Example, Counting Sort</vt:lpstr>
      <vt:lpstr>Example, Counting Sort</vt:lpstr>
      <vt:lpstr>Pseudo-code,  counting sort</vt:lpstr>
      <vt:lpstr>Summary of Sorting Algorithms</vt:lpstr>
      <vt:lpstr>Radix Sort</vt:lpstr>
      <vt:lpstr>Radix Sort</vt:lpstr>
      <vt:lpstr>Least significant digit radix sort</vt:lpstr>
      <vt:lpstr>Algorithm</vt:lpstr>
      <vt:lpstr>Practical observation</vt:lpstr>
      <vt:lpstr>Summary of Sorting Algorithms</vt:lpstr>
      <vt:lpstr>Bucket Sort</vt:lpstr>
      <vt:lpstr>Bucket Sort Algorithm</vt:lpstr>
      <vt:lpstr>Bucket Sort Code</vt:lpstr>
      <vt:lpstr>PowerPoint Presentation</vt:lpstr>
      <vt:lpstr>Summary of Sorting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Zeshan Khan</dc:creator>
  <cp:lastModifiedBy>Zeshan Khan</cp:lastModifiedBy>
  <cp:revision>216</cp:revision>
  <dcterms:created xsi:type="dcterms:W3CDTF">2020-09-19T06:02:05Z</dcterms:created>
  <dcterms:modified xsi:type="dcterms:W3CDTF">2021-09-21T08:02:53Z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