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84" r:id="rId3"/>
  </p:sldMasterIdLst>
  <p:notesMasterIdLst>
    <p:notesMasterId r:id="rId49"/>
  </p:notesMasterIdLst>
  <p:handoutMasterIdLst>
    <p:handoutMasterId r:id="rId50"/>
  </p:handoutMasterIdLst>
  <p:sldIdLst>
    <p:sldId id="348" r:id="rId4"/>
    <p:sldId id="359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66" r:id="rId13"/>
    <p:sldId id="386" r:id="rId14"/>
    <p:sldId id="384" r:id="rId15"/>
    <p:sldId id="385" r:id="rId16"/>
    <p:sldId id="372" r:id="rId17"/>
    <p:sldId id="360" r:id="rId18"/>
    <p:sldId id="361" r:id="rId19"/>
    <p:sldId id="362" r:id="rId20"/>
    <p:sldId id="364" r:id="rId21"/>
    <p:sldId id="387" r:id="rId22"/>
    <p:sldId id="396" r:id="rId23"/>
    <p:sldId id="397" r:id="rId24"/>
    <p:sldId id="398" r:id="rId25"/>
    <p:sldId id="415" r:id="rId26"/>
    <p:sldId id="425" r:id="rId27"/>
    <p:sldId id="420" r:id="rId28"/>
    <p:sldId id="426" r:id="rId29"/>
    <p:sldId id="422" r:id="rId30"/>
    <p:sldId id="423" r:id="rId31"/>
    <p:sldId id="424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6" autoAdjust="0"/>
    <p:restoredTop sz="94718" autoAdjust="0"/>
  </p:normalViewPr>
  <p:slideViewPr>
    <p:cSldViewPr>
      <p:cViewPr varScale="1">
        <p:scale>
          <a:sx n="114" d="100"/>
          <a:sy n="114" d="100"/>
        </p:scale>
        <p:origin x="17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7F04-B7F0-46D7-ADDD-D83F3A551FD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A15A-E4B5-414C-837E-C6BB1B7F09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5BC4-54A9-44EE-A205-5278EB21D91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7BF1-B511-42D4-934F-D4C71937D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7BF1-B511-42D4-934F-D4C71937D3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7BF1-B511-42D4-934F-D4C71937D3E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mailto:aqadir@jinnah.edu.pk" TargetMode="Externa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AB8-2A65-4B2D-9222-F22C42AAC890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FBA9-19F8-4FF6-B82E-A84D01B83C97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DDA-1AA6-426B-A547-97FFEEA5B438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809-0D76-424E-B994-0764E12C037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6C-602F-4443-BB44-626A5EE9512B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74CC-44C4-4F83-AF31-3D5ED553191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10E2-DCED-4F80-9DD7-72A857E4BC97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74F0-4A69-4E72-B575-32A4167F5860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62B0-250E-4193-B30A-253C94E297CA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A47-B382-4B6D-A538-022C6BFFCEE5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E68-6C8B-462A-A2BE-9E3167A3F41F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271-9382-4088-B7BD-B82D26BBAFE7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B9FD-2C9D-4BDD-8135-7DCBBCF0D85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EF7A-2B76-44F1-BED2-1A9E47B71EB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F93C-77F0-4E87-BBBE-E05B2E65C68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6EB40AF-31DF-4F2A-8FE0-106DBFDCEA90}" type="datetime1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>
                <a:latin typeface="Verdana" pitchFamily="34" charset="0"/>
                <a:hlinkClick r:id="rId2"/>
              </a:rPr>
              <a:t>zeshan.khan@nu.edu.pk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2AC90BD-678B-495C-AC87-66050D917D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0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5E18-82D4-4B68-9DB3-540535E789B2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179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A01-585A-4C5F-8DC0-B25CDB6D691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51378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349-4700-4525-BA8C-2293BA3A10F3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2852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20BA-0B14-4AD0-B748-6E5A61794245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7587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C1B-D7CA-4280-9900-264E32F6D529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8313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871-5E25-4B8D-AD3C-DE29D6A77216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2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2927-AC52-4B19-841A-FB7BE5DEEA98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480-E9EF-4F54-96FF-0A39179E6F27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4094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F919-A8C4-4CCB-A030-2842EF0DDB43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4216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3EEF-93B5-43DA-BB2C-311593454648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604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2A0-A855-4993-8FA6-56EDEFBE7E44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707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D84-5C0B-42AC-BA40-ED648CD769D2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71D-3161-4119-9115-38A88367D454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62E8-9DE2-4F43-8FF9-24D8023E910D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A829-19D9-4D4C-B36D-CD393676202F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333-6FF1-4E2A-91F7-A427009A6835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EFC2-06AD-496A-BFC4-F0C4EA79D595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70F3-FBF5-4494-A29E-9842C785FC47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0B58-CF40-46C8-BC5D-AB7BC334DA51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1E52-8D30-4AFD-A16C-1D30B72FDE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1170F3-FBF5-4494-A29E-9842C785FC47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686890-B78D-4F12-914E-2C09982F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png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Design and Analysis of Algorithms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Recursive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Merge Sort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GB" sz="2000" dirty="0" err="1"/>
              <a:t>MergeSort</a:t>
            </a:r>
            <a:r>
              <a:rPr lang="en-GB" sz="2000" dirty="0"/>
              <a:t>(A, </a:t>
            </a:r>
            <a:r>
              <a:rPr lang="en-GB" sz="2000" dirty="0" err="1"/>
              <a:t>i</a:t>
            </a:r>
            <a:r>
              <a:rPr lang="en-GB" sz="2000" dirty="0"/>
              <a:t>, j)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GB" sz="2000" dirty="0"/>
              <a:t>	if j &gt; </a:t>
            </a:r>
            <a:r>
              <a:rPr lang="en-GB" sz="2000" dirty="0" err="1"/>
              <a:t>i</a:t>
            </a:r>
            <a:r>
              <a:rPr lang="en-GB" sz="2000" dirty="0"/>
              <a:t> then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GB" sz="2000" dirty="0"/>
              <a:t>		mid </a:t>
            </a:r>
            <a:r>
              <a:rPr lang="en-GB" sz="2000" dirty="0">
                <a:cs typeface="Times New Roman" pitchFamily="18" charset="0"/>
              </a:rPr>
              <a:t>←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dirty="0" err="1">
                <a:sym typeface="Symbol" pitchFamily="18" charset="2"/>
              </a:rPr>
              <a:t>i</a:t>
            </a:r>
            <a:r>
              <a:rPr lang="en-GB" sz="2000" dirty="0">
                <a:sym typeface="Symbol" pitchFamily="18" charset="2"/>
              </a:rPr>
              <a:t>  + j)/2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GB" sz="2000" dirty="0">
                <a:sym typeface="Symbol" pitchFamily="18" charset="2"/>
              </a:rPr>
              <a:t>		</a:t>
            </a:r>
            <a:r>
              <a:rPr lang="en-GB" sz="2000" dirty="0" err="1">
                <a:sym typeface="Symbol" pitchFamily="18" charset="2"/>
              </a:rPr>
              <a:t>MergeSort</a:t>
            </a:r>
            <a:r>
              <a:rPr lang="en-GB" sz="2000" dirty="0">
                <a:sym typeface="Symbol" pitchFamily="18" charset="2"/>
              </a:rPr>
              <a:t>(A, </a:t>
            </a:r>
            <a:r>
              <a:rPr lang="en-GB" sz="2000" dirty="0" err="1">
                <a:sym typeface="Symbol" pitchFamily="18" charset="2"/>
              </a:rPr>
              <a:t>i</a:t>
            </a:r>
            <a:r>
              <a:rPr lang="en-GB" sz="2000" dirty="0">
                <a:sym typeface="Symbol" pitchFamily="18" charset="2"/>
              </a:rPr>
              <a:t>, mid )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GB" sz="2000" dirty="0">
                <a:sym typeface="Symbol" pitchFamily="18" charset="2"/>
              </a:rPr>
              <a:t>		</a:t>
            </a:r>
            <a:r>
              <a:rPr lang="en-GB" sz="2000" dirty="0" err="1">
                <a:sym typeface="Symbol" pitchFamily="18" charset="2"/>
              </a:rPr>
              <a:t>MergeSort</a:t>
            </a:r>
            <a:r>
              <a:rPr lang="en-GB" sz="2000" dirty="0">
                <a:sym typeface="Symbol" pitchFamily="18" charset="2"/>
              </a:rPr>
              <a:t>(A, mid + 1, j )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GB" sz="2000" dirty="0">
                <a:sym typeface="Symbol" pitchFamily="18" charset="2"/>
              </a:rPr>
              <a:t>		Merge(A, </a:t>
            </a:r>
            <a:r>
              <a:rPr lang="en-GB" sz="2000" dirty="0" err="1">
                <a:sym typeface="Symbol" pitchFamily="18" charset="2"/>
              </a:rPr>
              <a:t>i</a:t>
            </a:r>
            <a:r>
              <a:rPr lang="en-GB" sz="2000" dirty="0">
                <a:sym typeface="Symbol" pitchFamily="18" charset="2"/>
              </a:rPr>
              <a:t>, mid,  j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/8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/16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Telescoping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/8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/16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Sum of equations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63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Iterative Substitution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/8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/16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Substitution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63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Substitution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blipFill rotWithShape="true">
                <a:blip r:embed="rId3"/>
                <a:stretch>
                  <a:fillRect b="-249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 Sort Algorithm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GB" dirty="0" err="1"/>
              <a:t>QuickSort</a:t>
            </a:r>
            <a:r>
              <a:rPr lang="en-GB" dirty="0"/>
              <a:t>(A, left</a:t>
            </a:r>
            <a:r>
              <a:rPr lang="en-GB" i="1" dirty="0"/>
              <a:t>, </a:t>
            </a:r>
            <a:r>
              <a:rPr lang="en-GB" dirty="0"/>
              <a:t>right) </a:t>
            </a:r>
            <a:r>
              <a:rPr lang="en-GB" sz="2800" dirty="0"/>
              <a:t>{</a:t>
            </a:r>
            <a:endParaRPr lang="en-GB" dirty="0"/>
          </a:p>
          <a:p>
            <a:pPr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GB" dirty="0"/>
              <a:t>	if (right</a:t>
            </a:r>
            <a:r>
              <a:rPr lang="en-GB" i="1" dirty="0"/>
              <a:t> </a:t>
            </a:r>
            <a:r>
              <a:rPr lang="en-GB" dirty="0"/>
              <a:t>&gt; left) then </a:t>
            </a:r>
            <a:r>
              <a:rPr lang="en-GB" sz="2800" dirty="0"/>
              <a:t> {</a:t>
            </a:r>
            <a:endParaRPr lang="en-GB" dirty="0"/>
          </a:p>
          <a:p>
            <a:pPr algn="just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GB" dirty="0"/>
              <a:t>		pivot = Partition(A, left, right);</a:t>
            </a:r>
          </a:p>
          <a:p>
            <a:pPr algn="just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GB" dirty="0"/>
              <a:t>		</a:t>
            </a:r>
            <a:r>
              <a:rPr lang="en-GB" dirty="0" err="1"/>
              <a:t>QuickSort</a:t>
            </a:r>
            <a:r>
              <a:rPr lang="en-GB" dirty="0"/>
              <a:t>(A, left, pivot-1);</a:t>
            </a:r>
          </a:p>
          <a:p>
            <a:pPr algn="just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GB" dirty="0"/>
              <a:t>		</a:t>
            </a:r>
            <a:r>
              <a:rPr lang="en-GB" dirty="0" err="1"/>
              <a:t>QuickSort</a:t>
            </a:r>
            <a:r>
              <a:rPr lang="en-GB" dirty="0"/>
              <a:t>(A, pivot+1, right);</a:t>
            </a:r>
          </a:p>
          <a:p>
            <a:pPr eaLnBrk="1" hangingPunct="1">
              <a:buClr>
                <a:schemeClr val="bg1"/>
              </a:buClr>
              <a:buSzTx/>
              <a:buFont typeface="Wingdings" panose="05000000000000000000" pitchFamily="2" charset="2"/>
              <a:buNone/>
            </a:pPr>
            <a:r>
              <a:rPr lang="en-GB" dirty="0"/>
              <a:t>	} </a:t>
            </a:r>
          </a:p>
          <a:p>
            <a:pPr eaLnBrk="1" hangingPunct="1">
              <a:buClr>
                <a:schemeClr val="bg1"/>
              </a:buClr>
              <a:buSzTx/>
              <a:buFont typeface="Wingdings" panose="05000000000000000000" pitchFamily="2" charset="2"/>
              <a:buNone/>
            </a:pPr>
            <a:r>
              <a:rPr lang="en-GB" dirty="0"/>
              <a:t>}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Best Case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63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starts by having few discs stacked in increasing order of size. The number of discs can vary, but there are </a:t>
            </a:r>
            <a:r>
              <a:rPr lang="en-US" u="sng" dirty="0"/>
              <a:t>only</a:t>
            </a:r>
            <a:r>
              <a:rPr lang="en-US" dirty="0"/>
              <a:t> three pegs.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8" descr="towers-4disks[1]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116" y="3962400"/>
            <a:ext cx="2901583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towers-4disks[2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962400"/>
            <a:ext cx="3021236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4076699" y="4648201"/>
            <a:ext cx="1485901" cy="238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061201" cy="1066800"/>
          </a:xfrm>
        </p:spPr>
        <p:txBody>
          <a:bodyPr/>
          <a:lstStyle/>
          <a:p>
            <a:r>
              <a:rPr lang="en-US" dirty="0"/>
              <a:t>Tower of Hanoi puzzle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4" descr="TowersofHanoiSolution_70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629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puzzle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buFont typeface="Arial" panose="02080604020202020204" pitchFamily="34" charset="0"/>
              <a:buNone/>
              <a:defRPr/>
            </a:pPr>
            <a:r>
              <a:rPr lang="en-US" dirty="0"/>
              <a:t>Recursive Solution for the Tower of Hanoi with algorithm</a:t>
            </a:r>
          </a:p>
          <a:p>
            <a:pPr algn="ctr" fontAlgn="auto">
              <a:spcAft>
                <a:spcPts val="0"/>
              </a:spcAft>
              <a:buFont typeface="Arial" panose="0208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80604020202020204" pitchFamily="34" charset="0"/>
              <a:buNone/>
              <a:defRPr/>
            </a:pPr>
            <a:r>
              <a:rPr lang="en-US" dirty="0"/>
              <a:t>Let’s call the three peg </a:t>
            </a:r>
            <a:r>
              <a:rPr lang="en-US" dirty="0" err="1"/>
              <a:t>Src</a:t>
            </a:r>
            <a:r>
              <a:rPr lang="en-US" dirty="0"/>
              <a:t>(Source), Aux(Auxiliary) and  </a:t>
            </a:r>
            <a:r>
              <a:rPr lang="en-US" dirty="0" err="1"/>
              <a:t>st</a:t>
            </a:r>
            <a:r>
              <a:rPr lang="en-US" dirty="0"/>
              <a:t>(Destination). </a:t>
            </a:r>
          </a:p>
          <a:p>
            <a:pPr fontAlgn="auto">
              <a:spcAft>
                <a:spcPts val="0"/>
              </a:spcAft>
              <a:buFont typeface="Arial" panose="02080604020202020204" pitchFamily="34" charset="0"/>
              <a:buNone/>
              <a:defRPr/>
            </a:pPr>
            <a:endParaRPr lang="en-US" dirty="0"/>
          </a:p>
          <a:p>
            <a:pPr marL="514350" indent="-514350" fontAlgn="auto">
              <a:spcAft>
                <a:spcPts val="0"/>
              </a:spcAft>
              <a:buFont typeface="Arial" panose="02080604020202020204" pitchFamily="34" charset="0"/>
              <a:buAutoNum type="arabicParenR"/>
              <a:defRPr/>
            </a:pPr>
            <a:r>
              <a:rPr lang="en-US" dirty="0"/>
              <a:t>Move the top N – 1 disks from the Source to Auxiliary tower</a:t>
            </a:r>
          </a:p>
          <a:p>
            <a:pPr marL="514350" indent="-514350" fontAlgn="auto">
              <a:spcAft>
                <a:spcPts val="0"/>
              </a:spcAft>
              <a:buFont typeface="Arial" panose="02080604020202020204" pitchFamily="34" charset="0"/>
              <a:buAutoNum type="arabicParenR"/>
              <a:defRPr/>
            </a:pPr>
            <a:r>
              <a:rPr lang="en-US" dirty="0"/>
              <a:t>Move the Nth disk from Source to Destination tower</a:t>
            </a:r>
          </a:p>
          <a:p>
            <a:pPr marL="514350" indent="-514350" fontAlgn="auto">
              <a:spcAft>
                <a:spcPts val="0"/>
              </a:spcAft>
              <a:buFont typeface="Arial" panose="02080604020202020204" pitchFamily="34" charset="0"/>
              <a:buAutoNum type="arabicParenR"/>
              <a:defRPr/>
            </a:pPr>
            <a:r>
              <a:rPr lang="en-US" dirty="0"/>
              <a:t>Move the N – 1 disks from Auxiliary tower to Destination tower. Transferring the top N – 1 disks from Source to Auxiliary tower can again be thought of as a fresh problem and can be solved in the same manner.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M(n) = M(n − 1) + 1+ M(n − 1) for n &gt; 1.</a:t>
            </a:r>
          </a:p>
          <a:p>
            <a:r>
              <a:rPr lang="en-US" dirty="0"/>
              <a:t>With the obvious initial condition </a:t>
            </a:r>
            <a:r>
              <a:rPr lang="en-US" i="1" dirty="0"/>
              <a:t>M(1) = 1, we have the following recurrence </a:t>
            </a:r>
            <a:r>
              <a:rPr lang="en-US" dirty="0"/>
              <a:t>relation for the number of moves </a:t>
            </a:r>
            <a:r>
              <a:rPr lang="en-US" i="1" dirty="0"/>
              <a:t>M(n):</a:t>
            </a:r>
          </a:p>
          <a:p>
            <a:pPr lvl="2"/>
            <a:r>
              <a:rPr lang="pt-BR" i="1" dirty="0"/>
              <a:t>M(n) = 2M(n − 1) + 1 for n &gt; 1,</a:t>
            </a:r>
          </a:p>
          <a:p>
            <a:pPr lvl="2"/>
            <a:r>
              <a:rPr lang="en-US" i="1" dirty="0"/>
              <a:t>M(1) = 1.</a:t>
            </a:r>
          </a:p>
          <a:p>
            <a:r>
              <a:rPr lang="en-US" dirty="0"/>
              <a:t>We solve this recurrence by the same method of backward substitutions: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puzzle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Analyzing the Time Efficiency of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recurrence relation, with an appropriate initial condition, for the number of times the basic operation is executed.</a:t>
            </a:r>
          </a:p>
          <a:p>
            <a:r>
              <a:rPr lang="en-US" dirty="0"/>
              <a:t>Solve the recurrence or, at least, ascertain the order of growth of its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General Divide and Conquer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Merge Sort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8B0C-D7EE-4D55-9BA2-BEB956F5880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Recursion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sz="1500" dirty="0"/>
                  <a:t>Draw the recursion tree for the recurrence relation and look for a pattern: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𝑇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)=2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/2)+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&gt;=2</m:t>
                    </m:r>
                  </m:oMath>
                </a14:m>
                <a:endParaRPr lang="en-US" sz="150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𝑇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)=0 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500" dirty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1508" name="Rectangle 3" descr="Rectangle: Click to edit Master text styles&#10;Second level&#10;Third level&#10;Fourth level&#10;Fifth level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557530" indent="-214630" eaLnBrk="0" hangingPunct="0"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charset="0"/>
                <a:ea typeface="MS PGothic" charset="0"/>
              </a:defRPr>
            </a:lvl9pPr>
          </a:lstStyle>
          <a:p>
            <a:pPr eaLnBrk="1" hangingPunct="1"/>
            <a:fld id="{9A5C2537-2385-7343-AA70-229415F8EBCE}" type="slidenum">
              <a:rPr lang="en-US" sz="1050"/>
              <a:t>22</a:t>
            </a:fld>
            <a:endParaRPr lang="en-US" sz="1050"/>
          </a:p>
        </p:txBody>
      </p:sp>
      <p:grpSp>
        <p:nvGrpSpPr>
          <p:cNvPr id="21509" name="Group 36"/>
          <p:cNvGrpSpPr/>
          <p:nvPr/>
        </p:nvGrpSpPr>
        <p:grpSpPr bwMode="auto">
          <a:xfrm>
            <a:off x="3486150" y="3579019"/>
            <a:ext cx="3143250" cy="1339454"/>
            <a:chOff x="384" y="1632"/>
            <a:chExt cx="5184" cy="2208"/>
          </a:xfrm>
        </p:grpSpPr>
        <p:cxnSp>
          <p:nvCxnSpPr>
            <p:cNvPr id="21536" name="AutoShape 4"/>
            <p:cNvCxnSpPr>
              <a:cxnSpLocks noChangeShapeType="1"/>
              <a:stCxn id="21563" idx="0"/>
              <a:endCxn id="2154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AutoShape 5"/>
            <p:cNvCxnSpPr>
              <a:cxnSpLocks noChangeShapeType="1"/>
              <a:stCxn id="21564" idx="0"/>
              <a:endCxn id="2154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6"/>
            <p:cNvCxnSpPr>
              <a:cxnSpLocks noChangeShapeType="1"/>
              <a:stCxn id="21555" idx="0"/>
              <a:endCxn id="2156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AutoShape 7"/>
            <p:cNvCxnSpPr>
              <a:cxnSpLocks noChangeShapeType="1"/>
              <a:stCxn id="21557" idx="0"/>
              <a:endCxn id="2156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8"/>
            <p:cNvCxnSpPr>
              <a:cxnSpLocks noChangeShapeType="1"/>
              <a:stCxn id="21563" idx="2"/>
              <a:endCxn id="2155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9"/>
            <p:cNvCxnSpPr>
              <a:cxnSpLocks noChangeShapeType="1"/>
              <a:stCxn id="21564" idx="2"/>
              <a:endCxn id="2155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2154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21544" name="Group 12"/>
            <p:cNvGrpSpPr/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56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545" name="Group 17"/>
            <p:cNvGrpSpPr/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155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 sz="135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1546" name="AutoShape 26"/>
            <p:cNvCxnSpPr>
              <a:cxnSpLocks noChangeShapeType="1"/>
              <a:stCxn id="21565" idx="0"/>
              <a:endCxn id="2154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27"/>
            <p:cNvCxnSpPr>
              <a:cxnSpLocks noChangeShapeType="1"/>
              <a:stCxn id="21566" idx="0"/>
              <a:endCxn id="2154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AutoShape 28"/>
            <p:cNvCxnSpPr>
              <a:cxnSpLocks noChangeShapeType="1"/>
              <a:stCxn id="21559" idx="0"/>
              <a:endCxn id="2156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AutoShape 29"/>
            <p:cNvCxnSpPr>
              <a:cxnSpLocks noChangeShapeType="1"/>
              <a:stCxn id="21561" idx="0"/>
              <a:endCxn id="2156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AutoShape 30"/>
            <p:cNvCxnSpPr>
              <a:cxnSpLocks noChangeShapeType="1"/>
              <a:stCxn id="21565" idx="2"/>
              <a:endCxn id="2156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AutoShape 31"/>
            <p:cNvCxnSpPr>
              <a:cxnSpLocks noChangeShapeType="1"/>
              <a:stCxn id="21566" idx="2"/>
              <a:endCxn id="2156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cxnSp>
          <p:nvCxnSpPr>
            <p:cNvPr id="21553" name="AutoShape 33"/>
            <p:cNvCxnSpPr>
              <a:cxnSpLocks noChangeShapeType="1"/>
              <a:stCxn id="21542" idx="0"/>
              <a:endCxn id="2155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AutoShape 34"/>
            <p:cNvCxnSpPr>
              <a:cxnSpLocks noChangeShapeType="1"/>
              <a:stCxn id="21543" idx="0"/>
              <a:endCxn id="2155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828800" y="3243264"/>
          <a:ext cx="1543050" cy="1785939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</a:rPr>
                        <a:t>T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MS PGothic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2</a:t>
                      </a:r>
                      <a:endParaRPr kumimoji="0" lang="en-US" sz="14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i</a:t>
                      </a:r>
                      <a:endParaRPr kumimoji="0" lang="en-US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MS PGothic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2</a:t>
                      </a:r>
                      <a:r>
                        <a:rPr kumimoji="0" lang="en-US" sz="1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26" name="Object 167"/>
          <p:cNvGraphicFramePr>
            <a:graphicFrameLocks noChangeAspect="1"/>
          </p:cNvGraphicFramePr>
          <p:nvPr/>
        </p:nvGraphicFramePr>
        <p:xfrm>
          <a:off x="3374232" y="2514600"/>
          <a:ext cx="2280047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46329600" imgH="10972800" progId="Equation.3">
                  <p:embed/>
                </p:oleObj>
              </mc:Choice>
              <mc:Fallback>
                <p:oleObj name="Equation" r:id="rId4" imgW="46329600" imgH="109728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232" y="2514600"/>
                        <a:ext cx="2280047" cy="54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6972300" y="3143251"/>
          <a:ext cx="514350" cy="1828801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3" name="Text Box 202"/>
          <p:cNvSpPr txBox="1">
            <a:spLocks noChangeArrowheads="1"/>
          </p:cNvSpPr>
          <p:nvPr/>
        </p:nvSpPr>
        <p:spPr bwMode="auto">
          <a:xfrm>
            <a:off x="5029200" y="4972050"/>
            <a:ext cx="295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9pPr>
          </a:lstStyle>
          <a:p>
            <a:pPr eaLnBrk="1" hangingPunct="1"/>
            <a:r>
              <a:rPr lang="en-US" sz="1800" dirty="0"/>
              <a:t>Total time =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 +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 log </a:t>
            </a:r>
            <a:r>
              <a:rPr lang="en-US" sz="1800" b="1" i="1" dirty="0">
                <a:latin typeface="Times New Roman" pitchFamily="18" charset="0"/>
              </a:rPr>
              <a:t>n</a:t>
            </a:r>
          </a:p>
        </p:txBody>
      </p:sp>
      <p:sp>
        <p:nvSpPr>
          <p:cNvPr id="21534" name="Text Box 203"/>
          <p:cNvSpPr txBox="1">
            <a:spLocks noChangeArrowheads="1"/>
          </p:cNvSpPr>
          <p:nvPr/>
        </p:nvSpPr>
        <p:spPr bwMode="auto">
          <a:xfrm>
            <a:off x="5086351" y="5314951"/>
            <a:ext cx="309054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</a:defRPr>
            </a:lvl9pPr>
          </a:lstStyle>
          <a:p>
            <a:pPr eaLnBrk="1" hangingPunct="1"/>
            <a:r>
              <a:rPr lang="en-US" sz="1350"/>
              <a:t>(last level plus all previous levels)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Recursive Algorithms Analysis</a:t>
            </a:r>
          </a:p>
        </p:txBody>
      </p:sp>
      <p:sp>
        <p:nvSpPr>
          <p:cNvPr id="9" name="Subtit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Substitution Method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  <a:sym typeface="+mn-ea"/>
              </a:rPr>
              <a:t>Substitution: Guess-and-Test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SimSun" pitchFamily="2" charset="-122"/>
              </a:rPr>
              <a:t>Guess the solution</a:t>
            </a:r>
          </a:p>
          <a:p>
            <a:r>
              <a:rPr lang="en-US" altLang="en-US" dirty="0">
                <a:ea typeface="SimSun" pitchFamily="2" charset="-122"/>
              </a:rPr>
              <a:t>Prove the solution</a:t>
            </a:r>
          </a:p>
          <a:p>
            <a:pPr lvl="1"/>
            <a:r>
              <a:rPr lang="en-US" altLang="en-US" sz="3200" dirty="0">
                <a:ea typeface="SimSun" pitchFamily="2" charset="-122"/>
              </a:rPr>
              <a:t>if proven ok</a:t>
            </a:r>
          </a:p>
          <a:p>
            <a:pPr lvl="1"/>
            <a:r>
              <a:rPr lang="en-US" altLang="en-US" sz="3200" dirty="0">
                <a:ea typeface="SimSun" pitchFamily="2" charset="-122"/>
              </a:rPr>
              <a:t>else retry different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SimSun" pitchFamily="2" charset="-122"/>
              </a:rPr>
              <a:t>Substitution: Guess-and-Test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wrap="square" lIns="91440" tIns="45720" rIns="91440" bIns="45720" anchor="t" anchorCtr="0">
                <a:normAutofit fontScale="55000" lnSpcReduction="20000"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T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n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) = 2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T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n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/2) + 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n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Guess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O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Prove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cn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&gt;0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By Mathematical Induction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Step 1: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(1)=1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 proven</a:t>
                </a:r>
              </a:p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Step 2:</a:t>
                </a:r>
              </a:p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/2)&lt;=</m:t>
                    </m:r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cn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</m:t>
                    </m:r>
                  </m:oMath>
                </a14:m>
                <a:r>
                  <a:rPr lang="en-US" altLang="en-US" sz="2000" dirty="0">
                    <a:ea typeface="SimSun" pitchFamily="2" charset="-122"/>
                    <a:sym typeface="+mn-ea"/>
                  </a:rPr>
                  <a:t> induction</a:t>
                </a:r>
                <a:endParaRPr lang="en-US" altLang="en-US" sz="2000" b="1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altLang="en-US" sz="2000" b="1" dirty="0"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  <a:sym typeface="+mn-ea"/>
                  </a:rPr>
                  <a:t>Step 3:</a:t>
                </a:r>
                <a:endParaRPr lang="en-US" altLang="en-US" sz="2000" b="1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= 2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/2) +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en-US" altLang="en-US" sz="2000" dirty="0"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  <a:sym typeface="+mn-ea"/>
                  </a:rPr>
                  <a:t> </a:t>
                </a:r>
                <a:endParaRPr lang="en-US" altLang="en-US" sz="2000" b="1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2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 +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+1)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&gt;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for</m:t>
                    </m:r>
                    <m: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&gt;0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113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ea typeface="SimSun" pitchFamily="2" charset="-122"/>
              </a:rPr>
              <a:t>zeshan.khan@nu.edu.pk</a:t>
            </a:r>
          </a:p>
        </p:txBody>
      </p:sp>
      <p:sp>
        <p:nvSpPr>
          <p:cNvPr id="717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SimSun" pitchFamily="2" charset="-122"/>
              </a:rPr>
              <a:t>25</a:t>
            </a:fld>
            <a:endParaRPr lang="en-US" altLang="zh-CN" sz="14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4922624" presetClass="entr" presetSubtype="613710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SimSun" pitchFamily="2" charset="-122"/>
              </a:rPr>
              <a:t>Substitution: Guess-and-Test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wrap="square" lIns="91440" tIns="45720" rIns="91440" bIns="45720" anchor="t" anchorCtr="0">
                <a:normAutofit fontScale="55000" lnSpcReduction="20000"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T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n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) = 2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T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n</m:t>
                      </m:r>
                      <m: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/2) + 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itchFamily="2" charset="-122"/>
                          <a:cs typeface="DejaVu Math TeX Gyre" panose="02000503000000000000" charset="0"/>
                        </a:rPr>
                        <m:t>n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Guess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O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Prove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&gt;0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By Mathematical Induction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Step 1: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(1)=1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 proven</a:t>
                </a:r>
              </a:p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Step 2:</a:t>
                </a:r>
              </a:p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/2)=</m:t>
                    </m:r>
                    <m:r>
                      <m:rPr>
                        <m:sty m:val="p"/>
                      </m:rP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</m:t>
                    </m:r>
                  </m:oMath>
                </a14:m>
                <a:r>
                  <a:rPr lang="en-US" altLang="en-US" sz="2000" dirty="0">
                    <a:ea typeface="SimSun" pitchFamily="2" charset="-122"/>
                    <a:sym typeface="+mn-ea"/>
                  </a:rPr>
                  <a:t> induction</a:t>
                </a:r>
              </a:p>
              <a:p>
                <a:pPr algn="l" eaLnBrk="1" hangingPunct="1">
                  <a:buClrTx/>
                  <a:buSzTx/>
                  <a:buFontTx/>
                  <a:buNone/>
                </a:pPr>
                <a:endParaRPr lang="en-US" altLang="en-US" sz="2000" b="1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altLang="en-US" sz="2000" b="1" dirty="0"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  <a:sym typeface="+mn-ea"/>
                  </a:rPr>
                  <a:t>Step 3:</a:t>
                </a:r>
                <a:endParaRPr lang="en-US" altLang="en-US" sz="2000" b="1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2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 +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T</m:t>
                    </m:r>
                    <m: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n</m:t>
                    </m:r>
                    <m: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 &lt;= 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for</m:t>
                    </m:r>
                    <m: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c</m:t>
                    </m:r>
                    <m:r>
                      <a:rPr lang="en-US" altLang="zh-CN" sz="2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&gt;0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113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ea typeface="SimSun" pitchFamily="2" charset="-122"/>
              </a:rPr>
              <a:t>zeshan.khan@nu.edu.pk</a:t>
            </a:r>
          </a:p>
        </p:txBody>
      </p:sp>
      <p:sp>
        <p:nvSpPr>
          <p:cNvPr id="717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SimSun" pitchFamily="2" charset="-122"/>
              </a:rPr>
              <a:t>26</a:t>
            </a:fld>
            <a:endParaRPr lang="en-US" altLang="zh-CN" sz="1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ea typeface="SimSun" pitchFamily="2" charset="-122"/>
                <a:sym typeface="+mn-ea"/>
              </a:rPr>
              <a:t>Substitution: Guess-and-Test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b="1" dirty="0">
                <a:solidFill>
                  <a:schemeClr val="accent2"/>
                </a:solidFill>
                <a:ea typeface="SimSun" pitchFamily="2" charset="-122"/>
              </a:rPr>
              <a:t>T(n) = 2T(n/2) + n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Guess (</a:t>
            </a:r>
            <a:r>
              <a:rPr lang="en-US" altLang="zh-CN" sz="2000" dirty="0">
                <a:solidFill>
                  <a:srgbClr val="CC3300"/>
                </a:solidFill>
                <a:ea typeface="SimSun" pitchFamily="2" charset="-122"/>
              </a:rPr>
              <a:t>#3</a:t>
            </a:r>
            <a:r>
              <a:rPr lang="en-US" altLang="zh-CN" sz="2000" dirty="0">
                <a:ea typeface="SimSun" pitchFamily="2" charset="-122"/>
              </a:rPr>
              <a:t>)	T(n) = O(nlogn)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Need		</a:t>
            </a:r>
            <a:r>
              <a:rPr lang="en-US" altLang="zh-CN" sz="2000" b="1" dirty="0">
                <a:solidFill>
                  <a:srgbClr val="CC3300"/>
                </a:solidFill>
                <a:ea typeface="SimSun" pitchFamily="2" charset="-122"/>
              </a:rPr>
              <a:t>T(n) &lt;= cnlogn</a:t>
            </a:r>
            <a:r>
              <a:rPr lang="en-US" altLang="zh-CN" sz="2000" dirty="0">
                <a:ea typeface="SimSun" pitchFamily="2" charset="-122"/>
              </a:rPr>
              <a:t>  for some constant c&gt;0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Assume	T(n/2) &lt;= c(n/2)(log(n/2))	Inductive hypothesis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Thus 		T(n) &lt;= 2 c(n/2)(log(n/2)) + n 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		       &lt;= cnlogn -cn + n &lt;= cnlogn 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		</a:t>
            </a:r>
            <a:r>
              <a:rPr lang="en-US" altLang="zh-CN" sz="2000" b="1" dirty="0">
                <a:solidFill>
                  <a:srgbClr val="CC3300"/>
                </a:solidFill>
                <a:ea typeface="SimSun" pitchFamily="2" charset="-122"/>
              </a:rPr>
              <a:t>Works for all n as long as c&gt;=1 !!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CC3300"/>
                </a:solidFill>
                <a:ea typeface="SimSun" pitchFamily="2" charset="-122"/>
              </a:rPr>
              <a:t>			This is the correct guess. WHY?</a:t>
            </a:r>
          </a:p>
        </p:txBody>
      </p:sp>
      <p:sp>
        <p:nvSpPr>
          <p:cNvPr id="921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ea typeface="SimSun" pitchFamily="2" charset="-122"/>
              </a:rPr>
              <a:t>zeshan.khan@nu.edu.pk</a:t>
            </a:r>
          </a:p>
        </p:txBody>
      </p:sp>
      <p:sp>
        <p:nvSpPr>
          <p:cNvPr id="922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SimSun" pitchFamily="2" charset="-122"/>
              </a:rPr>
              <a:t>27</a:t>
            </a:fld>
            <a:endParaRPr lang="en-US" altLang="zh-CN" sz="14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4923392" presetClass="entr" presetSubtype="61372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ea typeface="SimSun" pitchFamily="2" charset="-122"/>
                <a:sym typeface="+mn-ea"/>
              </a:rPr>
              <a:t>Substitution: Guess-and-Test</a:t>
            </a:r>
            <a:endParaRPr lang="en-US" altLang="zh-CN" dirty="0">
              <a:ea typeface="SimSun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wrap="square" lIns="91440" tIns="45720" rIns="91440" bIns="45720" anchor="t" anchorCtr="0">
                <a:normAutofit fontScale="85000" lnSpcReduction="20000"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)=2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/2)+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𝑏𝑛𝑙𝑜𝑔𝑛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𝑖𝑓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&gt;2</m:t>
                    </m:r>
                  </m:oMath>
                </a14:m>
                <a:endParaRPr lang="en-US" altLang="zh-CN" sz="2000" i="1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𝑖𝑓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&lt;2</m:t>
                    </m:r>
                  </m:oMath>
                </a14:m>
                <a:endParaRPr lang="en-US" altLang="zh-CN" sz="2000" i="1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000" dirty="0">
                    <a:ea typeface="SimSun" pitchFamily="2" charset="-122"/>
                  </a:rPr>
                  <a:t>Guess: T(n) &lt; cn log n.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000" dirty="0">
                    <a:ea typeface="SimSun" pitchFamily="2" charset="-122"/>
                  </a:rPr>
                  <a:t>Wrong: we cannot make this last line be less than cn log n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000" dirty="0"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1024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ea typeface="SimSun" pitchFamily="2" charset="-122"/>
              </a:rPr>
              <a:t>zeshan.khan@nu.edu.pk</a:t>
            </a:r>
          </a:p>
        </p:txBody>
      </p:sp>
      <p:sp>
        <p:nvSpPr>
          <p:cNvPr id="1024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SimSun" pitchFamily="2" charset="-122"/>
              </a:rPr>
              <a:t>28</a:t>
            </a:fld>
            <a:endParaRPr lang="en-US" altLang="zh-CN" sz="1400" dirty="0">
              <a:ea typeface="SimSun" pitchFamily="2" charset="-122"/>
            </a:endParaRP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2395855" y="2800350"/>
          <a:ext cx="39846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2260600" imgH="889000" progId="Equation.3">
                  <p:embed/>
                </p:oleObj>
              </mc:Choice>
              <mc:Fallback>
                <p:oleObj r:id="rId4" imgW="2260600" imgH="8890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5855" y="2800350"/>
                        <a:ext cx="398462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ea typeface="SimSun" pitchFamily="2" charset="-122"/>
                <a:sym typeface="+mn-ea"/>
              </a:rPr>
              <a:t>Substitution: Guess-and-Tes</a:t>
            </a:r>
            <a:r>
              <a:rPr lang="en-US" altLang="en-US" dirty="0">
                <a:ea typeface="SimSun" pitchFamily="2" charset="-122"/>
                <a:sym typeface="+mn-ea"/>
              </a:rPr>
              <a:t>t</a:t>
            </a:r>
          </a:p>
        </p:txBody>
      </p:sp>
      <p:sp>
        <p:nvSpPr>
          <p:cNvPr id="11266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ea typeface="SimSun" pitchFamily="2" charset="-122"/>
              </a:rPr>
              <a:t>zeshan.khan@nu.edu.pk</a:t>
            </a:r>
          </a:p>
        </p:txBody>
      </p:sp>
      <p:sp>
        <p:nvSpPr>
          <p:cNvPr id="1126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SimSun" pitchFamily="2" charset="-122"/>
              </a:rPr>
              <a:t>29</a:t>
            </a:fld>
            <a:endParaRPr lang="en-US" altLang="zh-CN" sz="1400" dirty="0">
              <a:ea typeface="SimSun" pitchFamily="2" charset="-122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652780" y="2592705"/>
          <a:ext cx="4478338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2540000" imgH="1193800" progId="Equation.3">
                  <p:embed/>
                </p:oleObj>
              </mc:Choice>
              <mc:Fallback>
                <p:oleObj r:id="rId3" imgW="2540000" imgH="11938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780" y="2592705"/>
                        <a:ext cx="4478338" cy="210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"/>
              <p:cNvSpPr txBox="1"/>
              <p:nvPr/>
            </p:nvSpPr>
            <p:spPr>
              <a:xfrm>
                <a:off x="1979295" y="965200"/>
                <a:ext cx="5497195" cy="55708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)=2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/2)+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𝑏𝑛𝑙𝑜𝑔𝑛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𝑖𝑓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&gt;2</m:t>
                    </m:r>
                  </m:oMath>
                </a14:m>
                <a:r>
                  <a:rPr lang="en-US" altLang="en-US" i="1" dirty="0"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  <a:endParaRPr lang="en-US" altLang="zh-CN" i="1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𝑖𝑓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</a:rPr>
                      <m:t>&lt;2</m:t>
                    </m:r>
                  </m:oMath>
                </a14:m>
                <a:r>
                  <a:rPr lang="en-US" altLang="en-US" i="1" dirty="0"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i="1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SimSun" pitchFamily="2" charset="-122"/>
                    <a:sym typeface="+mn-ea"/>
                  </a:rPr>
                  <a:t>Guess: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T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) &lt;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cn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log</m:t>
                    </m:r>
                    <m:r>
                      <a:rPr lang="en-US" altLang="zh-CN" baseline="30000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2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SimSun" pitchFamily="2" charset="-122"/>
                        <a:cs typeface="DejaVu Math TeX Gyre" panose="02000503000000000000" charset="0"/>
                        <a:sym typeface="+mn-ea"/>
                      </a:rPr>
                      <m:t>n</m:t>
                    </m:r>
                  </m:oMath>
                </a14:m>
                <a:r>
                  <a:rPr lang="en-US" altLang="en-US" dirty="0">
                    <a:latin typeface="DejaVu Math TeX Gyre" panose="02000503000000000000" charset="0"/>
                    <a:ea typeface="SimSun" pitchFamily="2" charset="-122"/>
                    <a:cs typeface="DejaVu Math TeX Gyre" panose="02000503000000000000" charset="0"/>
                    <a:sym typeface="+mn-ea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>
                  <a:latin typeface="DejaVu Math TeX Gyre" panose="02000503000000000000" charset="0"/>
                  <a:ea typeface="SimSun" pitchFamily="2" charset="-122"/>
                  <a:cs typeface="DejaVu Math TeX Gyre" panose="02000503000000000000" charset="0"/>
                  <a:sym typeface="+mn-ea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SimSun" pitchFamily="2" charset="-122"/>
                    <a:sym typeface="+mn-ea"/>
                  </a:rPr>
                  <a:t>if c &gt; b.</a:t>
                </a:r>
                <a:endParaRPr lang="en-US" altLang="zh-CN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SimSun" pitchFamily="2" charset="-122"/>
                    <a:sym typeface="+mn-ea"/>
                  </a:rPr>
                  <a:t>So, T(n) is O(n log</a:t>
                </a:r>
                <a:r>
                  <a:rPr lang="en-US" altLang="zh-CN" baseline="30000" dirty="0">
                    <a:ea typeface="SimSun" pitchFamily="2" charset="-122"/>
                    <a:sym typeface="+mn-ea"/>
                  </a:rPr>
                  <a:t>2</a:t>
                </a:r>
                <a:r>
                  <a:rPr lang="en-US" altLang="zh-CN" dirty="0">
                    <a:ea typeface="SimSun" pitchFamily="2" charset="-122"/>
                    <a:sym typeface="+mn-ea"/>
                  </a:rPr>
                  <a:t> n).</a:t>
                </a:r>
                <a:endParaRPr lang="en-US" altLang="zh-CN" dirty="0">
                  <a:ea typeface="SimSun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SimSun" pitchFamily="2" charset="-122"/>
                    <a:sym typeface="+mn-ea"/>
                  </a:rPr>
                  <a:t>In general, to use this method, you need to have a good guess and you need to be good at induction proofs.</a:t>
                </a:r>
                <a:endParaRPr lang="en-US"/>
              </a:p>
            </p:txBody>
          </p:sp>
        </mc:Choice>
        <mc:Fallback xmlns=""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79295" y="965200"/>
                <a:ext cx="5497195" cy="5570855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5000"/>
          </a:bodyPr>
          <a:lstStyle/>
          <a:p>
            <a:r>
              <a:rPr lang="en-US" dirty="0"/>
              <a:t>Compute the factorial function F(n) = n! for an arbitrary nonnegative integer n. Since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n!   = 1 . . . . . (n − 1) . n = (n − 1)! . n  for n ≥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 0!  = 1 by definition,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can compute F(n) = F(n − 1) . n with the following recursive algorithm.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5000"/>
          </a:bodyPr>
          <a:lstStyle/>
          <a:p>
            <a:r>
              <a:rPr lang="en-US" sz="2000" b="1" dirty="0"/>
              <a:t>ALGORITHM F(n)</a:t>
            </a:r>
          </a:p>
          <a:p>
            <a:r>
              <a:rPr lang="en-US" sz="2000" dirty="0"/>
              <a:t>//Input: A nonnegative integer n</a:t>
            </a:r>
          </a:p>
          <a:p>
            <a:r>
              <a:rPr lang="en-US" sz="2000" dirty="0"/>
              <a:t>//Output: The value of n!</a:t>
            </a:r>
          </a:p>
          <a:p>
            <a:r>
              <a:rPr lang="en-US" sz="2000" dirty="0"/>
              <a:t>	if n = 0 return 1</a:t>
            </a:r>
          </a:p>
          <a:p>
            <a:r>
              <a:rPr lang="pt-BR" sz="2000" dirty="0"/>
              <a:t>	else return F(n − 1) ∗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CS2009 Design and Analysis </a:t>
            </a:r>
            <a:r>
              <a:rPr lang="en-US"/>
              <a:t>of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/>
              <a:t>Theorem Formal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Theorem</a:t>
            </a:r>
            <a:r>
              <a:rPr lang="en-US" altLang="en-US" sz="3200" dirty="0"/>
              <a:t>: </a:t>
            </a:r>
            <a:r>
              <a:rPr lang="en-US" sz="3200" dirty="0"/>
              <a:t>f(n) is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>
                    <a:latin typeface="Cambria Math" panose="02040503050406030204" pitchFamily="18" charset="0"/>
                  </a:rPr>
                  <a:t>Comparison part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&lt;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𝑐𝑎𝑠𝑒𝑠</m:t>
                    </m:r>
                  </m:oMath>
                </a14:m>
                <a:r>
                  <a:rPr lang="en-US" altLang="en-US" i="1">
                    <a:latin typeface="Cambria Math" panose="02040503050406030204" pitchFamily="18" charset="0"/>
                  </a:rPr>
                  <a:t>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Theorem</a:t>
            </a:r>
            <a:r>
              <a:rPr lang="en-US" altLang="en-US" dirty="0"/>
              <a:t>: </a:t>
            </a:r>
            <a:r>
              <a:rPr lang="en-US" dirty="0"/>
              <a:t>f(n) is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Master Theorem f(n) is log-polynomial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Master Theorem</a:t>
            </a:r>
            <a:r>
              <a:rPr lang="en-US" altLang="en-US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4.6 Master Theorem</a:t>
            </a:r>
            <a:r>
              <a:rPr lang="en-US" altLang="en-US" dirty="0">
                <a:sym typeface="+mn-ea"/>
              </a:rPr>
              <a:t>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4.6 Master Theorem</a:t>
            </a:r>
            <a:r>
              <a:rPr lang="en-US" altLang="en-US" dirty="0">
                <a:sym typeface="+mn-ea"/>
              </a:rPr>
              <a:t>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jlog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jlog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b="-144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4.6 Master Theorem</a:t>
            </a:r>
            <a:r>
              <a:rPr lang="en-US" altLang="en-US" dirty="0">
                <a:sym typeface="+mn-ea"/>
              </a:rPr>
              <a:t>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ym typeface="+mn-ea"/>
                  </a:rPr>
                  <a:t>By using value of </a:t>
                </a:r>
                <a:r>
                  <a:rPr lang="en-US" dirty="0" err="1">
                    <a:sym typeface="+mn-ea"/>
                  </a:rPr>
                  <a:t>i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 t="-88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Factorial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34" b="-198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Substitution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363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4.6 Master Theorem</a:t>
            </a:r>
            <a:r>
              <a:rPr lang="en-US" altLang="en-US" dirty="0">
                <a:sym typeface="+mn-ea"/>
              </a:rPr>
              <a:t>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4.6 Master Theorem</a:t>
            </a:r>
            <a:r>
              <a:rPr lang="en-US" altLang="en-US" dirty="0"/>
              <a:t>: 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jlog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jlog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ym typeface="+mn-ea"/>
                  </a:rPr>
                  <a:t>By using value of </a:t>
                </a:r>
                <a:r>
                  <a:rPr lang="en-US" dirty="0" err="1">
                    <a:sym typeface="+mn-ea"/>
                  </a:rPr>
                  <a:t>i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Home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Factorial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34" b="-198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algorithm finds the number of binary digits in the binary representation of a positive decimal integer.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 </a:t>
            </a:r>
            <a:r>
              <a:rPr lang="en-US" b="1" dirty="0" err="1"/>
              <a:t>BinRec</a:t>
            </a:r>
            <a:r>
              <a:rPr lang="en-US" b="1" dirty="0"/>
              <a:t>(n)</a:t>
            </a:r>
          </a:p>
          <a:p>
            <a:r>
              <a:rPr lang="pt-BR" dirty="0"/>
              <a:t>//Input: A positive decimal integer n</a:t>
            </a:r>
          </a:p>
          <a:p>
            <a:r>
              <a:rPr lang="en-US" dirty="0"/>
              <a:t>//Output: The number of binary digits in n’s binary representation</a:t>
            </a:r>
          </a:p>
          <a:p>
            <a:r>
              <a:rPr lang="en-US" dirty="0"/>
              <a:t>if </a:t>
            </a:r>
          </a:p>
          <a:p>
            <a:pPr lvl="1"/>
            <a:r>
              <a:rPr lang="en-US" dirty="0"/>
              <a:t>n = 1 return 1</a:t>
            </a:r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BinRec</a:t>
            </a:r>
            <a:r>
              <a:rPr lang="en-US" dirty="0"/>
              <a:t>(n/2) + 1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BinRec</a:t>
            </a:r>
            <a:r>
              <a:rPr lang="en-US" b="1" dirty="0"/>
              <a:t>(n)</a:t>
            </a:r>
          </a:p>
          <a:p>
            <a:r>
              <a:rPr lang="en-US" dirty="0"/>
              <a:t>if </a:t>
            </a:r>
          </a:p>
          <a:p>
            <a:pPr lvl="1"/>
            <a:r>
              <a:rPr lang="en-US" dirty="0"/>
              <a:t>n = 1 return 1</a:t>
            </a:r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BinRec</a:t>
            </a:r>
            <a:r>
              <a:rPr lang="en-US" dirty="0"/>
              <a:t>(n/2) + 1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Substitution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63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2945</Words>
  <Application>Microsoft Office PowerPoint</Application>
  <PresentationFormat>On-screen Show (4:3)</PresentationFormat>
  <Paragraphs>442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Calibri</vt:lpstr>
      <vt:lpstr>Cambria Math</vt:lpstr>
      <vt:lpstr>Century Schoolbook</vt:lpstr>
      <vt:lpstr>DejaVu Math TeX Gyre</vt:lpstr>
      <vt:lpstr>Symbol</vt:lpstr>
      <vt:lpstr>Tahoma</vt:lpstr>
      <vt:lpstr>Times New Roman</vt:lpstr>
      <vt:lpstr>Verdana</vt:lpstr>
      <vt:lpstr>Wingdings</vt:lpstr>
      <vt:lpstr>Wingdings 2</vt:lpstr>
      <vt:lpstr>1_Custom Design</vt:lpstr>
      <vt:lpstr>Custom Design</vt:lpstr>
      <vt:lpstr>View</vt:lpstr>
      <vt:lpstr>Equation</vt:lpstr>
      <vt:lpstr>Equation.3</vt:lpstr>
      <vt:lpstr>Design and Analysis of Algorithms</vt:lpstr>
      <vt:lpstr>Analyzing the Time Efficiency of Recursive Algorithms</vt:lpstr>
      <vt:lpstr>Recursive Function</vt:lpstr>
      <vt:lpstr>Factorial T(n)=T(n-1)+1</vt:lpstr>
      <vt:lpstr>Factorial T(n)=T(n-1)+1</vt:lpstr>
      <vt:lpstr>Digits</vt:lpstr>
      <vt:lpstr>Complexity</vt:lpstr>
      <vt:lpstr>Complexity</vt:lpstr>
      <vt:lpstr>Complexity</vt:lpstr>
      <vt:lpstr>Merge Sort Algorithm</vt:lpstr>
      <vt:lpstr>Telescoping Sum</vt:lpstr>
      <vt:lpstr>Iterative Substitution</vt:lpstr>
      <vt:lpstr>Iterative Substitution</vt:lpstr>
      <vt:lpstr>Quick Sort Algorithm</vt:lpstr>
      <vt:lpstr>Tower of Hanoi puzzle</vt:lpstr>
      <vt:lpstr>Tower of Hanoi puzzle</vt:lpstr>
      <vt:lpstr>Tower of Hanoi puzzle</vt:lpstr>
      <vt:lpstr>Tower of Hanoi puzzle</vt:lpstr>
      <vt:lpstr>Tower of Hanoi puzzle</vt:lpstr>
      <vt:lpstr>Design and Analysis of Algorithm</vt:lpstr>
      <vt:lpstr>Complexity Analysis</vt:lpstr>
      <vt:lpstr>The Recursion Tree</vt:lpstr>
      <vt:lpstr>Recursive Algorithms Analysis</vt:lpstr>
      <vt:lpstr>Substitution: Guess-and-Test</vt:lpstr>
      <vt:lpstr>Substitution: Guess-and-Test</vt:lpstr>
      <vt:lpstr>Substitution: Guess-and-Test</vt:lpstr>
      <vt:lpstr>Substitution: Guess-and-Test</vt:lpstr>
      <vt:lpstr>Substitution: Guess-and-Test</vt:lpstr>
      <vt:lpstr>Substitution: Guess-and-Test</vt:lpstr>
      <vt:lpstr>CS2009 Design and Analysis of Algorithms</vt:lpstr>
      <vt:lpstr>Master Theorem Formal</vt:lpstr>
      <vt:lpstr>Master Theorem</vt:lpstr>
      <vt:lpstr>Master Theorem: f(n) is polynomial</vt:lpstr>
      <vt:lpstr>Master Theorem: f(n) is polynomial</vt:lpstr>
      <vt:lpstr>Master Theorem f(n) is log-polynomial</vt:lpstr>
      <vt:lpstr>4.6 Master Theorem Proof</vt:lpstr>
      <vt:lpstr>4.6 Master Theorem Proof</vt:lpstr>
      <vt:lpstr>4.6 Master Theorem Proof</vt:lpstr>
      <vt:lpstr>4.6 Master Theorem Proof</vt:lpstr>
      <vt:lpstr>4.6 Master Theorem Proof</vt:lpstr>
      <vt:lpstr>4.6 Master Theorem: Case 2</vt:lpstr>
      <vt:lpstr>4.6 Master Theorem</vt:lpstr>
      <vt:lpstr>4.6 Master Theorem</vt:lpstr>
      <vt:lpstr>4.6 Master Theorem</vt:lpstr>
      <vt:lpstr>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Analysis of Algorithms CS5123</dc:title>
  <dc:creator>Dr. M. Abdul Qadir</dc:creator>
  <cp:lastModifiedBy>Zeshan Khan</cp:lastModifiedBy>
  <cp:revision>287</cp:revision>
  <dcterms:created xsi:type="dcterms:W3CDTF">2020-10-19T16:51:12Z</dcterms:created>
  <dcterms:modified xsi:type="dcterms:W3CDTF">2021-09-23T08:48:46Z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