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87"/>
  </p:notesMasterIdLst>
  <p:sldIdLst>
    <p:sldId id="256" r:id="rId2"/>
    <p:sldId id="277" r:id="rId3"/>
    <p:sldId id="322" r:id="rId4"/>
    <p:sldId id="271" r:id="rId5"/>
    <p:sldId id="272" r:id="rId6"/>
    <p:sldId id="273" r:id="rId7"/>
    <p:sldId id="275" r:id="rId8"/>
    <p:sldId id="276" r:id="rId9"/>
    <p:sldId id="291" r:id="rId10"/>
    <p:sldId id="290" r:id="rId11"/>
    <p:sldId id="270" r:id="rId12"/>
    <p:sldId id="258" r:id="rId13"/>
    <p:sldId id="264" r:id="rId14"/>
    <p:sldId id="278" r:id="rId15"/>
    <p:sldId id="274" r:id="rId16"/>
    <p:sldId id="280" r:id="rId17"/>
    <p:sldId id="292" r:id="rId18"/>
    <p:sldId id="282" r:id="rId19"/>
    <p:sldId id="293" r:id="rId20"/>
    <p:sldId id="283" r:id="rId21"/>
    <p:sldId id="284" r:id="rId22"/>
    <p:sldId id="285" r:id="rId23"/>
    <p:sldId id="294" r:id="rId24"/>
    <p:sldId id="286" r:id="rId25"/>
    <p:sldId id="287" r:id="rId26"/>
    <p:sldId id="295" r:id="rId27"/>
    <p:sldId id="288" r:id="rId28"/>
    <p:sldId id="296" r:id="rId29"/>
    <p:sldId id="289" r:id="rId30"/>
    <p:sldId id="324" r:id="rId31"/>
    <p:sldId id="298" r:id="rId32"/>
    <p:sldId id="299" r:id="rId33"/>
    <p:sldId id="300" r:id="rId34"/>
    <p:sldId id="301" r:id="rId35"/>
    <p:sldId id="302" r:id="rId36"/>
    <p:sldId id="305" r:id="rId37"/>
    <p:sldId id="306" r:id="rId38"/>
    <p:sldId id="307" r:id="rId39"/>
    <p:sldId id="319" r:id="rId40"/>
    <p:sldId id="320" r:id="rId41"/>
    <p:sldId id="312" r:id="rId42"/>
    <p:sldId id="313" r:id="rId43"/>
    <p:sldId id="314" r:id="rId44"/>
    <p:sldId id="315" r:id="rId45"/>
    <p:sldId id="316" r:id="rId46"/>
    <p:sldId id="317" r:id="rId47"/>
    <p:sldId id="318" r:id="rId48"/>
    <p:sldId id="321" r:id="rId49"/>
    <p:sldId id="325" r:id="rId50"/>
    <p:sldId id="326" r:id="rId51"/>
    <p:sldId id="327" r:id="rId52"/>
    <p:sldId id="328" r:id="rId53"/>
    <p:sldId id="329" r:id="rId54"/>
    <p:sldId id="330" r:id="rId55"/>
    <p:sldId id="304" r:id="rId56"/>
    <p:sldId id="331" r:id="rId57"/>
    <p:sldId id="332" r:id="rId58"/>
    <p:sldId id="333" r:id="rId59"/>
    <p:sldId id="323" r:id="rId60"/>
    <p:sldId id="334" r:id="rId61"/>
    <p:sldId id="335" r:id="rId62"/>
    <p:sldId id="336" r:id="rId63"/>
    <p:sldId id="337" r:id="rId64"/>
    <p:sldId id="338" r:id="rId65"/>
    <p:sldId id="339" r:id="rId66"/>
    <p:sldId id="308" r:id="rId67"/>
    <p:sldId id="309" r:id="rId68"/>
    <p:sldId id="310" r:id="rId69"/>
    <p:sldId id="311" r:id="rId70"/>
    <p:sldId id="340" r:id="rId71"/>
    <p:sldId id="341" r:id="rId72"/>
    <p:sldId id="342" r:id="rId73"/>
    <p:sldId id="343" r:id="rId74"/>
    <p:sldId id="344" r:id="rId75"/>
    <p:sldId id="345" r:id="rId76"/>
    <p:sldId id="346" r:id="rId77"/>
    <p:sldId id="347" r:id="rId78"/>
    <p:sldId id="348" r:id="rId79"/>
    <p:sldId id="349" r:id="rId80"/>
    <p:sldId id="350" r:id="rId81"/>
    <p:sldId id="351" r:id="rId82"/>
    <p:sldId id="352" r:id="rId83"/>
    <p:sldId id="353" r:id="rId84"/>
    <p:sldId id="354" r:id="rId85"/>
    <p:sldId id="355"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38" autoAdjust="0"/>
    <p:restoredTop sz="90929"/>
  </p:normalViewPr>
  <p:slideViewPr>
    <p:cSldViewPr>
      <p:cViewPr varScale="1">
        <p:scale>
          <a:sx n="104" d="100"/>
          <a:sy n="104" d="100"/>
        </p:scale>
        <p:origin x="142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4.xml"/><Relationship Id="rId3" Type="http://schemas.openxmlformats.org/officeDocument/2006/relationships/slide" Target="slides/slide10.xml"/><Relationship Id="rId7" Type="http://schemas.openxmlformats.org/officeDocument/2006/relationships/slide" Target="slides/slide17.xml"/><Relationship Id="rId12" Type="http://schemas.openxmlformats.org/officeDocument/2006/relationships/slide" Target="slides/slide23.xml"/><Relationship Id="rId17" Type="http://schemas.openxmlformats.org/officeDocument/2006/relationships/slide" Target="slides/slide28.xml"/><Relationship Id="rId2" Type="http://schemas.openxmlformats.org/officeDocument/2006/relationships/slide" Target="slides/slide3.xml"/><Relationship Id="rId16" Type="http://schemas.openxmlformats.org/officeDocument/2006/relationships/slide" Target="slides/slide27.xml"/><Relationship Id="rId1" Type="http://schemas.openxmlformats.org/officeDocument/2006/relationships/slide" Target="slides/slide2.xml"/><Relationship Id="rId6" Type="http://schemas.openxmlformats.org/officeDocument/2006/relationships/slide" Target="slides/slide16.xml"/><Relationship Id="rId11" Type="http://schemas.openxmlformats.org/officeDocument/2006/relationships/slide" Target="slides/slide22.xml"/><Relationship Id="rId5" Type="http://schemas.openxmlformats.org/officeDocument/2006/relationships/slide" Target="slides/slide15.xml"/><Relationship Id="rId15" Type="http://schemas.openxmlformats.org/officeDocument/2006/relationships/slide" Target="slides/slide26.xml"/><Relationship Id="rId10" Type="http://schemas.openxmlformats.org/officeDocument/2006/relationships/slide" Target="slides/slide21.xml"/><Relationship Id="rId4" Type="http://schemas.openxmlformats.org/officeDocument/2006/relationships/slide" Target="slides/slide14.xml"/><Relationship Id="rId9" Type="http://schemas.openxmlformats.org/officeDocument/2006/relationships/slide" Target="slides/slide19.xml"/><Relationship Id="rId14"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6F4CF-DB5B-41B7-BA50-01776A7F55BE}" type="datetimeFigureOut">
              <a:rPr lang="en-US" smtClean="0"/>
              <a:t>10/26/2021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C50F08-E97D-4DF5-A108-95105952D5BE}" type="slidenum">
              <a:rPr lang="en-US" smtClean="0"/>
              <a:t>‹#›</a:t>
            </a:fld>
            <a:endParaRPr lang="en-US"/>
          </a:p>
        </p:txBody>
      </p:sp>
    </p:spTree>
    <p:extLst>
      <p:ext uri="{BB962C8B-B14F-4D97-AF65-F5344CB8AC3E}">
        <p14:creationId xmlns:p14="http://schemas.microsoft.com/office/powerpoint/2010/main" val="119922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C50F08-E97D-4DF5-A108-95105952D5BE}" type="slidenum">
              <a:rPr lang="en-US" smtClean="0"/>
              <a:t>1</a:t>
            </a:fld>
            <a:endParaRPr lang="en-US"/>
          </a:p>
        </p:txBody>
      </p:sp>
    </p:spTree>
    <p:extLst>
      <p:ext uri="{BB962C8B-B14F-4D97-AF65-F5344CB8AC3E}">
        <p14:creationId xmlns:p14="http://schemas.microsoft.com/office/powerpoint/2010/main" val="195384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F8B00-B4FE-4A20-9879-158654B63ABD}" type="slidenum">
              <a:rPr lang="en-US"/>
              <a:t>61</a:t>
            </a:fld>
            <a:endParaRPr lang="en-US"/>
          </a:p>
        </p:txBody>
      </p:sp>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20466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F8B00-B4FE-4A20-9879-158654B63ABD}" type="slidenum">
              <a:rPr lang="en-US"/>
              <a:t>62</a:t>
            </a:fld>
            <a:endParaRPr lang="en-US"/>
          </a:p>
        </p:txBody>
      </p:sp>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62163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F8B00-B4FE-4A20-9879-158654B63ABD}" type="slidenum">
              <a:rPr lang="en-US"/>
              <a:t>63</a:t>
            </a:fld>
            <a:endParaRPr lang="en-US"/>
          </a:p>
        </p:txBody>
      </p:sp>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9858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F8B00-B4FE-4A20-9879-158654B63ABD}" type="slidenum">
              <a:rPr lang="en-US"/>
              <a:t>64</a:t>
            </a:fld>
            <a:endParaRPr lang="en-US"/>
          </a:p>
        </p:txBody>
      </p:sp>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551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C50F08-E97D-4DF5-A108-95105952D5BE}" type="slidenum">
              <a:rPr lang="en-US" smtClean="0"/>
              <a:t>30</a:t>
            </a:fld>
            <a:endParaRPr lang="en-US"/>
          </a:p>
        </p:txBody>
      </p:sp>
    </p:spTree>
    <p:extLst>
      <p:ext uri="{BB962C8B-B14F-4D97-AF65-F5344CB8AC3E}">
        <p14:creationId xmlns:p14="http://schemas.microsoft.com/office/powerpoint/2010/main" val="195384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Consider computing A(BC)</a:t>
            </a:r>
          </a:p>
          <a:p>
            <a:pPr>
              <a:buFontTx/>
              <a:buChar char="•"/>
            </a:pPr>
            <a:r>
              <a:rPr lang="en-US" altLang="en-US"/>
              <a:t>  We multiply BC first, how many element multiplications are required?</a:t>
            </a:r>
          </a:p>
          <a:p>
            <a:pPr>
              <a:buFontTx/>
              <a:buChar char="•"/>
            </a:pPr>
            <a:r>
              <a:rPr lang="en-US" altLang="en-US"/>
              <a:t>  What are the dimensions of our resulting matrix?  </a:t>
            </a:r>
          </a:p>
          <a:p>
            <a:pPr>
              <a:buFontTx/>
              <a:buChar char="•"/>
            </a:pPr>
            <a:r>
              <a:rPr lang="en-US" altLang="en-US"/>
              <a:t>  Then we multiply A(BC)</a:t>
            </a:r>
          </a:p>
          <a:p>
            <a:pPr lvl="1">
              <a:buFontTx/>
              <a:buChar char="•"/>
            </a:pPr>
            <a:r>
              <a:rPr lang="en-US" altLang="en-US"/>
              <a:t>  How many element multiplications are required?</a:t>
            </a:r>
          </a:p>
          <a:p>
            <a:pPr>
              <a:buFontTx/>
              <a:buChar char="•"/>
            </a:pPr>
            <a:r>
              <a:rPr lang="en-US" altLang="en-US"/>
              <a:t>What are the TOTAL element multiplications??</a:t>
            </a:r>
          </a:p>
          <a:p>
            <a:pPr lvl="1">
              <a:buFontTx/>
              <a:buChar char="•"/>
            </a:pPr>
            <a:endParaRPr lang="en-US" altLang="en-US"/>
          </a:p>
          <a:p>
            <a:r>
              <a:rPr lang="en-US" altLang="en-US"/>
              <a:t>Consider computing (AB)C</a:t>
            </a:r>
          </a:p>
          <a:p>
            <a:pPr>
              <a:buFontTx/>
              <a:buChar char="•"/>
            </a:pPr>
            <a:r>
              <a:rPr lang="en-US" altLang="en-US"/>
              <a:t>  We multiply AB first, how many element multiplications are required?</a:t>
            </a:r>
          </a:p>
          <a:p>
            <a:pPr>
              <a:buFontTx/>
              <a:buChar char="•"/>
            </a:pPr>
            <a:r>
              <a:rPr lang="en-US" altLang="en-US"/>
              <a:t>  What are the dimensions of our resulting matrix?  </a:t>
            </a:r>
          </a:p>
          <a:p>
            <a:pPr>
              <a:buFontTx/>
              <a:buChar char="•"/>
            </a:pPr>
            <a:r>
              <a:rPr lang="en-US" altLang="en-US"/>
              <a:t>  Then we multiply (AB)C</a:t>
            </a:r>
          </a:p>
          <a:p>
            <a:pPr lvl="1">
              <a:buFontTx/>
              <a:buChar char="•"/>
            </a:pPr>
            <a:r>
              <a:rPr lang="en-US" altLang="en-US"/>
              <a:t>  How many element multiplications are required?</a:t>
            </a:r>
          </a:p>
          <a:p>
            <a:r>
              <a:rPr lang="en-US" altLang="en-US"/>
              <a:t>	What are the TOTAL element multiplications??</a:t>
            </a:r>
          </a:p>
          <a:p>
            <a:endParaRPr lang="en-US" altLang="en-US"/>
          </a:p>
          <a:p>
            <a:r>
              <a:rPr lang="en-US" altLang="en-US"/>
              <a:t>IS THERE A DIFFERENCE BETWEEN THE NUMBER OF MULTIPLICATIONS necessary for the different groupings??</a:t>
            </a:r>
          </a:p>
          <a:p>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677659D-6B5D-45E4-8E91-72161A8F4B2C}" type="slidenum">
              <a:rPr lang="en-US" altLang="en-US"/>
              <a:pPr>
                <a:spcBef>
                  <a:spcPct val="0"/>
                </a:spcBef>
              </a:pPr>
              <a:t>33</a:t>
            </a:fld>
            <a:endParaRPr lang="en-US" altLang="en-US"/>
          </a:p>
        </p:txBody>
      </p:sp>
    </p:spTree>
    <p:extLst>
      <p:ext uri="{BB962C8B-B14F-4D97-AF65-F5344CB8AC3E}">
        <p14:creationId xmlns:p14="http://schemas.microsoft.com/office/powerpoint/2010/main" val="2823882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C50F08-E97D-4DF5-A108-95105952D5BE}" type="slidenum">
              <a:rPr lang="en-US" smtClean="0"/>
              <a:t>49</a:t>
            </a:fld>
            <a:endParaRPr lang="en-US"/>
          </a:p>
        </p:txBody>
      </p:sp>
    </p:spTree>
    <p:extLst>
      <p:ext uri="{BB962C8B-B14F-4D97-AF65-F5344CB8AC3E}">
        <p14:creationId xmlns:p14="http://schemas.microsoft.com/office/powerpoint/2010/main" val="258270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F8B00-B4FE-4A20-9879-158654B63ABD}" type="slidenum">
              <a:rPr lang="en-US"/>
              <a:t>56</a:t>
            </a:fld>
            <a:endParaRPr lang="en-US"/>
          </a:p>
        </p:txBody>
      </p:sp>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1299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F8B00-B4FE-4A20-9879-158654B63ABD}" type="slidenum">
              <a:rPr lang="en-US"/>
              <a:t>57</a:t>
            </a:fld>
            <a:endParaRPr lang="en-US"/>
          </a:p>
        </p:txBody>
      </p:sp>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3743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F8B00-B4FE-4A20-9879-158654B63ABD}" type="slidenum">
              <a:rPr lang="en-US"/>
              <a:t>58</a:t>
            </a:fld>
            <a:endParaRPr lang="en-US"/>
          </a:p>
        </p:txBody>
      </p:sp>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1463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F8B00-B4FE-4A20-9879-158654B63ABD}" type="slidenum">
              <a:rPr lang="en-US"/>
              <a:t>59</a:t>
            </a:fld>
            <a:endParaRPr lang="en-US"/>
          </a:p>
        </p:txBody>
      </p:sp>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6626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9EF8B00-B4FE-4A20-9879-158654B63ABD}" type="slidenum">
              <a:rPr lang="en-US"/>
              <a:t>60</a:t>
            </a:fld>
            <a:endParaRPr lang="en-US"/>
          </a:p>
        </p:txBody>
      </p:sp>
      <p:sp>
        <p:nvSpPr>
          <p:cNvPr id="445442" name="Rectangle 2"/>
          <p:cNvSpPr>
            <a:spLocks noGrp="1" noRot="1" noChangeAspect="1" noChangeArrowheads="1" noTextEdit="1"/>
          </p:cNvSpPr>
          <p:nvPr>
            <p:ph type="sldImg"/>
          </p:nvPr>
        </p:nvSpPr>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5162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r>
              <a:rPr lang="en-US"/>
              <a:t>zeshan.khan@nu.edu.pk</a:t>
            </a:r>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pPr>
              <a:defRPr/>
            </a:pPr>
            <a:fld id="{603099A4-9E88-416A-A26B-C50B2E403C71}" type="slidenum">
              <a:rPr lang="en-US" smtClean="0"/>
              <a:pPr>
                <a:defRPr/>
              </a:pPr>
              <a:t>‹#›</a:t>
            </a:fld>
            <a:endParaRPr lang="en-US"/>
          </a:p>
        </p:txBody>
      </p:sp>
    </p:spTree>
    <p:extLst>
      <p:ext uri="{BB962C8B-B14F-4D97-AF65-F5344CB8AC3E}">
        <p14:creationId xmlns:p14="http://schemas.microsoft.com/office/powerpoint/2010/main" val="31051629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zeshan.khan@nu.edu.pk</a:t>
            </a:r>
          </a:p>
        </p:txBody>
      </p:sp>
      <p:sp>
        <p:nvSpPr>
          <p:cNvPr id="6" name="Slide Number Placeholder 5"/>
          <p:cNvSpPr>
            <a:spLocks noGrp="1"/>
          </p:cNvSpPr>
          <p:nvPr>
            <p:ph type="sldNum" sz="quarter" idx="12"/>
          </p:nvPr>
        </p:nvSpPr>
        <p:spPr/>
        <p:txBody>
          <a:bodyPr/>
          <a:lstStyle/>
          <a:p>
            <a:pPr>
              <a:defRPr/>
            </a:pPr>
            <a:fld id="{CB6913DE-15BC-45C0-A462-AD2CDD8054D2}" type="slidenum">
              <a:rPr lang="en-US" smtClean="0"/>
              <a:pPr>
                <a:defRPr/>
              </a:pPr>
              <a:t>‹#›</a:t>
            </a:fld>
            <a:endParaRPr lang="en-US"/>
          </a:p>
        </p:txBody>
      </p:sp>
    </p:spTree>
    <p:extLst>
      <p:ext uri="{BB962C8B-B14F-4D97-AF65-F5344CB8AC3E}">
        <p14:creationId xmlns:p14="http://schemas.microsoft.com/office/powerpoint/2010/main" val="49127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zeshan.khan@nu.edu.pk</a:t>
            </a:r>
          </a:p>
        </p:txBody>
      </p:sp>
      <p:sp>
        <p:nvSpPr>
          <p:cNvPr id="6" name="Slide Number Placeholder 5"/>
          <p:cNvSpPr>
            <a:spLocks noGrp="1"/>
          </p:cNvSpPr>
          <p:nvPr>
            <p:ph type="sldNum" sz="quarter" idx="12"/>
          </p:nvPr>
        </p:nvSpPr>
        <p:spPr/>
        <p:txBody>
          <a:bodyPr/>
          <a:lstStyle/>
          <a:p>
            <a:pPr>
              <a:defRPr/>
            </a:pPr>
            <a:fld id="{9C48138F-00D8-4954-916B-716CC4C09D9A}" type="slidenum">
              <a:rPr lang="en-US" smtClean="0"/>
              <a:pPr>
                <a:defRPr/>
              </a:pPr>
              <a:t>‹#›</a:t>
            </a:fld>
            <a:endParaRPr lang="en-US"/>
          </a:p>
        </p:txBody>
      </p:sp>
    </p:spTree>
    <p:extLst>
      <p:ext uri="{BB962C8B-B14F-4D97-AF65-F5344CB8AC3E}">
        <p14:creationId xmlns:p14="http://schemas.microsoft.com/office/powerpoint/2010/main" val="151663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zeshan.khan@nu.edu.pk</a:t>
            </a:r>
          </a:p>
        </p:txBody>
      </p:sp>
      <p:sp>
        <p:nvSpPr>
          <p:cNvPr id="6" name="Slide Number Placeholder 5"/>
          <p:cNvSpPr>
            <a:spLocks noGrp="1"/>
          </p:cNvSpPr>
          <p:nvPr>
            <p:ph type="sldNum" sz="quarter" idx="12"/>
          </p:nvPr>
        </p:nvSpPr>
        <p:spPr/>
        <p:txBody>
          <a:bodyPr/>
          <a:lstStyle/>
          <a:p>
            <a:pPr>
              <a:defRPr/>
            </a:pPr>
            <a:fld id="{506CEA49-2205-4EFB-BAAF-ED5401E11F52}" type="slidenum">
              <a:rPr lang="en-US" smtClean="0"/>
              <a:pPr>
                <a:defRPr/>
              </a:pPr>
              <a:t>‹#›</a:t>
            </a:fld>
            <a:endParaRPr lang="en-US"/>
          </a:p>
        </p:txBody>
      </p:sp>
    </p:spTree>
    <p:extLst>
      <p:ext uri="{BB962C8B-B14F-4D97-AF65-F5344CB8AC3E}">
        <p14:creationId xmlns:p14="http://schemas.microsoft.com/office/powerpoint/2010/main" val="420103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zeshan.khan@nu.edu.pk</a:t>
            </a:r>
          </a:p>
        </p:txBody>
      </p:sp>
      <p:sp>
        <p:nvSpPr>
          <p:cNvPr id="6" name="Slide Number Placeholder 5"/>
          <p:cNvSpPr>
            <a:spLocks noGrp="1"/>
          </p:cNvSpPr>
          <p:nvPr>
            <p:ph type="sldNum" sz="quarter" idx="12"/>
          </p:nvPr>
        </p:nvSpPr>
        <p:spPr/>
        <p:txBody>
          <a:bodyPr/>
          <a:lstStyle/>
          <a:p>
            <a:pPr>
              <a:defRPr/>
            </a:pPr>
            <a:fld id="{53A307EC-F066-4C85-A918-C1AED84F3CB0}" type="slidenum">
              <a:rPr lang="en-US" smtClean="0"/>
              <a:pPr>
                <a:defRPr/>
              </a:pPr>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24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zeshan.khan@nu.edu.pk</a:t>
            </a:r>
          </a:p>
        </p:txBody>
      </p:sp>
      <p:sp>
        <p:nvSpPr>
          <p:cNvPr id="7" name="Slide Number Placeholder 6"/>
          <p:cNvSpPr>
            <a:spLocks noGrp="1"/>
          </p:cNvSpPr>
          <p:nvPr>
            <p:ph type="sldNum" sz="quarter" idx="12"/>
          </p:nvPr>
        </p:nvSpPr>
        <p:spPr/>
        <p:txBody>
          <a:bodyPr/>
          <a:lstStyle/>
          <a:p>
            <a:pPr>
              <a:defRPr/>
            </a:pPr>
            <a:fld id="{E92C62F1-FB6E-4ACE-95DF-E4AFD49537C2}" type="slidenum">
              <a:rPr lang="en-US" smtClean="0"/>
              <a:pPr>
                <a:defRPr/>
              </a:pPr>
              <a:t>‹#›</a:t>
            </a:fld>
            <a:endParaRPr lang="en-US"/>
          </a:p>
        </p:txBody>
      </p:sp>
    </p:spTree>
    <p:extLst>
      <p:ext uri="{BB962C8B-B14F-4D97-AF65-F5344CB8AC3E}">
        <p14:creationId xmlns:p14="http://schemas.microsoft.com/office/powerpoint/2010/main" val="408274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zeshan.khan@nu.edu.pk</a:t>
            </a:r>
          </a:p>
        </p:txBody>
      </p:sp>
      <p:sp>
        <p:nvSpPr>
          <p:cNvPr id="9" name="Slide Number Placeholder 8"/>
          <p:cNvSpPr>
            <a:spLocks noGrp="1"/>
          </p:cNvSpPr>
          <p:nvPr>
            <p:ph type="sldNum" sz="quarter" idx="12"/>
          </p:nvPr>
        </p:nvSpPr>
        <p:spPr/>
        <p:txBody>
          <a:bodyPr/>
          <a:lstStyle/>
          <a:p>
            <a:pPr>
              <a:defRPr/>
            </a:pPr>
            <a:fld id="{195107C6-48B0-4115-90BF-461DAEDCBC2B}" type="slidenum">
              <a:rPr lang="en-US" smtClean="0"/>
              <a:pPr>
                <a:defRPr/>
              </a:pPr>
              <a:t>‹#›</a:t>
            </a:fld>
            <a:endParaRPr lang="en-US"/>
          </a:p>
        </p:txBody>
      </p:sp>
    </p:spTree>
    <p:extLst>
      <p:ext uri="{BB962C8B-B14F-4D97-AF65-F5344CB8AC3E}">
        <p14:creationId xmlns:p14="http://schemas.microsoft.com/office/powerpoint/2010/main" val="1229768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zeshan.khan@nu.edu.pk</a:t>
            </a:r>
          </a:p>
        </p:txBody>
      </p:sp>
      <p:sp>
        <p:nvSpPr>
          <p:cNvPr id="5" name="Slide Number Placeholder 4"/>
          <p:cNvSpPr>
            <a:spLocks noGrp="1"/>
          </p:cNvSpPr>
          <p:nvPr>
            <p:ph type="sldNum" sz="quarter" idx="12"/>
          </p:nvPr>
        </p:nvSpPr>
        <p:spPr/>
        <p:txBody>
          <a:bodyPr/>
          <a:lstStyle/>
          <a:p>
            <a:pPr>
              <a:defRPr/>
            </a:pPr>
            <a:fld id="{50A57DE5-335B-4348-A110-7E8F8B363F7D}" type="slidenum">
              <a:rPr lang="en-US" smtClean="0"/>
              <a:pPr>
                <a:defRPr/>
              </a:pPr>
              <a:t>‹#›</a:t>
            </a:fld>
            <a:endParaRPr lang="en-US"/>
          </a:p>
        </p:txBody>
      </p:sp>
    </p:spTree>
    <p:extLst>
      <p:ext uri="{BB962C8B-B14F-4D97-AF65-F5344CB8AC3E}">
        <p14:creationId xmlns:p14="http://schemas.microsoft.com/office/powerpoint/2010/main" val="30422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zeshan.khan@nu.edu.pk</a:t>
            </a:r>
          </a:p>
        </p:txBody>
      </p:sp>
      <p:sp>
        <p:nvSpPr>
          <p:cNvPr id="4" name="Slide Number Placeholder 3"/>
          <p:cNvSpPr>
            <a:spLocks noGrp="1"/>
          </p:cNvSpPr>
          <p:nvPr>
            <p:ph type="sldNum" sz="quarter" idx="12"/>
          </p:nvPr>
        </p:nvSpPr>
        <p:spPr/>
        <p:txBody>
          <a:bodyPr/>
          <a:lstStyle/>
          <a:p>
            <a:pPr>
              <a:defRPr/>
            </a:pPr>
            <a:fld id="{A874209B-48E1-411C-8EAE-CC4A5A82A12C}" type="slidenum">
              <a:rPr lang="en-US" smtClean="0"/>
              <a:pPr>
                <a:defRPr/>
              </a:pPr>
              <a:t>‹#›</a:t>
            </a:fld>
            <a:endParaRPr lang="en-US"/>
          </a:p>
        </p:txBody>
      </p:sp>
    </p:spTree>
    <p:extLst>
      <p:ext uri="{BB962C8B-B14F-4D97-AF65-F5344CB8AC3E}">
        <p14:creationId xmlns:p14="http://schemas.microsoft.com/office/powerpoint/2010/main" val="38417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zeshan.khan@nu.edu.pk</a:t>
            </a:r>
          </a:p>
        </p:txBody>
      </p:sp>
      <p:sp>
        <p:nvSpPr>
          <p:cNvPr id="7" name="Slide Number Placeholder 6"/>
          <p:cNvSpPr>
            <a:spLocks noGrp="1"/>
          </p:cNvSpPr>
          <p:nvPr>
            <p:ph type="sldNum" sz="quarter" idx="12"/>
          </p:nvPr>
        </p:nvSpPr>
        <p:spPr/>
        <p:txBody>
          <a:bodyPr/>
          <a:lstStyle/>
          <a:p>
            <a:pPr>
              <a:defRPr/>
            </a:pPr>
            <a:fld id="{4B3F5036-F292-4C73-9705-D3BB5558A1F5}" type="slidenum">
              <a:rPr lang="en-US" smtClean="0"/>
              <a:pPr>
                <a:defRPr/>
              </a:pPr>
              <a:t>‹#›</a:t>
            </a:fld>
            <a:endParaRPr lang="en-US"/>
          </a:p>
        </p:txBody>
      </p:sp>
    </p:spTree>
    <p:extLst>
      <p:ext uri="{BB962C8B-B14F-4D97-AF65-F5344CB8AC3E}">
        <p14:creationId xmlns:p14="http://schemas.microsoft.com/office/powerpoint/2010/main" val="176099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zeshan.khan@nu.edu.pk</a:t>
            </a:r>
          </a:p>
        </p:txBody>
      </p:sp>
      <p:sp>
        <p:nvSpPr>
          <p:cNvPr id="7" name="Slide Number Placeholder 6"/>
          <p:cNvSpPr>
            <a:spLocks noGrp="1"/>
          </p:cNvSpPr>
          <p:nvPr>
            <p:ph type="sldNum" sz="quarter" idx="12"/>
          </p:nvPr>
        </p:nvSpPr>
        <p:spPr/>
        <p:txBody>
          <a:bodyPr/>
          <a:lstStyle/>
          <a:p>
            <a:pPr>
              <a:defRPr/>
            </a:pPr>
            <a:fld id="{44B5962C-7C60-415C-82BE-E1BCC9A44FDB}" type="slidenum">
              <a:rPr lang="en-US" smtClean="0"/>
              <a:pPr>
                <a:defRPr/>
              </a:pPr>
              <a:t>‹#›</a:t>
            </a:fld>
            <a:endParaRPr lang="en-US"/>
          </a:p>
        </p:txBody>
      </p:sp>
    </p:spTree>
    <p:extLst>
      <p:ext uri="{BB962C8B-B14F-4D97-AF65-F5344CB8AC3E}">
        <p14:creationId xmlns:p14="http://schemas.microsoft.com/office/powerpoint/2010/main" val="351587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n-US"/>
              <a:t>zeshan.khan@nu.edu.pk</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195107C6-48B0-4115-90BF-461DAEDCBC2B}" type="slidenum">
              <a:rPr lang="en-US" smtClean="0"/>
              <a:pPr>
                <a:defRPr/>
              </a:pPr>
              <a:t>‹#›</a:t>
            </a:fld>
            <a:endParaRPr lang="en-US"/>
          </a:p>
        </p:txBody>
      </p:sp>
    </p:spTree>
    <p:extLst>
      <p:ext uri="{BB962C8B-B14F-4D97-AF65-F5344CB8AC3E}">
        <p14:creationId xmlns:p14="http://schemas.microsoft.com/office/powerpoint/2010/main" val="110915768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loki.cs.brown.edu:8081/webae/images/cover-large.jp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2.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normAutofit fontScale="90000"/>
          </a:bodyPr>
          <a:lstStyle/>
          <a:p>
            <a:r>
              <a:rPr lang="en-US" dirty="0"/>
              <a:t>CS2009 Design and Analysis of Algorithms</a:t>
            </a:r>
          </a:p>
        </p:txBody>
      </p:sp>
      <p:sp>
        <p:nvSpPr>
          <p:cNvPr id="2051" name="Rectangle 3"/>
          <p:cNvSpPr>
            <a:spLocks noGrp="1" noChangeArrowheads="1"/>
          </p:cNvSpPr>
          <p:nvPr>
            <p:ph type="subTitle" idx="1"/>
          </p:nvPr>
        </p:nvSpPr>
        <p:spPr/>
        <p:txBody>
          <a:bodyPr/>
          <a:lstStyle/>
          <a:p>
            <a:pPr eaLnBrk="1" hangingPunct="1"/>
            <a:r>
              <a:rPr lang="en-US" dirty="0"/>
              <a:t>Understand Dynamic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2900"/>
              <a:t>Dynamic Programming: Steps</a:t>
            </a:r>
            <a:endParaRPr lang="en-US" sz="2900" b="1"/>
          </a:p>
        </p:txBody>
      </p:sp>
      <p:sp>
        <p:nvSpPr>
          <p:cNvPr id="10243" name="Rectangle 3"/>
          <p:cNvSpPr>
            <a:spLocks noGrp="1" noChangeArrowheads="1"/>
          </p:cNvSpPr>
          <p:nvPr>
            <p:ph idx="1"/>
          </p:nvPr>
        </p:nvSpPr>
        <p:spPr/>
        <p:txBody>
          <a:bodyPr>
            <a:normAutofit fontScale="62500" lnSpcReduction="20000"/>
          </a:bodyPr>
          <a:lstStyle/>
          <a:p>
            <a:pPr marL="609600" indent="-609600" eaLnBrk="1" hangingPunct="1">
              <a:lnSpc>
                <a:spcPct val="90000"/>
              </a:lnSpc>
            </a:pPr>
            <a:r>
              <a:rPr lang="en-US" sz="2300" b="1" dirty="0">
                <a:sym typeface="Symbol" panose="05050102010706020507" pitchFamily="18" charset="2"/>
              </a:rPr>
              <a:t>The seven steps in the development of a dynamic programming algorithm are as follows</a:t>
            </a:r>
            <a:r>
              <a:rPr lang="en-US" sz="2300" b="1" i="1" dirty="0">
                <a:sym typeface="Symbol" panose="05050102010706020507" pitchFamily="18" charset="2"/>
              </a:rPr>
              <a:t>:</a:t>
            </a:r>
          </a:p>
          <a:p>
            <a:pPr marL="609600" indent="-609600" eaLnBrk="1" hangingPunct="1">
              <a:lnSpc>
                <a:spcPct val="90000"/>
              </a:lnSpc>
              <a:buFont typeface="Wingdings" panose="05000000000000000000" pitchFamily="2" charset="2"/>
              <a:buNone/>
            </a:pPr>
            <a:endParaRPr lang="en-US" sz="2300" b="1" i="1" dirty="0">
              <a:sym typeface="Symbol" panose="05050102010706020507" pitchFamily="18" charset="2"/>
            </a:endParaRP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Establish a recursive property that gives the solution to an instance of the problem.</a:t>
            </a:r>
          </a:p>
          <a:p>
            <a:pPr marL="609600" indent="-609600" eaLnBrk="1" hangingPunct="1">
              <a:lnSpc>
                <a:spcPct val="90000"/>
              </a:lnSpc>
              <a:buFont typeface="Wingdings" panose="05000000000000000000" pitchFamily="2" charset="2"/>
              <a:buAutoNum type="arabicPeriod"/>
            </a:pPr>
            <a:r>
              <a:rPr lang="en-US" sz="2400" b="1" dirty="0">
                <a:sym typeface="Symbol" panose="05050102010706020507" pitchFamily="18" charset="2"/>
              </a:rPr>
              <a:t>Develop a recursive algorithm as per recursive property</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if same instance of the problem is being solved again an again in recursive calls</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a:t>
            </a:r>
            <a:r>
              <a:rPr lang="en-US" sz="2400" dirty="0" err="1">
                <a:sym typeface="Symbol" panose="05050102010706020507" pitchFamily="18" charset="2"/>
              </a:rPr>
              <a:t>memoized</a:t>
            </a:r>
            <a:r>
              <a:rPr lang="en-US" sz="2400" dirty="0">
                <a:sym typeface="Symbol" panose="05050102010706020507" pitchFamily="18" charset="2"/>
              </a:rPr>
              <a:t> recursive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the pattern in storing the data in the memory </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Convert the </a:t>
            </a:r>
            <a:r>
              <a:rPr lang="en-US" sz="2400" dirty="0" err="1">
                <a:sym typeface="Symbol" panose="05050102010706020507" pitchFamily="18" charset="2"/>
              </a:rPr>
              <a:t>memoized</a:t>
            </a:r>
            <a:r>
              <a:rPr lang="en-US" sz="2400" dirty="0">
                <a:sym typeface="Symbol" panose="05050102010706020507" pitchFamily="18" charset="2"/>
              </a:rPr>
              <a:t> recursive algorithm into iterative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Optimize the iterative algorithm by using the storage as required (storage optimization)</a:t>
            </a:r>
            <a:endParaRPr lang="en-US" sz="2400" i="1" dirty="0">
              <a:sym typeface="Symbol" panose="05050102010706020507" pitchFamily="18" charset="2"/>
            </a:endParaRPr>
          </a:p>
        </p:txBody>
      </p:sp>
      <p:sp>
        <p:nvSpPr>
          <p:cNvPr id="6" name="Footer Placeholder 5">
            <a:extLst>
              <a:ext uri="{FF2B5EF4-FFF2-40B4-BE49-F238E27FC236}">
                <a16:creationId xmlns:a16="http://schemas.microsoft.com/office/drawing/2014/main" id="{20F799AC-5BC8-472D-8359-7AE125455F3E}"/>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91474CB8-2D21-4C7A-A716-0AA3B3C15FBE}"/>
              </a:ext>
            </a:extLst>
          </p:cNvPr>
          <p:cNvSpPr>
            <a:spLocks noGrp="1"/>
          </p:cNvSpPr>
          <p:nvPr>
            <p:ph type="sldNum" sz="quarter" idx="12"/>
          </p:nvPr>
        </p:nvSpPr>
        <p:spPr/>
        <p:txBody>
          <a:bodyPr/>
          <a:lstStyle/>
          <a:p>
            <a:pPr>
              <a:defRPr/>
            </a:pPr>
            <a:fld id="{506CEA49-2205-4EFB-BAAF-ED5401E11F52}" type="slidenum">
              <a:rPr lang="en-US" smtClean="0"/>
              <a:pPr>
                <a:defRPr/>
              </a:pPr>
              <a:t>10</a:t>
            </a:fld>
            <a:endParaRPr lang="en-US"/>
          </a:p>
        </p:txBody>
      </p:sp>
    </p:spTree>
    <p:extLst>
      <p:ext uri="{BB962C8B-B14F-4D97-AF65-F5344CB8AC3E}">
        <p14:creationId xmlns:p14="http://schemas.microsoft.com/office/powerpoint/2010/main" val="28025875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eaLnBrk="1" hangingPunct="1"/>
            <a:r>
              <a:rPr lang="en-US" dirty="0"/>
              <a:t>Recursive Definition to Algorithm</a:t>
            </a:r>
          </a:p>
        </p:txBody>
      </p:sp>
      <p:sp>
        <p:nvSpPr>
          <p:cNvPr id="3" name="Content Placeholder 2"/>
          <p:cNvSpPr>
            <a:spLocks noGrp="1"/>
          </p:cNvSpPr>
          <p:nvPr>
            <p:ph idx="1"/>
          </p:nvPr>
        </p:nvSpPr>
        <p:spPr/>
        <p:txBody>
          <a:bodyPr>
            <a:normAutofit/>
          </a:bodyPr>
          <a:lstStyle/>
          <a:p>
            <a:pPr marL="609600" indent="-609600" eaLnBrk="1" hangingPunct="1">
              <a:lnSpc>
                <a:spcPct val="90000"/>
              </a:lnSpc>
              <a:buFont typeface="Wingdings" pitchFamily="2" charset="2"/>
              <a:buNone/>
              <a:defRPr/>
            </a:pPr>
            <a:r>
              <a:rPr lang="en-US" dirty="0"/>
              <a:t>The Fibonacci numbers</a:t>
            </a:r>
          </a:p>
          <a:p>
            <a:pPr marL="609600" indent="-609600" eaLnBrk="1" hangingPunct="1">
              <a:lnSpc>
                <a:spcPct val="90000"/>
              </a:lnSpc>
              <a:defRPr/>
            </a:pPr>
            <a:r>
              <a:rPr lang="en-US" dirty="0"/>
              <a:t>0</a:t>
            </a:r>
            <a:r>
              <a:rPr lang="en-US" i="1" dirty="0"/>
              <a:t>, 1, 1, 2, 3, 5, 8, 13, 21, 34, . . . ,</a:t>
            </a:r>
          </a:p>
          <a:p>
            <a:pPr marL="609600" indent="-609600" eaLnBrk="1" hangingPunct="1">
              <a:lnSpc>
                <a:spcPct val="90000"/>
              </a:lnSpc>
              <a:defRPr/>
            </a:pPr>
            <a:r>
              <a:rPr lang="pt-BR" i="1" dirty="0"/>
              <a:t>F(n) = F(n − 1) + F(n − 2) for n &gt; 1</a:t>
            </a:r>
            <a:endParaRPr lang="en-US" i="1" dirty="0"/>
          </a:p>
          <a:p>
            <a:pPr marL="609600" indent="-609600" eaLnBrk="1" hangingPunct="1">
              <a:lnSpc>
                <a:spcPct val="90000"/>
              </a:lnSpc>
              <a:buFont typeface="Wingdings" pitchFamily="2" charset="2"/>
              <a:buNone/>
              <a:defRPr/>
            </a:pPr>
            <a:r>
              <a:rPr lang="en-US" i="1" dirty="0"/>
              <a:t>Fib(N)</a:t>
            </a:r>
          </a:p>
          <a:p>
            <a:pPr marL="609600" indent="-609600" eaLnBrk="1" hangingPunct="1">
              <a:lnSpc>
                <a:spcPct val="90000"/>
              </a:lnSpc>
              <a:buFont typeface="Wingdings" pitchFamily="2" charset="2"/>
              <a:buNone/>
              <a:defRPr/>
            </a:pPr>
            <a:r>
              <a:rPr lang="en-US" i="1" dirty="0"/>
              <a:t>{	if (N =&lt; 1)	</a:t>
            </a:r>
          </a:p>
          <a:p>
            <a:pPr marL="609600" indent="-609600" eaLnBrk="1" hangingPunct="1">
              <a:lnSpc>
                <a:spcPct val="90000"/>
              </a:lnSpc>
              <a:buFont typeface="Wingdings" pitchFamily="2" charset="2"/>
              <a:buNone/>
              <a:defRPr/>
            </a:pPr>
            <a:r>
              <a:rPr lang="en-US" i="1" dirty="0"/>
              <a:t>		return  1;</a:t>
            </a:r>
          </a:p>
          <a:p>
            <a:pPr marL="609600" indent="-609600" eaLnBrk="1" hangingPunct="1">
              <a:lnSpc>
                <a:spcPct val="90000"/>
              </a:lnSpc>
              <a:buFont typeface="Wingdings" pitchFamily="2" charset="2"/>
              <a:buNone/>
              <a:defRPr/>
            </a:pPr>
            <a:r>
              <a:rPr lang="en-US" i="1" dirty="0"/>
              <a:t>	else	</a:t>
            </a:r>
          </a:p>
          <a:p>
            <a:pPr marL="609600" indent="-609600" eaLnBrk="1" hangingPunct="1">
              <a:lnSpc>
                <a:spcPct val="90000"/>
              </a:lnSpc>
              <a:buFont typeface="Wingdings" pitchFamily="2" charset="2"/>
              <a:buNone/>
              <a:defRPr/>
            </a:pPr>
            <a:r>
              <a:rPr lang="en-US" i="1" dirty="0"/>
              <a:t>		return Fib(N-1) + Fib(N-2)	</a:t>
            </a:r>
          </a:p>
          <a:p>
            <a:pPr marL="609600" indent="-609600" eaLnBrk="1" hangingPunct="1">
              <a:lnSpc>
                <a:spcPct val="90000"/>
              </a:lnSpc>
              <a:buFont typeface="Wingdings" pitchFamily="2" charset="2"/>
              <a:buNone/>
              <a:defRPr/>
            </a:pPr>
            <a:r>
              <a:rPr lang="en-US" i="1" dirty="0"/>
              <a:t>}</a:t>
            </a:r>
          </a:p>
          <a:p>
            <a:pPr eaLnBrk="1" hangingPunct="1">
              <a:defRPr/>
            </a:pPr>
            <a:endParaRPr lang="en-US" dirty="0"/>
          </a:p>
        </p:txBody>
      </p:sp>
      <p:sp>
        <p:nvSpPr>
          <p:cNvPr id="7" name="Footer Placeholder 6">
            <a:extLst>
              <a:ext uri="{FF2B5EF4-FFF2-40B4-BE49-F238E27FC236}">
                <a16:creationId xmlns:a16="http://schemas.microsoft.com/office/drawing/2014/main" id="{854AEF63-315B-46BA-9778-48C32414FF9C}"/>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B498BDD7-C3B6-4194-BD92-954396621BD8}"/>
              </a:ext>
            </a:extLst>
          </p:cNvPr>
          <p:cNvSpPr>
            <a:spLocks noGrp="1"/>
          </p:cNvSpPr>
          <p:nvPr>
            <p:ph type="sldNum" sz="quarter" idx="12"/>
          </p:nvPr>
        </p:nvSpPr>
        <p:spPr/>
        <p:txBody>
          <a:bodyPr/>
          <a:lstStyle/>
          <a:p>
            <a:pPr>
              <a:defRPr/>
            </a:pPr>
            <a:fld id="{506CEA49-2205-4EFB-BAAF-ED5401E11F52}"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Exercise</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fontScale="85000" lnSpcReduction="10000"/>
              </a:bodyPr>
              <a:lstStyle/>
              <a:p>
                <a:pPr>
                  <a:spcBef>
                    <a:spcPct val="50000"/>
                  </a:spcBef>
                  <a:buFontTx/>
                  <a:buNone/>
                </a:pPr>
                <a:r>
                  <a:rPr lang="en-US" dirty="0"/>
                  <a:t>Develop a recursive algorithm for the following definition, where </a:t>
                </a:r>
                <a:r>
                  <a:rPr lang="en-US" i="1" dirty="0"/>
                  <a:t>P[]</a:t>
                </a:r>
                <a:r>
                  <a:rPr lang="en-US" dirty="0"/>
                  <a:t> is a one-dimensional array having indices from </a:t>
                </a:r>
                <a:r>
                  <a:rPr lang="en-US" b="1" i="1" dirty="0"/>
                  <a:t>i-1</a:t>
                </a:r>
                <a:r>
                  <a:rPr lang="en-US" dirty="0"/>
                  <a:t> to </a:t>
                </a:r>
                <a:r>
                  <a:rPr lang="en-US" b="1" i="1" dirty="0"/>
                  <a:t>j,</a:t>
                </a:r>
                <a:r>
                  <a:rPr lang="en-US" b="1" dirty="0"/>
                  <a:t>  </a:t>
                </a:r>
                <a:r>
                  <a:rPr lang="en-US" dirty="0"/>
                  <a:t>and </a:t>
                </a:r>
                <a:r>
                  <a:rPr lang="en-US" b="1" i="1" dirty="0"/>
                  <a:t>m</a:t>
                </a:r>
                <a:r>
                  <a:rPr lang="en-US" dirty="0"/>
                  <a:t> is a two-dimensional array of size </a:t>
                </a:r>
                <a:r>
                  <a:rPr lang="en-US" b="1" i="1" dirty="0" err="1"/>
                  <a:t>ixj</a:t>
                </a:r>
                <a:endParaRPr lang="en-US" b="1" i="1" dirty="0"/>
              </a:p>
              <a:p>
                <a:pPr>
                  <a:spcBef>
                    <a:spcPct val="50000"/>
                  </a:spcBef>
                  <a:buFontTx/>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i="1">
                                <a:latin typeface="Cambria Math" panose="02040503050406030204" pitchFamily="18" charset="0"/>
                              </a:rPr>
                              <m:t>𝑖𝑓</m:t>
                            </m:r>
                          </m:e>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mr>
                        <m:mr>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&lt;</m:t>
                                    </m:r>
                                    <m:r>
                                      <a:rPr lang="en-US" i="1">
                                        <a:latin typeface="Cambria Math" panose="02040503050406030204" pitchFamily="18" charset="0"/>
                                      </a:rPr>
                                      <m:t>𝑗</m:t>
                                    </m:r>
                                  </m:lim>
                                </m:limLow>
                              </m:fName>
                              <m:e>
                                <m:r>
                                  <a:rPr lang="en-US" i="1">
                                    <a:latin typeface="Cambria Math" panose="02040503050406030204" pitchFamily="18" charset="0"/>
                                  </a:rPr>
                                  <m:t>𝑚</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e>
                                </m:d>
                                <m:r>
                                  <a:rPr lang="en-US" i="1">
                                    <a:latin typeface="Cambria Math" panose="02040503050406030204" pitchFamily="18" charset="0"/>
                                  </a:rPr>
                                  <m:t>+</m:t>
                                </m:r>
                                <m:r>
                                  <a:rPr lang="en-US" i="1">
                                    <a:latin typeface="Cambria Math" panose="02040503050406030204" pitchFamily="18" charset="0"/>
                                  </a:rPr>
                                  <m:t>𝑚</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r>
                                      <a:rPr lang="en-US"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𝑝</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𝑝</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e>
                            </m:func>
                          </m:e>
                          <m:e>
                            <m:r>
                              <a:rPr lang="en-US" i="1">
                                <a:latin typeface="Cambria Math" panose="02040503050406030204" pitchFamily="18" charset="0"/>
                              </a:rPr>
                              <m:t>𝑖𝑓</m:t>
                            </m:r>
                          </m:e>
                          <m:e>
                            <m: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e>
                        </m:mr>
                      </m:m>
                    </m:oMath>
                  </m:oMathPara>
                </a14:m>
                <a:endParaRPr lang="en-US" i="1"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378" t="-980"/>
                </a:stretch>
              </a:blipFill>
            </p:spPr>
            <p:txBody>
              <a:bodyPr/>
              <a:lstStyle/>
              <a:p>
                <a:r>
                  <a:rPr lang="LID4096">
                    <a:noFill/>
                  </a:rPr>
                  <a:t> </a:t>
                </a:r>
              </a:p>
            </p:txBody>
          </p:sp>
        </mc:Fallback>
      </mc:AlternateContent>
      <p:sp>
        <p:nvSpPr>
          <p:cNvPr id="7" name="Footer Placeholder 6">
            <a:extLst>
              <a:ext uri="{FF2B5EF4-FFF2-40B4-BE49-F238E27FC236}">
                <a16:creationId xmlns:a16="http://schemas.microsoft.com/office/drawing/2014/main" id="{8A7C58D0-B868-49F5-889B-A92277453246}"/>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0E0EEFD9-82A4-4FBA-95CF-1738C995681B}"/>
              </a:ext>
            </a:extLst>
          </p:cNvPr>
          <p:cNvSpPr>
            <a:spLocks noGrp="1"/>
          </p:cNvSpPr>
          <p:nvPr>
            <p:ph type="sldNum" sz="quarter" idx="12"/>
          </p:nvPr>
        </p:nvSpPr>
        <p:spPr/>
        <p:txBody>
          <a:bodyPr/>
          <a:lstStyle/>
          <a:p>
            <a:pPr>
              <a:defRPr/>
            </a:pPr>
            <a:fld id="{506CEA49-2205-4EFB-BAAF-ED5401E11F52}"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Exercise</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a:bodyPr>
              <a:lstStyle/>
              <a:p>
                <a:r>
                  <a:rPr lang="en-US" dirty="0"/>
                  <a:t>Develop a recursive algorithm for the following definition</a:t>
                </a:r>
              </a:p>
              <a:p>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e>
                        <m:e>
                          <m:r>
                            <a:rPr lang="en-US" b="0" i="1" smtClean="0">
                              <a:latin typeface="Cambria Math" panose="02040503050406030204" pitchFamily="18" charset="0"/>
                            </a:rPr>
                            <m:t>𝑖</m:t>
                          </m:r>
                          <m:r>
                            <a:rPr lang="en-US" b="0" i="1" smtClean="0">
                              <a:latin typeface="Cambria Math" panose="02040503050406030204" pitchFamily="18" charset="0"/>
                            </a:rPr>
                            <m:t>==0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==0</m:t>
                          </m:r>
                        </m:e>
                      </m:mr>
                      <m:mr>
                        <m:e>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+1</m:t>
                          </m:r>
                        </m:e>
                        <m:e>
                          <m:r>
                            <a:rPr lang="en-US" b="0" i="1" smtClean="0">
                              <a:latin typeface="Cambria Math" panose="02040503050406030204" pitchFamily="18" charset="0"/>
                            </a:rPr>
                            <m:t>𝑖𝑓</m:t>
                          </m:r>
                        </m:e>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&gt;0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mr>
                      <m:mr>
                        <m:e>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e>
                        <m:e>
                          <m:r>
                            <a:rPr lang="en-US" b="0" i="1" smtClean="0">
                              <a:latin typeface="Cambria Math" panose="02040503050406030204" pitchFamily="18" charset="0"/>
                            </a:rPr>
                            <m:t>𝑖𝑓</m:t>
                          </m:r>
                        </m:e>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&gt;0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mr>
                    </m:m>
                  </m:oMath>
                </a14:m>
                <a:endParaRPr lang="en-US" dirty="0"/>
              </a:p>
              <a:p>
                <a:pPr>
                  <a:spcBef>
                    <a:spcPct val="0"/>
                  </a:spcBef>
                  <a:buNone/>
                </a:pPr>
                <a:endParaRPr lang="en-US" dirty="0"/>
              </a:p>
              <a:p>
                <a:pPr>
                  <a:spcBef>
                    <a:spcPct val="0"/>
                  </a:spcBef>
                  <a:buNone/>
                </a:pPr>
                <a:r>
                  <a:rPr lang="en-US" dirty="0"/>
                  <a:t>X = &lt;x1, x2, x3,…..,</a:t>
                </a:r>
                <a:r>
                  <a:rPr lang="en-US" dirty="0" err="1"/>
                  <a:t>xm</a:t>
                </a:r>
                <a:r>
                  <a:rPr lang="en-US" dirty="0"/>
                  <a:t>&gt;</a:t>
                </a:r>
              </a:p>
              <a:p>
                <a:pPr>
                  <a:spcBef>
                    <a:spcPct val="0"/>
                  </a:spcBef>
                  <a:buNone/>
                </a:pPr>
                <a:r>
                  <a:rPr lang="en-US" dirty="0"/>
                  <a:t>Y = &lt;y1, y2, y3,…..,</a:t>
                </a:r>
                <a:r>
                  <a:rPr lang="en-US" dirty="0" err="1"/>
                  <a:t>yn</a:t>
                </a:r>
                <a:r>
                  <a:rPr lang="en-US" dirty="0"/>
                  <a:t>&gt;</a:t>
                </a:r>
              </a:p>
              <a:p>
                <a:pPr>
                  <a:spcBef>
                    <a:spcPct val="0"/>
                  </a:spcBef>
                  <a:buNone/>
                </a:pPr>
                <a:r>
                  <a:rPr lang="en-US" dirty="0" err="1"/>
                  <a:t>i</a:t>
                </a:r>
                <a:r>
                  <a:rPr lang="en-US" dirty="0"/>
                  <a:t> varies from m to 0 and j varies from n to 0</a:t>
                </a:r>
              </a:p>
              <a:p>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756" t="-980"/>
                </a:stretch>
              </a:blipFill>
            </p:spPr>
            <p:txBody>
              <a:bodyPr/>
              <a:lstStyle/>
              <a:p>
                <a:r>
                  <a:rPr lang="LID4096">
                    <a:noFill/>
                  </a:rPr>
                  <a:t> </a:t>
                </a:r>
              </a:p>
            </p:txBody>
          </p:sp>
        </mc:Fallback>
      </mc:AlternateContent>
      <p:sp>
        <p:nvSpPr>
          <p:cNvPr id="7" name="Footer Placeholder 6">
            <a:extLst>
              <a:ext uri="{FF2B5EF4-FFF2-40B4-BE49-F238E27FC236}">
                <a16:creationId xmlns:a16="http://schemas.microsoft.com/office/drawing/2014/main" id="{C8F2BA2A-DDFA-4A0E-B2E7-9D5E5B98B132}"/>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0428AED5-C0BE-4986-8D63-CC4C6764D7D2}"/>
              </a:ext>
            </a:extLst>
          </p:cNvPr>
          <p:cNvSpPr>
            <a:spLocks noGrp="1"/>
          </p:cNvSpPr>
          <p:nvPr>
            <p:ph type="sldNum" sz="quarter" idx="12"/>
          </p:nvPr>
        </p:nvSpPr>
        <p:spPr/>
        <p:txBody>
          <a:bodyPr/>
          <a:lstStyle/>
          <a:p>
            <a:pPr>
              <a:defRPr/>
            </a:pPr>
            <a:fld id="{506CEA49-2205-4EFB-BAAF-ED5401E11F52}"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2900" dirty="0"/>
              <a:t>Dynamic Programming: Combinations Calculations</a:t>
            </a:r>
          </a:p>
        </p:txBody>
      </p:sp>
      <mc:AlternateContent xmlns:mc="http://schemas.openxmlformats.org/markup-compatibility/2006" xmlns:a14="http://schemas.microsoft.com/office/drawing/2010/main">
        <mc:Choice Requires="a14">
          <p:sp>
            <p:nvSpPr>
              <p:cNvPr id="12291" name="Rectangle 3"/>
              <p:cNvSpPr>
                <a:spLocks noGrp="1" noChangeArrowheads="1"/>
              </p:cNvSpPr>
              <p:nvPr>
                <p:ph idx="1"/>
              </p:nvPr>
            </p:nvSpPr>
            <p:spPr/>
            <p:txBody>
              <a:bodyPr>
                <a:normAutofit/>
              </a:bodyPr>
              <a:lstStyle/>
              <a:p>
                <a:pPr eaLnBrk="1" hangingPunct="1"/>
                <a:r>
                  <a:rPr lang="en-US" dirty="0"/>
                  <a:t>The binomial coefficient is given by</a:t>
                </a:r>
              </a:p>
              <a:p>
                <a:pPr eaLnBrk="1" hangingPunct="1"/>
                <a14:m>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𝑘</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0≤</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m:t>
                    </m:r>
                  </m:oMath>
                </a14:m>
                <a:endParaRPr lang="en-US" b="0" dirty="0"/>
              </a:p>
              <a:p>
                <a:pPr eaLnBrk="1" hangingPunct="1"/>
                <a:r>
                  <a:rPr lang="en-US" sz="2000" dirty="0"/>
                  <a:t>For  values of n and k that are not small,</a:t>
                </a:r>
                <a:endParaRPr lang="en-US" sz="1600" dirty="0"/>
              </a:p>
              <a:p>
                <a:pPr eaLnBrk="1" hangingPunct="1"/>
                <a:r>
                  <a:rPr lang="en-US" dirty="0"/>
                  <a:t>We can not compute the binomial coefficient directly from this definition because n! is very large</a:t>
                </a:r>
                <a:endParaRPr lang="en-US" sz="1400" dirty="0"/>
              </a:p>
              <a:p>
                <a:pPr eaLnBrk="1" hangingPunct="1">
                  <a:buFont typeface="Wingdings" panose="05000000000000000000" pitchFamily="2" charset="2"/>
                  <a:buNone/>
                </a:pPr>
                <a:endParaRPr lang="en-US" sz="1600" dirty="0"/>
              </a:p>
            </p:txBody>
          </p:sp>
        </mc:Choice>
        <mc:Fallback xmlns="">
          <p:sp>
            <p:nvSpPr>
              <p:cNvPr id="12291" name="Rectangle 3"/>
              <p:cNvSpPr>
                <a:spLocks noGrp="1" noRot="1" noChangeAspect="1" noMove="1" noResize="1" noEditPoints="1" noAdjustHandles="1" noChangeArrowheads="1" noChangeShapeType="1" noTextEdit="1"/>
              </p:cNvSpPr>
              <p:nvPr>
                <p:ph idx="1"/>
              </p:nvPr>
            </p:nvSpPr>
            <p:spPr>
              <a:blipFill rotWithShape="0">
                <a:blip r:embed="rId2"/>
                <a:stretch>
                  <a:fillRect l="-1614" t="-2827" r="-1614"/>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E19A5EE2-B6C9-4CB4-9A38-002EB2449053}"/>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307F85C0-393B-4D7D-BC67-ECDAAAECE95E}"/>
              </a:ext>
            </a:extLst>
          </p:cNvPr>
          <p:cNvSpPr>
            <a:spLocks noGrp="1"/>
          </p:cNvSpPr>
          <p:nvPr>
            <p:ph type="sldNum" sz="quarter" idx="12"/>
          </p:nvPr>
        </p:nvSpPr>
        <p:spPr/>
        <p:txBody>
          <a:bodyPr/>
          <a:lstStyle/>
          <a:p>
            <a:pPr>
              <a:defRPr/>
            </a:pPr>
            <a:fld id="{506CEA49-2205-4EFB-BAAF-ED5401E11F52}"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2900" dirty="0"/>
              <a:t>Dynamic Programming: Combinations Calculations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a:bodyPr>
              <a:lstStyle/>
              <a:p>
                <a:pPr marL="0" indent="0">
                  <a:buNone/>
                </a:pPr>
                <a:r>
                  <a:rPr lang="en-US" dirty="0"/>
                  <a:t>The binomial coefficient is given by</a:t>
                </a:r>
              </a:p>
              <a:p>
                <a:pPr marL="0" indent="0">
                  <a:buNone/>
                </a:pPr>
                <a14:m>
                  <m:oMathPara xmlns:m="http://schemas.openxmlformats.org/officeDocument/2006/math">
                    <m:oMathParaPr>
                      <m:jc m:val="centerGroup"/>
                    </m:oMathParaPr>
                    <m:oMath xmlns:m="http://schemas.openxmlformats.org/officeDocument/2006/math">
                      <m:r>
                        <a:rPr lang="en-US" i="1" kern="0">
                          <a:latin typeface="Cambria Math" panose="02040503050406030204" pitchFamily="18" charset="0"/>
                        </a:rPr>
                        <m:t>𝑇</m:t>
                      </m:r>
                      <m:d>
                        <m:dPr>
                          <m:begChr m:val="["/>
                          <m:endChr m:val="]"/>
                          <m:ctrlPr>
                            <a:rPr lang="en-US" i="1" kern="0">
                              <a:latin typeface="Cambria Math" panose="02040503050406030204" pitchFamily="18" charset="0"/>
                            </a:rPr>
                          </m:ctrlPr>
                        </m:dPr>
                        <m:e>
                          <m:m>
                            <m:mPr>
                              <m:mcs>
                                <m:mc>
                                  <m:mcPr>
                                    <m:count m:val="1"/>
                                    <m:mcJc m:val="center"/>
                                  </m:mcPr>
                                </m:mc>
                              </m:mcs>
                              <m:ctrlPr>
                                <a:rPr lang="en-US" i="1" kern="0">
                                  <a:latin typeface="Cambria Math" panose="02040503050406030204" pitchFamily="18" charset="0"/>
                                </a:rPr>
                              </m:ctrlPr>
                            </m:mPr>
                            <m:mr>
                              <m:e>
                                <m:r>
                                  <m:rPr>
                                    <m:brk m:alnAt="7"/>
                                  </m:rPr>
                                  <a:rPr lang="en-US" i="1" kern="0">
                                    <a:latin typeface="Cambria Math" panose="02040503050406030204" pitchFamily="18" charset="0"/>
                                  </a:rPr>
                                  <m:t>𝑛</m:t>
                                </m:r>
                              </m:e>
                            </m:mr>
                            <m:mr>
                              <m:e>
                                <m:r>
                                  <a:rPr lang="en-US" i="1" kern="0">
                                    <a:latin typeface="Cambria Math" panose="02040503050406030204" pitchFamily="18" charset="0"/>
                                  </a:rPr>
                                  <m:t>𝑘</m:t>
                                </m:r>
                              </m:e>
                            </m:mr>
                          </m:m>
                        </m:e>
                      </m:d>
                      <m:r>
                        <a:rPr lang="en-US" i="1" kern="0">
                          <a:latin typeface="Cambria Math" panose="02040503050406030204" pitchFamily="18" charset="0"/>
                        </a:rPr>
                        <m:t>={</m:t>
                      </m:r>
                      <m:m>
                        <m:mPr>
                          <m:mcs>
                            <m:mc>
                              <m:mcPr>
                                <m:count m:val="3"/>
                                <m:mcJc m:val="center"/>
                              </m:mcPr>
                            </m:mc>
                          </m:mcs>
                          <m:ctrlPr>
                            <a:rPr lang="en-US" i="1" kern="0">
                              <a:latin typeface="Cambria Math" panose="02040503050406030204" pitchFamily="18" charset="0"/>
                            </a:rPr>
                          </m:ctrlPr>
                        </m:mPr>
                        <m:mr>
                          <m:e>
                            <m:d>
                              <m:dPr>
                                <m:begChr m:val="["/>
                                <m:endChr m:val="]"/>
                                <m:ctrlPr>
                                  <a:rPr lang="en-US" i="1" kern="0">
                                    <a:latin typeface="Cambria Math" panose="02040503050406030204" pitchFamily="18" charset="0"/>
                                  </a:rPr>
                                </m:ctrlPr>
                              </m:dPr>
                              <m:e>
                                <m:m>
                                  <m:mPr>
                                    <m:mcs>
                                      <m:mc>
                                        <m:mcPr>
                                          <m:count m:val="1"/>
                                          <m:mcJc m:val="center"/>
                                        </m:mcPr>
                                      </m:mc>
                                    </m:mcs>
                                    <m:ctrlPr>
                                      <a:rPr lang="en-US" i="1" kern="0">
                                        <a:latin typeface="Cambria Math" panose="02040503050406030204" pitchFamily="18" charset="0"/>
                                      </a:rPr>
                                    </m:ctrlPr>
                                  </m:mPr>
                                  <m:mr>
                                    <m:e>
                                      <m:r>
                                        <m:rPr>
                                          <m:brk m:alnAt="7"/>
                                        </m:rPr>
                                        <a:rPr lang="en-US" i="1" kern="0">
                                          <a:latin typeface="Cambria Math" panose="02040503050406030204" pitchFamily="18" charset="0"/>
                                        </a:rPr>
                                        <m:t>𝑛</m:t>
                                      </m:r>
                                      <m:r>
                                        <a:rPr lang="en-US" i="1" kern="0">
                                          <a:latin typeface="Cambria Math" panose="02040503050406030204" pitchFamily="18" charset="0"/>
                                        </a:rPr>
                                        <m:t>−1</m:t>
                                      </m:r>
                                    </m:e>
                                  </m:mr>
                                  <m:mr>
                                    <m:e>
                                      <m:r>
                                        <a:rPr lang="en-US" i="1" kern="0">
                                          <a:latin typeface="Cambria Math" panose="02040503050406030204" pitchFamily="18" charset="0"/>
                                        </a:rPr>
                                        <m:t>𝑘</m:t>
                                      </m:r>
                                      <m:r>
                                        <a:rPr lang="en-US" i="1" kern="0">
                                          <a:latin typeface="Cambria Math" panose="02040503050406030204" pitchFamily="18" charset="0"/>
                                        </a:rPr>
                                        <m:t>−1</m:t>
                                      </m:r>
                                    </m:e>
                                  </m:mr>
                                </m:m>
                              </m:e>
                            </m:d>
                            <m:r>
                              <m:rPr>
                                <m:brk m:alnAt="7"/>
                              </m:rPr>
                              <a:rPr lang="en-US" i="1" kern="0">
                                <a:latin typeface="Cambria Math" panose="02040503050406030204" pitchFamily="18" charset="0"/>
                              </a:rPr>
                              <m:t>+</m:t>
                            </m:r>
                            <m:r>
                              <a:rPr lang="en-US" i="1" kern="0">
                                <a:latin typeface="Cambria Math" panose="02040503050406030204" pitchFamily="18" charset="0"/>
                              </a:rPr>
                              <m:t>[</m:t>
                            </m:r>
                            <m:m>
                              <m:mPr>
                                <m:mcs>
                                  <m:mc>
                                    <m:mcPr>
                                      <m:count m:val="1"/>
                                      <m:mcJc m:val="center"/>
                                    </m:mcPr>
                                  </m:mc>
                                </m:mcs>
                                <m:ctrlPr>
                                  <a:rPr lang="en-US" i="1" kern="0">
                                    <a:latin typeface="Cambria Math" panose="02040503050406030204" pitchFamily="18" charset="0"/>
                                  </a:rPr>
                                </m:ctrlPr>
                              </m:mPr>
                              <m:mr>
                                <m:e>
                                  <m:r>
                                    <m:rPr>
                                      <m:brk m:alnAt="7"/>
                                    </m:rPr>
                                    <a:rPr lang="en-US" i="1" kern="0">
                                      <a:latin typeface="Cambria Math" panose="02040503050406030204" pitchFamily="18" charset="0"/>
                                    </a:rPr>
                                    <m:t>𝑛</m:t>
                                  </m:r>
                                  <m:r>
                                    <a:rPr lang="en-US" i="1" kern="0">
                                      <a:latin typeface="Cambria Math" panose="02040503050406030204" pitchFamily="18" charset="0"/>
                                    </a:rPr>
                                    <m:t>−1</m:t>
                                  </m:r>
                                </m:e>
                              </m:mr>
                              <m:mr>
                                <m:e>
                                  <m:r>
                                    <a:rPr lang="en-US" i="1" kern="0">
                                      <a:latin typeface="Cambria Math" panose="02040503050406030204" pitchFamily="18" charset="0"/>
                                    </a:rPr>
                                    <m:t>𝑘</m:t>
                                  </m:r>
                                </m:e>
                              </m:mr>
                            </m:m>
                            <m:r>
                              <m:rPr>
                                <m:brk m:alnAt="7"/>
                              </m:rPr>
                              <a:rPr lang="en-US" i="1" kern="0">
                                <a:latin typeface="Cambria Math" panose="02040503050406030204" pitchFamily="18" charset="0"/>
                              </a:rPr>
                              <m:t>]</m:t>
                            </m:r>
                          </m:e>
                          <m:e>
                            <m:r>
                              <a:rPr lang="en-US" i="1" kern="0">
                                <a:latin typeface="Cambria Math" panose="02040503050406030204" pitchFamily="18" charset="0"/>
                              </a:rPr>
                              <m:t>𝑖𝑓</m:t>
                            </m:r>
                          </m:e>
                          <m:e>
                            <m:r>
                              <a:rPr lang="en-US" i="1" kern="0">
                                <a:latin typeface="Cambria Math" panose="02040503050406030204" pitchFamily="18" charset="0"/>
                              </a:rPr>
                              <m:t>0&lt;</m:t>
                            </m:r>
                            <m:r>
                              <a:rPr lang="en-US" i="1" kern="0">
                                <a:latin typeface="Cambria Math" panose="02040503050406030204" pitchFamily="18" charset="0"/>
                              </a:rPr>
                              <m:t>𝑘</m:t>
                            </m:r>
                            <m:r>
                              <a:rPr lang="en-US" i="1" kern="0">
                                <a:latin typeface="Cambria Math" panose="02040503050406030204" pitchFamily="18" charset="0"/>
                              </a:rPr>
                              <m:t>&lt;</m:t>
                            </m:r>
                            <m:r>
                              <a:rPr lang="en-US" i="1" kern="0">
                                <a:latin typeface="Cambria Math" panose="02040503050406030204" pitchFamily="18" charset="0"/>
                              </a:rPr>
                              <m:t>𝑛</m:t>
                            </m:r>
                          </m:e>
                        </m:mr>
                        <m:mr>
                          <m:e>
                            <m:r>
                              <a:rPr lang="en-US" i="1" kern="0">
                                <a:latin typeface="Cambria Math" panose="02040503050406030204" pitchFamily="18" charset="0"/>
                              </a:rPr>
                              <m:t>1</m:t>
                            </m:r>
                          </m:e>
                          <m:e>
                            <m:r>
                              <a:rPr lang="en-US" i="1" kern="0">
                                <a:latin typeface="Cambria Math" panose="02040503050406030204" pitchFamily="18" charset="0"/>
                              </a:rPr>
                              <m:t>𝑖𝑓</m:t>
                            </m:r>
                          </m:e>
                          <m:e>
                            <m:r>
                              <a:rPr lang="en-US" i="1" kern="0">
                                <a:latin typeface="Cambria Math" panose="02040503050406030204" pitchFamily="18" charset="0"/>
                              </a:rPr>
                              <m:t>𝑘</m:t>
                            </m:r>
                            <m:r>
                              <a:rPr lang="en-US" i="1" kern="0">
                                <a:latin typeface="Cambria Math" panose="02040503050406030204" pitchFamily="18" charset="0"/>
                              </a:rPr>
                              <m:t>==0 </m:t>
                            </m:r>
                            <m:r>
                              <a:rPr lang="en-US" i="1" kern="0">
                                <a:latin typeface="Cambria Math" panose="02040503050406030204" pitchFamily="18" charset="0"/>
                              </a:rPr>
                              <m:t>𝑜𝑟</m:t>
                            </m:r>
                            <m:r>
                              <a:rPr lang="en-US" i="1" kern="0">
                                <a:latin typeface="Cambria Math" panose="02040503050406030204" pitchFamily="18" charset="0"/>
                              </a:rPr>
                              <m:t> </m:t>
                            </m:r>
                            <m:r>
                              <a:rPr lang="en-US" i="1" kern="0">
                                <a:latin typeface="Cambria Math" panose="02040503050406030204" pitchFamily="18" charset="0"/>
                              </a:rPr>
                              <m:t>𝑘</m:t>
                            </m:r>
                            <m:r>
                              <a:rPr lang="en-US" i="1" kern="0">
                                <a:latin typeface="Cambria Math" panose="02040503050406030204" pitchFamily="18" charset="0"/>
                              </a:rPr>
                              <m:t>==</m:t>
                            </m:r>
                            <m:r>
                              <a:rPr lang="en-US" i="1" kern="0">
                                <a:latin typeface="Cambria Math" panose="02040503050406030204" pitchFamily="18" charset="0"/>
                              </a:rPr>
                              <m:t>𝑛</m:t>
                            </m:r>
                          </m:e>
                        </m:mr>
                      </m:m>
                    </m:oMath>
                  </m:oMathPara>
                </a14:m>
                <a:endParaRPr lang="en-US" kern="0" dirty="0"/>
              </a:p>
              <a:p>
                <a:pPr marL="0" indent="0">
                  <a:buNone/>
                </a:pPr>
                <a:r>
                  <a:rPr lang="en-US" kern="0" dirty="0"/>
                  <a:t>Bin(</a:t>
                </a:r>
                <a:r>
                  <a:rPr lang="en-US" kern="0" dirty="0" err="1"/>
                  <a:t>n,k</a:t>
                </a:r>
                <a:r>
                  <a:rPr lang="en-US" kern="0" dirty="0"/>
                  <a:t>){</a:t>
                </a:r>
              </a:p>
              <a:p>
                <a:pPr marL="457200" lvl="1" indent="0">
                  <a:buNone/>
                </a:pPr>
                <a:r>
                  <a:rPr lang="en-US" kern="0" dirty="0"/>
                  <a:t>if(k==0||k==n){return 1}</a:t>
                </a:r>
              </a:p>
              <a:p>
                <a:pPr marL="457200" lvl="1" indent="0">
                  <a:buNone/>
                </a:pPr>
                <a:r>
                  <a:rPr lang="en-US" kern="0" dirty="0"/>
                  <a:t>else return Bin(n-1,k-1)+ Bin(n-1,k)</a:t>
                </a:r>
              </a:p>
              <a:p>
                <a:pPr marL="0" indent="0">
                  <a:buNone/>
                </a:pPr>
                <a:r>
                  <a:rPr lang="en-US" kern="0" dirty="0"/>
                  <a:t>}</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2"/>
                <a:stretch>
                  <a:fillRect l="-756" t="-980"/>
                </a:stretch>
              </a:blipFill>
            </p:spPr>
            <p:txBody>
              <a:bodyPr/>
              <a:lstStyle/>
              <a:p>
                <a:r>
                  <a:rPr lang="LID4096">
                    <a:noFill/>
                  </a:rPr>
                  <a:t> </a:t>
                </a:r>
              </a:p>
            </p:txBody>
          </p:sp>
        </mc:Fallback>
      </mc:AlternateContent>
      <p:sp>
        <p:nvSpPr>
          <p:cNvPr id="13317" name="Rectangle 5"/>
          <p:cNvSpPr>
            <a:spLocks noChangeArrowheads="1"/>
          </p:cNvSpPr>
          <p:nvPr/>
        </p:nvSpPr>
        <p:spPr bwMode="auto">
          <a:xfrm>
            <a:off x="457200" y="5181600"/>
            <a:ext cx="7391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
                <a:schemeClr val="accent2"/>
              </a:buClr>
              <a:buFont typeface="Wingdings" panose="05000000000000000000" pitchFamily="2" charset="2"/>
              <a:buChar char="©"/>
            </a:pPr>
            <a:endParaRPr lang="en-US" i="1"/>
          </a:p>
        </p:txBody>
      </p:sp>
      <p:sp>
        <p:nvSpPr>
          <p:cNvPr id="7" name="Footer Placeholder 6">
            <a:extLst>
              <a:ext uri="{FF2B5EF4-FFF2-40B4-BE49-F238E27FC236}">
                <a16:creationId xmlns:a16="http://schemas.microsoft.com/office/drawing/2014/main" id="{C2119EFC-7344-4FD7-B2B2-BC91F2C5EFAD}"/>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E7A1E7C2-2354-457B-977A-307DCF7B2978}"/>
              </a:ext>
            </a:extLst>
          </p:cNvPr>
          <p:cNvSpPr>
            <a:spLocks noGrp="1"/>
          </p:cNvSpPr>
          <p:nvPr>
            <p:ph type="sldNum" sz="quarter" idx="12"/>
          </p:nvPr>
        </p:nvSpPr>
        <p:spPr/>
        <p:txBody>
          <a:bodyPr/>
          <a:lstStyle/>
          <a:p>
            <a:pPr>
              <a:defRPr/>
            </a:pPr>
            <a:fld id="{506CEA49-2205-4EFB-BAAF-ED5401E11F52}"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nodePh="1">
                                  <p:stCondLst>
                                    <p:cond delay="0"/>
                                  </p:stCondLst>
                                  <p:endCondLst>
                                    <p:cond evt="begin" delay="0">
                                      <p:tn val="5"/>
                                    </p:cond>
                                  </p:endCondLst>
                                  <p:childTnLst>
                                    <p:set>
                                      <p:cBhvr>
                                        <p:cTn id="6" dur="1" fill="hold">
                                          <p:stCondLst>
                                            <p:cond delay="0"/>
                                          </p:stCondLst>
                                        </p:cTn>
                                        <p:tgtEl>
                                          <p:spTgt spid="13317">
                                            <p:txEl>
                                              <p:pRg st="0" end="0"/>
                                            </p:txEl>
                                          </p:spTgt>
                                        </p:tgtEl>
                                        <p:attrNameLst>
                                          <p:attrName>style.visibility</p:attrName>
                                        </p:attrNameLst>
                                      </p:cBhvr>
                                      <p:to>
                                        <p:strVal val="visible"/>
                                      </p:to>
                                    </p:set>
                                    <p:anim calcmode="lin" valueType="num">
                                      <p:cBhvr additive="base">
                                        <p:cTn id="7" dur="5000" fill="hold"/>
                                        <p:tgtEl>
                                          <p:spTgt spid="13317">
                                            <p:txEl>
                                              <p:pRg st="0" end="0"/>
                                            </p:txEl>
                                          </p:spTgt>
                                        </p:tgtEl>
                                        <p:attrNameLst>
                                          <p:attrName>ppt_x</p:attrName>
                                        </p:attrNameLst>
                                      </p:cBhvr>
                                      <p:tavLst>
                                        <p:tav tm="0">
                                          <p:val>
                                            <p:strVal val="1+#ppt_w/2"/>
                                          </p:val>
                                        </p:tav>
                                        <p:tav tm="100000">
                                          <p:val>
                                            <p:strVal val="#ppt_x"/>
                                          </p:val>
                                        </p:tav>
                                      </p:tavLst>
                                    </p:anim>
                                    <p:anim calcmode="lin" valueType="num">
                                      <p:cBhvr additive="base">
                                        <p:cTn id="8" dur="5000" fill="hold"/>
                                        <p:tgtEl>
                                          <p:spTgt spid="133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2900" dirty="0"/>
              <a:t>Dynamic Programming: Combinations Calculations</a:t>
            </a:r>
          </a:p>
        </p:txBody>
      </p:sp>
      <p:sp>
        <p:nvSpPr>
          <p:cNvPr id="14339" name="Rectangle 3"/>
          <p:cNvSpPr>
            <a:spLocks noGrp="1" noChangeArrowheads="1"/>
          </p:cNvSpPr>
          <p:nvPr>
            <p:ph idx="1"/>
          </p:nvPr>
        </p:nvSpPr>
        <p:spPr/>
        <p:txBody>
          <a:bodyPr>
            <a:normAutofit/>
          </a:bodyPr>
          <a:lstStyle/>
          <a:p>
            <a:pPr eaLnBrk="1" hangingPunct="1">
              <a:buFont typeface="Wingdings" panose="05000000000000000000" pitchFamily="2" charset="2"/>
              <a:buNone/>
            </a:pPr>
            <a:r>
              <a:rPr lang="en-US" sz="2700" dirty="0" err="1"/>
              <a:t>Int</a:t>
            </a:r>
            <a:r>
              <a:rPr lang="en-US" sz="2700" dirty="0"/>
              <a:t> bin(</a:t>
            </a:r>
            <a:r>
              <a:rPr lang="en-US" sz="2700" dirty="0" err="1"/>
              <a:t>int</a:t>
            </a:r>
            <a:r>
              <a:rPr lang="en-US" sz="2700" dirty="0"/>
              <a:t> n, </a:t>
            </a:r>
            <a:r>
              <a:rPr lang="en-US" sz="2700" dirty="0" err="1"/>
              <a:t>int</a:t>
            </a:r>
            <a:r>
              <a:rPr lang="en-US" sz="2700" dirty="0"/>
              <a:t> k)</a:t>
            </a:r>
          </a:p>
          <a:p>
            <a:pPr eaLnBrk="1" hangingPunct="1">
              <a:buFont typeface="Wingdings" panose="05000000000000000000" pitchFamily="2" charset="2"/>
              <a:buNone/>
            </a:pPr>
            <a:r>
              <a:rPr lang="en-US" sz="2700" dirty="0"/>
              <a:t>{</a:t>
            </a:r>
          </a:p>
          <a:p>
            <a:pPr eaLnBrk="1" hangingPunct="1">
              <a:buFont typeface="Wingdings" panose="05000000000000000000" pitchFamily="2" charset="2"/>
              <a:buNone/>
            </a:pPr>
            <a:r>
              <a:rPr lang="en-US" sz="2700" dirty="0"/>
              <a:t>	if (k = 0 or n = k )</a:t>
            </a:r>
          </a:p>
          <a:p>
            <a:pPr eaLnBrk="1" hangingPunct="1">
              <a:buFont typeface="Wingdings" panose="05000000000000000000" pitchFamily="2" charset="2"/>
              <a:buNone/>
            </a:pPr>
            <a:r>
              <a:rPr lang="en-US" sz="2700" dirty="0"/>
              <a:t>		return 1;</a:t>
            </a:r>
          </a:p>
          <a:p>
            <a:pPr eaLnBrk="1" hangingPunct="1">
              <a:buFont typeface="Wingdings" panose="05000000000000000000" pitchFamily="2" charset="2"/>
              <a:buNone/>
            </a:pPr>
            <a:r>
              <a:rPr lang="en-US" sz="2700" dirty="0"/>
              <a:t>	else</a:t>
            </a:r>
          </a:p>
          <a:p>
            <a:pPr eaLnBrk="1" hangingPunct="1">
              <a:buFont typeface="Wingdings" panose="05000000000000000000" pitchFamily="2" charset="2"/>
              <a:buNone/>
            </a:pPr>
            <a:r>
              <a:rPr lang="en-US" sz="2700" dirty="0"/>
              <a:t>		return(bin(n-1, k-1) + bin(n-1, k))</a:t>
            </a:r>
          </a:p>
          <a:p>
            <a:pPr eaLnBrk="1" hangingPunct="1">
              <a:buFont typeface="Wingdings" panose="05000000000000000000" pitchFamily="2" charset="2"/>
              <a:buNone/>
            </a:pPr>
            <a:r>
              <a:rPr lang="en-US" sz="2700" dirty="0"/>
              <a:t>}</a:t>
            </a:r>
          </a:p>
        </p:txBody>
      </p:sp>
      <p:sp>
        <p:nvSpPr>
          <p:cNvPr id="6" name="Footer Placeholder 5">
            <a:extLst>
              <a:ext uri="{FF2B5EF4-FFF2-40B4-BE49-F238E27FC236}">
                <a16:creationId xmlns:a16="http://schemas.microsoft.com/office/drawing/2014/main" id="{08C16FDA-1F4C-4766-9A9B-C4412A400E3F}"/>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8E1E812C-B92A-40A2-A5B7-5EC4A6E6450A}"/>
              </a:ext>
            </a:extLst>
          </p:cNvPr>
          <p:cNvSpPr>
            <a:spLocks noGrp="1"/>
          </p:cNvSpPr>
          <p:nvPr>
            <p:ph type="sldNum" sz="quarter" idx="12"/>
          </p:nvPr>
        </p:nvSpPr>
        <p:spPr/>
        <p:txBody>
          <a:bodyPr/>
          <a:lstStyle/>
          <a:p>
            <a:pPr>
              <a:defRPr/>
            </a:pPr>
            <a:fld id="{506CEA49-2205-4EFB-BAAF-ED5401E11F52}"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0" fill="hold"/>
                                        <p:tgtEl>
                                          <p:spTgt spid="14339">
                                            <p:txEl>
                                              <p:pRg st="0" end="0"/>
                                            </p:txEl>
                                          </p:spTgt>
                                        </p:tgtEl>
                                        <p:attrNameLst>
                                          <p:attrName>ppt_x</p:attrName>
                                        </p:attrNameLst>
                                      </p:cBhvr>
                                      <p:tavLst>
                                        <p:tav tm="0">
                                          <p:val>
                                            <p:strVal val="1+#ppt_w/2"/>
                                          </p:val>
                                        </p:tav>
                                        <p:tav tm="100000">
                                          <p:val>
                                            <p:strVal val="#ppt_x"/>
                                          </p:val>
                                        </p:tav>
                                      </p:tavLst>
                                    </p:anim>
                                    <p:anim calcmode="lin" valueType="num">
                                      <p:cBhvr additive="base">
                                        <p:cTn id="8" dur="50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0" fill="hold"/>
                                        <p:tgtEl>
                                          <p:spTgt spid="14339">
                                            <p:txEl>
                                              <p:pRg st="1" end="1"/>
                                            </p:txEl>
                                          </p:spTgt>
                                        </p:tgtEl>
                                        <p:attrNameLst>
                                          <p:attrName>ppt_x</p:attrName>
                                        </p:attrNameLst>
                                      </p:cBhvr>
                                      <p:tavLst>
                                        <p:tav tm="0">
                                          <p:val>
                                            <p:strVal val="1+#ppt_w/2"/>
                                          </p:val>
                                        </p:tav>
                                        <p:tav tm="100000">
                                          <p:val>
                                            <p:strVal val="#ppt_x"/>
                                          </p:val>
                                        </p:tav>
                                      </p:tavLst>
                                    </p:anim>
                                    <p:anim calcmode="lin" valueType="num">
                                      <p:cBhvr additive="base">
                                        <p:cTn id="14" dur="50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0" fill="hold"/>
                                        <p:tgtEl>
                                          <p:spTgt spid="14339">
                                            <p:txEl>
                                              <p:pRg st="2" end="2"/>
                                            </p:txEl>
                                          </p:spTgt>
                                        </p:tgtEl>
                                        <p:attrNameLst>
                                          <p:attrName>ppt_x</p:attrName>
                                        </p:attrNameLst>
                                      </p:cBhvr>
                                      <p:tavLst>
                                        <p:tav tm="0">
                                          <p:val>
                                            <p:strVal val="1+#ppt_w/2"/>
                                          </p:val>
                                        </p:tav>
                                        <p:tav tm="100000">
                                          <p:val>
                                            <p:strVal val="#ppt_x"/>
                                          </p:val>
                                        </p:tav>
                                      </p:tavLst>
                                    </p:anim>
                                    <p:anim calcmode="lin" valueType="num">
                                      <p:cBhvr additive="base">
                                        <p:cTn id="20" dur="50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0" fill="hold"/>
                                        <p:tgtEl>
                                          <p:spTgt spid="14339">
                                            <p:txEl>
                                              <p:pRg st="3" end="3"/>
                                            </p:txEl>
                                          </p:spTgt>
                                        </p:tgtEl>
                                        <p:attrNameLst>
                                          <p:attrName>ppt_x</p:attrName>
                                        </p:attrNameLst>
                                      </p:cBhvr>
                                      <p:tavLst>
                                        <p:tav tm="0">
                                          <p:val>
                                            <p:strVal val="1+#ppt_w/2"/>
                                          </p:val>
                                        </p:tav>
                                        <p:tav tm="100000">
                                          <p:val>
                                            <p:strVal val="#ppt_x"/>
                                          </p:val>
                                        </p:tav>
                                      </p:tavLst>
                                    </p:anim>
                                    <p:anim calcmode="lin" valueType="num">
                                      <p:cBhvr additive="base">
                                        <p:cTn id="26" dur="5000" fill="hold"/>
                                        <p:tgtEl>
                                          <p:spTgt spid="14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2" fill="hold" grpId="0" nodeType="click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 calcmode="lin" valueType="num">
                                      <p:cBhvr additive="base">
                                        <p:cTn id="31" dur="5000" fill="hold"/>
                                        <p:tgtEl>
                                          <p:spTgt spid="14339">
                                            <p:txEl>
                                              <p:pRg st="4" end="4"/>
                                            </p:txEl>
                                          </p:spTgt>
                                        </p:tgtEl>
                                        <p:attrNameLst>
                                          <p:attrName>ppt_x</p:attrName>
                                        </p:attrNameLst>
                                      </p:cBhvr>
                                      <p:tavLst>
                                        <p:tav tm="0">
                                          <p:val>
                                            <p:strVal val="1+#ppt_w/2"/>
                                          </p:val>
                                        </p:tav>
                                        <p:tav tm="100000">
                                          <p:val>
                                            <p:strVal val="#ppt_x"/>
                                          </p:val>
                                        </p:tav>
                                      </p:tavLst>
                                    </p:anim>
                                    <p:anim calcmode="lin" valueType="num">
                                      <p:cBhvr additive="base">
                                        <p:cTn id="32" dur="5000" fill="hold"/>
                                        <p:tgtEl>
                                          <p:spTgt spid="14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2" fill="hold" grpId="0" nodeType="clickEffect">
                                  <p:stCondLst>
                                    <p:cond delay="0"/>
                                  </p:stCondLst>
                                  <p:childTnLst>
                                    <p:set>
                                      <p:cBhvr>
                                        <p:cTn id="36" dur="1" fill="hold">
                                          <p:stCondLst>
                                            <p:cond delay="0"/>
                                          </p:stCondLst>
                                        </p:cTn>
                                        <p:tgtEl>
                                          <p:spTgt spid="14339">
                                            <p:txEl>
                                              <p:pRg st="5" end="5"/>
                                            </p:txEl>
                                          </p:spTgt>
                                        </p:tgtEl>
                                        <p:attrNameLst>
                                          <p:attrName>style.visibility</p:attrName>
                                        </p:attrNameLst>
                                      </p:cBhvr>
                                      <p:to>
                                        <p:strVal val="visible"/>
                                      </p:to>
                                    </p:set>
                                    <p:anim calcmode="lin" valueType="num">
                                      <p:cBhvr additive="base">
                                        <p:cTn id="37" dur="5000" fill="hold"/>
                                        <p:tgtEl>
                                          <p:spTgt spid="14339">
                                            <p:txEl>
                                              <p:pRg st="5" end="5"/>
                                            </p:txEl>
                                          </p:spTgt>
                                        </p:tgtEl>
                                        <p:attrNameLst>
                                          <p:attrName>ppt_x</p:attrName>
                                        </p:attrNameLst>
                                      </p:cBhvr>
                                      <p:tavLst>
                                        <p:tav tm="0">
                                          <p:val>
                                            <p:strVal val="1+#ppt_w/2"/>
                                          </p:val>
                                        </p:tav>
                                        <p:tav tm="100000">
                                          <p:val>
                                            <p:strVal val="#ppt_x"/>
                                          </p:val>
                                        </p:tav>
                                      </p:tavLst>
                                    </p:anim>
                                    <p:anim calcmode="lin" valueType="num">
                                      <p:cBhvr additive="base">
                                        <p:cTn id="38" dur="5000" fill="hold"/>
                                        <p:tgtEl>
                                          <p:spTgt spid="14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2" fill="hold" grpId="0" nodeType="clickEffect">
                                  <p:stCondLst>
                                    <p:cond delay="0"/>
                                  </p:stCondLst>
                                  <p:childTnLst>
                                    <p:set>
                                      <p:cBhvr>
                                        <p:cTn id="42" dur="1" fill="hold">
                                          <p:stCondLst>
                                            <p:cond delay="0"/>
                                          </p:stCondLst>
                                        </p:cTn>
                                        <p:tgtEl>
                                          <p:spTgt spid="14339">
                                            <p:txEl>
                                              <p:pRg st="6" end="6"/>
                                            </p:txEl>
                                          </p:spTgt>
                                        </p:tgtEl>
                                        <p:attrNameLst>
                                          <p:attrName>style.visibility</p:attrName>
                                        </p:attrNameLst>
                                      </p:cBhvr>
                                      <p:to>
                                        <p:strVal val="visible"/>
                                      </p:to>
                                    </p:set>
                                    <p:anim calcmode="lin" valueType="num">
                                      <p:cBhvr additive="base">
                                        <p:cTn id="43" dur="5000" fill="hold"/>
                                        <p:tgtEl>
                                          <p:spTgt spid="14339">
                                            <p:txEl>
                                              <p:pRg st="6" end="6"/>
                                            </p:txEl>
                                          </p:spTgt>
                                        </p:tgtEl>
                                        <p:attrNameLst>
                                          <p:attrName>ppt_x</p:attrName>
                                        </p:attrNameLst>
                                      </p:cBhvr>
                                      <p:tavLst>
                                        <p:tav tm="0">
                                          <p:val>
                                            <p:strVal val="1+#ppt_w/2"/>
                                          </p:val>
                                        </p:tav>
                                        <p:tav tm="100000">
                                          <p:val>
                                            <p:strVal val="#ppt_x"/>
                                          </p:val>
                                        </p:tav>
                                      </p:tavLst>
                                    </p:anim>
                                    <p:anim calcmode="lin" valueType="num">
                                      <p:cBhvr additive="base">
                                        <p:cTn id="44" dur="5000" fill="hold"/>
                                        <p:tgtEl>
                                          <p:spTgt spid="143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2900"/>
              <a:t>Dynamic Programming: Steps</a:t>
            </a:r>
            <a:endParaRPr lang="en-US" sz="2900" b="1"/>
          </a:p>
        </p:txBody>
      </p:sp>
      <p:sp>
        <p:nvSpPr>
          <p:cNvPr id="10243" name="Rectangle 3"/>
          <p:cNvSpPr>
            <a:spLocks noGrp="1" noChangeArrowheads="1"/>
          </p:cNvSpPr>
          <p:nvPr>
            <p:ph idx="1"/>
          </p:nvPr>
        </p:nvSpPr>
        <p:spPr/>
        <p:txBody>
          <a:bodyPr>
            <a:normAutofit fontScale="70000" lnSpcReduction="20000"/>
          </a:bodyPr>
          <a:lstStyle/>
          <a:p>
            <a:pPr marL="609600" indent="-609600" eaLnBrk="1" hangingPunct="1">
              <a:lnSpc>
                <a:spcPct val="90000"/>
              </a:lnSpc>
            </a:pPr>
            <a:r>
              <a:rPr lang="en-US" sz="2300" b="1" dirty="0">
                <a:sym typeface="Symbol" panose="05050102010706020507" pitchFamily="18" charset="2"/>
              </a:rPr>
              <a:t>The seven steps in the development of a dynamic programming algorithm are as follows</a:t>
            </a:r>
            <a:r>
              <a:rPr lang="en-US" sz="2300" b="1" i="1" dirty="0">
                <a:sym typeface="Symbol" panose="05050102010706020507" pitchFamily="18" charset="2"/>
              </a:rPr>
              <a:t>:</a:t>
            </a:r>
          </a:p>
          <a:p>
            <a:pPr marL="609600" indent="-609600" eaLnBrk="1" hangingPunct="1">
              <a:lnSpc>
                <a:spcPct val="90000"/>
              </a:lnSpc>
              <a:buFont typeface="Wingdings" panose="05000000000000000000" pitchFamily="2" charset="2"/>
              <a:buNone/>
            </a:pPr>
            <a:endParaRPr lang="en-US" sz="2300" b="1" i="1" dirty="0">
              <a:sym typeface="Symbol" panose="05050102010706020507" pitchFamily="18" charset="2"/>
            </a:endParaRP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Establish a recursive property that gives the solution to an instance of the problem.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recursive algorithm as per recursive property</a:t>
            </a:r>
          </a:p>
          <a:p>
            <a:pPr marL="609600" indent="-609600" eaLnBrk="1" hangingPunct="1">
              <a:lnSpc>
                <a:spcPct val="90000"/>
              </a:lnSpc>
              <a:buFont typeface="Wingdings" panose="05000000000000000000" pitchFamily="2" charset="2"/>
              <a:buAutoNum type="arabicPeriod"/>
            </a:pPr>
            <a:r>
              <a:rPr lang="en-US" sz="2400" b="1" dirty="0">
                <a:sym typeface="Symbol" panose="05050102010706020507" pitchFamily="18" charset="2"/>
              </a:rPr>
              <a:t>See if same instance of the problem is being solved again an again in recursive calls</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a:t>
            </a:r>
            <a:r>
              <a:rPr lang="en-US" sz="2400" dirty="0" err="1">
                <a:sym typeface="Symbol" panose="05050102010706020507" pitchFamily="18" charset="2"/>
              </a:rPr>
              <a:t>memoized</a:t>
            </a:r>
            <a:r>
              <a:rPr lang="en-US" sz="2400" dirty="0">
                <a:sym typeface="Symbol" panose="05050102010706020507" pitchFamily="18" charset="2"/>
              </a:rPr>
              <a:t> recursive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the pattern in storing the data in the memory </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Convert the </a:t>
            </a:r>
            <a:r>
              <a:rPr lang="en-US" sz="2400" dirty="0" err="1">
                <a:sym typeface="Symbol" panose="05050102010706020507" pitchFamily="18" charset="2"/>
              </a:rPr>
              <a:t>memoized</a:t>
            </a:r>
            <a:r>
              <a:rPr lang="en-US" sz="2400" dirty="0">
                <a:sym typeface="Symbol" panose="05050102010706020507" pitchFamily="18" charset="2"/>
              </a:rPr>
              <a:t> recursive algorithm into iterative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Optimize the iterative algorithm by using the storage as required (storage optimization)</a:t>
            </a:r>
            <a:endParaRPr lang="en-US" sz="2400" i="1" dirty="0">
              <a:sym typeface="Symbol" panose="05050102010706020507" pitchFamily="18" charset="2"/>
            </a:endParaRPr>
          </a:p>
        </p:txBody>
      </p:sp>
      <p:sp>
        <p:nvSpPr>
          <p:cNvPr id="6" name="Footer Placeholder 5">
            <a:extLst>
              <a:ext uri="{FF2B5EF4-FFF2-40B4-BE49-F238E27FC236}">
                <a16:creationId xmlns:a16="http://schemas.microsoft.com/office/drawing/2014/main" id="{245392EA-4AF1-4DA7-8115-58E2F78354F0}"/>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56D5C906-0A66-44D1-B08F-E7AE68AE44A7}"/>
              </a:ext>
            </a:extLst>
          </p:cNvPr>
          <p:cNvSpPr>
            <a:spLocks noGrp="1"/>
          </p:cNvSpPr>
          <p:nvPr>
            <p:ph type="sldNum" sz="quarter" idx="12"/>
          </p:nvPr>
        </p:nvSpPr>
        <p:spPr/>
        <p:txBody>
          <a:bodyPr/>
          <a:lstStyle/>
          <a:p>
            <a:pPr>
              <a:defRPr/>
            </a:pPr>
            <a:fld id="{506CEA49-2205-4EFB-BAAF-ED5401E11F52}" type="slidenum">
              <a:rPr lang="en-US" smtClean="0"/>
              <a:pPr>
                <a:defRPr/>
              </a:pPr>
              <a:t>17</a:t>
            </a:fld>
            <a:endParaRPr lang="en-US"/>
          </a:p>
        </p:txBody>
      </p:sp>
    </p:spTree>
    <p:extLst>
      <p:ext uri="{BB962C8B-B14F-4D97-AF65-F5344CB8AC3E}">
        <p14:creationId xmlns:p14="http://schemas.microsoft.com/office/powerpoint/2010/main" val="29701536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46404" y="365760"/>
            <a:ext cx="7269480" cy="625474"/>
          </a:xfrm>
        </p:spPr>
        <p:txBody>
          <a:bodyPr>
            <a:normAutofit/>
          </a:bodyPr>
          <a:lstStyle/>
          <a:p>
            <a:r>
              <a:rPr lang="en-US" sz="2400" dirty="0">
                <a:solidFill>
                  <a:schemeClr val="tx1"/>
                </a:solidFill>
              </a:rPr>
              <a:t>Dynamic Programming: </a:t>
            </a:r>
            <a:r>
              <a:rPr lang="en-US" sz="2400" dirty="0"/>
              <a:t>Combinations Calculations</a:t>
            </a:r>
            <a:endParaRPr lang="en-US" sz="2400" dirty="0">
              <a:solidFill>
                <a:schemeClr val="tx1"/>
              </a:solidFill>
            </a:endParaRPr>
          </a:p>
        </p:txBody>
      </p:sp>
      <p:sp>
        <p:nvSpPr>
          <p:cNvPr id="14339" name="Rectangle 3"/>
          <p:cNvSpPr>
            <a:spLocks noGrp="1" noChangeArrowheads="1"/>
          </p:cNvSpPr>
          <p:nvPr>
            <p:ph idx="1"/>
          </p:nvPr>
        </p:nvSpPr>
        <p:spPr>
          <a:xfrm>
            <a:off x="1153597" y="944564"/>
            <a:ext cx="6446520" cy="1600199"/>
          </a:xfrm>
        </p:spPr>
        <p:txBody>
          <a:bodyPr>
            <a:normAutofit/>
          </a:bodyPr>
          <a:lstStyle/>
          <a:p>
            <a:pPr eaLnBrk="1" hangingPunct="1">
              <a:buFont typeface="Wingdings" panose="05000000000000000000" pitchFamily="2" charset="2"/>
              <a:buNone/>
            </a:pPr>
            <a:r>
              <a:rPr lang="en-US" sz="2700" dirty="0"/>
              <a:t>bin(</a:t>
            </a:r>
            <a:r>
              <a:rPr lang="en-US" sz="2700" dirty="0" err="1"/>
              <a:t>n,k</a:t>
            </a:r>
            <a:r>
              <a:rPr lang="en-US" sz="2700" dirty="0"/>
              <a:t>)=bin(n-1,k-1),bin(n-1,k)</a:t>
            </a:r>
          </a:p>
          <a:p>
            <a:pPr eaLnBrk="1" hangingPunct="1">
              <a:buFont typeface="Wingdings" panose="05000000000000000000" pitchFamily="2" charset="2"/>
              <a:buNone/>
            </a:pPr>
            <a:r>
              <a:rPr lang="en-US" sz="2700" dirty="0"/>
              <a:t>bin(</a:t>
            </a:r>
            <a:r>
              <a:rPr lang="en-US" sz="2700" dirty="0" err="1"/>
              <a:t>n,k</a:t>
            </a:r>
            <a:r>
              <a:rPr lang="en-US" sz="2700" dirty="0"/>
              <a:t>)=bin(n-2,k-2),bin(n-2,k-1),bin(n-2,k-1),bin(n-2,k)</a:t>
            </a:r>
          </a:p>
        </p:txBody>
      </p:sp>
      <p:sp>
        <p:nvSpPr>
          <p:cNvPr id="2" name="Oval 1"/>
          <p:cNvSpPr/>
          <p:nvPr/>
        </p:nvSpPr>
        <p:spPr>
          <a:xfrm>
            <a:off x="3276600" y="2362200"/>
            <a:ext cx="1524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a:t>
            </a:r>
            <a:r>
              <a:rPr lang="en-US" dirty="0" err="1">
                <a:solidFill>
                  <a:schemeClr val="tx1"/>
                </a:solidFill>
              </a:rPr>
              <a:t>n,k</a:t>
            </a:r>
            <a:r>
              <a:rPr lang="en-US" dirty="0">
                <a:solidFill>
                  <a:schemeClr val="tx1"/>
                </a:solidFill>
              </a:rPr>
              <a:t>)</a:t>
            </a:r>
          </a:p>
        </p:txBody>
      </p:sp>
      <p:sp>
        <p:nvSpPr>
          <p:cNvPr id="6" name="Oval 5"/>
          <p:cNvSpPr/>
          <p:nvPr/>
        </p:nvSpPr>
        <p:spPr>
          <a:xfrm>
            <a:off x="1949450" y="3200400"/>
            <a:ext cx="224155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B(n-1,k-1)</a:t>
            </a:r>
          </a:p>
        </p:txBody>
      </p:sp>
      <p:sp>
        <p:nvSpPr>
          <p:cNvPr id="7" name="Oval 6"/>
          <p:cNvSpPr/>
          <p:nvPr/>
        </p:nvSpPr>
        <p:spPr>
          <a:xfrm>
            <a:off x="4800600" y="3200400"/>
            <a:ext cx="1752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B(n-1,k)</a:t>
            </a:r>
          </a:p>
        </p:txBody>
      </p:sp>
      <p:cxnSp>
        <p:nvCxnSpPr>
          <p:cNvPr id="5" name="Straight Arrow Connector 4"/>
          <p:cNvCxnSpPr>
            <a:stCxn id="2" idx="3"/>
            <a:endCxn id="6" idx="0"/>
          </p:cNvCxnSpPr>
          <p:nvPr/>
        </p:nvCxnSpPr>
        <p:spPr>
          <a:xfrm flipH="1">
            <a:off x="3070225" y="2882900"/>
            <a:ext cx="430213" cy="317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 idx="5"/>
            <a:endCxn id="7" idx="0"/>
          </p:cNvCxnSpPr>
          <p:nvPr/>
        </p:nvCxnSpPr>
        <p:spPr>
          <a:xfrm>
            <a:off x="4576763" y="2882900"/>
            <a:ext cx="1100137" cy="317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06388" y="4000500"/>
            <a:ext cx="230822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B(n-2,k-2)</a:t>
            </a:r>
          </a:p>
        </p:txBody>
      </p:sp>
      <p:sp>
        <p:nvSpPr>
          <p:cNvPr id="13" name="Oval 12"/>
          <p:cNvSpPr/>
          <p:nvPr/>
        </p:nvSpPr>
        <p:spPr>
          <a:xfrm>
            <a:off x="2701925" y="4000500"/>
            <a:ext cx="20986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B(n-2,k-1)</a:t>
            </a:r>
          </a:p>
        </p:txBody>
      </p:sp>
      <p:sp>
        <p:nvSpPr>
          <p:cNvPr id="14" name="Oval 13"/>
          <p:cNvSpPr/>
          <p:nvPr/>
        </p:nvSpPr>
        <p:spPr>
          <a:xfrm>
            <a:off x="4670425" y="4648200"/>
            <a:ext cx="22479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B(n-2,k-1)</a:t>
            </a:r>
          </a:p>
        </p:txBody>
      </p:sp>
      <p:sp>
        <p:nvSpPr>
          <p:cNvPr id="15" name="Oval 14"/>
          <p:cNvSpPr/>
          <p:nvPr/>
        </p:nvSpPr>
        <p:spPr>
          <a:xfrm>
            <a:off x="7067550" y="4664075"/>
            <a:ext cx="177165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B(n-2,k)</a:t>
            </a:r>
          </a:p>
        </p:txBody>
      </p:sp>
      <p:cxnSp>
        <p:nvCxnSpPr>
          <p:cNvPr id="19" name="Straight Arrow Connector 18"/>
          <p:cNvCxnSpPr>
            <a:stCxn id="6" idx="3"/>
            <a:endCxn id="12" idx="0"/>
          </p:cNvCxnSpPr>
          <p:nvPr/>
        </p:nvCxnSpPr>
        <p:spPr>
          <a:xfrm flipH="1">
            <a:off x="1460500" y="3721100"/>
            <a:ext cx="817563" cy="279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4"/>
            <a:endCxn id="13" idx="0"/>
          </p:cNvCxnSpPr>
          <p:nvPr/>
        </p:nvCxnSpPr>
        <p:spPr>
          <a:xfrm>
            <a:off x="3070225" y="3810000"/>
            <a:ext cx="681038"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14" idx="1"/>
          </p:cNvCxnSpPr>
          <p:nvPr/>
        </p:nvCxnSpPr>
        <p:spPr>
          <a:xfrm flipH="1">
            <a:off x="5000625" y="3810000"/>
            <a:ext cx="676275" cy="92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5"/>
            <a:endCxn id="15" idx="0"/>
          </p:cNvCxnSpPr>
          <p:nvPr/>
        </p:nvCxnSpPr>
        <p:spPr>
          <a:xfrm>
            <a:off x="6296025" y="3721100"/>
            <a:ext cx="1657350" cy="94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838200" y="5372100"/>
            <a:ext cx="20986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B(n-3,k-2)</a:t>
            </a:r>
          </a:p>
        </p:txBody>
      </p:sp>
      <p:sp>
        <p:nvSpPr>
          <p:cNvPr id="31" name="Oval 30"/>
          <p:cNvSpPr/>
          <p:nvPr/>
        </p:nvSpPr>
        <p:spPr>
          <a:xfrm>
            <a:off x="2989263" y="5348288"/>
            <a:ext cx="2098675"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B(n-3,k-2)</a:t>
            </a:r>
          </a:p>
        </p:txBody>
      </p:sp>
      <p:cxnSp>
        <p:nvCxnSpPr>
          <p:cNvPr id="29" name="Straight Arrow Connector 28"/>
          <p:cNvCxnSpPr>
            <a:stCxn id="12" idx="4"/>
            <a:endCxn id="30" idx="0"/>
          </p:cNvCxnSpPr>
          <p:nvPr/>
        </p:nvCxnSpPr>
        <p:spPr>
          <a:xfrm>
            <a:off x="1460500" y="4610100"/>
            <a:ext cx="427038"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37" name="Straight Arrow Connector 14336"/>
          <p:cNvCxnSpPr>
            <a:stCxn id="13" idx="4"/>
            <a:endCxn id="31" idx="0"/>
          </p:cNvCxnSpPr>
          <p:nvPr/>
        </p:nvCxnSpPr>
        <p:spPr>
          <a:xfrm>
            <a:off x="3751263" y="4610100"/>
            <a:ext cx="287337" cy="738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ooter Placeholder 15">
            <a:extLst>
              <a:ext uri="{FF2B5EF4-FFF2-40B4-BE49-F238E27FC236}">
                <a16:creationId xmlns:a16="http://schemas.microsoft.com/office/drawing/2014/main" id="{327CF332-8634-4211-8ADD-126C9B0FF96C}"/>
              </a:ext>
            </a:extLst>
          </p:cNvPr>
          <p:cNvSpPr>
            <a:spLocks noGrp="1"/>
          </p:cNvSpPr>
          <p:nvPr>
            <p:ph type="ftr" sz="quarter" idx="11"/>
          </p:nvPr>
        </p:nvSpPr>
        <p:spPr/>
        <p:txBody>
          <a:bodyPr/>
          <a:lstStyle/>
          <a:p>
            <a:pPr>
              <a:defRPr/>
            </a:pPr>
            <a:r>
              <a:rPr lang="en-US"/>
              <a:t>zeshan.khan@nu.edu.pk</a:t>
            </a:r>
          </a:p>
        </p:txBody>
      </p:sp>
      <p:sp>
        <p:nvSpPr>
          <p:cNvPr id="17" name="Slide Number Placeholder 16">
            <a:extLst>
              <a:ext uri="{FF2B5EF4-FFF2-40B4-BE49-F238E27FC236}">
                <a16:creationId xmlns:a16="http://schemas.microsoft.com/office/drawing/2014/main" id="{4316C08D-8552-4560-A6AB-88BA6E41BE34}"/>
              </a:ext>
            </a:extLst>
          </p:cNvPr>
          <p:cNvSpPr>
            <a:spLocks noGrp="1"/>
          </p:cNvSpPr>
          <p:nvPr>
            <p:ph type="sldNum" sz="quarter" idx="12"/>
          </p:nvPr>
        </p:nvSpPr>
        <p:spPr/>
        <p:txBody>
          <a:bodyPr/>
          <a:lstStyle/>
          <a:p>
            <a:pPr>
              <a:defRPr/>
            </a:pPr>
            <a:fld id="{506CEA49-2205-4EFB-BAAF-ED5401E11F52}"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0" fill="hold"/>
                                        <p:tgtEl>
                                          <p:spTgt spid="14339">
                                            <p:txEl>
                                              <p:pRg st="0" end="0"/>
                                            </p:txEl>
                                          </p:spTgt>
                                        </p:tgtEl>
                                        <p:attrNameLst>
                                          <p:attrName>ppt_x</p:attrName>
                                        </p:attrNameLst>
                                      </p:cBhvr>
                                      <p:tavLst>
                                        <p:tav tm="0">
                                          <p:val>
                                            <p:strVal val="1+#ppt_w/2"/>
                                          </p:val>
                                        </p:tav>
                                        <p:tav tm="100000">
                                          <p:val>
                                            <p:strVal val="#ppt_x"/>
                                          </p:val>
                                        </p:tav>
                                      </p:tavLst>
                                    </p:anim>
                                    <p:anim calcmode="lin" valueType="num">
                                      <p:cBhvr additive="base">
                                        <p:cTn id="8" dur="50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0" fill="hold"/>
                                        <p:tgtEl>
                                          <p:spTgt spid="14339">
                                            <p:txEl>
                                              <p:pRg st="1" end="1"/>
                                            </p:txEl>
                                          </p:spTgt>
                                        </p:tgtEl>
                                        <p:attrNameLst>
                                          <p:attrName>ppt_x</p:attrName>
                                        </p:attrNameLst>
                                      </p:cBhvr>
                                      <p:tavLst>
                                        <p:tav tm="0">
                                          <p:val>
                                            <p:strVal val="1+#ppt_w/2"/>
                                          </p:val>
                                        </p:tav>
                                        <p:tav tm="100000">
                                          <p:val>
                                            <p:strVal val="#ppt_x"/>
                                          </p:val>
                                        </p:tav>
                                      </p:tavLst>
                                    </p:anim>
                                    <p:anim calcmode="lin" valueType="num">
                                      <p:cBhvr additive="base">
                                        <p:cTn id="14" dur="50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2900"/>
              <a:t>Dynamic Programming: Steps</a:t>
            </a:r>
            <a:endParaRPr lang="en-US" sz="2900" b="1"/>
          </a:p>
        </p:txBody>
      </p:sp>
      <p:sp>
        <p:nvSpPr>
          <p:cNvPr id="10243" name="Rectangle 3"/>
          <p:cNvSpPr>
            <a:spLocks noGrp="1" noChangeArrowheads="1"/>
          </p:cNvSpPr>
          <p:nvPr>
            <p:ph idx="1"/>
          </p:nvPr>
        </p:nvSpPr>
        <p:spPr/>
        <p:txBody>
          <a:bodyPr>
            <a:normAutofit fontScale="70000" lnSpcReduction="20000"/>
          </a:bodyPr>
          <a:lstStyle/>
          <a:p>
            <a:pPr marL="609600" indent="-609600" eaLnBrk="1" hangingPunct="1">
              <a:lnSpc>
                <a:spcPct val="90000"/>
              </a:lnSpc>
            </a:pPr>
            <a:r>
              <a:rPr lang="en-US" sz="2300" b="1" dirty="0">
                <a:sym typeface="Symbol" panose="05050102010706020507" pitchFamily="18" charset="2"/>
              </a:rPr>
              <a:t>The seven steps in the development of a dynamic programming algorithm are as follows</a:t>
            </a:r>
            <a:r>
              <a:rPr lang="en-US" sz="2300" b="1" i="1" dirty="0">
                <a:sym typeface="Symbol" panose="05050102010706020507" pitchFamily="18" charset="2"/>
              </a:rPr>
              <a:t>:</a:t>
            </a:r>
          </a:p>
          <a:p>
            <a:pPr marL="609600" indent="-609600" eaLnBrk="1" hangingPunct="1">
              <a:lnSpc>
                <a:spcPct val="90000"/>
              </a:lnSpc>
              <a:buFont typeface="Wingdings" panose="05000000000000000000" pitchFamily="2" charset="2"/>
              <a:buNone/>
            </a:pPr>
            <a:endParaRPr lang="en-US" sz="2300" b="1" i="1" dirty="0">
              <a:sym typeface="Symbol" panose="05050102010706020507" pitchFamily="18" charset="2"/>
            </a:endParaRP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Establish a recursive property that gives the solution to an instance of the problem.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recursive algorithm as per recursive property</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if same instance of the problem is being solved again an again in recursive calls</a:t>
            </a:r>
          </a:p>
          <a:p>
            <a:pPr marL="609600" indent="-609600" eaLnBrk="1" hangingPunct="1">
              <a:lnSpc>
                <a:spcPct val="90000"/>
              </a:lnSpc>
              <a:buFont typeface="Wingdings" panose="05000000000000000000" pitchFamily="2" charset="2"/>
              <a:buAutoNum type="arabicPeriod"/>
            </a:pPr>
            <a:r>
              <a:rPr lang="en-US" sz="2400" b="1" dirty="0">
                <a:sym typeface="Symbol" panose="05050102010706020507" pitchFamily="18" charset="2"/>
              </a:rPr>
              <a:t>Develop a </a:t>
            </a:r>
            <a:r>
              <a:rPr lang="en-US" sz="2400" b="1" dirty="0" err="1">
                <a:sym typeface="Symbol" panose="05050102010706020507" pitchFamily="18" charset="2"/>
              </a:rPr>
              <a:t>memoized</a:t>
            </a:r>
            <a:r>
              <a:rPr lang="en-US" sz="2400" b="1" dirty="0">
                <a:sym typeface="Symbol" panose="05050102010706020507" pitchFamily="18" charset="2"/>
              </a:rPr>
              <a:t> recursive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the pattern in storing the data in the memory </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Convert the </a:t>
            </a:r>
            <a:r>
              <a:rPr lang="en-US" sz="2400" dirty="0" err="1">
                <a:sym typeface="Symbol" panose="05050102010706020507" pitchFamily="18" charset="2"/>
              </a:rPr>
              <a:t>memoized</a:t>
            </a:r>
            <a:r>
              <a:rPr lang="en-US" sz="2400" dirty="0">
                <a:sym typeface="Symbol" panose="05050102010706020507" pitchFamily="18" charset="2"/>
              </a:rPr>
              <a:t> recursive algorithm into iterative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Optimize the iterative algorithm by using the storage as required (storage optimization)</a:t>
            </a:r>
            <a:endParaRPr lang="en-US" sz="2400" i="1" dirty="0">
              <a:sym typeface="Symbol" panose="05050102010706020507" pitchFamily="18" charset="2"/>
            </a:endParaRPr>
          </a:p>
        </p:txBody>
      </p:sp>
      <p:sp>
        <p:nvSpPr>
          <p:cNvPr id="6" name="Footer Placeholder 5">
            <a:extLst>
              <a:ext uri="{FF2B5EF4-FFF2-40B4-BE49-F238E27FC236}">
                <a16:creationId xmlns:a16="http://schemas.microsoft.com/office/drawing/2014/main" id="{54A2B7E4-C2B0-48E1-BB4F-E0166DC84008}"/>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93317D76-1A52-437C-8D4F-EF3D00F8D3BA}"/>
              </a:ext>
            </a:extLst>
          </p:cNvPr>
          <p:cNvSpPr>
            <a:spLocks noGrp="1"/>
          </p:cNvSpPr>
          <p:nvPr>
            <p:ph type="sldNum" sz="quarter" idx="12"/>
          </p:nvPr>
        </p:nvSpPr>
        <p:spPr/>
        <p:txBody>
          <a:bodyPr/>
          <a:lstStyle/>
          <a:p>
            <a:pPr>
              <a:defRPr/>
            </a:pPr>
            <a:fld id="{506CEA49-2205-4EFB-BAAF-ED5401E11F52}" type="slidenum">
              <a:rPr lang="en-US" smtClean="0"/>
              <a:pPr>
                <a:defRPr/>
              </a:pPr>
              <a:t>19</a:t>
            </a:fld>
            <a:endParaRPr lang="en-US"/>
          </a:p>
        </p:txBody>
      </p:sp>
    </p:spTree>
    <p:extLst>
      <p:ext uri="{BB962C8B-B14F-4D97-AF65-F5344CB8AC3E}">
        <p14:creationId xmlns:p14="http://schemas.microsoft.com/office/powerpoint/2010/main" val="1649803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76864" y="685800"/>
            <a:ext cx="7128935" cy="1447800"/>
          </a:xfrm>
        </p:spPr>
        <p:txBody>
          <a:bodyPr/>
          <a:lstStyle/>
          <a:p>
            <a:r>
              <a:rPr lang="en-US" sz="2900" dirty="0">
                <a:solidFill>
                  <a:schemeClr val="tx1"/>
                </a:solidFill>
              </a:rPr>
              <a:t>Dynamic Programming by </a:t>
            </a:r>
            <a:r>
              <a:rPr lang="en-US" sz="2900">
                <a:solidFill>
                  <a:schemeClr val="tx1"/>
                </a:solidFill>
              </a:rPr>
              <a:t>Richard Bellman 1950s</a:t>
            </a:r>
            <a:endParaRPr lang="en-US" sz="2900" dirty="0">
              <a:solidFill>
                <a:schemeClr val="tx1"/>
              </a:solidFill>
            </a:endParaRPr>
          </a:p>
        </p:txBody>
      </p:sp>
      <p:sp>
        <p:nvSpPr>
          <p:cNvPr id="10243" name="Rectangle 3"/>
          <p:cNvSpPr>
            <a:spLocks noGrp="1" noChangeArrowheads="1"/>
          </p:cNvSpPr>
          <p:nvPr>
            <p:ph idx="1"/>
          </p:nvPr>
        </p:nvSpPr>
        <p:spPr>
          <a:xfrm>
            <a:off x="1176865" y="2743200"/>
            <a:ext cx="6798736" cy="3124200"/>
          </a:xfrm>
        </p:spPr>
        <p:txBody>
          <a:bodyPr>
            <a:normAutofit fontScale="92500" lnSpcReduction="20000"/>
          </a:bodyPr>
          <a:lstStyle/>
          <a:p>
            <a:pPr marL="609600" indent="-609600" eaLnBrk="1" hangingPunct="1">
              <a:lnSpc>
                <a:spcPct val="90000"/>
              </a:lnSpc>
            </a:pPr>
            <a:r>
              <a:rPr lang="en-US" sz="2300" b="1" dirty="0">
                <a:sym typeface="Symbol" panose="05050102010706020507" pitchFamily="18" charset="2"/>
              </a:rPr>
              <a:t>The seven steps in the development of a dynamic programming algorithm are as follows</a:t>
            </a:r>
            <a:r>
              <a:rPr lang="en-US" sz="2300" b="1" i="1" dirty="0">
                <a:sym typeface="Symbol" panose="05050102010706020507" pitchFamily="18" charset="2"/>
              </a:rPr>
              <a:t>:</a:t>
            </a:r>
          </a:p>
          <a:p>
            <a:pPr marL="609600" indent="-609600" eaLnBrk="1" hangingPunct="1">
              <a:lnSpc>
                <a:spcPct val="90000"/>
              </a:lnSpc>
              <a:buFont typeface="Wingdings" panose="05000000000000000000" pitchFamily="2" charset="2"/>
              <a:buNone/>
            </a:pPr>
            <a:endParaRPr lang="en-US" sz="2300" b="1" i="1" dirty="0">
              <a:sym typeface="Symbol" panose="05050102010706020507" pitchFamily="18" charset="2"/>
            </a:endParaRP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recursive algorithm as per recursive property</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a:t>
            </a:r>
            <a:r>
              <a:rPr lang="en-US" sz="2400" dirty="0" err="1">
                <a:sym typeface="Symbol" panose="05050102010706020507" pitchFamily="18" charset="2"/>
              </a:rPr>
              <a:t>memoized</a:t>
            </a:r>
            <a:r>
              <a:rPr lang="en-US" sz="2400" dirty="0">
                <a:sym typeface="Symbol" panose="05050102010706020507" pitchFamily="18" charset="2"/>
              </a:rPr>
              <a:t> recursive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Convert the </a:t>
            </a:r>
            <a:r>
              <a:rPr lang="en-US" sz="2400" dirty="0" err="1">
                <a:sym typeface="Symbol" panose="05050102010706020507" pitchFamily="18" charset="2"/>
              </a:rPr>
              <a:t>memoized</a:t>
            </a:r>
            <a:r>
              <a:rPr lang="en-US" sz="2400" dirty="0">
                <a:sym typeface="Symbol" panose="05050102010706020507" pitchFamily="18" charset="2"/>
              </a:rPr>
              <a:t> recursive algorithm into iterative algorithm</a:t>
            </a:r>
          </a:p>
        </p:txBody>
      </p:sp>
      <p:sp>
        <p:nvSpPr>
          <p:cNvPr id="6" name="Footer Placeholder 5">
            <a:extLst>
              <a:ext uri="{FF2B5EF4-FFF2-40B4-BE49-F238E27FC236}">
                <a16:creationId xmlns:a16="http://schemas.microsoft.com/office/drawing/2014/main" id="{D495754B-3873-4D01-9624-46FAA57F3DA5}"/>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7EA8E1F2-97E2-4663-85BE-72D6DBD6A1A9}"/>
              </a:ext>
            </a:extLst>
          </p:cNvPr>
          <p:cNvSpPr>
            <a:spLocks noGrp="1"/>
          </p:cNvSpPr>
          <p:nvPr>
            <p:ph type="sldNum" sz="quarter" idx="12"/>
          </p:nvPr>
        </p:nvSpPr>
        <p:spPr/>
        <p:txBody>
          <a:bodyPr/>
          <a:lstStyle/>
          <a:p>
            <a:pPr>
              <a:defRPr/>
            </a:pPr>
            <a:fld id="{506CEA49-2205-4EFB-BAAF-ED5401E11F52}" type="slidenum">
              <a:rPr lang="en-US" smtClean="0"/>
              <a:pPr>
                <a:defRPr/>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400" dirty="0">
                <a:sym typeface="Symbol" panose="05050102010706020507" pitchFamily="18" charset="2"/>
              </a:rPr>
              <a:t>Develop a </a:t>
            </a:r>
            <a:r>
              <a:rPr lang="en-US" sz="3400" dirty="0" err="1">
                <a:sym typeface="Symbol" panose="05050102010706020507" pitchFamily="18" charset="2"/>
              </a:rPr>
              <a:t>memoized</a:t>
            </a:r>
            <a:r>
              <a:rPr lang="en-US" sz="3400" dirty="0">
                <a:sym typeface="Symbol" panose="05050102010706020507" pitchFamily="18" charset="2"/>
              </a:rPr>
              <a:t> recursive algorithm</a:t>
            </a:r>
          </a:p>
        </p:txBody>
      </p:sp>
      <p:sp>
        <p:nvSpPr>
          <p:cNvPr id="4" name="Content Placeholder 3"/>
          <p:cNvSpPr>
            <a:spLocks noGrp="1"/>
          </p:cNvSpPr>
          <p:nvPr>
            <p:ph sz="half" idx="1"/>
          </p:nvPr>
        </p:nvSpPr>
        <p:spPr/>
        <p:txBody>
          <a:bodyPr>
            <a:normAutofit/>
          </a:bodyPr>
          <a:lstStyle/>
          <a:p>
            <a:pPr>
              <a:buClr>
                <a:schemeClr val="bg2"/>
              </a:buClr>
              <a:buSzPct val="70000"/>
              <a:buNone/>
            </a:pPr>
            <a:r>
              <a:rPr lang="en-US" dirty="0" err="1"/>
              <a:t>Int</a:t>
            </a:r>
            <a:r>
              <a:rPr lang="en-US" dirty="0"/>
              <a:t> bin(</a:t>
            </a:r>
            <a:r>
              <a:rPr lang="en-US" dirty="0" err="1"/>
              <a:t>int</a:t>
            </a:r>
            <a:r>
              <a:rPr lang="en-US" dirty="0"/>
              <a:t> n, </a:t>
            </a:r>
            <a:r>
              <a:rPr lang="en-US" dirty="0" err="1"/>
              <a:t>int</a:t>
            </a:r>
            <a:r>
              <a:rPr lang="en-US" dirty="0"/>
              <a:t> k)</a:t>
            </a:r>
          </a:p>
          <a:p>
            <a:pPr>
              <a:buClr>
                <a:schemeClr val="bg2"/>
              </a:buClr>
              <a:buSzPct val="70000"/>
              <a:buNone/>
            </a:pPr>
            <a:r>
              <a:rPr lang="en-US" dirty="0"/>
              <a:t>{</a:t>
            </a:r>
          </a:p>
          <a:p>
            <a:pPr>
              <a:buClr>
                <a:schemeClr val="bg2"/>
              </a:buClr>
              <a:buSzPct val="70000"/>
              <a:buNone/>
            </a:pPr>
            <a:r>
              <a:rPr lang="en-US" dirty="0"/>
              <a:t>	if (k = 0 or n = k )</a:t>
            </a:r>
          </a:p>
          <a:p>
            <a:pPr>
              <a:buClr>
                <a:schemeClr val="bg2"/>
              </a:buClr>
              <a:buSzPct val="70000"/>
              <a:buNone/>
            </a:pPr>
            <a:r>
              <a:rPr lang="en-US" dirty="0"/>
              <a:t>		return 1;</a:t>
            </a:r>
          </a:p>
          <a:p>
            <a:pPr>
              <a:buClr>
                <a:schemeClr val="bg2"/>
              </a:buClr>
              <a:buSzPct val="70000"/>
              <a:buNone/>
            </a:pPr>
            <a:r>
              <a:rPr lang="en-US" dirty="0"/>
              <a:t>	else</a:t>
            </a:r>
          </a:p>
          <a:p>
            <a:pPr>
              <a:buClr>
                <a:schemeClr val="bg2"/>
              </a:buClr>
              <a:buSzPct val="70000"/>
              <a:buNone/>
            </a:pPr>
            <a:r>
              <a:rPr lang="en-US" dirty="0"/>
              <a:t>		return(bin(n-1, k-1) + bin(n-1, k))</a:t>
            </a:r>
          </a:p>
          <a:p>
            <a:pPr>
              <a:buClr>
                <a:schemeClr val="bg2"/>
              </a:buClr>
              <a:buSzPct val="70000"/>
              <a:buNone/>
            </a:pPr>
            <a:r>
              <a:rPr lang="en-US" dirty="0"/>
              <a:t>}</a:t>
            </a:r>
          </a:p>
          <a:p>
            <a:endParaRPr lang="en-US" dirty="0"/>
          </a:p>
        </p:txBody>
      </p:sp>
      <p:sp>
        <p:nvSpPr>
          <p:cNvPr id="5" name="Content Placeholder 4"/>
          <p:cNvSpPr>
            <a:spLocks noGrp="1"/>
          </p:cNvSpPr>
          <p:nvPr>
            <p:ph sz="half" idx="2"/>
          </p:nvPr>
        </p:nvSpPr>
        <p:spPr/>
        <p:txBody>
          <a:bodyPr>
            <a:normAutofit/>
          </a:bodyPr>
          <a:lstStyle/>
          <a:p>
            <a:pPr>
              <a:buClr>
                <a:schemeClr val="bg2"/>
              </a:buClr>
              <a:buSzPct val="70000"/>
              <a:buNone/>
            </a:pPr>
            <a:r>
              <a:rPr lang="en-US" dirty="0"/>
              <a:t>Take an array of size?</a:t>
            </a:r>
          </a:p>
          <a:p>
            <a:pPr>
              <a:buClr>
                <a:schemeClr val="bg2"/>
              </a:buClr>
              <a:buSzPct val="70000"/>
              <a:buNone/>
            </a:pPr>
            <a:endParaRPr lang="en-US" dirty="0"/>
          </a:p>
          <a:p>
            <a:pPr>
              <a:buClr>
                <a:schemeClr val="bg2"/>
              </a:buClr>
              <a:buSzPct val="70000"/>
              <a:buNone/>
            </a:pPr>
            <a:r>
              <a:rPr lang="en-US" dirty="0"/>
              <a:t>Then store results in the </a:t>
            </a:r>
          </a:p>
          <a:p>
            <a:pPr>
              <a:buClr>
                <a:schemeClr val="bg2"/>
              </a:buClr>
              <a:buSzPct val="70000"/>
              <a:buNone/>
            </a:pPr>
            <a:r>
              <a:rPr lang="en-US" dirty="0"/>
              <a:t>array, no need to </a:t>
            </a:r>
          </a:p>
          <a:p>
            <a:pPr>
              <a:buClr>
                <a:schemeClr val="bg2"/>
              </a:buClr>
              <a:buSzPct val="70000"/>
              <a:buNone/>
            </a:pPr>
            <a:r>
              <a:rPr lang="en-US" dirty="0"/>
              <a:t>compute it again and </a:t>
            </a:r>
          </a:p>
          <a:p>
            <a:pPr>
              <a:buClr>
                <a:schemeClr val="bg2"/>
              </a:buClr>
              <a:buSzPct val="70000"/>
              <a:buNone/>
            </a:pPr>
            <a:r>
              <a:rPr lang="en-US" dirty="0"/>
              <a:t>Again</a:t>
            </a:r>
          </a:p>
          <a:p>
            <a:pPr>
              <a:buClr>
                <a:schemeClr val="bg2"/>
              </a:buClr>
              <a:buSzPct val="70000"/>
              <a:buNone/>
            </a:pPr>
            <a:endParaRPr lang="en-US" dirty="0"/>
          </a:p>
          <a:p>
            <a:pPr>
              <a:buClr>
                <a:schemeClr val="bg2"/>
              </a:buClr>
              <a:buSzPct val="70000"/>
              <a:buNone/>
            </a:pPr>
            <a:r>
              <a:rPr lang="en-US" dirty="0"/>
              <a:t>Then see the pattern for</a:t>
            </a:r>
          </a:p>
          <a:p>
            <a:pPr>
              <a:buClr>
                <a:schemeClr val="bg2"/>
              </a:buClr>
              <a:buSzPct val="70000"/>
              <a:buNone/>
            </a:pPr>
            <a:r>
              <a:rPr lang="en-US" dirty="0"/>
              <a:t> data storage in the array</a:t>
            </a:r>
          </a:p>
        </p:txBody>
      </p:sp>
      <p:sp>
        <p:nvSpPr>
          <p:cNvPr id="8" name="Footer Placeholder 7">
            <a:extLst>
              <a:ext uri="{FF2B5EF4-FFF2-40B4-BE49-F238E27FC236}">
                <a16:creationId xmlns:a16="http://schemas.microsoft.com/office/drawing/2014/main" id="{FC8B7A69-14B3-43E2-A70E-E9E2702DCB2E}"/>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1C5A6815-FC96-4771-ADE3-1BD7679CAA44}"/>
              </a:ext>
            </a:extLst>
          </p:cNvPr>
          <p:cNvSpPr>
            <a:spLocks noGrp="1"/>
          </p:cNvSpPr>
          <p:nvPr>
            <p:ph type="sldNum" sz="quarter" idx="12"/>
          </p:nvPr>
        </p:nvSpPr>
        <p:spPr/>
        <p:txBody>
          <a:bodyPr/>
          <a:lstStyle/>
          <a:p>
            <a:pPr>
              <a:defRPr/>
            </a:pPr>
            <a:fld id="{E92C62F1-FB6E-4ACE-95DF-E4AFD49537C2}"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2800" dirty="0"/>
              <a:t>Dynamic Programming: Combinations Calculations</a:t>
            </a:r>
            <a:endParaRPr lang="en-US" sz="2800" b="1" dirty="0"/>
          </a:p>
        </p:txBody>
      </p:sp>
      <p:sp>
        <p:nvSpPr>
          <p:cNvPr id="11267" name="Rectangle 3"/>
          <p:cNvSpPr>
            <a:spLocks noGrp="1" noChangeArrowheads="1"/>
          </p:cNvSpPr>
          <p:nvPr>
            <p:ph idx="1"/>
          </p:nvPr>
        </p:nvSpPr>
        <p:spPr/>
        <p:txBody>
          <a:bodyPr/>
          <a:lstStyle/>
          <a:p>
            <a:pPr marL="609600" indent="-609600" eaLnBrk="1" hangingPunct="1">
              <a:lnSpc>
                <a:spcPct val="80000"/>
              </a:lnSpc>
            </a:pPr>
            <a:r>
              <a:rPr lang="en-US" sz="2700" dirty="0">
                <a:sym typeface="Symbol" panose="05050102010706020507" pitchFamily="18" charset="2"/>
              </a:rPr>
              <a:t>An efficient algorithm will be developed using dynamic programming approach.</a:t>
            </a:r>
          </a:p>
          <a:p>
            <a:pPr marL="609600" indent="-609600" eaLnBrk="1" hangingPunct="1"/>
            <a:r>
              <a:rPr lang="en-US" dirty="0"/>
              <a:t>We will use the recursive definition to construct our solution in an array B.</a:t>
            </a:r>
          </a:p>
          <a:p>
            <a:pPr marL="609600" indent="-609600" eaLnBrk="1" hangingPunct="1"/>
            <a:r>
              <a:rPr lang="en-US" dirty="0"/>
              <a:t>Where B[</a:t>
            </a:r>
            <a:r>
              <a:rPr lang="en-US" dirty="0" err="1"/>
              <a:t>i</a:t>
            </a:r>
            <a:r>
              <a:rPr lang="en-US" dirty="0"/>
              <a:t>, j] will contain</a:t>
            </a:r>
          </a:p>
        </p:txBody>
      </p:sp>
      <p:sp>
        <p:nvSpPr>
          <p:cNvPr id="6" name="Footer Placeholder 5">
            <a:extLst>
              <a:ext uri="{FF2B5EF4-FFF2-40B4-BE49-F238E27FC236}">
                <a16:creationId xmlns:a16="http://schemas.microsoft.com/office/drawing/2014/main" id="{3632584D-FF7B-4560-80AC-19B08D613CD9}"/>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7D7F7364-7C73-4FAB-B6CC-198717146E52}"/>
              </a:ext>
            </a:extLst>
          </p:cNvPr>
          <p:cNvSpPr>
            <a:spLocks noGrp="1"/>
          </p:cNvSpPr>
          <p:nvPr>
            <p:ph type="sldNum" sz="quarter" idx="12"/>
          </p:nvPr>
        </p:nvSpPr>
        <p:spPr/>
        <p:txBody>
          <a:bodyPr/>
          <a:lstStyle/>
          <a:p>
            <a:pPr>
              <a:defRPr/>
            </a:pPr>
            <a:fld id="{506CEA49-2205-4EFB-BAAF-ED5401E11F52}" type="slidenum">
              <a:rPr lang="en-US" smtClean="0"/>
              <a:pPr>
                <a:defRPr/>
              </a:pPr>
              <a:t>21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800" dirty="0"/>
              <a:t>Dynamic Programming: Combinations Calculations</a:t>
            </a:r>
            <a:endParaRPr lang="en-US" sz="2800" b="1" dirty="0"/>
          </a:p>
        </p:txBody>
      </p:sp>
      <mc:AlternateContent xmlns:mc="http://schemas.openxmlformats.org/markup-compatibility/2006" xmlns:a14="http://schemas.microsoft.com/office/drawing/2010/main">
        <mc:Choice Requires="a14">
          <p:sp>
            <p:nvSpPr>
              <p:cNvPr id="16387" name="Rectangle 3"/>
              <p:cNvSpPr>
                <a:spLocks noGrp="1" noChangeArrowheads="1"/>
              </p:cNvSpPr>
              <p:nvPr>
                <p:ph idx="1"/>
              </p:nvPr>
            </p:nvSpPr>
            <p:spPr/>
            <p:txBody>
              <a:bodyPr>
                <a:normAutofit/>
              </a:bodyPr>
              <a:lstStyle/>
              <a:p>
                <a:pPr>
                  <a:lnSpc>
                    <a:spcPct val="80000"/>
                  </a:lnSpc>
                </a:pPr>
                <a:r>
                  <a:rPr lang="en-US" dirty="0">
                    <a:sym typeface="Symbol" panose="05050102010706020507" pitchFamily="18" charset="2"/>
                  </a:rPr>
                  <a:t>The steps for constructing a dynamic programming algorithm for this problem are </a:t>
                </a:r>
              </a:p>
              <a:p>
                <a:pPr>
                  <a:lnSpc>
                    <a:spcPct val="80000"/>
                  </a:lnSpc>
                </a:pPr>
                <a:r>
                  <a:rPr lang="en-US" dirty="0"/>
                  <a:t>Establish a recursive property and write it in terms of B i.e.</a:t>
                </a:r>
              </a:p>
              <a:p>
                <a:pPr>
                  <a:lnSpc>
                    <a:spcPct val="80000"/>
                  </a:lnSpc>
                </a:pPr>
                <a14:m>
                  <m:oMath xmlns:m="http://schemas.openxmlformats.org/officeDocument/2006/math">
                    <m:r>
                      <a:rPr lang="en-US" sz="1800" b="0" i="1" smtClean="0">
                        <a:latin typeface="Cambria Math" panose="02040503050406030204" pitchFamily="18" charset="0"/>
                      </a:rPr>
                      <m:t>𝐵</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e>
                    </m:d>
                    <m:r>
                      <a:rPr lang="en-US" sz="1800" b="0" i="1" smtClean="0">
                        <a:latin typeface="Cambria Math" panose="02040503050406030204" pitchFamily="18" charset="0"/>
                      </a:rPr>
                      <m:t>={</m:t>
                    </m:r>
                    <m:m>
                      <m:mPr>
                        <m:mcs>
                          <m:mc>
                            <m:mcPr>
                              <m:count m:val="3"/>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𝐵</m:t>
                          </m:r>
                          <m:d>
                            <m:dPr>
                              <m:begChr m:val="["/>
                              <m:endChr m:val="]"/>
                              <m:ctrlPr>
                                <a:rPr lang="en-US" sz="1800" b="0" i="1" smtClean="0">
                                  <a:latin typeface="Cambria Math" panose="02040503050406030204" pitchFamily="18" charset="0"/>
                                </a:rPr>
                              </m:ctrlPr>
                            </m:dPr>
                            <m:e>
                              <m:r>
                                <m:rPr>
                                  <m:brk m:alnAt="7"/>
                                </m:rPr>
                                <a:rPr lang="en-US" sz="1800" b="0" i="1" smtClean="0">
                                  <a:latin typeface="Cambria Math" panose="02040503050406030204" pitchFamily="18" charset="0"/>
                                </a:rPr>
                                <m:t>𝑖</m:t>
                              </m:r>
                              <m:r>
                                <a:rPr lang="en-US" sz="1800" b="0" i="1" smtClean="0">
                                  <a:latin typeface="Cambria Math" panose="02040503050406030204" pitchFamily="18" charset="0"/>
                                </a:rPr>
                                <m:t>−1,</m:t>
                              </m:r>
                              <m:r>
                                <a:rPr lang="en-US" sz="1800" b="0" i="1" smtClean="0">
                                  <a:latin typeface="Cambria Math" panose="02040503050406030204" pitchFamily="18" charset="0"/>
                                </a:rPr>
                                <m:t>𝑗</m:t>
                              </m:r>
                              <m:r>
                                <a:rPr lang="en-US" sz="1800" b="0" i="1" smtClean="0">
                                  <a:latin typeface="Cambria Math" panose="02040503050406030204" pitchFamily="18" charset="0"/>
                                </a:rPr>
                                <m:t>−1</m:t>
                              </m:r>
                            </m:e>
                          </m:d>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r>
                            <a:rPr lang="en-US" sz="1800" b="0" i="1" smtClean="0">
                              <a:latin typeface="Cambria Math" panose="02040503050406030204" pitchFamily="18" charset="0"/>
                            </a:rPr>
                            <m:t>𝑗</m:t>
                          </m:r>
                          <m:r>
                            <a:rPr lang="en-US" sz="1800" b="0" i="1" smtClean="0">
                              <a:latin typeface="Cambria Math" panose="02040503050406030204" pitchFamily="18" charset="0"/>
                            </a:rPr>
                            <m:t>]</m:t>
                          </m:r>
                        </m:e>
                        <m:e>
                          <m:r>
                            <a:rPr lang="en-US" sz="1800" b="0" i="1" smtClean="0">
                              <a:latin typeface="Cambria Math" panose="02040503050406030204" pitchFamily="18" charset="0"/>
                            </a:rPr>
                            <m:t>𝑖𝑓</m:t>
                          </m:r>
                        </m:e>
                        <m:e>
                          <m:r>
                            <a:rPr lang="en-US" sz="1800" b="0" i="1" smtClean="0">
                              <a:latin typeface="Cambria Math" panose="02040503050406030204" pitchFamily="18" charset="0"/>
                            </a:rPr>
                            <m:t>0&lt;</m:t>
                          </m:r>
                          <m:r>
                            <a:rPr lang="en-US" sz="1800" b="0" i="1" smtClean="0">
                              <a:latin typeface="Cambria Math" panose="02040503050406030204" pitchFamily="18" charset="0"/>
                            </a:rPr>
                            <m:t>𝑖</m:t>
                          </m:r>
                          <m:r>
                            <a:rPr lang="en-US" sz="1800" b="0" i="1" smtClean="0">
                              <a:latin typeface="Cambria Math" panose="02040503050406030204" pitchFamily="18" charset="0"/>
                            </a:rPr>
                            <m:t>&lt;</m:t>
                          </m:r>
                          <m:r>
                            <a:rPr lang="en-US" sz="1800" b="0" i="1" smtClean="0">
                              <a:latin typeface="Cambria Math" panose="02040503050406030204" pitchFamily="18" charset="0"/>
                            </a:rPr>
                            <m:t>𝑗</m:t>
                          </m:r>
                        </m:e>
                      </m:mr>
                      <m:mr>
                        <m:e>
                          <m:r>
                            <a:rPr lang="en-US" sz="1800" b="0" i="1" smtClean="0">
                              <a:latin typeface="Cambria Math" panose="02040503050406030204" pitchFamily="18" charset="0"/>
                            </a:rPr>
                            <m:t>1</m:t>
                          </m:r>
                        </m:e>
                        <m:e>
                          <m:r>
                            <a:rPr lang="en-US" sz="1800" b="0" i="1" smtClean="0">
                              <a:latin typeface="Cambria Math" panose="02040503050406030204" pitchFamily="18" charset="0"/>
                            </a:rPr>
                            <m:t>𝑖𝑓</m:t>
                          </m:r>
                        </m:e>
                        <m:e>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r>
                            <a:rPr lang="en-US" sz="1800" b="0" i="1" smtClean="0">
                              <a:latin typeface="Cambria Math" panose="02040503050406030204" pitchFamily="18" charset="0"/>
                            </a:rPr>
                            <m:t> </m:t>
                          </m:r>
                          <m:r>
                            <a:rPr lang="en-US" sz="1800" b="0" i="1" smtClean="0">
                              <a:latin typeface="Cambria Math" panose="02040503050406030204" pitchFamily="18" charset="0"/>
                            </a:rPr>
                            <m:t>𝑜𝑟</m:t>
                          </m:r>
                          <m:r>
                            <a:rPr lang="en-US" sz="1800" b="0" i="1" smtClean="0">
                              <a:latin typeface="Cambria Math" panose="02040503050406030204" pitchFamily="18" charset="0"/>
                            </a:rPr>
                            <m:t> </m:t>
                          </m:r>
                          <m:r>
                            <a:rPr lang="en-US" sz="1800" b="0" i="1" smtClean="0">
                              <a:latin typeface="Cambria Math" panose="02040503050406030204" pitchFamily="18" charset="0"/>
                            </a:rPr>
                            <m:t>𝑗</m:t>
                          </m:r>
                          <m:r>
                            <a:rPr lang="en-US" sz="1800" b="0" i="1" smtClean="0">
                              <a:latin typeface="Cambria Math" panose="02040503050406030204" pitchFamily="18" charset="0"/>
                            </a:rPr>
                            <m:t>==0</m:t>
                          </m:r>
                        </m:e>
                      </m:mr>
                    </m:m>
                  </m:oMath>
                </a14:m>
                <a:endParaRPr lang="en-US" dirty="0"/>
              </a:p>
              <a:p>
                <a:pPr>
                  <a:lnSpc>
                    <a:spcPct val="80000"/>
                  </a:lnSpc>
                </a:pPr>
                <a:r>
                  <a:rPr lang="en-US" dirty="0"/>
                  <a:t>Solve an instance of the problem in a bottom-up fashion by computing the rows in B in sequence starting with the first row</a:t>
                </a:r>
              </a:p>
              <a:p>
                <a:pPr>
                  <a:lnSpc>
                    <a:spcPct val="80000"/>
                  </a:lnSpc>
                </a:pPr>
                <a:endParaRPr lang="en-US" dirty="0"/>
              </a:p>
            </p:txBody>
          </p:sp>
        </mc:Choice>
        <mc:Fallback xmlns="">
          <p:sp>
            <p:nvSpPr>
              <p:cNvPr id="16387" name="Rectangle 3"/>
              <p:cNvSpPr>
                <a:spLocks noGrp="1" noRot="1" noChangeAspect="1" noMove="1" noResize="1" noEditPoints="1" noAdjustHandles="1" noChangeArrowheads="1" noChangeShapeType="1" noTextEdit="1"/>
              </p:cNvSpPr>
              <p:nvPr>
                <p:ph idx="1"/>
              </p:nvPr>
            </p:nvSpPr>
            <p:spPr>
              <a:blipFill rotWithShape="0">
                <a:blip r:embed="rId2"/>
                <a:stretch>
                  <a:fillRect l="-1614" t="-4594"/>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6034B5E3-1B57-4A0B-85F9-588408D7695D}"/>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94B5BDF6-7734-40C3-946A-9226FCA7F030}"/>
              </a:ext>
            </a:extLst>
          </p:cNvPr>
          <p:cNvSpPr>
            <a:spLocks noGrp="1"/>
          </p:cNvSpPr>
          <p:nvPr>
            <p:ph type="sldNum" sz="quarter" idx="12"/>
          </p:nvPr>
        </p:nvSpPr>
        <p:spPr/>
        <p:txBody>
          <a:bodyPr/>
          <a:lstStyle/>
          <a:p>
            <a:pPr>
              <a:defRPr/>
            </a:pPr>
            <a:fld id="{506CEA49-2205-4EFB-BAAF-ED5401E11F52}" type="slidenum">
              <a:rPr lang="en-US" smtClean="0"/>
              <a:pPr>
                <a:defRPr/>
              </a:pPr>
              <a:t>22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2900"/>
              <a:t>Dynamic Programming: Steps</a:t>
            </a:r>
            <a:endParaRPr lang="en-US" sz="2900" b="1"/>
          </a:p>
        </p:txBody>
      </p:sp>
      <p:sp>
        <p:nvSpPr>
          <p:cNvPr id="10243" name="Rectangle 3"/>
          <p:cNvSpPr>
            <a:spLocks noGrp="1" noChangeArrowheads="1"/>
          </p:cNvSpPr>
          <p:nvPr>
            <p:ph idx="1"/>
          </p:nvPr>
        </p:nvSpPr>
        <p:spPr/>
        <p:txBody>
          <a:bodyPr>
            <a:normAutofit fontScale="70000" lnSpcReduction="20000"/>
          </a:bodyPr>
          <a:lstStyle/>
          <a:p>
            <a:pPr marL="609600" indent="-609600" eaLnBrk="1" hangingPunct="1">
              <a:lnSpc>
                <a:spcPct val="90000"/>
              </a:lnSpc>
            </a:pPr>
            <a:r>
              <a:rPr lang="en-US" sz="2300" b="1" dirty="0">
                <a:sym typeface="Symbol" panose="05050102010706020507" pitchFamily="18" charset="2"/>
              </a:rPr>
              <a:t>The seven steps in the development of a dynamic programming algorithm are as follows</a:t>
            </a:r>
            <a:r>
              <a:rPr lang="en-US" sz="2300" b="1" i="1" dirty="0">
                <a:sym typeface="Symbol" panose="05050102010706020507" pitchFamily="18" charset="2"/>
              </a:rPr>
              <a:t>:</a:t>
            </a:r>
          </a:p>
          <a:p>
            <a:pPr marL="609600" indent="-609600" eaLnBrk="1" hangingPunct="1">
              <a:lnSpc>
                <a:spcPct val="90000"/>
              </a:lnSpc>
              <a:buFont typeface="Wingdings" panose="05000000000000000000" pitchFamily="2" charset="2"/>
              <a:buNone/>
            </a:pPr>
            <a:endParaRPr lang="en-US" sz="2300" b="1" i="1" dirty="0">
              <a:sym typeface="Symbol" panose="05050102010706020507" pitchFamily="18" charset="2"/>
            </a:endParaRP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Establish a recursive property that gives the solution to an instance of the problem.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recursive algorithm as per recursive property</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if same instance of the problem is being solved again an again in recursive calls</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a:t>
            </a:r>
            <a:r>
              <a:rPr lang="en-US" sz="2400" dirty="0" err="1">
                <a:sym typeface="Symbol" panose="05050102010706020507" pitchFamily="18" charset="2"/>
              </a:rPr>
              <a:t>memoized</a:t>
            </a:r>
            <a:r>
              <a:rPr lang="en-US" sz="2400" dirty="0">
                <a:sym typeface="Symbol" panose="05050102010706020507" pitchFamily="18" charset="2"/>
              </a:rPr>
              <a:t> recursive algorithm</a:t>
            </a:r>
          </a:p>
          <a:p>
            <a:pPr marL="609600" indent="-609600" eaLnBrk="1" hangingPunct="1">
              <a:lnSpc>
                <a:spcPct val="90000"/>
              </a:lnSpc>
              <a:buFont typeface="Wingdings" panose="05000000000000000000" pitchFamily="2" charset="2"/>
              <a:buAutoNum type="arabicPeriod"/>
            </a:pPr>
            <a:r>
              <a:rPr lang="en-US" sz="2400" b="1" dirty="0">
                <a:sym typeface="Symbol" panose="05050102010706020507" pitchFamily="18" charset="2"/>
              </a:rPr>
              <a:t>See the pattern in storing the data in the memory </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Convert the </a:t>
            </a:r>
            <a:r>
              <a:rPr lang="en-US" sz="2400" dirty="0" err="1">
                <a:sym typeface="Symbol" panose="05050102010706020507" pitchFamily="18" charset="2"/>
              </a:rPr>
              <a:t>memoized</a:t>
            </a:r>
            <a:r>
              <a:rPr lang="en-US" sz="2400" dirty="0">
                <a:sym typeface="Symbol" panose="05050102010706020507" pitchFamily="18" charset="2"/>
              </a:rPr>
              <a:t> recursive algorithm into iterative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Optimize the iterative algorithm by using the storage as required (storage optimization)</a:t>
            </a:r>
            <a:endParaRPr lang="en-US" sz="2400" i="1" dirty="0">
              <a:sym typeface="Symbol" panose="05050102010706020507" pitchFamily="18" charset="2"/>
            </a:endParaRPr>
          </a:p>
        </p:txBody>
      </p:sp>
      <p:sp>
        <p:nvSpPr>
          <p:cNvPr id="6" name="Footer Placeholder 5">
            <a:extLst>
              <a:ext uri="{FF2B5EF4-FFF2-40B4-BE49-F238E27FC236}">
                <a16:creationId xmlns:a16="http://schemas.microsoft.com/office/drawing/2014/main" id="{409D2CBA-D7B9-47D8-B7E2-324A92039165}"/>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BB8D45DD-443A-4874-9D26-2417767738BD}"/>
              </a:ext>
            </a:extLst>
          </p:cNvPr>
          <p:cNvSpPr>
            <a:spLocks noGrp="1"/>
          </p:cNvSpPr>
          <p:nvPr>
            <p:ph type="sldNum" sz="quarter" idx="12"/>
          </p:nvPr>
        </p:nvSpPr>
        <p:spPr/>
        <p:txBody>
          <a:bodyPr/>
          <a:lstStyle/>
          <a:p>
            <a:pPr>
              <a:defRPr/>
            </a:pPr>
            <a:fld id="{506CEA49-2205-4EFB-BAAF-ED5401E11F52}" type="slidenum">
              <a:rPr lang="en-US" smtClean="0"/>
              <a:pPr>
                <a:defRPr/>
              </a:pPr>
              <a:t>23</a:t>
            </a:fld>
            <a:endParaRPr lang="en-US"/>
          </a:p>
        </p:txBody>
      </p:sp>
    </p:spTree>
    <p:extLst>
      <p:ext uri="{BB962C8B-B14F-4D97-AF65-F5344CB8AC3E}">
        <p14:creationId xmlns:p14="http://schemas.microsoft.com/office/powerpoint/2010/main" val="3046708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5"/>
          <p:cNvSpPr>
            <a:spLocks noGrp="1" noChangeArrowheads="1"/>
          </p:cNvSpPr>
          <p:nvPr>
            <p:ph type="title"/>
          </p:nvPr>
        </p:nvSpPr>
        <p:spPr/>
        <p:txBody>
          <a:bodyPr/>
          <a:lstStyle/>
          <a:p>
            <a:r>
              <a:rPr lang="en-US" sz="2800" dirty="0"/>
              <a:t>Dynamic Programming: Combinations Calculations</a:t>
            </a:r>
          </a:p>
        </p:txBody>
      </p:sp>
      <mc:AlternateContent xmlns:mc="http://schemas.openxmlformats.org/markup-compatibility/2006">
        <mc:Choice xmlns:a14="http://schemas.microsoft.com/office/drawing/2010/main" Requires="a14">
          <p:sp>
            <p:nvSpPr>
              <p:cNvPr id="20483" name="Rectangle 86"/>
              <p:cNvSpPr>
                <a:spLocks noGrp="1" noChangeArrowheads="1"/>
              </p:cNvSpPr>
              <p:nvPr>
                <p:ph idx="1"/>
              </p:nvPr>
            </p:nvSpPr>
            <p:spPr>
              <a:xfrm>
                <a:off x="1425896" y="2679854"/>
                <a:ext cx="4179457" cy="3444997"/>
              </a:xfrm>
            </p:spPr>
            <p:txBody>
              <a:bodyPr>
                <a:normAutofit fontScale="70000" lnSpcReduction="20000"/>
              </a:bodyPr>
              <a:lstStyle/>
              <a:p>
                <a:pPr eaLnBrk="1" hangingPunct="1">
                  <a:lnSpc>
                    <a:spcPct val="90000"/>
                  </a:lnSpc>
                  <a:buFont typeface="Wingdings" panose="05000000000000000000" pitchFamily="2" charset="2"/>
                  <a:buNone/>
                </a:pPr>
                <a:r>
                  <a:rPr lang="en-US" sz="2800" dirty="0"/>
                  <a:t>	0	1	2	3	4</a:t>
                </a:r>
              </a:p>
              <a:p>
                <a:pPr eaLnBrk="1" hangingPunct="1">
                  <a:lnSpc>
                    <a:spcPct val="90000"/>
                  </a:lnSpc>
                  <a:buFont typeface="Wingdings" panose="05000000000000000000" pitchFamily="2" charset="2"/>
                  <a:buNone/>
                </a:pPr>
                <a:r>
                  <a:rPr lang="en-US" sz="2800" dirty="0"/>
                  <a:t>0	1</a:t>
                </a:r>
              </a:p>
              <a:p>
                <a:pPr eaLnBrk="1" hangingPunct="1">
                  <a:lnSpc>
                    <a:spcPct val="90000"/>
                  </a:lnSpc>
                  <a:buFont typeface="Wingdings" panose="05000000000000000000" pitchFamily="2" charset="2"/>
                  <a:buNone/>
                </a:pPr>
                <a:r>
                  <a:rPr lang="en-US" sz="2800" dirty="0"/>
                  <a:t>1	1	1</a:t>
                </a:r>
              </a:p>
              <a:p>
                <a:pPr eaLnBrk="1" hangingPunct="1">
                  <a:lnSpc>
                    <a:spcPct val="90000"/>
                  </a:lnSpc>
                  <a:buFont typeface="Wingdings" panose="05000000000000000000" pitchFamily="2" charset="2"/>
                  <a:buNone/>
                </a:pPr>
                <a:r>
                  <a:rPr lang="en-US" sz="2800" dirty="0"/>
                  <a:t>2	1	2	1</a:t>
                </a:r>
              </a:p>
              <a:p>
                <a:pPr eaLnBrk="1" hangingPunct="1">
                  <a:lnSpc>
                    <a:spcPct val="90000"/>
                  </a:lnSpc>
                  <a:buFont typeface="Wingdings" panose="05000000000000000000" pitchFamily="2" charset="2"/>
                  <a:buNone/>
                </a:pPr>
                <a:r>
                  <a:rPr lang="en-US" sz="2800" dirty="0"/>
                  <a:t>3	1	3	3	1	</a:t>
                </a:r>
              </a:p>
              <a:p>
                <a:pPr eaLnBrk="1" hangingPunct="1">
                  <a:lnSpc>
                    <a:spcPct val="90000"/>
                  </a:lnSpc>
                  <a:buFont typeface="Wingdings" panose="05000000000000000000" pitchFamily="2" charset="2"/>
                  <a:buNone/>
                </a:pPr>
                <a:r>
                  <a:rPr lang="en-US" sz="2800" dirty="0"/>
                  <a:t>4	1	4	6	4	1</a:t>
                </a:r>
              </a:p>
              <a:p>
                <a:pPr eaLnBrk="1" hangingPunct="1">
                  <a:lnSpc>
                    <a:spcPct val="90000"/>
                  </a:lnSpc>
                  <a:buFont typeface="Wingdings" panose="05000000000000000000" pitchFamily="2" charset="2"/>
                  <a:buNone/>
                </a:pPr>
                <a:endParaRPr lang="en-US" sz="2800" dirty="0"/>
              </a:p>
              <a:p>
                <a:pPr>
                  <a:lnSpc>
                    <a:spcPct val="90000"/>
                  </a:lnSpc>
                  <a:buNone/>
                </a:pPr>
                <a14:m>
                  <m:oMath xmlns:m="http://schemas.openxmlformats.org/officeDocument/2006/math">
                    <m:r>
                      <a:rPr lang="en-US" sz="2800" i="1" dirty="0" smtClean="0">
                        <a:latin typeface="Cambria Math" panose="02040503050406030204" pitchFamily="18" charset="0"/>
                      </a:rPr>
                      <m:t>𝐵</m:t>
                    </m:r>
                    <m:r>
                      <a:rPr lang="en-US" sz="2800" i="1" dirty="0" smtClean="0">
                        <a:latin typeface="Cambria Math" panose="02040503050406030204" pitchFamily="18" charset="0"/>
                      </a:rPr>
                      <m:t>[</m:t>
                    </m:r>
                    <m:r>
                      <a:rPr lang="en-US" sz="2800" i="1" dirty="0" err="1">
                        <a:latin typeface="Cambria Math" panose="02040503050406030204" pitchFamily="18" charset="0"/>
                      </a:rPr>
                      <m:t>𝑖</m:t>
                    </m:r>
                    <m:r>
                      <a:rPr lang="en-US" sz="2800" i="1" dirty="0">
                        <a:latin typeface="Cambria Math" panose="02040503050406030204" pitchFamily="18" charset="0"/>
                      </a:rPr>
                      <m:t>, </m:t>
                    </m:r>
                    <m:r>
                      <a:rPr lang="en-US" sz="2800" i="1" dirty="0">
                        <a:latin typeface="Cambria Math" panose="02040503050406030204" pitchFamily="18" charset="0"/>
                      </a:rPr>
                      <m:t>𝑗</m:t>
                    </m:r>
                    <m:r>
                      <a:rPr lang="en-US" sz="2800" i="1" dirty="0">
                        <a:latin typeface="Cambria Math" panose="02040503050406030204" pitchFamily="18" charset="0"/>
                      </a:rPr>
                      <m:t>] =</m:t>
                    </m:r>
                    <m:r>
                      <a:rPr lang="en-US" sz="2800" i="1" dirty="0" smtClean="0">
                        <a:latin typeface="Cambria Math" panose="02040503050406030204" pitchFamily="18" charset="0"/>
                      </a:rPr>
                      <m:t>𝐵</m:t>
                    </m:r>
                    <m:r>
                      <a:rPr lang="en-US" sz="2800" i="1" dirty="0" smtClean="0">
                        <a:latin typeface="Cambria Math" panose="02040503050406030204" pitchFamily="18" charset="0"/>
                      </a:rPr>
                      <m:t>[</m:t>
                    </m:r>
                    <m:r>
                      <a:rPr lang="en-US" sz="2800" i="1" dirty="0" smtClean="0">
                        <a:latin typeface="Cambria Math" panose="02040503050406030204" pitchFamily="18" charset="0"/>
                      </a:rPr>
                      <m:t>𝑖</m:t>
                    </m:r>
                    <m:r>
                      <a:rPr lang="en-US" sz="2800" i="1" dirty="0" smtClean="0">
                        <a:latin typeface="Cambria Math" panose="02040503050406030204" pitchFamily="18" charset="0"/>
                      </a:rPr>
                      <m:t>−1, </m:t>
                    </m:r>
                    <m:r>
                      <a:rPr lang="en-US" sz="2800" i="1" dirty="0" smtClean="0">
                        <a:latin typeface="Cambria Math" panose="02040503050406030204" pitchFamily="18" charset="0"/>
                      </a:rPr>
                      <m:t>𝑗</m:t>
                    </m:r>
                    <m:r>
                      <a:rPr lang="en-US" sz="2800" i="1" dirty="0" smtClean="0">
                        <a:latin typeface="Cambria Math" panose="02040503050406030204" pitchFamily="18" charset="0"/>
                      </a:rPr>
                      <m:t>−1] </m:t>
                    </m:r>
                    <m:r>
                      <a:rPr lang="en-US" sz="2800" i="1" dirty="0" smtClean="0">
                        <a:latin typeface="Cambria Math" panose="02040503050406030204" pitchFamily="18" charset="0"/>
                      </a:rPr>
                      <m:t>𝐵</m:t>
                    </m:r>
                    <m:r>
                      <a:rPr lang="en-US" sz="2800" i="1" dirty="0" smtClean="0">
                        <a:latin typeface="Cambria Math" panose="02040503050406030204" pitchFamily="18" charset="0"/>
                      </a:rPr>
                      <m:t>[</m:t>
                    </m:r>
                    <m:r>
                      <a:rPr lang="en-US" sz="2800" i="1" dirty="0" smtClean="0">
                        <a:latin typeface="Cambria Math" panose="02040503050406030204" pitchFamily="18" charset="0"/>
                      </a:rPr>
                      <m:t>𝑖</m:t>
                    </m:r>
                    <m:r>
                      <a:rPr lang="en-US" sz="2800" i="1" dirty="0" smtClean="0">
                        <a:latin typeface="Cambria Math" panose="02040503050406030204" pitchFamily="18" charset="0"/>
                      </a:rPr>
                      <m:t>−1, </m:t>
                    </m:r>
                    <m:r>
                      <a:rPr lang="en-US" sz="2800" i="1" dirty="0" smtClean="0">
                        <a:latin typeface="Cambria Math" panose="02040503050406030204" pitchFamily="18" charset="0"/>
                      </a:rPr>
                      <m:t>𝑗</m:t>
                    </m:r>
                    <m:r>
                      <a:rPr lang="en-US" sz="2800" i="1" dirty="0" smtClean="0">
                        <a:latin typeface="Cambria Math" panose="02040503050406030204" pitchFamily="18" charset="0"/>
                      </a:rPr>
                      <m:t>]</m:t>
                    </m:r>
                  </m:oMath>
                </a14:m>
                <a:r>
                  <a:rPr lang="en-US" sz="2800" dirty="0"/>
                  <a:t> </a:t>
                </a:r>
              </a:p>
            </p:txBody>
          </p:sp>
        </mc:Choice>
        <mc:Fallback>
          <p:sp>
            <p:nvSpPr>
              <p:cNvPr id="20483" name="Rectangle 86"/>
              <p:cNvSpPr>
                <a:spLocks noGrp="1" noRot="1" noChangeAspect="1" noMove="1" noResize="1" noEditPoints="1" noAdjustHandles="1" noChangeArrowheads="1" noChangeShapeType="1" noTextEdit="1"/>
              </p:cNvSpPr>
              <p:nvPr>
                <p:ph idx="1"/>
              </p:nvPr>
            </p:nvSpPr>
            <p:spPr>
              <a:xfrm>
                <a:off x="1425896" y="2679854"/>
                <a:ext cx="4179457" cy="3444997"/>
              </a:xfrm>
              <a:blipFill>
                <a:blip r:embed="rId2"/>
                <a:stretch>
                  <a:fillRect l="-1603" t="-3717"/>
                </a:stretch>
              </a:blipFill>
            </p:spPr>
            <p:txBody>
              <a:bodyPr/>
              <a:lstStyle/>
              <a:p>
                <a:r>
                  <a:rPr lang="LID4096">
                    <a:noFill/>
                  </a:rPr>
                  <a:t> </a:t>
                </a:r>
              </a:p>
            </p:txBody>
          </p:sp>
        </mc:Fallback>
      </mc:AlternateContent>
      <p:sp>
        <p:nvSpPr>
          <p:cNvPr id="18524" name="Text Box 92"/>
          <p:cNvSpPr txBox="1">
            <a:spLocks noChangeArrowheads="1"/>
          </p:cNvSpPr>
          <p:nvPr/>
        </p:nvSpPr>
        <p:spPr bwMode="auto">
          <a:xfrm>
            <a:off x="5605353" y="3352800"/>
            <a:ext cx="2805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sz="2400" dirty="0">
                <a:solidFill>
                  <a:schemeClr val="accent1"/>
                </a:solidFill>
                <a:latin typeface="Arial Narrow" panose="020B0606020202030204" pitchFamily="34" charset="0"/>
              </a:rPr>
              <a:t>Each successive row is computed from the row preceding it using the recursive property.</a:t>
            </a:r>
          </a:p>
        </p:txBody>
      </p:sp>
      <p:sp>
        <p:nvSpPr>
          <p:cNvPr id="6" name="Footer Placeholder 5">
            <a:extLst>
              <a:ext uri="{FF2B5EF4-FFF2-40B4-BE49-F238E27FC236}">
                <a16:creationId xmlns:a16="http://schemas.microsoft.com/office/drawing/2014/main" id="{C02AC452-A6B4-49E4-A5FC-69A16A56E395}"/>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A0C3A686-3699-4B6C-8250-6C9B691B00DB}"/>
              </a:ext>
            </a:extLst>
          </p:cNvPr>
          <p:cNvSpPr>
            <a:spLocks noGrp="1"/>
          </p:cNvSpPr>
          <p:nvPr>
            <p:ph type="sldNum" sz="quarter" idx="12"/>
          </p:nvPr>
        </p:nvSpPr>
        <p:spPr/>
        <p:txBody>
          <a:bodyPr/>
          <a:lstStyle/>
          <a:p>
            <a:pPr>
              <a:defRPr/>
            </a:pPr>
            <a:fld id="{506CEA49-2205-4EFB-BAAF-ED5401E11F52}" type="slidenum">
              <a:rPr lang="en-US" smtClean="0"/>
              <a:pPr>
                <a:defRPr/>
              </a:pPr>
              <a:t>24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524"/>
                                        </p:tgtEl>
                                        <p:attrNameLst>
                                          <p:attrName>style.visibility</p:attrName>
                                        </p:attrNameLst>
                                      </p:cBhvr>
                                      <p:to>
                                        <p:strVal val="visible"/>
                                      </p:to>
                                    </p:set>
                                    <p:anim calcmode="lin" valueType="num">
                                      <p:cBhvr additive="base">
                                        <p:cTn id="7" dur="500" fill="hold"/>
                                        <p:tgtEl>
                                          <p:spTgt spid="18524"/>
                                        </p:tgtEl>
                                        <p:attrNameLst>
                                          <p:attrName>ppt_x</p:attrName>
                                        </p:attrNameLst>
                                      </p:cBhvr>
                                      <p:tavLst>
                                        <p:tav tm="0">
                                          <p:val>
                                            <p:strVal val="1+#ppt_w/2"/>
                                          </p:val>
                                        </p:tav>
                                        <p:tav tm="100000">
                                          <p:val>
                                            <p:strVal val="#ppt_x"/>
                                          </p:val>
                                        </p:tav>
                                      </p:tavLst>
                                    </p:anim>
                                    <p:anim calcmode="lin" valueType="num">
                                      <p:cBhvr additive="base">
                                        <p:cTn id="8" dur="500" fill="hold"/>
                                        <p:tgtEl>
                                          <p:spTgt spid="18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2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a:t>Dynamic Programming</a:t>
            </a:r>
            <a:br>
              <a:rPr lang="en-US" dirty="0"/>
            </a:br>
            <a:r>
              <a:rPr lang="en-US" dirty="0"/>
              <a:t>Combinations Calculations Example</a:t>
            </a:r>
            <a:endParaRPr lang="en-US" b="1" dirty="0"/>
          </a:p>
        </p:txBody>
      </p:sp>
      <p:sp>
        <p:nvSpPr>
          <p:cNvPr id="4" name="Content Placeholder 3"/>
          <p:cNvSpPr>
            <a:spLocks noGrp="1"/>
          </p:cNvSpPr>
          <p:nvPr>
            <p:ph idx="1"/>
          </p:nvPr>
        </p:nvSpPr>
        <p:spPr/>
        <p:txBody>
          <a:bodyPr>
            <a:normAutofit fontScale="92500" lnSpcReduction="10000"/>
          </a:bodyPr>
          <a:lstStyle/>
          <a:p>
            <a:pPr>
              <a:lnSpc>
                <a:spcPct val="80000"/>
              </a:lnSpc>
              <a:buClr>
                <a:srgbClr val="FFFF00"/>
              </a:buClr>
              <a:buSzPct val="80000"/>
              <a:buFont typeface="Wingdings" panose="05000000000000000000" pitchFamily="2" charset="2"/>
              <a:buChar char="®"/>
            </a:pPr>
            <a:r>
              <a:rPr lang="en-US" sz="1600" dirty="0">
                <a:sym typeface="Symbol" panose="05050102010706020507" pitchFamily="18" charset="2"/>
              </a:rPr>
              <a:t>Compute B[4, 2] = </a:t>
            </a:r>
            <a:endParaRPr lang="en-US" sz="1600" dirty="0">
              <a:latin typeface="Arial" panose="020B0604020202020204" pitchFamily="34" charset="0"/>
              <a:sym typeface="Symbol" panose="05050102010706020507" pitchFamily="18" charset="2"/>
            </a:endParaRPr>
          </a:p>
          <a:p>
            <a:pPr>
              <a:lnSpc>
                <a:spcPct val="80000"/>
              </a:lnSpc>
              <a:buClr>
                <a:srgbClr val="FFFF00"/>
              </a:buClr>
              <a:buSzPct val="80000"/>
              <a:buFont typeface="Wingdings" panose="05000000000000000000" pitchFamily="2" charset="2"/>
              <a:buChar char="®"/>
            </a:pPr>
            <a:r>
              <a:rPr lang="en-US" sz="1600" dirty="0">
                <a:latin typeface="Arial" panose="020B0604020202020204" pitchFamily="34" charset="0"/>
                <a:sym typeface="Symbol" panose="05050102010706020507" pitchFamily="18" charset="2"/>
              </a:rPr>
              <a:t>Compute row 0:	B[0, 0] = 1</a:t>
            </a:r>
          </a:p>
          <a:p>
            <a:pPr>
              <a:lnSpc>
                <a:spcPct val="80000"/>
              </a:lnSpc>
              <a:buClr>
                <a:srgbClr val="FFFF00"/>
              </a:buClr>
              <a:buSzPct val="80000"/>
              <a:buFont typeface="Wingdings" panose="05000000000000000000" pitchFamily="2" charset="2"/>
              <a:buChar char="®"/>
            </a:pPr>
            <a:r>
              <a:rPr lang="en-US" sz="1600" dirty="0">
                <a:latin typeface="Arial" panose="020B0604020202020204" pitchFamily="34" charset="0"/>
                <a:sym typeface="Symbol" panose="05050102010706020507" pitchFamily="18" charset="2"/>
              </a:rPr>
              <a:t>Compute row 1:	B[1, 0] = 1</a:t>
            </a:r>
          </a:p>
          <a:p>
            <a:pPr lvl="4">
              <a:lnSpc>
                <a:spcPct val="80000"/>
              </a:lnSpc>
              <a:buClr>
                <a:srgbClr val="FFFF00"/>
              </a:buClr>
              <a:buSzPct val="80000"/>
              <a:buNone/>
            </a:pPr>
            <a:r>
              <a:rPr lang="en-US" sz="1600" dirty="0">
                <a:latin typeface="Arial" panose="020B0604020202020204" pitchFamily="34" charset="0"/>
              </a:rPr>
              <a:t>  			B[1, 1] = 1</a:t>
            </a:r>
          </a:p>
          <a:p>
            <a:pPr>
              <a:lnSpc>
                <a:spcPct val="80000"/>
              </a:lnSpc>
              <a:buClr>
                <a:srgbClr val="FFFF00"/>
              </a:buClr>
              <a:buSzPct val="80000"/>
              <a:buFont typeface="Wingdings" panose="05000000000000000000" pitchFamily="2" charset="2"/>
              <a:buChar char="®"/>
            </a:pPr>
            <a:r>
              <a:rPr lang="en-US" sz="1600" dirty="0">
                <a:latin typeface="Arial" panose="020B0604020202020204" pitchFamily="34" charset="0"/>
              </a:rPr>
              <a:t>Compute row 2:</a:t>
            </a:r>
          </a:p>
          <a:p>
            <a:pPr lvl="4">
              <a:lnSpc>
                <a:spcPct val="80000"/>
              </a:lnSpc>
              <a:buClr>
                <a:srgbClr val="FFFF00"/>
              </a:buClr>
              <a:buSzPct val="80000"/>
              <a:buNone/>
            </a:pPr>
            <a:r>
              <a:rPr lang="en-US" sz="1600" dirty="0">
                <a:latin typeface="Arial" panose="020B0604020202020204" pitchFamily="34" charset="0"/>
              </a:rPr>
              <a:t>  			B[2, 0] = 1</a:t>
            </a:r>
          </a:p>
          <a:p>
            <a:pPr lvl="4">
              <a:lnSpc>
                <a:spcPct val="80000"/>
              </a:lnSpc>
              <a:buClr>
                <a:srgbClr val="FFFF00"/>
              </a:buClr>
              <a:buSzPct val="80000"/>
              <a:buNone/>
            </a:pPr>
            <a:r>
              <a:rPr lang="en-US" sz="1600" dirty="0">
                <a:latin typeface="Arial" panose="020B0604020202020204" pitchFamily="34" charset="0"/>
              </a:rPr>
              <a:t>			B[2, 1] = B[1, 0] + B[1, 1] = 1 + 1 = 2</a:t>
            </a:r>
          </a:p>
          <a:p>
            <a:pPr lvl="4">
              <a:lnSpc>
                <a:spcPct val="80000"/>
              </a:lnSpc>
              <a:buClr>
                <a:srgbClr val="FFFF00"/>
              </a:buClr>
              <a:buSzPct val="80000"/>
              <a:buNone/>
            </a:pPr>
            <a:r>
              <a:rPr lang="en-US" sz="1600" dirty="0">
                <a:latin typeface="Arial" panose="020B0604020202020204" pitchFamily="34" charset="0"/>
              </a:rPr>
              <a:t>			B[2, 2] = 1</a:t>
            </a:r>
          </a:p>
          <a:p>
            <a:pPr>
              <a:lnSpc>
                <a:spcPct val="80000"/>
              </a:lnSpc>
              <a:buClr>
                <a:srgbClr val="FFFF00"/>
              </a:buClr>
              <a:buSzPct val="80000"/>
              <a:buFont typeface="Wingdings" panose="05000000000000000000" pitchFamily="2" charset="2"/>
              <a:buChar char="®"/>
            </a:pPr>
            <a:r>
              <a:rPr lang="en-US" sz="1600" dirty="0">
                <a:latin typeface="Arial" panose="020B0604020202020204" pitchFamily="34" charset="0"/>
              </a:rPr>
              <a:t>Compute row 3:	B[3, 0] = 1</a:t>
            </a:r>
          </a:p>
          <a:p>
            <a:pPr lvl="3">
              <a:lnSpc>
                <a:spcPct val="80000"/>
              </a:lnSpc>
              <a:buClr>
                <a:srgbClr val="FFFF00"/>
              </a:buClr>
              <a:buSzPct val="80000"/>
              <a:buNone/>
            </a:pPr>
            <a:r>
              <a:rPr lang="en-US" dirty="0">
                <a:latin typeface="Arial" panose="020B0604020202020204" pitchFamily="34" charset="0"/>
              </a:rPr>
              <a:t>				B[3, 1] = B[2, 0] + B[2, 1] = 1 + 2 = 3</a:t>
            </a:r>
          </a:p>
          <a:p>
            <a:pPr lvl="3">
              <a:lnSpc>
                <a:spcPct val="80000"/>
              </a:lnSpc>
              <a:buClr>
                <a:srgbClr val="FFFF00"/>
              </a:buClr>
              <a:buSzPct val="80000"/>
              <a:buNone/>
            </a:pPr>
            <a:r>
              <a:rPr lang="en-US" dirty="0">
                <a:latin typeface="Arial" panose="020B0604020202020204" pitchFamily="34" charset="0"/>
              </a:rPr>
              <a:t>				B[3, 2] = B[2, 1] + B[2, 2] = 2 + 1 = 3</a:t>
            </a:r>
          </a:p>
          <a:p>
            <a:pPr>
              <a:lnSpc>
                <a:spcPct val="80000"/>
              </a:lnSpc>
              <a:buClr>
                <a:srgbClr val="FFFF00"/>
              </a:buClr>
              <a:buSzPct val="80000"/>
              <a:buFont typeface="Wingdings" panose="05000000000000000000" pitchFamily="2" charset="2"/>
              <a:buChar char="®"/>
            </a:pPr>
            <a:r>
              <a:rPr lang="en-US" sz="1600" dirty="0">
                <a:latin typeface="Arial" panose="020B0604020202020204" pitchFamily="34" charset="0"/>
              </a:rPr>
              <a:t>Compute row 4:	B[4, 0] = 1</a:t>
            </a:r>
          </a:p>
          <a:p>
            <a:pPr lvl="4">
              <a:lnSpc>
                <a:spcPct val="80000"/>
              </a:lnSpc>
              <a:buClr>
                <a:srgbClr val="FFFF00"/>
              </a:buClr>
              <a:buSzPct val="80000"/>
              <a:buNone/>
            </a:pPr>
            <a:r>
              <a:rPr lang="en-US" sz="1600" dirty="0">
                <a:latin typeface="Arial" panose="020B0604020202020204" pitchFamily="34" charset="0"/>
              </a:rPr>
              <a:t>			B[4, 1] = B[3, 0] + B[3, 1] = 1 + 3 = 4</a:t>
            </a:r>
          </a:p>
          <a:p>
            <a:pPr lvl="4">
              <a:lnSpc>
                <a:spcPct val="80000"/>
              </a:lnSpc>
              <a:buClr>
                <a:srgbClr val="FFFF00"/>
              </a:buClr>
              <a:buSzPct val="80000"/>
              <a:buNone/>
            </a:pPr>
            <a:r>
              <a:rPr lang="en-US" sz="1600" dirty="0">
                <a:latin typeface="Arial" panose="020B0604020202020204" pitchFamily="34" charset="0"/>
              </a:rPr>
              <a:t>			B[4, 2] = B[3, 1] + B[3, 2] = 3 + 3 = 6</a:t>
            </a:r>
          </a:p>
        </p:txBody>
      </p:sp>
      <p:graphicFrame>
        <p:nvGraphicFramePr>
          <p:cNvPr id="21508" name="Object 8"/>
          <p:cNvGraphicFramePr>
            <a:graphicFrameLocks noChangeAspect="1"/>
          </p:cNvGraphicFramePr>
          <p:nvPr>
            <p:extLst>
              <p:ext uri="{D42A27DB-BD31-4B8C-83A1-F6EECF244321}">
                <p14:modId xmlns:p14="http://schemas.microsoft.com/office/powerpoint/2010/main" val="2914966151"/>
              </p:ext>
            </p:extLst>
          </p:nvPr>
        </p:nvGraphicFramePr>
        <p:xfrm>
          <a:off x="5118362" y="2045634"/>
          <a:ext cx="465138" cy="838200"/>
        </p:xfrm>
        <a:graphic>
          <a:graphicData uri="http://schemas.openxmlformats.org/presentationml/2006/ole">
            <mc:AlternateContent xmlns:mc="http://schemas.openxmlformats.org/markup-compatibility/2006">
              <mc:Choice xmlns:v="urn:schemas-microsoft-com:vml" Requires="v">
                <p:oleObj spid="_x0000_s21689" name="Equation" r:id="rId3" imgW="253890" imgH="457002" progId="Equation.3">
                  <p:embed/>
                </p:oleObj>
              </mc:Choice>
              <mc:Fallback>
                <p:oleObj name="Equation" r:id="rId3" imgW="253890" imgH="457002"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362" y="2045634"/>
                        <a:ext cx="465138" cy="8382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Footer Placeholder 6">
            <a:extLst>
              <a:ext uri="{FF2B5EF4-FFF2-40B4-BE49-F238E27FC236}">
                <a16:creationId xmlns:a16="http://schemas.microsoft.com/office/drawing/2014/main" id="{D80BB3AC-DF4F-4A42-ABA9-489FBA967132}"/>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9660C2FD-2221-4440-8F62-7E184E87E632}"/>
              </a:ext>
            </a:extLst>
          </p:cNvPr>
          <p:cNvSpPr>
            <a:spLocks noGrp="1"/>
          </p:cNvSpPr>
          <p:nvPr>
            <p:ph type="sldNum" sz="quarter" idx="12"/>
          </p:nvPr>
        </p:nvSpPr>
        <p:spPr/>
        <p:txBody>
          <a:bodyPr/>
          <a:lstStyle/>
          <a:p>
            <a:pPr>
              <a:defRPr/>
            </a:pPr>
            <a:fld id="{506CEA49-2205-4EFB-BAAF-ED5401E11F52}" type="slidenum">
              <a:rPr lang="en-US" smtClean="0"/>
              <a:pPr>
                <a:defRPr/>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2900"/>
              <a:t>Dynamic Programming: Steps</a:t>
            </a:r>
            <a:endParaRPr lang="en-US" sz="2900" b="1"/>
          </a:p>
        </p:txBody>
      </p:sp>
      <p:sp>
        <p:nvSpPr>
          <p:cNvPr id="10243" name="Rectangle 3"/>
          <p:cNvSpPr>
            <a:spLocks noGrp="1" noChangeArrowheads="1"/>
          </p:cNvSpPr>
          <p:nvPr>
            <p:ph idx="1"/>
          </p:nvPr>
        </p:nvSpPr>
        <p:spPr/>
        <p:txBody>
          <a:bodyPr>
            <a:normAutofit fontScale="70000" lnSpcReduction="20000"/>
          </a:bodyPr>
          <a:lstStyle/>
          <a:p>
            <a:pPr marL="609600" indent="-609600" eaLnBrk="1" hangingPunct="1">
              <a:lnSpc>
                <a:spcPct val="90000"/>
              </a:lnSpc>
            </a:pPr>
            <a:r>
              <a:rPr lang="en-US" sz="2300" b="1" dirty="0">
                <a:sym typeface="Symbol" panose="05050102010706020507" pitchFamily="18" charset="2"/>
              </a:rPr>
              <a:t>The seven steps in the development of a dynamic programming algorithm are as follows</a:t>
            </a:r>
            <a:r>
              <a:rPr lang="en-US" sz="2300" b="1" i="1" dirty="0">
                <a:sym typeface="Symbol" panose="05050102010706020507" pitchFamily="18" charset="2"/>
              </a:rPr>
              <a:t>:</a:t>
            </a:r>
          </a:p>
          <a:p>
            <a:pPr marL="609600" indent="-609600" eaLnBrk="1" hangingPunct="1">
              <a:lnSpc>
                <a:spcPct val="90000"/>
              </a:lnSpc>
              <a:buFont typeface="Wingdings" panose="05000000000000000000" pitchFamily="2" charset="2"/>
              <a:buNone/>
            </a:pPr>
            <a:endParaRPr lang="en-US" sz="2300" b="1" i="1" dirty="0">
              <a:sym typeface="Symbol" panose="05050102010706020507" pitchFamily="18" charset="2"/>
            </a:endParaRP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Establish a recursive property that gives the solution to an instance of the problem.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recursive algorithm as per recursive property</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if same instance of the problem is being solved again an again in recursive calls</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a:t>
            </a:r>
            <a:r>
              <a:rPr lang="en-US" sz="2400" dirty="0" err="1">
                <a:sym typeface="Symbol" panose="05050102010706020507" pitchFamily="18" charset="2"/>
              </a:rPr>
              <a:t>memoized</a:t>
            </a:r>
            <a:r>
              <a:rPr lang="en-US" sz="2400" dirty="0">
                <a:sym typeface="Symbol" panose="05050102010706020507" pitchFamily="18" charset="2"/>
              </a:rPr>
              <a:t> recursive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the pattern in storing the data in the memory </a:t>
            </a:r>
          </a:p>
          <a:p>
            <a:pPr marL="609600" indent="-609600" eaLnBrk="1" hangingPunct="1">
              <a:lnSpc>
                <a:spcPct val="90000"/>
              </a:lnSpc>
              <a:buFont typeface="Wingdings" panose="05000000000000000000" pitchFamily="2" charset="2"/>
              <a:buAutoNum type="arabicPeriod"/>
            </a:pPr>
            <a:r>
              <a:rPr lang="en-US" sz="2400" b="1" dirty="0">
                <a:sym typeface="Symbol" panose="05050102010706020507" pitchFamily="18" charset="2"/>
              </a:rPr>
              <a:t>Convert the </a:t>
            </a:r>
            <a:r>
              <a:rPr lang="en-US" sz="2400" b="1" dirty="0" err="1">
                <a:sym typeface="Symbol" panose="05050102010706020507" pitchFamily="18" charset="2"/>
              </a:rPr>
              <a:t>memoized</a:t>
            </a:r>
            <a:r>
              <a:rPr lang="en-US" sz="2400" b="1" dirty="0">
                <a:sym typeface="Symbol" panose="05050102010706020507" pitchFamily="18" charset="2"/>
              </a:rPr>
              <a:t> recursive algorithm into iterative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Optimize the iterative algorithm by using the storage as required (storage optimization)</a:t>
            </a:r>
            <a:endParaRPr lang="en-US" sz="2400" i="1" dirty="0">
              <a:sym typeface="Symbol" panose="05050102010706020507" pitchFamily="18" charset="2"/>
            </a:endParaRPr>
          </a:p>
        </p:txBody>
      </p:sp>
      <p:sp>
        <p:nvSpPr>
          <p:cNvPr id="6" name="Footer Placeholder 5">
            <a:extLst>
              <a:ext uri="{FF2B5EF4-FFF2-40B4-BE49-F238E27FC236}">
                <a16:creationId xmlns:a16="http://schemas.microsoft.com/office/drawing/2014/main" id="{15D39777-8D8F-4CC6-B469-7CD11DFFB232}"/>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E3BE8C34-F39B-4BCA-A0D7-926BE83D5B7B}"/>
              </a:ext>
            </a:extLst>
          </p:cNvPr>
          <p:cNvSpPr>
            <a:spLocks noGrp="1"/>
          </p:cNvSpPr>
          <p:nvPr>
            <p:ph type="sldNum" sz="quarter" idx="12"/>
          </p:nvPr>
        </p:nvSpPr>
        <p:spPr/>
        <p:txBody>
          <a:bodyPr/>
          <a:lstStyle/>
          <a:p>
            <a:pPr>
              <a:defRPr/>
            </a:pPr>
            <a:fld id="{506CEA49-2205-4EFB-BAAF-ED5401E11F52}" type="slidenum">
              <a:rPr lang="en-US" smtClean="0"/>
              <a:pPr>
                <a:defRPr/>
              </a:pPr>
              <a:t>26</a:t>
            </a:fld>
            <a:endParaRPr lang="en-US"/>
          </a:p>
        </p:txBody>
      </p:sp>
    </p:spTree>
    <p:extLst>
      <p:ext uri="{BB962C8B-B14F-4D97-AF65-F5344CB8AC3E}">
        <p14:creationId xmlns:p14="http://schemas.microsoft.com/office/powerpoint/2010/main" val="22167241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a:t>Dynamic Programming</a:t>
            </a:r>
            <a:br>
              <a:rPr lang="en-US" dirty="0"/>
            </a:br>
            <a:r>
              <a:rPr lang="en-US" dirty="0"/>
              <a:t>Combinations Calculations Algorithm</a:t>
            </a:r>
          </a:p>
        </p:txBody>
      </p:sp>
      <p:sp>
        <p:nvSpPr>
          <p:cNvPr id="22531" name="Rectangle 3"/>
          <p:cNvSpPr>
            <a:spLocks noGrp="1" noChangeArrowheads="1"/>
          </p:cNvSpPr>
          <p:nvPr>
            <p:ph idx="1"/>
          </p:nvPr>
        </p:nvSpPr>
        <p:spPr/>
        <p:txBody>
          <a:bodyPr>
            <a:normAutofit fontScale="55000" lnSpcReduction="20000"/>
          </a:bodyPr>
          <a:lstStyle/>
          <a:p>
            <a:pPr eaLnBrk="1" hangingPunct="1">
              <a:lnSpc>
                <a:spcPct val="90000"/>
              </a:lnSpc>
              <a:buFont typeface="Wingdings" panose="05000000000000000000" pitchFamily="2" charset="2"/>
              <a:buNone/>
            </a:pPr>
            <a:r>
              <a:rPr lang="en-US" sz="2800"/>
              <a:t>Int bin(int n, int k)</a:t>
            </a:r>
          </a:p>
          <a:p>
            <a:pPr eaLnBrk="1" hangingPunct="1">
              <a:lnSpc>
                <a:spcPct val="90000"/>
              </a:lnSpc>
              <a:buFont typeface="Wingdings" panose="05000000000000000000" pitchFamily="2" charset="2"/>
              <a:buNone/>
            </a:pPr>
            <a:r>
              <a:rPr lang="en-US" sz="2800"/>
              <a:t>{</a:t>
            </a:r>
          </a:p>
          <a:p>
            <a:pPr eaLnBrk="1" hangingPunct="1">
              <a:lnSpc>
                <a:spcPct val="90000"/>
              </a:lnSpc>
              <a:buFont typeface="Wingdings" panose="05000000000000000000" pitchFamily="2" charset="2"/>
              <a:buNone/>
            </a:pPr>
            <a:r>
              <a:rPr lang="en-US" sz="2800"/>
              <a:t>	int i, j;</a:t>
            </a:r>
          </a:p>
          <a:p>
            <a:pPr eaLnBrk="1" hangingPunct="1">
              <a:lnSpc>
                <a:spcPct val="90000"/>
              </a:lnSpc>
              <a:buFont typeface="Wingdings" panose="05000000000000000000" pitchFamily="2" charset="2"/>
              <a:buNone/>
            </a:pPr>
            <a:r>
              <a:rPr lang="en-US" sz="2800"/>
              <a:t>	int B[0..n, 0..k];</a:t>
            </a:r>
          </a:p>
          <a:p>
            <a:pPr eaLnBrk="1" hangingPunct="1">
              <a:lnSpc>
                <a:spcPct val="90000"/>
              </a:lnSpc>
              <a:buFont typeface="Wingdings" panose="05000000000000000000" pitchFamily="2" charset="2"/>
              <a:buNone/>
            </a:pPr>
            <a:r>
              <a:rPr lang="en-US" sz="2800"/>
              <a:t>	for i = 0 to n </a:t>
            </a:r>
          </a:p>
          <a:p>
            <a:pPr eaLnBrk="1" hangingPunct="1">
              <a:lnSpc>
                <a:spcPct val="90000"/>
              </a:lnSpc>
              <a:buFont typeface="Wingdings" panose="05000000000000000000" pitchFamily="2" charset="2"/>
              <a:buNone/>
            </a:pPr>
            <a:r>
              <a:rPr lang="en-US" sz="2800"/>
              <a:t>		for j = 0 to minimum(i, k) </a:t>
            </a:r>
          </a:p>
          <a:p>
            <a:pPr eaLnBrk="1" hangingPunct="1">
              <a:lnSpc>
                <a:spcPct val="90000"/>
              </a:lnSpc>
              <a:buFont typeface="Wingdings" panose="05000000000000000000" pitchFamily="2" charset="2"/>
              <a:buNone/>
            </a:pPr>
            <a:r>
              <a:rPr lang="en-US" sz="2800"/>
              <a:t>			if( j = 0 or j = i)</a:t>
            </a:r>
          </a:p>
          <a:p>
            <a:pPr eaLnBrk="1" hangingPunct="1">
              <a:lnSpc>
                <a:spcPct val="90000"/>
              </a:lnSpc>
              <a:buFont typeface="Wingdings" panose="05000000000000000000" pitchFamily="2" charset="2"/>
              <a:buNone/>
            </a:pPr>
            <a:r>
              <a:rPr lang="en-US" sz="2800"/>
              <a:t>				B[i, j] = 1;</a:t>
            </a:r>
          </a:p>
          <a:p>
            <a:pPr eaLnBrk="1" hangingPunct="1">
              <a:lnSpc>
                <a:spcPct val="90000"/>
              </a:lnSpc>
              <a:buFont typeface="Wingdings" panose="05000000000000000000" pitchFamily="2" charset="2"/>
              <a:buNone/>
            </a:pPr>
            <a:r>
              <a:rPr lang="en-US" sz="2800"/>
              <a:t>			else</a:t>
            </a:r>
          </a:p>
          <a:p>
            <a:pPr eaLnBrk="1" hangingPunct="1">
              <a:lnSpc>
                <a:spcPct val="90000"/>
              </a:lnSpc>
              <a:buFont typeface="Wingdings" panose="05000000000000000000" pitchFamily="2" charset="2"/>
              <a:buNone/>
            </a:pPr>
            <a:r>
              <a:rPr lang="en-US" sz="2800"/>
              <a:t>				B[i, j] = B[i-1, j-1] + B[i-1, j];</a:t>
            </a:r>
          </a:p>
          <a:p>
            <a:pPr eaLnBrk="1" hangingPunct="1">
              <a:lnSpc>
                <a:spcPct val="90000"/>
              </a:lnSpc>
              <a:buFont typeface="Wingdings" panose="05000000000000000000" pitchFamily="2" charset="2"/>
              <a:buNone/>
            </a:pPr>
            <a:r>
              <a:rPr lang="en-US" sz="2800"/>
              <a:t>	return B[n, k]</a:t>
            </a:r>
          </a:p>
          <a:p>
            <a:pPr eaLnBrk="1" hangingPunct="1">
              <a:lnSpc>
                <a:spcPct val="90000"/>
              </a:lnSpc>
              <a:buFont typeface="Wingdings" panose="05000000000000000000" pitchFamily="2" charset="2"/>
              <a:buNone/>
            </a:pPr>
            <a:r>
              <a:rPr lang="en-US" sz="2800"/>
              <a:t>}</a:t>
            </a:r>
          </a:p>
        </p:txBody>
      </p:sp>
      <p:sp>
        <p:nvSpPr>
          <p:cNvPr id="6" name="Footer Placeholder 5">
            <a:extLst>
              <a:ext uri="{FF2B5EF4-FFF2-40B4-BE49-F238E27FC236}">
                <a16:creationId xmlns:a16="http://schemas.microsoft.com/office/drawing/2014/main" id="{CB8926D1-C050-4461-AD11-C3C2F1994A76}"/>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16E64E69-FA62-490D-8227-52761497FE0D}"/>
              </a:ext>
            </a:extLst>
          </p:cNvPr>
          <p:cNvSpPr>
            <a:spLocks noGrp="1"/>
          </p:cNvSpPr>
          <p:nvPr>
            <p:ph type="sldNum" sz="quarter" idx="12"/>
          </p:nvPr>
        </p:nvSpPr>
        <p:spPr/>
        <p:txBody>
          <a:bodyPr/>
          <a:lstStyle/>
          <a:p>
            <a:pPr>
              <a:defRPr/>
            </a:pPr>
            <a:fld id="{506CEA49-2205-4EFB-BAAF-ED5401E11F52}"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2900"/>
              <a:t>Dynamic Programming: Steps</a:t>
            </a:r>
            <a:endParaRPr lang="en-US" sz="2900" b="1"/>
          </a:p>
        </p:txBody>
      </p:sp>
      <p:sp>
        <p:nvSpPr>
          <p:cNvPr id="10243" name="Rectangle 3"/>
          <p:cNvSpPr>
            <a:spLocks noGrp="1" noChangeArrowheads="1"/>
          </p:cNvSpPr>
          <p:nvPr>
            <p:ph idx="1"/>
          </p:nvPr>
        </p:nvSpPr>
        <p:spPr/>
        <p:txBody>
          <a:bodyPr>
            <a:normAutofit fontScale="70000" lnSpcReduction="20000"/>
          </a:bodyPr>
          <a:lstStyle/>
          <a:p>
            <a:pPr marL="609600" indent="-609600" eaLnBrk="1" hangingPunct="1">
              <a:lnSpc>
                <a:spcPct val="90000"/>
              </a:lnSpc>
            </a:pPr>
            <a:r>
              <a:rPr lang="en-US" sz="2300" b="1" dirty="0">
                <a:sym typeface="Symbol" panose="05050102010706020507" pitchFamily="18" charset="2"/>
              </a:rPr>
              <a:t>The seven steps in the development of a dynamic programming algorithm are as follows</a:t>
            </a:r>
            <a:r>
              <a:rPr lang="en-US" sz="2300" b="1" i="1" dirty="0">
                <a:sym typeface="Symbol" panose="05050102010706020507" pitchFamily="18" charset="2"/>
              </a:rPr>
              <a:t>:</a:t>
            </a:r>
          </a:p>
          <a:p>
            <a:pPr marL="609600" indent="-609600" eaLnBrk="1" hangingPunct="1">
              <a:lnSpc>
                <a:spcPct val="90000"/>
              </a:lnSpc>
              <a:buFont typeface="Wingdings" panose="05000000000000000000" pitchFamily="2" charset="2"/>
              <a:buNone/>
            </a:pPr>
            <a:endParaRPr lang="en-US" sz="2300" b="1" i="1" dirty="0">
              <a:sym typeface="Symbol" panose="05050102010706020507" pitchFamily="18" charset="2"/>
            </a:endParaRP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Establish a recursive property that gives the solution to an instance of the problem.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recursive algorithm as per recursive property</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if same instance of the problem is being solved again an again in recursive calls</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a:t>
            </a:r>
            <a:r>
              <a:rPr lang="en-US" sz="2400" dirty="0" err="1">
                <a:sym typeface="Symbol" panose="05050102010706020507" pitchFamily="18" charset="2"/>
              </a:rPr>
              <a:t>memoized</a:t>
            </a:r>
            <a:r>
              <a:rPr lang="en-US" sz="2400" dirty="0">
                <a:sym typeface="Symbol" panose="05050102010706020507" pitchFamily="18" charset="2"/>
              </a:rPr>
              <a:t> recursive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the pattern in storing the data in the memory </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Convert the </a:t>
            </a:r>
            <a:r>
              <a:rPr lang="en-US" sz="2400" dirty="0" err="1">
                <a:sym typeface="Symbol" panose="05050102010706020507" pitchFamily="18" charset="2"/>
              </a:rPr>
              <a:t>memoized</a:t>
            </a:r>
            <a:r>
              <a:rPr lang="en-US" sz="2400" dirty="0">
                <a:sym typeface="Symbol" panose="05050102010706020507" pitchFamily="18" charset="2"/>
              </a:rPr>
              <a:t> recursive algorithm into iterative algorithm</a:t>
            </a:r>
          </a:p>
          <a:p>
            <a:pPr marL="609600" indent="-609600" eaLnBrk="1" hangingPunct="1">
              <a:lnSpc>
                <a:spcPct val="90000"/>
              </a:lnSpc>
              <a:buFont typeface="Wingdings" panose="05000000000000000000" pitchFamily="2" charset="2"/>
              <a:buAutoNum type="arabicPeriod"/>
            </a:pPr>
            <a:r>
              <a:rPr lang="en-US" sz="2400" b="1" dirty="0">
                <a:sym typeface="Symbol" panose="05050102010706020507" pitchFamily="18" charset="2"/>
              </a:rPr>
              <a:t>Optimize the iterative algorithm by using the storage as required (storage optimization)</a:t>
            </a:r>
            <a:endParaRPr lang="en-US" sz="2400" b="1" i="1" dirty="0">
              <a:sym typeface="Symbol" panose="05050102010706020507" pitchFamily="18" charset="2"/>
            </a:endParaRPr>
          </a:p>
        </p:txBody>
      </p:sp>
      <p:sp>
        <p:nvSpPr>
          <p:cNvPr id="6" name="Footer Placeholder 5">
            <a:extLst>
              <a:ext uri="{FF2B5EF4-FFF2-40B4-BE49-F238E27FC236}">
                <a16:creationId xmlns:a16="http://schemas.microsoft.com/office/drawing/2014/main" id="{E37F7705-CB7D-44E3-B71E-C48AAEE591A0}"/>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E5A9CC56-656C-4B3C-8D40-0D3A4C20D837}"/>
              </a:ext>
            </a:extLst>
          </p:cNvPr>
          <p:cNvSpPr>
            <a:spLocks noGrp="1"/>
          </p:cNvSpPr>
          <p:nvPr>
            <p:ph type="sldNum" sz="quarter" idx="12"/>
          </p:nvPr>
        </p:nvSpPr>
        <p:spPr/>
        <p:txBody>
          <a:bodyPr/>
          <a:lstStyle/>
          <a:p>
            <a:pPr>
              <a:defRPr/>
            </a:pPr>
            <a:fld id="{506CEA49-2205-4EFB-BAAF-ED5401E11F52}" type="slidenum">
              <a:rPr lang="en-US" smtClean="0"/>
              <a:pPr>
                <a:defRPr/>
              </a:pPr>
              <a:t>28</a:t>
            </a:fld>
            <a:endParaRPr lang="en-US"/>
          </a:p>
        </p:txBody>
      </p:sp>
    </p:spTree>
    <p:extLst>
      <p:ext uri="{BB962C8B-B14F-4D97-AF65-F5344CB8AC3E}">
        <p14:creationId xmlns:p14="http://schemas.microsoft.com/office/powerpoint/2010/main" val="11729024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Exercise</a:t>
            </a:r>
          </a:p>
        </p:txBody>
      </p:sp>
      <p:sp>
        <p:nvSpPr>
          <p:cNvPr id="23555" name="Rectangle 3"/>
          <p:cNvSpPr>
            <a:spLocks noGrp="1" noChangeArrowheads="1"/>
          </p:cNvSpPr>
          <p:nvPr>
            <p:ph idx="1"/>
          </p:nvPr>
        </p:nvSpPr>
        <p:spPr/>
        <p:txBody>
          <a:bodyPr>
            <a:normAutofit fontScale="92500" lnSpcReduction="20000"/>
          </a:bodyPr>
          <a:lstStyle/>
          <a:p>
            <a:pPr eaLnBrk="1" hangingPunct="1"/>
            <a:r>
              <a:rPr lang="en-GB" sz="2800" dirty="0"/>
              <a:t>Initialise a two dimensional array A[1..n, 1..n] using following definition with an efficient algorithm.</a:t>
            </a:r>
            <a:endParaRPr lang="en-US" sz="2800" dirty="0"/>
          </a:p>
          <a:p>
            <a:pPr eaLnBrk="1" hangingPunct="1"/>
            <a:r>
              <a:rPr lang="en-US" sz="2800" dirty="0"/>
              <a:t>A[</a:t>
            </a:r>
            <a:r>
              <a:rPr lang="en-US" sz="2800" dirty="0" err="1"/>
              <a:t>i</a:t>
            </a:r>
            <a:r>
              <a:rPr lang="en-US" sz="2800" dirty="0"/>
              <a:t>, j] = </a:t>
            </a:r>
            <a:r>
              <a:rPr lang="en-US" sz="2800" dirty="0" err="1"/>
              <a:t>i</a:t>
            </a:r>
            <a:r>
              <a:rPr lang="en-US" sz="2800" dirty="0"/>
              <a:t> + j					if </a:t>
            </a:r>
            <a:r>
              <a:rPr lang="en-US" sz="2800" dirty="0" err="1"/>
              <a:t>i</a:t>
            </a:r>
            <a:r>
              <a:rPr lang="en-US" sz="2800" dirty="0"/>
              <a:t> = j</a:t>
            </a:r>
          </a:p>
          <a:p>
            <a:pPr eaLnBrk="1" hangingPunct="1"/>
            <a:r>
              <a:rPr lang="en-US" sz="2800" dirty="0"/>
              <a:t>A[</a:t>
            </a:r>
            <a:r>
              <a:rPr lang="en-US" sz="2800" dirty="0" err="1"/>
              <a:t>i</a:t>
            </a:r>
            <a:r>
              <a:rPr lang="en-US" sz="2800" dirty="0"/>
              <a:t>, j] = Min(A[</a:t>
            </a:r>
            <a:r>
              <a:rPr lang="en-US" sz="2800" dirty="0" err="1"/>
              <a:t>i</a:t>
            </a:r>
            <a:r>
              <a:rPr lang="en-US" sz="2800" dirty="0"/>
              <a:t>, j-1], A[i+1, j])+ (</a:t>
            </a:r>
            <a:r>
              <a:rPr lang="en-US" sz="2800" dirty="0" err="1"/>
              <a:t>i+j</a:t>
            </a:r>
            <a:r>
              <a:rPr lang="en-US" sz="2800" dirty="0"/>
              <a:t>)	if </a:t>
            </a:r>
            <a:r>
              <a:rPr lang="en-US" sz="2800" dirty="0" err="1"/>
              <a:t>i</a:t>
            </a:r>
            <a:r>
              <a:rPr lang="en-US" sz="2800" dirty="0"/>
              <a:t> &lt; j</a:t>
            </a:r>
          </a:p>
          <a:p>
            <a:pPr eaLnBrk="1" hangingPunct="1"/>
            <a:r>
              <a:rPr lang="en-US" sz="2800" dirty="0"/>
              <a:t>A[</a:t>
            </a:r>
            <a:r>
              <a:rPr lang="en-US" sz="2800" dirty="0" err="1"/>
              <a:t>i</a:t>
            </a:r>
            <a:r>
              <a:rPr lang="en-US" sz="2800" dirty="0"/>
              <a:t>, j] = Max(A[i-1, j], A[</a:t>
            </a:r>
            <a:r>
              <a:rPr lang="en-US" sz="2800" dirty="0" err="1"/>
              <a:t>i</a:t>
            </a:r>
            <a:r>
              <a:rPr lang="en-US" sz="2800" dirty="0"/>
              <a:t>, j+1])+ (</a:t>
            </a:r>
            <a:r>
              <a:rPr lang="en-US" sz="2800" dirty="0" err="1"/>
              <a:t>i</a:t>
            </a:r>
            <a:r>
              <a:rPr lang="en-US" sz="2800" dirty="0"/>
              <a:t> *j)	if </a:t>
            </a:r>
            <a:r>
              <a:rPr lang="en-US" sz="2800" dirty="0" err="1"/>
              <a:t>i</a:t>
            </a:r>
            <a:r>
              <a:rPr lang="en-US" sz="2800" dirty="0"/>
              <a:t> &gt; j</a:t>
            </a:r>
          </a:p>
          <a:p>
            <a:pPr eaLnBrk="1" hangingPunct="1"/>
            <a:r>
              <a:rPr lang="en-US" sz="2800" dirty="0"/>
              <a:t>Where </a:t>
            </a:r>
            <a:r>
              <a:rPr lang="en-US" sz="2800" dirty="0" err="1"/>
              <a:t>i</a:t>
            </a:r>
            <a:r>
              <a:rPr lang="en-US" sz="2800" dirty="0"/>
              <a:t> is for row index and j is for column index.</a:t>
            </a:r>
          </a:p>
        </p:txBody>
      </p:sp>
      <p:sp>
        <p:nvSpPr>
          <p:cNvPr id="6" name="Footer Placeholder 5">
            <a:extLst>
              <a:ext uri="{FF2B5EF4-FFF2-40B4-BE49-F238E27FC236}">
                <a16:creationId xmlns:a16="http://schemas.microsoft.com/office/drawing/2014/main" id="{5CF4AFE8-8A7E-43BB-B84F-3CB6A3C6DB0A}"/>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FCC5E80B-4055-4A17-9769-144C99C3023C}"/>
              </a:ext>
            </a:extLst>
          </p:cNvPr>
          <p:cNvSpPr>
            <a:spLocks noGrp="1"/>
          </p:cNvSpPr>
          <p:nvPr>
            <p:ph type="sldNum" sz="quarter" idx="12"/>
          </p:nvPr>
        </p:nvSpPr>
        <p:spPr/>
        <p:txBody>
          <a:bodyPr/>
          <a:lstStyle/>
          <a:p>
            <a:pPr>
              <a:defRPr/>
            </a:pPr>
            <a:fld id="{506CEA49-2205-4EFB-BAAF-ED5401E11F52}"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76864" y="838200"/>
            <a:ext cx="6798737" cy="1219200"/>
          </a:xfrm>
        </p:spPr>
        <p:txBody>
          <a:bodyPr/>
          <a:lstStyle/>
          <a:p>
            <a:pPr eaLnBrk="1" hangingPunct="1"/>
            <a:r>
              <a:rPr lang="en-US" sz="2900" dirty="0"/>
              <a:t>Dynamic Programming: Steps</a:t>
            </a:r>
            <a:endParaRPr lang="en-US" sz="2900" b="1" dirty="0"/>
          </a:p>
        </p:txBody>
      </p:sp>
      <p:sp>
        <p:nvSpPr>
          <p:cNvPr id="10243" name="Rectangle 3"/>
          <p:cNvSpPr>
            <a:spLocks noGrp="1" noChangeArrowheads="1"/>
          </p:cNvSpPr>
          <p:nvPr>
            <p:ph idx="1"/>
          </p:nvPr>
        </p:nvSpPr>
        <p:spPr>
          <a:xfrm>
            <a:off x="1176864" y="2667000"/>
            <a:ext cx="6798737" cy="3293533"/>
          </a:xfrm>
        </p:spPr>
        <p:txBody>
          <a:bodyPr>
            <a:normAutofit fontScale="47500" lnSpcReduction="20000"/>
          </a:bodyPr>
          <a:lstStyle/>
          <a:p>
            <a:pPr marL="609600" indent="-609600" eaLnBrk="1" hangingPunct="1">
              <a:lnSpc>
                <a:spcPct val="90000"/>
              </a:lnSpc>
            </a:pPr>
            <a:r>
              <a:rPr lang="en-US" sz="2300" b="1" dirty="0">
                <a:sym typeface="Symbol" panose="05050102010706020507" pitchFamily="18" charset="2"/>
              </a:rPr>
              <a:t>The seven steps in the development of a dynamic programming algorithm are as follows</a:t>
            </a:r>
            <a:r>
              <a:rPr lang="en-US" sz="2300" b="1" i="1" dirty="0">
                <a:sym typeface="Symbol" panose="05050102010706020507" pitchFamily="18" charset="2"/>
              </a:rPr>
              <a:t>:</a:t>
            </a:r>
          </a:p>
          <a:p>
            <a:pPr marL="609600" indent="-609600" eaLnBrk="1" hangingPunct="1">
              <a:lnSpc>
                <a:spcPct val="90000"/>
              </a:lnSpc>
              <a:buFont typeface="Wingdings" panose="05000000000000000000" pitchFamily="2" charset="2"/>
              <a:buNone/>
            </a:pPr>
            <a:endParaRPr lang="en-US" sz="2300" b="1" i="1" dirty="0">
              <a:sym typeface="Symbol" panose="05050102010706020507" pitchFamily="18" charset="2"/>
            </a:endParaRPr>
          </a:p>
          <a:p>
            <a:pPr marL="609600" indent="-609600" eaLnBrk="1" hangingPunct="1">
              <a:lnSpc>
                <a:spcPct val="90000"/>
              </a:lnSpc>
              <a:buFont typeface="Wingdings" panose="05000000000000000000" pitchFamily="2" charset="2"/>
              <a:buAutoNum type="arabicPeriod"/>
            </a:pPr>
            <a:r>
              <a:rPr lang="en-US" sz="2400" b="1" dirty="0">
                <a:sym typeface="Symbol" panose="05050102010706020507" pitchFamily="18" charset="2"/>
              </a:rPr>
              <a:t>Establish a recursive property that gives the solution to an instance of the problem.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recursive algorithm as per recursive property</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if same instance of the problem is being solved again an again in recursive calls</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Develop a </a:t>
            </a:r>
            <a:r>
              <a:rPr lang="en-US" sz="2400" dirty="0" err="1">
                <a:sym typeface="Symbol" panose="05050102010706020507" pitchFamily="18" charset="2"/>
              </a:rPr>
              <a:t>memoized</a:t>
            </a:r>
            <a:r>
              <a:rPr lang="en-US" sz="2400" dirty="0">
                <a:sym typeface="Symbol" panose="05050102010706020507" pitchFamily="18" charset="2"/>
              </a:rPr>
              <a:t> recursive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See the pattern in storing the data in the memory </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Convert the </a:t>
            </a:r>
            <a:r>
              <a:rPr lang="en-US" sz="2400" dirty="0" err="1">
                <a:sym typeface="Symbol" panose="05050102010706020507" pitchFamily="18" charset="2"/>
              </a:rPr>
              <a:t>memoized</a:t>
            </a:r>
            <a:r>
              <a:rPr lang="en-US" sz="2400" dirty="0">
                <a:sym typeface="Symbol" panose="05050102010706020507" pitchFamily="18" charset="2"/>
              </a:rPr>
              <a:t> recursive algorithm into iterative algorithm</a:t>
            </a:r>
          </a:p>
          <a:p>
            <a:pPr marL="609600" indent="-609600" eaLnBrk="1" hangingPunct="1">
              <a:lnSpc>
                <a:spcPct val="90000"/>
              </a:lnSpc>
              <a:buFont typeface="Wingdings" panose="05000000000000000000" pitchFamily="2" charset="2"/>
              <a:buAutoNum type="arabicPeriod"/>
            </a:pPr>
            <a:r>
              <a:rPr lang="en-US" sz="2400" dirty="0">
                <a:sym typeface="Symbol" panose="05050102010706020507" pitchFamily="18" charset="2"/>
              </a:rPr>
              <a:t>Optimize the iterative algorithm by using the storage as required (storage optimization)</a:t>
            </a:r>
            <a:endParaRPr lang="en-US" sz="2400" i="1" dirty="0">
              <a:sym typeface="Symbol" panose="05050102010706020507" pitchFamily="18" charset="2"/>
            </a:endParaRPr>
          </a:p>
        </p:txBody>
      </p:sp>
      <p:sp>
        <p:nvSpPr>
          <p:cNvPr id="6" name="Footer Placeholder 5">
            <a:extLst>
              <a:ext uri="{FF2B5EF4-FFF2-40B4-BE49-F238E27FC236}">
                <a16:creationId xmlns:a16="http://schemas.microsoft.com/office/drawing/2014/main" id="{E39CD85C-4629-4E89-9130-DB2914FA6E53}"/>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645CBC71-C511-409B-8915-CE61E17BA05C}"/>
              </a:ext>
            </a:extLst>
          </p:cNvPr>
          <p:cNvSpPr>
            <a:spLocks noGrp="1"/>
          </p:cNvSpPr>
          <p:nvPr>
            <p:ph type="sldNum" sz="quarter" idx="12"/>
          </p:nvPr>
        </p:nvSpPr>
        <p:spPr/>
        <p:txBody>
          <a:bodyPr/>
          <a:lstStyle/>
          <a:p>
            <a:pPr>
              <a:defRPr/>
            </a:pPr>
            <a:fld id="{506CEA49-2205-4EFB-BAAF-ED5401E11F52}" type="slidenum">
              <a:rPr lang="en-US" smtClean="0"/>
              <a:pPr>
                <a:defRPr/>
              </a:pPr>
              <a:t>3</a:t>
            </a:fld>
            <a:endParaRPr lang="en-US"/>
          </a:p>
        </p:txBody>
      </p:sp>
    </p:spTree>
    <p:extLst>
      <p:ext uri="{BB962C8B-B14F-4D97-AF65-F5344CB8AC3E}">
        <p14:creationId xmlns:p14="http://schemas.microsoft.com/office/powerpoint/2010/main" val="743573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CS2009 Design and Analysis of Algorithms</a:t>
            </a:r>
          </a:p>
        </p:txBody>
      </p:sp>
      <p:sp>
        <p:nvSpPr>
          <p:cNvPr id="2051" name="Rectangle 3"/>
          <p:cNvSpPr>
            <a:spLocks noGrp="1" noChangeArrowheads="1"/>
          </p:cNvSpPr>
          <p:nvPr>
            <p:ph type="subTitle" idx="1"/>
          </p:nvPr>
        </p:nvSpPr>
        <p:spPr/>
        <p:txBody>
          <a:bodyPr/>
          <a:lstStyle/>
          <a:p>
            <a:pPr eaLnBrk="1" hangingPunct="1"/>
            <a:r>
              <a:rPr lang="en-US" dirty="0"/>
              <a:t>Matrix Chain Product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3" name="Content Placeholder 2"/>
          <p:cNvSpPr>
            <a:spLocks noGrp="1"/>
          </p:cNvSpPr>
          <p:nvPr>
            <p:ph idx="1"/>
          </p:nvPr>
        </p:nvSpPr>
        <p:spPr/>
        <p:txBody>
          <a:bodyPr>
            <a:normAutofit/>
          </a:bodyPr>
          <a:lstStyle/>
          <a:p>
            <a:pPr>
              <a:defRPr/>
            </a:pPr>
            <a:r>
              <a:rPr lang="en-US" dirty="0"/>
              <a:t>Given some matrices to multiply, determine </a:t>
            </a:r>
            <a:r>
              <a:rPr lang="en-US" sz="3100" dirty="0"/>
              <a:t>the best </a:t>
            </a:r>
            <a:r>
              <a:rPr lang="en-US" dirty="0"/>
              <a:t>order to multiply them so you minimize the number of single element multiplications.</a:t>
            </a:r>
          </a:p>
          <a:p>
            <a:pPr lvl="1">
              <a:defRPr/>
            </a:pPr>
            <a:r>
              <a:rPr lang="en-US" dirty="0"/>
              <a:t>i.e. Determine the way the matrices are parenthesized.</a:t>
            </a:r>
          </a:p>
          <a:p>
            <a:pPr>
              <a:defRPr/>
            </a:pPr>
            <a:r>
              <a:rPr lang="en-US" dirty="0"/>
              <a:t>First off, it should be noted that matrix multiplication is associative, but not commutative. But since it is associative, we always have:</a:t>
            </a:r>
          </a:p>
          <a:p>
            <a:pPr>
              <a:defRPr/>
            </a:pPr>
            <a:r>
              <a:rPr lang="en-US" dirty="0"/>
              <a:t>((AB)(CD)) = (A(B(CD))), or any other grouping as long as the matrices are in the same consecutive order.</a:t>
            </a:r>
          </a:p>
          <a:p>
            <a:pPr>
              <a:defRPr/>
            </a:pPr>
            <a:r>
              <a:rPr lang="en-US" dirty="0"/>
              <a:t>BUT NOT: ((AB)(CD)) =  ((BA)(DC))</a:t>
            </a:r>
          </a:p>
        </p:txBody>
      </p:sp>
      <p:sp>
        <p:nvSpPr>
          <p:cNvPr id="8" name="Footer Placeholder 7">
            <a:extLst>
              <a:ext uri="{FF2B5EF4-FFF2-40B4-BE49-F238E27FC236}">
                <a16:creationId xmlns:a16="http://schemas.microsoft.com/office/drawing/2014/main" id="{4E4BC4B0-EF60-4517-9C3C-007992000AEB}"/>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F5D26654-3C9C-4B86-9775-243895AF6B0D}"/>
              </a:ext>
            </a:extLst>
          </p:cNvPr>
          <p:cNvSpPr>
            <a:spLocks noGrp="1"/>
          </p:cNvSpPr>
          <p:nvPr>
            <p:ph type="sldNum" sz="quarter" idx="12"/>
          </p:nvPr>
        </p:nvSpPr>
        <p:spPr/>
        <p:txBody>
          <a:bodyPr/>
          <a:lstStyle/>
          <a:p>
            <a:pPr>
              <a:defRPr/>
            </a:pPr>
            <a:fld id="{506CEA49-2205-4EFB-BAAF-ED5401E11F52}" type="slidenum">
              <a:rPr lang="en-US" smtClean="0"/>
              <a:pPr>
                <a:defRPr/>
              </a:pPr>
              <a:t>31</a:t>
            </a:fld>
            <a:endParaRPr lang="en-US"/>
          </a:p>
        </p:txBody>
      </p:sp>
    </p:spTree>
    <p:extLst>
      <p:ext uri="{BB962C8B-B14F-4D97-AF65-F5344CB8AC3E}">
        <p14:creationId xmlns:p14="http://schemas.microsoft.com/office/powerpoint/2010/main" val="1632501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3" name="Content Placeholder 2"/>
          <p:cNvSpPr>
            <a:spLocks noGrp="1"/>
          </p:cNvSpPr>
          <p:nvPr>
            <p:ph idx="1"/>
          </p:nvPr>
        </p:nvSpPr>
        <p:spPr/>
        <p:txBody>
          <a:bodyPr>
            <a:normAutofit/>
          </a:bodyPr>
          <a:lstStyle/>
          <a:p>
            <a:pPr>
              <a:defRPr/>
            </a:pPr>
            <a:r>
              <a:rPr lang="en-US" dirty="0"/>
              <a:t>It may appear that the amount of work done won’t change if you change the </a:t>
            </a:r>
            <a:r>
              <a:rPr lang="en-US" dirty="0" err="1"/>
              <a:t>parenthesization</a:t>
            </a:r>
            <a:r>
              <a:rPr lang="en-US" dirty="0"/>
              <a:t> of the expression, but we can prove that is not the case!</a:t>
            </a:r>
          </a:p>
          <a:p>
            <a:pPr>
              <a:defRPr/>
            </a:pPr>
            <a:r>
              <a:rPr lang="en-US" dirty="0"/>
              <a:t>Let us use the following example:</a:t>
            </a:r>
          </a:p>
          <a:p>
            <a:pPr lvl="1">
              <a:defRPr/>
            </a:pPr>
            <a:r>
              <a:rPr lang="en-US" dirty="0"/>
              <a:t>Let A be a 2x10 matrix</a:t>
            </a:r>
          </a:p>
          <a:p>
            <a:pPr lvl="1">
              <a:defRPr/>
            </a:pPr>
            <a:r>
              <a:rPr lang="en-US" dirty="0"/>
              <a:t>Let B be a 10x50 matrix</a:t>
            </a:r>
          </a:p>
          <a:p>
            <a:pPr lvl="1">
              <a:defRPr/>
            </a:pPr>
            <a:r>
              <a:rPr lang="en-US" dirty="0"/>
              <a:t>Let C be a 50x20 matrix</a:t>
            </a:r>
          </a:p>
          <a:p>
            <a:pPr>
              <a:defRPr/>
            </a:pPr>
            <a:r>
              <a:rPr lang="en-US" dirty="0"/>
              <a:t>But FIRST, let’s review some matrix multiplication rules…</a:t>
            </a:r>
          </a:p>
        </p:txBody>
      </p:sp>
      <p:sp>
        <p:nvSpPr>
          <p:cNvPr id="8" name="Footer Placeholder 7">
            <a:extLst>
              <a:ext uri="{FF2B5EF4-FFF2-40B4-BE49-F238E27FC236}">
                <a16:creationId xmlns:a16="http://schemas.microsoft.com/office/drawing/2014/main" id="{895DDF6F-81AD-4F19-8BD1-D04E82919251}"/>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C7FF8405-3F12-4345-A77B-5BEC3391C17F}"/>
              </a:ext>
            </a:extLst>
          </p:cNvPr>
          <p:cNvSpPr>
            <a:spLocks noGrp="1"/>
          </p:cNvSpPr>
          <p:nvPr>
            <p:ph type="sldNum" sz="quarter" idx="12"/>
          </p:nvPr>
        </p:nvSpPr>
        <p:spPr/>
        <p:txBody>
          <a:bodyPr/>
          <a:lstStyle/>
          <a:p>
            <a:pPr>
              <a:defRPr/>
            </a:pPr>
            <a:fld id="{506CEA49-2205-4EFB-BAAF-ED5401E11F52}" type="slidenum">
              <a:rPr lang="en-US" smtClean="0"/>
              <a:pPr>
                <a:defRPr/>
              </a:pPr>
              <a:t>32</a:t>
            </a:fld>
            <a:endParaRPr lang="en-US"/>
          </a:p>
        </p:txBody>
      </p:sp>
    </p:spTree>
    <p:extLst>
      <p:ext uri="{BB962C8B-B14F-4D97-AF65-F5344CB8AC3E}">
        <p14:creationId xmlns:p14="http://schemas.microsoft.com/office/powerpoint/2010/main" val="2490448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3" name="Content Placeholder 2"/>
          <p:cNvSpPr>
            <a:spLocks noGrp="1"/>
          </p:cNvSpPr>
          <p:nvPr>
            <p:ph idx="1"/>
          </p:nvPr>
        </p:nvSpPr>
        <p:spPr/>
        <p:txBody>
          <a:bodyPr>
            <a:normAutofit fontScale="92500" lnSpcReduction="10000"/>
          </a:bodyPr>
          <a:lstStyle/>
          <a:p>
            <a:pPr>
              <a:defRPr/>
            </a:pPr>
            <a:r>
              <a:rPr lang="en-US" dirty="0"/>
              <a:t>Let’s get back to our example:  We will show that the way we group matrices when multiplying A, B, C </a:t>
            </a:r>
            <a:r>
              <a:rPr lang="en-US" b="1" i="1" dirty="0">
                <a:solidFill>
                  <a:schemeClr val="accent1">
                    <a:lumMod val="75000"/>
                  </a:schemeClr>
                </a:solidFill>
              </a:rPr>
              <a:t>matters</a:t>
            </a:r>
            <a:r>
              <a:rPr lang="en-US" dirty="0"/>
              <a:t>:</a:t>
            </a:r>
          </a:p>
          <a:p>
            <a:pPr lvl="1">
              <a:defRPr/>
            </a:pPr>
            <a:r>
              <a:rPr lang="en-US" dirty="0"/>
              <a:t>Let A be a 2x10 matrix</a:t>
            </a:r>
          </a:p>
          <a:p>
            <a:pPr lvl="1">
              <a:defRPr/>
            </a:pPr>
            <a:r>
              <a:rPr lang="en-US" dirty="0"/>
              <a:t>Let B be a 10x50 matrix</a:t>
            </a:r>
          </a:p>
          <a:p>
            <a:pPr lvl="1">
              <a:defRPr/>
            </a:pPr>
            <a:r>
              <a:rPr lang="en-US" dirty="0"/>
              <a:t>Let C be a 50x20 matrix</a:t>
            </a:r>
          </a:p>
          <a:p>
            <a:pPr>
              <a:defRPr/>
            </a:pPr>
            <a:r>
              <a:rPr lang="en-US" dirty="0"/>
              <a:t>Consider computing </a:t>
            </a:r>
            <a:r>
              <a:rPr lang="en-US" b="1" dirty="0">
                <a:solidFill>
                  <a:srgbClr val="7030A0"/>
                </a:solidFill>
              </a:rPr>
              <a:t>A(BC):</a:t>
            </a:r>
          </a:p>
          <a:p>
            <a:pPr lvl="1">
              <a:defRPr/>
            </a:pPr>
            <a:r>
              <a:rPr lang="en-US" dirty="0"/>
              <a:t># multiplications for (BC) = 10x50x20 = 10000, creating a 10x20 answer matrix</a:t>
            </a:r>
          </a:p>
          <a:p>
            <a:pPr lvl="1">
              <a:defRPr/>
            </a:pPr>
            <a:r>
              <a:rPr lang="en-US" dirty="0"/>
              <a:t># multiplications for A(BC) = 2x10x20 = 400</a:t>
            </a:r>
          </a:p>
          <a:p>
            <a:pPr lvl="1">
              <a:defRPr/>
            </a:pPr>
            <a:r>
              <a:rPr lang="en-US" dirty="0"/>
              <a:t>Total multiplications = 10000 + 400 = 10400</a:t>
            </a:r>
          </a:p>
          <a:p>
            <a:pPr>
              <a:defRPr/>
            </a:pPr>
            <a:r>
              <a:rPr lang="en-US" dirty="0"/>
              <a:t>Consider computing </a:t>
            </a:r>
            <a:r>
              <a:rPr lang="en-US" b="1" dirty="0">
                <a:solidFill>
                  <a:srgbClr val="0070C0"/>
                </a:solidFill>
              </a:rPr>
              <a:t>(AB)C</a:t>
            </a:r>
            <a:r>
              <a:rPr lang="en-US" dirty="0"/>
              <a:t>:</a:t>
            </a:r>
          </a:p>
          <a:p>
            <a:pPr lvl="1">
              <a:defRPr/>
            </a:pPr>
            <a:r>
              <a:rPr lang="en-US" dirty="0"/>
              <a:t># multiplications for (AB) = 2x10x50 = 1000, creating a 2x50 answer matrix</a:t>
            </a:r>
          </a:p>
          <a:p>
            <a:pPr lvl="1">
              <a:defRPr/>
            </a:pPr>
            <a:r>
              <a:rPr lang="en-US" dirty="0"/>
              <a:t># multiplications for (AB)C = 2x50x20 = 2000,</a:t>
            </a:r>
          </a:p>
          <a:p>
            <a:pPr lvl="1">
              <a:defRPr/>
            </a:pPr>
            <a:r>
              <a:rPr lang="en-US" dirty="0"/>
              <a:t>Total multiplications = 1000 + 2000 = 3000</a:t>
            </a:r>
          </a:p>
        </p:txBody>
      </p:sp>
      <p:sp>
        <p:nvSpPr>
          <p:cNvPr id="8" name="Footer Placeholder 7">
            <a:extLst>
              <a:ext uri="{FF2B5EF4-FFF2-40B4-BE49-F238E27FC236}">
                <a16:creationId xmlns:a16="http://schemas.microsoft.com/office/drawing/2014/main" id="{3627092A-2A20-4014-9F63-BAAA9393D6C3}"/>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7A32CDB6-CBFD-4435-88EF-59672B773F88}"/>
              </a:ext>
            </a:extLst>
          </p:cNvPr>
          <p:cNvSpPr>
            <a:spLocks noGrp="1"/>
          </p:cNvSpPr>
          <p:nvPr>
            <p:ph type="sldNum" sz="quarter" idx="12"/>
          </p:nvPr>
        </p:nvSpPr>
        <p:spPr/>
        <p:txBody>
          <a:bodyPr/>
          <a:lstStyle/>
          <a:p>
            <a:pPr>
              <a:defRPr/>
            </a:pPr>
            <a:fld id="{506CEA49-2205-4EFB-BAAF-ED5401E11F52}" type="slidenum">
              <a:rPr lang="en-US" smtClean="0"/>
              <a:pPr>
                <a:defRPr/>
              </a:pPr>
              <a:t>33</a:t>
            </a:fld>
            <a:endParaRPr lang="en-US"/>
          </a:p>
        </p:txBody>
      </p:sp>
    </p:spTree>
    <p:extLst>
      <p:ext uri="{BB962C8B-B14F-4D97-AF65-F5344CB8AC3E}">
        <p14:creationId xmlns:p14="http://schemas.microsoft.com/office/powerpoint/2010/main" val="228092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3" name="Content Placeholder 2"/>
          <p:cNvSpPr>
            <a:spLocks noGrp="1"/>
          </p:cNvSpPr>
          <p:nvPr>
            <p:ph idx="1"/>
          </p:nvPr>
        </p:nvSpPr>
        <p:spPr/>
        <p:txBody>
          <a:bodyPr/>
          <a:lstStyle/>
          <a:p>
            <a:pPr>
              <a:defRPr/>
            </a:pPr>
            <a:r>
              <a:rPr lang="en-US" dirty="0"/>
              <a:t>Thus, our goal</a:t>
            </a:r>
            <a:r>
              <a:rPr lang="en-US" sz="4400" dirty="0"/>
              <a:t> </a:t>
            </a:r>
            <a:r>
              <a:rPr lang="en-US" dirty="0"/>
              <a:t>today is:</a:t>
            </a:r>
          </a:p>
          <a:p>
            <a:pPr>
              <a:defRPr/>
            </a:pPr>
            <a:r>
              <a:rPr lang="en-US" dirty="0"/>
              <a:t>Given a chain of matrices to multiply, determine the fewest number of multiplications necessary to compute the product.</a:t>
            </a:r>
          </a:p>
        </p:txBody>
      </p:sp>
      <p:sp>
        <p:nvSpPr>
          <p:cNvPr id="8" name="Footer Placeholder 7">
            <a:extLst>
              <a:ext uri="{FF2B5EF4-FFF2-40B4-BE49-F238E27FC236}">
                <a16:creationId xmlns:a16="http://schemas.microsoft.com/office/drawing/2014/main" id="{7903B6FE-2702-4B3B-A6FA-297D5F27EAF2}"/>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62C8CCC8-553D-4932-A55D-553810008F7D}"/>
              </a:ext>
            </a:extLst>
          </p:cNvPr>
          <p:cNvSpPr>
            <a:spLocks noGrp="1"/>
          </p:cNvSpPr>
          <p:nvPr>
            <p:ph type="sldNum" sz="quarter" idx="12"/>
          </p:nvPr>
        </p:nvSpPr>
        <p:spPr/>
        <p:txBody>
          <a:bodyPr/>
          <a:lstStyle/>
          <a:p>
            <a:pPr>
              <a:defRPr/>
            </a:pPr>
            <a:fld id="{506CEA49-2205-4EFB-BAAF-ED5401E11F52}" type="slidenum">
              <a:rPr lang="en-US" smtClean="0"/>
              <a:pPr>
                <a:defRPr/>
              </a:pPr>
              <a:t>34</a:t>
            </a:fld>
            <a:endParaRPr lang="en-US"/>
          </a:p>
        </p:txBody>
      </p:sp>
    </p:spTree>
    <p:extLst>
      <p:ext uri="{BB962C8B-B14F-4D97-AF65-F5344CB8AC3E}">
        <p14:creationId xmlns:p14="http://schemas.microsoft.com/office/powerpoint/2010/main" val="2509644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3" name="Content Placeholder 2"/>
          <p:cNvSpPr>
            <a:spLocks noGrp="1"/>
          </p:cNvSpPr>
          <p:nvPr>
            <p:ph idx="1"/>
          </p:nvPr>
        </p:nvSpPr>
        <p:spPr/>
        <p:txBody>
          <a:bodyPr>
            <a:normAutofit/>
          </a:bodyPr>
          <a:lstStyle/>
          <a:p>
            <a:pPr>
              <a:defRPr/>
            </a:pPr>
            <a:r>
              <a:rPr lang="en-US" dirty="0"/>
              <a:t>Formal Definition of the problem:</a:t>
            </a:r>
          </a:p>
          <a:p>
            <a:pPr lvl="1">
              <a:defRPr/>
            </a:pPr>
            <a:r>
              <a:rPr lang="en-US" dirty="0"/>
              <a:t>Let A = A</a:t>
            </a:r>
            <a:r>
              <a:rPr lang="en-US" baseline="-25000" dirty="0"/>
              <a:t>0</a:t>
            </a:r>
            <a:r>
              <a:rPr lang="en-US" dirty="0">
                <a:sym typeface="Symbol"/>
              </a:rPr>
              <a:t></a:t>
            </a:r>
            <a:r>
              <a:rPr lang="en-US" dirty="0"/>
              <a:t> A</a:t>
            </a:r>
            <a:r>
              <a:rPr lang="en-US" baseline="-25000" dirty="0"/>
              <a:t>1</a:t>
            </a:r>
            <a:r>
              <a:rPr lang="en-US" dirty="0">
                <a:sym typeface="Symbol"/>
              </a:rPr>
              <a:t></a:t>
            </a:r>
            <a:r>
              <a:rPr lang="en-US" dirty="0"/>
              <a:t> ... A</a:t>
            </a:r>
            <a:r>
              <a:rPr lang="en-US" baseline="-25000" dirty="0"/>
              <a:t>n-1</a:t>
            </a:r>
            <a:endParaRPr lang="en-US" dirty="0"/>
          </a:p>
          <a:p>
            <a:pPr lvl="1">
              <a:defRPr/>
            </a:pPr>
            <a:r>
              <a:rPr lang="en-US" dirty="0"/>
              <a:t>Let </a:t>
            </a:r>
            <a:r>
              <a:rPr lang="en-US" b="1" dirty="0" err="1">
                <a:solidFill>
                  <a:srgbClr val="7030A0"/>
                </a:solidFill>
              </a:rPr>
              <a:t>N</a:t>
            </a:r>
            <a:r>
              <a:rPr lang="en-US" b="1" baseline="-25000" dirty="0" err="1">
                <a:solidFill>
                  <a:srgbClr val="7030A0"/>
                </a:solidFill>
              </a:rPr>
              <a:t>i,j</a:t>
            </a:r>
            <a:r>
              <a:rPr lang="en-US" b="1" dirty="0">
                <a:solidFill>
                  <a:srgbClr val="7030A0"/>
                </a:solidFill>
              </a:rPr>
              <a:t> </a:t>
            </a:r>
            <a:r>
              <a:rPr lang="en-US" dirty="0"/>
              <a:t> denote the minimal number of multiplications necessary to find the product: </a:t>
            </a:r>
          </a:p>
          <a:p>
            <a:pPr lvl="2">
              <a:defRPr/>
            </a:pPr>
            <a:r>
              <a:rPr lang="en-US" dirty="0"/>
              <a:t>A</a:t>
            </a:r>
            <a:r>
              <a:rPr lang="en-US" baseline="-25000" dirty="0"/>
              <a:t>i</a:t>
            </a:r>
            <a:r>
              <a:rPr lang="en-US" dirty="0">
                <a:sym typeface="Symbol"/>
              </a:rPr>
              <a:t></a:t>
            </a:r>
            <a:r>
              <a:rPr lang="en-US" dirty="0"/>
              <a:t> A</a:t>
            </a:r>
            <a:r>
              <a:rPr lang="en-US" baseline="-25000" dirty="0"/>
              <a:t>i+1</a:t>
            </a:r>
            <a:r>
              <a:rPr lang="en-US" dirty="0">
                <a:sym typeface="Symbol"/>
              </a:rPr>
              <a:t></a:t>
            </a:r>
            <a:r>
              <a:rPr lang="en-US" dirty="0"/>
              <a:t> ... </a:t>
            </a:r>
            <a:r>
              <a:rPr lang="en-US" dirty="0" err="1"/>
              <a:t>A</a:t>
            </a:r>
            <a:r>
              <a:rPr lang="en-US" baseline="-25000" dirty="0" err="1"/>
              <a:t>j</a:t>
            </a:r>
            <a:r>
              <a:rPr lang="en-US" dirty="0"/>
              <a:t>. </a:t>
            </a:r>
          </a:p>
          <a:p>
            <a:pPr lvl="1">
              <a:defRPr/>
            </a:pPr>
            <a:r>
              <a:rPr lang="en-US" dirty="0"/>
              <a:t>And let </a:t>
            </a:r>
            <a:r>
              <a:rPr lang="en-US" b="1" dirty="0">
                <a:solidFill>
                  <a:srgbClr val="7030A0"/>
                </a:solidFill>
              </a:rPr>
              <a:t>d</a:t>
            </a:r>
            <a:r>
              <a:rPr lang="en-US" b="1" baseline="-25000" dirty="0">
                <a:solidFill>
                  <a:srgbClr val="7030A0"/>
                </a:solidFill>
              </a:rPr>
              <a:t>i</a:t>
            </a:r>
            <a:r>
              <a:rPr lang="en-US" b="1" dirty="0">
                <a:solidFill>
                  <a:srgbClr val="7030A0"/>
                </a:solidFill>
              </a:rPr>
              <a:t>xd</a:t>
            </a:r>
            <a:r>
              <a:rPr lang="en-US" b="1" baseline="-25000" dirty="0">
                <a:solidFill>
                  <a:srgbClr val="7030A0"/>
                </a:solidFill>
              </a:rPr>
              <a:t>i+1</a:t>
            </a:r>
            <a:r>
              <a:rPr lang="en-US" dirty="0"/>
              <a:t> denote the dimensions of matrix A</a:t>
            </a:r>
            <a:r>
              <a:rPr lang="en-US" baseline="-25000" dirty="0"/>
              <a:t>i</a:t>
            </a:r>
            <a:r>
              <a:rPr lang="en-US" dirty="0"/>
              <a:t>. </a:t>
            </a:r>
          </a:p>
          <a:p>
            <a:pPr>
              <a:defRPr/>
            </a:pPr>
            <a:r>
              <a:rPr lang="en-US" dirty="0"/>
              <a:t>We must attempt to determine the minimal number of multiplications necessary(</a:t>
            </a:r>
            <a:r>
              <a:rPr lang="en-US" b="1" dirty="0">
                <a:solidFill>
                  <a:srgbClr val="7030A0"/>
                </a:solidFill>
              </a:rPr>
              <a:t>N</a:t>
            </a:r>
            <a:r>
              <a:rPr lang="en-US" b="1" baseline="-25000" dirty="0">
                <a:solidFill>
                  <a:srgbClr val="7030A0"/>
                </a:solidFill>
              </a:rPr>
              <a:t>0,n-1</a:t>
            </a:r>
            <a:r>
              <a:rPr lang="en-US" dirty="0"/>
              <a:t>) to find A,  </a:t>
            </a:r>
          </a:p>
          <a:p>
            <a:pPr lvl="1">
              <a:defRPr/>
            </a:pPr>
            <a:r>
              <a:rPr lang="en-US" dirty="0"/>
              <a:t>assuming that we simply do each single matrix multiplication in the standard method. </a:t>
            </a:r>
          </a:p>
          <a:p>
            <a:pPr>
              <a:defRPr/>
            </a:pPr>
            <a:endParaRPr lang="en-US" dirty="0"/>
          </a:p>
        </p:txBody>
      </p:sp>
      <p:sp>
        <p:nvSpPr>
          <p:cNvPr id="8" name="Footer Placeholder 7">
            <a:extLst>
              <a:ext uri="{FF2B5EF4-FFF2-40B4-BE49-F238E27FC236}">
                <a16:creationId xmlns:a16="http://schemas.microsoft.com/office/drawing/2014/main" id="{EC82B4B3-1330-4774-9EF4-BE09114C41EA}"/>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1268F4F6-B996-44BA-B391-1F3C96D012FE}"/>
              </a:ext>
            </a:extLst>
          </p:cNvPr>
          <p:cNvSpPr>
            <a:spLocks noGrp="1"/>
          </p:cNvSpPr>
          <p:nvPr>
            <p:ph type="sldNum" sz="quarter" idx="12"/>
          </p:nvPr>
        </p:nvSpPr>
        <p:spPr/>
        <p:txBody>
          <a:bodyPr/>
          <a:lstStyle/>
          <a:p>
            <a:pPr>
              <a:defRPr/>
            </a:pPr>
            <a:fld id="{506CEA49-2205-4EFB-BAAF-ED5401E11F52}" type="slidenum">
              <a:rPr lang="en-US" smtClean="0"/>
              <a:pPr>
                <a:defRPr/>
              </a:pPr>
              <a:t>35</a:t>
            </a:fld>
            <a:endParaRPr lang="en-US"/>
          </a:p>
        </p:txBody>
      </p:sp>
    </p:spTree>
    <p:extLst>
      <p:ext uri="{BB962C8B-B14F-4D97-AF65-F5344CB8AC3E}">
        <p14:creationId xmlns:p14="http://schemas.microsoft.com/office/powerpoint/2010/main" val="4097592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heckerboard(across)">
                                      <p:cBhvr>
                                        <p:cTn id="21" dur="5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3" name="Content Placeholder 2"/>
          <p:cNvSpPr>
            <a:spLocks noGrp="1"/>
          </p:cNvSpPr>
          <p:nvPr>
            <p:ph idx="1"/>
          </p:nvPr>
        </p:nvSpPr>
        <p:spPr/>
        <p:txBody>
          <a:bodyPr>
            <a:normAutofit fontScale="92500" lnSpcReduction="10000"/>
          </a:bodyPr>
          <a:lstStyle/>
          <a:p>
            <a:pPr>
              <a:defRPr/>
            </a:pPr>
            <a:r>
              <a:rPr lang="en-US" dirty="0"/>
              <a:t>Our final multiplication will ALWAYS be of the form</a:t>
            </a:r>
          </a:p>
          <a:p>
            <a:pPr lvl="1">
              <a:defRPr/>
            </a:pPr>
            <a:r>
              <a:rPr lang="en-US" dirty="0"/>
              <a:t>(A</a:t>
            </a:r>
            <a:r>
              <a:rPr lang="en-US" baseline="-25000" dirty="0"/>
              <a:t>0</a:t>
            </a:r>
            <a:r>
              <a:rPr lang="en-US" dirty="0">
                <a:sym typeface="Symbol"/>
              </a:rPr>
              <a:t></a:t>
            </a:r>
            <a:r>
              <a:rPr lang="en-US" dirty="0"/>
              <a:t> A</a:t>
            </a:r>
            <a:r>
              <a:rPr lang="en-US" baseline="-25000" dirty="0"/>
              <a:t>1</a:t>
            </a:r>
            <a:r>
              <a:rPr lang="en-US" dirty="0">
                <a:sym typeface="Symbol"/>
              </a:rPr>
              <a:t></a:t>
            </a:r>
            <a:r>
              <a:rPr lang="en-US" dirty="0"/>
              <a:t> ... </a:t>
            </a:r>
            <a:r>
              <a:rPr lang="en-US" dirty="0" err="1"/>
              <a:t>A</a:t>
            </a:r>
            <a:r>
              <a:rPr lang="en-US" baseline="-25000" dirty="0" err="1"/>
              <a:t>k</a:t>
            </a:r>
            <a:r>
              <a:rPr lang="en-US" dirty="0"/>
              <a:t>) </a:t>
            </a:r>
            <a:r>
              <a:rPr lang="en-US" dirty="0">
                <a:sym typeface="Symbol"/>
              </a:rPr>
              <a:t></a:t>
            </a:r>
            <a:r>
              <a:rPr lang="en-US" dirty="0"/>
              <a:t> (A</a:t>
            </a:r>
            <a:r>
              <a:rPr lang="en-US" baseline="-25000" dirty="0"/>
              <a:t>k+1</a:t>
            </a:r>
            <a:r>
              <a:rPr lang="en-US" dirty="0">
                <a:sym typeface="Symbol"/>
              </a:rPr>
              <a:t></a:t>
            </a:r>
            <a:r>
              <a:rPr lang="en-US" dirty="0"/>
              <a:t> A</a:t>
            </a:r>
            <a:r>
              <a:rPr lang="en-US" baseline="-25000" dirty="0"/>
              <a:t>k+2</a:t>
            </a:r>
            <a:r>
              <a:rPr lang="en-US" dirty="0">
                <a:sym typeface="Symbol"/>
              </a:rPr>
              <a:t></a:t>
            </a:r>
            <a:r>
              <a:rPr lang="en-US" dirty="0"/>
              <a:t> ... A</a:t>
            </a:r>
            <a:r>
              <a:rPr lang="en-US" baseline="-25000" dirty="0"/>
              <a:t>n-1</a:t>
            </a:r>
            <a:r>
              <a:rPr lang="en-US" dirty="0"/>
              <a:t>)</a:t>
            </a:r>
          </a:p>
          <a:p>
            <a:pPr>
              <a:defRPr/>
            </a:pPr>
            <a:r>
              <a:rPr lang="en-US" dirty="0"/>
              <a:t>There is exactly one value of k for which we should "split" our work into two separate cases so that we get an optimal result. </a:t>
            </a:r>
          </a:p>
          <a:p>
            <a:pPr lvl="1">
              <a:defRPr/>
            </a:pPr>
            <a:r>
              <a:rPr lang="en-US" dirty="0"/>
              <a:t>Here is a list of the cases to choose from: </a:t>
            </a:r>
          </a:p>
          <a:p>
            <a:pPr lvl="1">
              <a:defRPr/>
            </a:pPr>
            <a:r>
              <a:rPr lang="en-US" dirty="0"/>
              <a:t>(A</a:t>
            </a:r>
            <a:r>
              <a:rPr lang="en-US" baseline="-25000" dirty="0"/>
              <a:t>0</a:t>
            </a:r>
            <a:r>
              <a:rPr lang="en-US" dirty="0"/>
              <a:t>) </a:t>
            </a:r>
            <a:r>
              <a:rPr lang="en-US" dirty="0">
                <a:sym typeface="Symbol"/>
              </a:rPr>
              <a:t></a:t>
            </a:r>
            <a:r>
              <a:rPr lang="en-US" dirty="0"/>
              <a:t> (A</a:t>
            </a:r>
            <a:r>
              <a:rPr lang="en-US" baseline="-25000" dirty="0"/>
              <a:t>1</a:t>
            </a:r>
            <a:r>
              <a:rPr lang="en-US" dirty="0">
                <a:sym typeface="Symbol"/>
              </a:rPr>
              <a:t></a:t>
            </a:r>
            <a:r>
              <a:rPr lang="en-US" dirty="0"/>
              <a:t> A</a:t>
            </a:r>
            <a:r>
              <a:rPr lang="en-US" baseline="-25000" dirty="0"/>
              <a:t>k+2</a:t>
            </a:r>
            <a:r>
              <a:rPr lang="en-US" dirty="0">
                <a:sym typeface="Symbol"/>
              </a:rPr>
              <a:t></a:t>
            </a:r>
            <a:r>
              <a:rPr lang="en-US" dirty="0"/>
              <a:t> ... A</a:t>
            </a:r>
            <a:r>
              <a:rPr lang="en-US" baseline="-25000" dirty="0"/>
              <a:t>n-1</a:t>
            </a:r>
            <a:r>
              <a:rPr lang="en-US" dirty="0"/>
              <a:t>)</a:t>
            </a:r>
          </a:p>
          <a:p>
            <a:pPr lvl="1">
              <a:defRPr/>
            </a:pPr>
            <a:r>
              <a:rPr lang="en-US" dirty="0"/>
              <a:t>(A</a:t>
            </a:r>
            <a:r>
              <a:rPr lang="en-US" baseline="-25000" dirty="0"/>
              <a:t>0</a:t>
            </a:r>
            <a:r>
              <a:rPr lang="en-US" dirty="0">
                <a:sym typeface="Symbol"/>
              </a:rPr>
              <a:t></a:t>
            </a:r>
            <a:r>
              <a:rPr lang="en-US" dirty="0"/>
              <a:t> A</a:t>
            </a:r>
            <a:r>
              <a:rPr lang="en-US" baseline="-25000" dirty="0"/>
              <a:t>1</a:t>
            </a:r>
            <a:r>
              <a:rPr lang="en-US" dirty="0"/>
              <a:t>) </a:t>
            </a:r>
            <a:r>
              <a:rPr lang="en-US" dirty="0">
                <a:sym typeface="Symbol"/>
              </a:rPr>
              <a:t></a:t>
            </a:r>
            <a:r>
              <a:rPr lang="en-US" dirty="0"/>
              <a:t> (A</a:t>
            </a:r>
            <a:r>
              <a:rPr lang="en-US" baseline="-25000" dirty="0"/>
              <a:t>2</a:t>
            </a:r>
            <a:r>
              <a:rPr lang="en-US" dirty="0">
                <a:sym typeface="Symbol"/>
              </a:rPr>
              <a:t></a:t>
            </a:r>
            <a:r>
              <a:rPr lang="en-US" dirty="0"/>
              <a:t> A</a:t>
            </a:r>
            <a:r>
              <a:rPr lang="en-US" baseline="-25000" dirty="0"/>
              <a:t>k+2</a:t>
            </a:r>
            <a:r>
              <a:rPr lang="en-US" dirty="0">
                <a:sym typeface="Symbol"/>
              </a:rPr>
              <a:t></a:t>
            </a:r>
            <a:r>
              <a:rPr lang="en-US" dirty="0"/>
              <a:t> ... A</a:t>
            </a:r>
            <a:r>
              <a:rPr lang="en-US" baseline="-25000" dirty="0"/>
              <a:t>n-1</a:t>
            </a:r>
            <a:r>
              <a:rPr lang="en-US" dirty="0"/>
              <a:t>)</a:t>
            </a:r>
          </a:p>
          <a:p>
            <a:pPr lvl="1">
              <a:defRPr/>
            </a:pPr>
            <a:r>
              <a:rPr lang="en-US" dirty="0"/>
              <a:t>(A</a:t>
            </a:r>
            <a:r>
              <a:rPr lang="en-US" baseline="-25000" dirty="0"/>
              <a:t>0</a:t>
            </a:r>
            <a:r>
              <a:rPr lang="en-US" dirty="0">
                <a:sym typeface="Symbol"/>
              </a:rPr>
              <a:t></a:t>
            </a:r>
            <a:r>
              <a:rPr lang="en-US" dirty="0"/>
              <a:t> A</a:t>
            </a:r>
            <a:r>
              <a:rPr lang="en-US" baseline="-25000" dirty="0"/>
              <a:t>1</a:t>
            </a:r>
            <a:r>
              <a:rPr lang="en-US" dirty="0">
                <a:sym typeface="Symbol"/>
              </a:rPr>
              <a:t></a:t>
            </a:r>
            <a:r>
              <a:rPr lang="en-US" dirty="0"/>
              <a:t>A</a:t>
            </a:r>
            <a:r>
              <a:rPr lang="en-US" baseline="-25000" dirty="0"/>
              <a:t>2</a:t>
            </a:r>
            <a:r>
              <a:rPr lang="en-US" dirty="0"/>
              <a:t>) </a:t>
            </a:r>
            <a:r>
              <a:rPr lang="en-US" dirty="0">
                <a:sym typeface="Symbol"/>
              </a:rPr>
              <a:t></a:t>
            </a:r>
            <a:r>
              <a:rPr lang="en-US" dirty="0"/>
              <a:t> (A</a:t>
            </a:r>
            <a:r>
              <a:rPr lang="en-US" baseline="-25000" dirty="0"/>
              <a:t>3</a:t>
            </a:r>
            <a:r>
              <a:rPr lang="en-US" dirty="0">
                <a:sym typeface="Symbol"/>
              </a:rPr>
              <a:t></a:t>
            </a:r>
            <a:r>
              <a:rPr lang="en-US" dirty="0"/>
              <a:t> A</a:t>
            </a:r>
            <a:r>
              <a:rPr lang="en-US" baseline="-25000" dirty="0"/>
              <a:t>k+2</a:t>
            </a:r>
            <a:r>
              <a:rPr lang="en-US" dirty="0">
                <a:sym typeface="Symbol"/>
              </a:rPr>
              <a:t></a:t>
            </a:r>
            <a:r>
              <a:rPr lang="en-US" dirty="0"/>
              <a:t> ... A</a:t>
            </a:r>
            <a:r>
              <a:rPr lang="en-US" baseline="-25000" dirty="0"/>
              <a:t>n-1</a:t>
            </a:r>
            <a:r>
              <a:rPr lang="en-US" dirty="0"/>
              <a:t>)</a:t>
            </a:r>
          </a:p>
          <a:p>
            <a:pPr lvl="1">
              <a:defRPr/>
            </a:pPr>
            <a:r>
              <a:rPr lang="en-US" dirty="0"/>
              <a:t>...</a:t>
            </a:r>
          </a:p>
          <a:p>
            <a:pPr lvl="1">
              <a:defRPr/>
            </a:pPr>
            <a:r>
              <a:rPr lang="en-US" dirty="0"/>
              <a:t>(A</a:t>
            </a:r>
            <a:r>
              <a:rPr lang="en-US" baseline="-25000" dirty="0"/>
              <a:t>0</a:t>
            </a:r>
            <a:r>
              <a:rPr lang="en-US" dirty="0">
                <a:sym typeface="Symbol"/>
              </a:rPr>
              <a:t></a:t>
            </a:r>
            <a:r>
              <a:rPr lang="en-US" dirty="0"/>
              <a:t> A</a:t>
            </a:r>
            <a:r>
              <a:rPr lang="en-US" baseline="-25000" dirty="0"/>
              <a:t>1</a:t>
            </a:r>
            <a:r>
              <a:rPr lang="en-US" dirty="0">
                <a:sym typeface="Symbol"/>
              </a:rPr>
              <a:t></a:t>
            </a:r>
            <a:r>
              <a:rPr lang="en-US" dirty="0"/>
              <a:t> ... A</a:t>
            </a:r>
            <a:r>
              <a:rPr lang="en-US" baseline="-25000" dirty="0"/>
              <a:t>n-3</a:t>
            </a:r>
            <a:r>
              <a:rPr lang="en-US" dirty="0"/>
              <a:t>) </a:t>
            </a:r>
            <a:r>
              <a:rPr lang="en-US" dirty="0">
                <a:sym typeface="Symbol"/>
              </a:rPr>
              <a:t></a:t>
            </a:r>
            <a:r>
              <a:rPr lang="en-US" dirty="0"/>
              <a:t> (A</a:t>
            </a:r>
            <a:r>
              <a:rPr lang="en-US" baseline="-25000" dirty="0"/>
              <a:t>n-2 </a:t>
            </a:r>
            <a:r>
              <a:rPr lang="en-US" dirty="0">
                <a:sym typeface="Symbol"/>
              </a:rPr>
              <a:t></a:t>
            </a:r>
            <a:r>
              <a:rPr lang="en-US" dirty="0"/>
              <a:t> A</a:t>
            </a:r>
            <a:r>
              <a:rPr lang="en-US" baseline="-25000" dirty="0"/>
              <a:t>n-1</a:t>
            </a:r>
            <a:r>
              <a:rPr lang="en-US" dirty="0"/>
              <a:t>)</a:t>
            </a:r>
          </a:p>
          <a:p>
            <a:pPr lvl="1">
              <a:defRPr/>
            </a:pPr>
            <a:r>
              <a:rPr lang="en-US" dirty="0"/>
              <a:t>(A</a:t>
            </a:r>
            <a:r>
              <a:rPr lang="en-US" baseline="-25000" dirty="0"/>
              <a:t>0</a:t>
            </a:r>
            <a:r>
              <a:rPr lang="en-US" dirty="0">
                <a:sym typeface="Symbol"/>
              </a:rPr>
              <a:t></a:t>
            </a:r>
            <a:r>
              <a:rPr lang="en-US" dirty="0"/>
              <a:t> A</a:t>
            </a:r>
            <a:r>
              <a:rPr lang="en-US" baseline="-25000" dirty="0"/>
              <a:t>1</a:t>
            </a:r>
            <a:r>
              <a:rPr lang="en-US" dirty="0">
                <a:sym typeface="Symbol"/>
              </a:rPr>
              <a:t></a:t>
            </a:r>
            <a:r>
              <a:rPr lang="en-US" dirty="0"/>
              <a:t> ... A</a:t>
            </a:r>
            <a:r>
              <a:rPr lang="en-US" baseline="-25000" dirty="0"/>
              <a:t>n-2</a:t>
            </a:r>
            <a:r>
              <a:rPr lang="en-US" dirty="0"/>
              <a:t>) </a:t>
            </a:r>
            <a:r>
              <a:rPr lang="en-US" dirty="0">
                <a:sym typeface="Symbol"/>
              </a:rPr>
              <a:t></a:t>
            </a:r>
            <a:r>
              <a:rPr lang="en-US" dirty="0"/>
              <a:t> (A</a:t>
            </a:r>
            <a:r>
              <a:rPr lang="en-US" baseline="-25000" dirty="0"/>
              <a:t>n-1</a:t>
            </a:r>
            <a:r>
              <a:rPr lang="en-US" dirty="0"/>
              <a:t>)</a:t>
            </a:r>
          </a:p>
          <a:p>
            <a:pPr>
              <a:defRPr/>
            </a:pPr>
            <a:r>
              <a:rPr lang="en-US" dirty="0"/>
              <a:t>Basically, count the number of multiplications in each of these choices and </a:t>
            </a:r>
            <a:r>
              <a:rPr lang="en-US" b="1" dirty="0">
                <a:solidFill>
                  <a:srgbClr val="7030A0"/>
                </a:solidFill>
              </a:rPr>
              <a:t>pick the minimum</a:t>
            </a:r>
            <a:r>
              <a:rPr lang="en-US" dirty="0"/>
              <a:t>. </a:t>
            </a:r>
          </a:p>
          <a:p>
            <a:pPr lvl="1">
              <a:defRPr/>
            </a:pPr>
            <a:r>
              <a:rPr lang="en-US" dirty="0"/>
              <a:t>One other point to notice is that you have to account for the minimum number of multiplications in each of the two products.</a:t>
            </a:r>
          </a:p>
        </p:txBody>
      </p:sp>
      <p:sp>
        <p:nvSpPr>
          <p:cNvPr id="8" name="Footer Placeholder 7">
            <a:extLst>
              <a:ext uri="{FF2B5EF4-FFF2-40B4-BE49-F238E27FC236}">
                <a16:creationId xmlns:a16="http://schemas.microsoft.com/office/drawing/2014/main" id="{80280F30-1767-4883-AA12-FDEFC7236D56}"/>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4AB99D81-A0BF-42E8-BA11-B58DC7E3693E}"/>
              </a:ext>
            </a:extLst>
          </p:cNvPr>
          <p:cNvSpPr>
            <a:spLocks noGrp="1"/>
          </p:cNvSpPr>
          <p:nvPr>
            <p:ph type="sldNum" sz="quarter" idx="12"/>
          </p:nvPr>
        </p:nvSpPr>
        <p:spPr/>
        <p:txBody>
          <a:bodyPr/>
          <a:lstStyle/>
          <a:p>
            <a:pPr>
              <a:defRPr/>
            </a:pPr>
            <a:fld id="{506CEA49-2205-4EFB-BAAF-ED5401E11F52}" type="slidenum">
              <a:rPr lang="en-US" smtClean="0"/>
              <a:pPr>
                <a:defRPr/>
              </a:pPr>
              <a:t>36</a:t>
            </a:fld>
            <a:endParaRPr lang="en-US"/>
          </a:p>
        </p:txBody>
      </p:sp>
    </p:spTree>
    <p:extLst>
      <p:ext uri="{BB962C8B-B14F-4D97-AF65-F5344CB8AC3E}">
        <p14:creationId xmlns:p14="http://schemas.microsoft.com/office/powerpoint/2010/main" val="373625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3" name="Content Placeholder 2"/>
          <p:cNvSpPr>
            <a:spLocks noGrp="1"/>
          </p:cNvSpPr>
          <p:nvPr>
            <p:ph idx="1"/>
          </p:nvPr>
        </p:nvSpPr>
        <p:spPr/>
        <p:txBody>
          <a:bodyPr>
            <a:normAutofit lnSpcReduction="10000"/>
          </a:bodyPr>
          <a:lstStyle/>
          <a:p>
            <a:pPr>
              <a:defRPr/>
            </a:pPr>
            <a:r>
              <a:rPr lang="en-US" dirty="0"/>
              <a:t>Consider the case multiplying these 4 matrices:</a:t>
            </a:r>
          </a:p>
          <a:p>
            <a:pPr lvl="1">
              <a:defRPr/>
            </a:pPr>
            <a:r>
              <a:rPr lang="en-US" dirty="0"/>
              <a:t>A: 2x4</a:t>
            </a:r>
          </a:p>
          <a:p>
            <a:pPr lvl="1">
              <a:defRPr/>
            </a:pPr>
            <a:r>
              <a:rPr lang="en-US" dirty="0"/>
              <a:t>B: 4x2</a:t>
            </a:r>
          </a:p>
          <a:p>
            <a:pPr lvl="1">
              <a:defRPr/>
            </a:pPr>
            <a:r>
              <a:rPr lang="en-US" dirty="0"/>
              <a:t>C: 2x3</a:t>
            </a:r>
          </a:p>
          <a:p>
            <a:pPr lvl="1">
              <a:defRPr/>
            </a:pPr>
            <a:r>
              <a:rPr lang="en-US" dirty="0"/>
              <a:t>D: 3x1</a:t>
            </a:r>
          </a:p>
          <a:p>
            <a:pPr>
              <a:defRPr/>
            </a:pPr>
            <a:r>
              <a:rPr lang="en-US" dirty="0"/>
              <a:t>1. (A)(BCD) - This is a 2x4 multiplied by a 4x1, </a:t>
            </a:r>
          </a:p>
          <a:p>
            <a:pPr lvl="1">
              <a:defRPr/>
            </a:pPr>
            <a:r>
              <a:rPr lang="en-US" dirty="0"/>
              <a:t>so 2x4x1 = 8 multiplications, plus whatever work it will take to multiply (BCD).</a:t>
            </a:r>
          </a:p>
          <a:p>
            <a:pPr>
              <a:defRPr/>
            </a:pPr>
            <a:r>
              <a:rPr lang="en-US" dirty="0"/>
              <a:t>2. (AB)(CD) - This is a 2x2 multiplied by a 2x1,</a:t>
            </a:r>
          </a:p>
          <a:p>
            <a:pPr lvl="1">
              <a:defRPr/>
            </a:pPr>
            <a:r>
              <a:rPr lang="en-US" dirty="0"/>
              <a:t>so 2x2x1 = 4 multiplications, plus whatever work it will take to multiply (AB) and (CD).</a:t>
            </a:r>
          </a:p>
          <a:p>
            <a:pPr>
              <a:defRPr/>
            </a:pPr>
            <a:r>
              <a:rPr lang="en-US" dirty="0"/>
              <a:t>3. (ABC)(D) - This is a 2x3 multiplied by a 3x1,</a:t>
            </a:r>
          </a:p>
          <a:p>
            <a:pPr lvl="1">
              <a:defRPr/>
            </a:pPr>
            <a:r>
              <a:rPr lang="en-US" dirty="0"/>
              <a:t>so 2x3x1 = 6 multiplications, plus whatever work it will take to multiply (ABC).</a:t>
            </a:r>
          </a:p>
        </p:txBody>
      </p:sp>
      <p:sp>
        <p:nvSpPr>
          <p:cNvPr id="8" name="Footer Placeholder 7">
            <a:extLst>
              <a:ext uri="{FF2B5EF4-FFF2-40B4-BE49-F238E27FC236}">
                <a16:creationId xmlns:a16="http://schemas.microsoft.com/office/drawing/2014/main" id="{F9F58B54-A153-4F82-A67D-77F9BDA54229}"/>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3754B40C-9201-425F-B0F2-F128970F558D}"/>
              </a:ext>
            </a:extLst>
          </p:cNvPr>
          <p:cNvSpPr>
            <a:spLocks noGrp="1"/>
          </p:cNvSpPr>
          <p:nvPr>
            <p:ph type="sldNum" sz="quarter" idx="12"/>
          </p:nvPr>
        </p:nvSpPr>
        <p:spPr/>
        <p:txBody>
          <a:bodyPr/>
          <a:lstStyle/>
          <a:p>
            <a:pPr>
              <a:defRPr/>
            </a:pPr>
            <a:fld id="{506CEA49-2205-4EFB-BAAF-ED5401E11F52}" type="slidenum">
              <a:rPr lang="en-US" smtClean="0"/>
              <a:pPr>
                <a:defRPr/>
              </a:pPr>
              <a:t>37</a:t>
            </a:fld>
            <a:endParaRPr lang="en-US"/>
          </a:p>
        </p:txBody>
      </p:sp>
    </p:spTree>
    <p:extLst>
      <p:ext uri="{BB962C8B-B14F-4D97-AF65-F5344CB8AC3E}">
        <p14:creationId xmlns:p14="http://schemas.microsoft.com/office/powerpoint/2010/main" val="1434339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3" name="Content Placeholder 2"/>
          <p:cNvSpPr>
            <a:spLocks noGrp="1"/>
          </p:cNvSpPr>
          <p:nvPr>
            <p:ph idx="1"/>
          </p:nvPr>
        </p:nvSpPr>
        <p:spPr/>
        <p:txBody>
          <a:bodyPr>
            <a:normAutofit/>
          </a:bodyPr>
          <a:lstStyle/>
          <a:p>
            <a:pPr>
              <a:defRPr/>
            </a:pPr>
            <a:r>
              <a:rPr lang="en-US" dirty="0"/>
              <a:t>The optimal way of matrices multiplication from our observations is as.</a:t>
            </a:r>
          </a:p>
          <a:p>
            <a:pPr>
              <a:defRPr/>
            </a:pPr>
            <a:r>
              <a:rPr lang="en-US" dirty="0"/>
              <a:t>Split matrix chain in to two chains by finding the splitting position as</a:t>
            </a:r>
          </a:p>
          <a:p>
            <a:pPr lvl="1">
              <a:defRPr/>
            </a:pPr>
            <a:r>
              <a:rPr lang="en-US" dirty="0"/>
              <a:t>Minimum number of multiplications needed to perform in both chains</a:t>
            </a:r>
          </a:p>
          <a:p>
            <a:pPr lvl="1">
              <a:defRPr/>
            </a:pPr>
            <a:r>
              <a:rPr lang="en-US" dirty="0"/>
              <a:t>Minimum number of multiplications needed to multiply final result of these two chains.</a:t>
            </a:r>
          </a:p>
        </p:txBody>
      </p:sp>
      <p:sp>
        <p:nvSpPr>
          <p:cNvPr id="8" name="Footer Placeholder 7">
            <a:extLst>
              <a:ext uri="{FF2B5EF4-FFF2-40B4-BE49-F238E27FC236}">
                <a16:creationId xmlns:a16="http://schemas.microsoft.com/office/drawing/2014/main" id="{7B03C2EB-FBF9-4CC5-A15C-7B896A06F92B}"/>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D17C7CDD-00A1-4724-AE36-05CAFD9AC520}"/>
              </a:ext>
            </a:extLst>
          </p:cNvPr>
          <p:cNvSpPr>
            <a:spLocks noGrp="1"/>
          </p:cNvSpPr>
          <p:nvPr>
            <p:ph type="sldNum" sz="quarter" idx="12"/>
          </p:nvPr>
        </p:nvSpPr>
        <p:spPr/>
        <p:txBody>
          <a:bodyPr/>
          <a:lstStyle/>
          <a:p>
            <a:pPr>
              <a:defRPr/>
            </a:pPr>
            <a:fld id="{506CEA49-2205-4EFB-BAAF-ED5401E11F52}" type="slidenum">
              <a:rPr lang="en-US" smtClean="0"/>
              <a:pPr>
                <a:defRPr/>
              </a:pPr>
              <a:t>38</a:t>
            </a:fld>
            <a:endParaRPr lang="en-US"/>
          </a:p>
        </p:txBody>
      </p:sp>
    </p:spTree>
    <p:extLst>
      <p:ext uri="{BB962C8B-B14F-4D97-AF65-F5344CB8AC3E}">
        <p14:creationId xmlns:p14="http://schemas.microsoft.com/office/powerpoint/2010/main" val="292733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defRPr/>
                </a:pPr>
                <a:r>
                  <a:rPr lang="en-US" b="1" dirty="0"/>
                  <a:t>Our recursive formula:</a:t>
                </a:r>
                <a:endParaRPr lang="en-US" dirty="0"/>
              </a:p>
              <a:p>
                <a:pPr lvl="1">
                  <a:defRPr/>
                </a:pPr>
                <a:r>
                  <a:rPr lang="en-US" dirty="0" err="1"/>
                  <a:t>N</a:t>
                </a:r>
                <a:r>
                  <a:rPr lang="en-US" baseline="-25000" dirty="0" err="1"/>
                  <a:t>i,j</a:t>
                </a:r>
                <a:r>
                  <a:rPr lang="en-US" dirty="0"/>
                  <a:t>  = min value of </a:t>
                </a:r>
                <a:r>
                  <a:rPr lang="en-US" dirty="0" err="1"/>
                  <a:t>N</a:t>
                </a:r>
                <a:r>
                  <a:rPr lang="en-US" baseline="-25000" dirty="0" err="1"/>
                  <a:t>i,k</a:t>
                </a:r>
                <a:r>
                  <a:rPr lang="en-US" dirty="0"/>
                  <a:t>  + N</a:t>
                </a:r>
                <a:r>
                  <a:rPr lang="en-US" baseline="-25000" dirty="0"/>
                  <a:t>k+1,j</a:t>
                </a:r>
                <a:r>
                  <a:rPr lang="en-US" dirty="0"/>
                  <a:t>  + d</a:t>
                </a:r>
                <a:r>
                  <a:rPr lang="en-US" baseline="-25000" dirty="0"/>
                  <a:t>i</a:t>
                </a:r>
                <a:r>
                  <a:rPr lang="en-US" dirty="0"/>
                  <a:t>d</a:t>
                </a:r>
                <a:r>
                  <a:rPr lang="en-US" baseline="-25000" dirty="0"/>
                  <a:t>k+1</a:t>
                </a:r>
                <a:r>
                  <a:rPr lang="en-US" dirty="0"/>
                  <a:t>d</a:t>
                </a:r>
                <a:r>
                  <a:rPr lang="en-US" baseline="-25000" dirty="0"/>
                  <a:t>j+1</a:t>
                </a:r>
                <a:r>
                  <a:rPr lang="en-US" dirty="0"/>
                  <a:t>, over all valid values of k.</a:t>
                </a:r>
              </a:p>
              <a:p>
                <a:pPr>
                  <a:defRPr/>
                </a:pPr>
                <a:r>
                  <a:rPr lang="en-US" b="1" dirty="0"/>
                  <a:t>Formal:</a:t>
                </a:r>
                <a:endParaRPr lang="en-US" dirty="0"/>
              </a:p>
              <a:p>
                <a:pPr lvl="1">
                  <a:defRP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𝑖</m:t>
                            </m:r>
                            <m:r>
                              <a:rPr lang="en-US" b="0" i="1" smtClean="0">
                                <a:latin typeface="Cambria Math" panose="02040503050406030204" pitchFamily="18" charset="0"/>
                              </a:rPr>
                              <m:t>&lt;</m:t>
                            </m:r>
                            <m:r>
                              <a:rPr lang="en-US" b="0" i="1" smtClean="0">
                                <a:latin typeface="Cambria Math" panose="02040503050406030204" pitchFamily="18" charset="0"/>
                              </a:rPr>
                              <m:t>𝑘</m:t>
                            </m:r>
                            <m:r>
                              <a:rPr lang="en-US" b="0" i="1" smtClean="0">
                                <a:latin typeface="Cambria Math" panose="02040503050406030204" pitchFamily="18" charset="0"/>
                              </a:rPr>
                              <m:t>&lt;</m:t>
                            </m:r>
                            <m:r>
                              <a:rPr lang="en-US" b="0" i="1" smtClean="0">
                                <a:latin typeface="Cambria Math" panose="02040503050406030204" pitchFamily="18" charset="0"/>
                              </a:rPr>
                              <m:t>𝑗</m:t>
                            </m:r>
                          </m:lim>
                        </m:limLow>
                      </m:fName>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a:latin typeface="Cambria Math" panose="02040503050406030204" pitchFamily="18" charset="0"/>
                              </a:rPr>
                              <m:t>𝑗</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e>
                    </m:func>
                  </m:oMath>
                </a14:m>
                <a:endParaRPr lang="en-US" b="0" dirty="0"/>
              </a:p>
              <a:p>
                <a:pPr lvl="1">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=0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oMath>
                </a14:m>
                <a:endParaRPr lang="en-US" dirty="0"/>
              </a:p>
              <a:p>
                <a:pPr lvl="1">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b="0" i="1" smtClean="0">
                        <a:latin typeface="Cambria Math" panose="02040503050406030204" pitchFamily="18" charset="0"/>
                      </a:rPr>
                      <m: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32560"/>
                <a:ext cx="8839200" cy="5181600"/>
              </a:xfrm>
              <a:blipFill rotWithShape="0">
                <a:blip r:embed="rId2"/>
                <a:stretch>
                  <a:fillRect l="-1517" t="-1647"/>
                </a:stretch>
              </a:blipFill>
            </p:spPr>
            <p:txBody>
              <a:bodyPr/>
              <a:lstStyle/>
              <a:p>
                <a:r>
                  <a:rPr lang="en-US">
                    <a:noFill/>
                  </a:rPr>
                  <a:t> </a:t>
                </a:r>
              </a:p>
            </p:txBody>
          </p:sp>
        </mc:Fallback>
      </mc:AlternateContent>
      <p:sp>
        <p:nvSpPr>
          <p:cNvPr id="8" name="Footer Placeholder 7">
            <a:extLst>
              <a:ext uri="{FF2B5EF4-FFF2-40B4-BE49-F238E27FC236}">
                <a16:creationId xmlns:a16="http://schemas.microsoft.com/office/drawing/2014/main" id="{48CD983F-0D0B-4FD5-A0E3-1B0D655B4A19}"/>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776DC861-FCBD-46F1-A0A6-7A10046A5EE0}"/>
              </a:ext>
            </a:extLst>
          </p:cNvPr>
          <p:cNvSpPr>
            <a:spLocks noGrp="1"/>
          </p:cNvSpPr>
          <p:nvPr>
            <p:ph type="sldNum" sz="quarter" idx="12"/>
          </p:nvPr>
        </p:nvSpPr>
        <p:spPr/>
        <p:txBody>
          <a:bodyPr/>
          <a:lstStyle/>
          <a:p>
            <a:pPr>
              <a:defRPr/>
            </a:pPr>
            <a:fld id="{506CEA49-2205-4EFB-BAAF-ED5401E11F52}" type="slidenum">
              <a:rPr lang="en-US" smtClean="0"/>
              <a:pPr>
                <a:defRPr/>
              </a:pPr>
              <a:t>39</a:t>
            </a:fld>
            <a:endParaRPr lang="en-US"/>
          </a:p>
        </p:txBody>
      </p:sp>
    </p:spTree>
    <p:extLst>
      <p:ext uri="{BB962C8B-B14F-4D97-AF65-F5344CB8AC3E}">
        <p14:creationId xmlns:p14="http://schemas.microsoft.com/office/powerpoint/2010/main" val="82313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Coin Row (CR) Problem</a:t>
            </a:r>
          </a:p>
        </p:txBody>
      </p:sp>
      <p:sp>
        <p:nvSpPr>
          <p:cNvPr id="5122" name="Content Placeholder 2"/>
          <p:cNvSpPr>
            <a:spLocks noGrp="1"/>
          </p:cNvSpPr>
          <p:nvPr>
            <p:ph idx="1"/>
          </p:nvPr>
        </p:nvSpPr>
        <p:spPr/>
        <p:txBody>
          <a:bodyPr/>
          <a:lstStyle/>
          <a:p>
            <a:pPr eaLnBrk="1" hangingPunct="1"/>
            <a:r>
              <a:rPr lang="en-US" i="1" dirty="0"/>
              <a:t>There is a row of n coins whose values are some </a:t>
            </a:r>
            <a:r>
              <a:rPr lang="en-US" dirty="0"/>
              <a:t>positive integers </a:t>
            </a:r>
            <a:r>
              <a:rPr lang="en-US" i="1" dirty="0"/>
              <a:t>c1, c2, . . . , </a:t>
            </a:r>
            <a:r>
              <a:rPr lang="en-US" i="1" dirty="0" err="1"/>
              <a:t>cn</a:t>
            </a:r>
            <a:r>
              <a:rPr lang="en-US" i="1" dirty="0"/>
              <a:t>, not necessarily distinct. The goal is to pick up the </a:t>
            </a:r>
            <a:r>
              <a:rPr lang="en-US" dirty="0"/>
              <a:t>maximum amount of money subject to the constraint that no two coins adjacent in the initial row can be picked up.</a:t>
            </a:r>
          </a:p>
        </p:txBody>
      </p:sp>
      <p:sp>
        <p:nvSpPr>
          <p:cNvPr id="7" name="Footer Placeholder 6">
            <a:extLst>
              <a:ext uri="{FF2B5EF4-FFF2-40B4-BE49-F238E27FC236}">
                <a16:creationId xmlns:a16="http://schemas.microsoft.com/office/drawing/2014/main" id="{BB3C2408-6FA7-4174-914A-B9DEAE9E0A11}"/>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CB837524-2F5A-420A-9EB4-31232A4B6BF1}"/>
              </a:ext>
            </a:extLst>
          </p:cNvPr>
          <p:cNvSpPr>
            <a:spLocks noGrp="1"/>
          </p:cNvSpPr>
          <p:nvPr>
            <p:ph type="sldNum" sz="quarter" idx="12"/>
          </p:nvPr>
        </p:nvSpPr>
        <p:spPr/>
        <p:txBody>
          <a:bodyPr/>
          <a:lstStyle/>
          <a:p>
            <a:pPr>
              <a:defRPr/>
            </a:pPr>
            <a:fld id="{506CEA49-2205-4EFB-BAAF-ED5401E11F52}"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3" name="Content Placeholder 2"/>
          <p:cNvSpPr>
            <a:spLocks noGrp="1"/>
          </p:cNvSpPr>
          <p:nvPr>
            <p:ph idx="1"/>
          </p:nvPr>
        </p:nvSpPr>
        <p:spPr/>
        <p:txBody>
          <a:bodyPr>
            <a:normAutofit/>
          </a:bodyPr>
          <a:lstStyle/>
          <a:p>
            <a:pPr>
              <a:defRPr/>
            </a:pPr>
            <a:r>
              <a:rPr lang="en-US" b="1" dirty="0"/>
              <a:t>Recursive Algorithm:</a:t>
            </a:r>
          </a:p>
          <a:p>
            <a:pPr>
              <a:defRPr/>
            </a:pPr>
            <a:r>
              <a:rPr lang="en-US" dirty="0"/>
              <a:t>N(</a:t>
            </a:r>
            <a:r>
              <a:rPr lang="en-US" dirty="0" err="1"/>
              <a:t>i,j,d</a:t>
            </a:r>
            <a:r>
              <a:rPr lang="en-US" dirty="0"/>
              <a:t>){</a:t>
            </a:r>
          </a:p>
          <a:p>
            <a:pPr lvl="1">
              <a:defRPr/>
            </a:pPr>
            <a:r>
              <a:rPr lang="en-US" dirty="0"/>
              <a:t>if(</a:t>
            </a:r>
            <a:r>
              <a:rPr lang="en-US" dirty="0" err="1"/>
              <a:t>i</a:t>
            </a:r>
            <a:r>
              <a:rPr lang="en-US" dirty="0"/>
              <a:t>==j) return 0;</a:t>
            </a:r>
          </a:p>
          <a:p>
            <a:pPr lvl="1">
              <a:defRPr/>
            </a:pPr>
            <a:r>
              <a:rPr lang="en-US" dirty="0"/>
              <a:t>else if (</a:t>
            </a:r>
            <a:r>
              <a:rPr lang="en-US" dirty="0" err="1"/>
              <a:t>i</a:t>
            </a:r>
            <a:r>
              <a:rPr lang="en-US" dirty="0"/>
              <a:t>=j-1) return d[</a:t>
            </a:r>
            <a:r>
              <a:rPr lang="en-US" dirty="0" err="1"/>
              <a:t>i</a:t>
            </a:r>
            <a:r>
              <a:rPr lang="en-US" dirty="0"/>
              <a:t>]*d[j]*d[j+1]</a:t>
            </a:r>
          </a:p>
          <a:p>
            <a:pPr lvl="1">
              <a:defRPr/>
            </a:pPr>
            <a:r>
              <a:rPr lang="en-US" dirty="0"/>
              <a:t>else {</a:t>
            </a:r>
          </a:p>
          <a:p>
            <a:pPr lvl="2">
              <a:defRPr/>
            </a:pPr>
            <a:r>
              <a:rPr lang="en-US" dirty="0"/>
              <a:t>min=infinity;</a:t>
            </a:r>
          </a:p>
          <a:p>
            <a:pPr lvl="2">
              <a:defRPr/>
            </a:pPr>
            <a:r>
              <a:rPr lang="en-US" dirty="0"/>
              <a:t>for(</a:t>
            </a:r>
            <a:r>
              <a:rPr lang="en-US" dirty="0" err="1"/>
              <a:t>int</a:t>
            </a:r>
            <a:r>
              <a:rPr lang="en-US" dirty="0"/>
              <a:t> k=i+1;k&lt;</a:t>
            </a:r>
            <a:r>
              <a:rPr lang="en-US" dirty="0" err="1"/>
              <a:t>j;k</a:t>
            </a:r>
            <a:r>
              <a:rPr lang="en-US" dirty="0"/>
              <a:t>++){</a:t>
            </a:r>
          </a:p>
          <a:p>
            <a:pPr lvl="3">
              <a:defRPr/>
            </a:pPr>
            <a:r>
              <a:rPr lang="en-US" dirty="0"/>
              <a:t>if(min&gt;N(</a:t>
            </a:r>
            <a:r>
              <a:rPr lang="en-US" dirty="0" err="1"/>
              <a:t>i,k</a:t>
            </a:r>
            <a:r>
              <a:rPr lang="en-US" dirty="0"/>
              <a:t>)+N(k+1,j)+(d[</a:t>
            </a:r>
            <a:r>
              <a:rPr lang="en-US" dirty="0" err="1"/>
              <a:t>i</a:t>
            </a:r>
            <a:r>
              <a:rPr lang="en-US" dirty="0"/>
              <a:t>]*d[k+1]*d[j+1]))</a:t>
            </a:r>
          </a:p>
          <a:p>
            <a:pPr lvl="4">
              <a:defRPr/>
            </a:pPr>
            <a:r>
              <a:rPr lang="en-US" dirty="0"/>
              <a:t>min=N(</a:t>
            </a:r>
            <a:r>
              <a:rPr lang="en-US" dirty="0" err="1"/>
              <a:t>i,k</a:t>
            </a:r>
            <a:r>
              <a:rPr lang="en-US"/>
              <a:t>)+N(k+1,j</a:t>
            </a:r>
            <a:r>
              <a:rPr lang="en-US" dirty="0"/>
              <a:t>)+(d[</a:t>
            </a:r>
            <a:r>
              <a:rPr lang="en-US" dirty="0" err="1"/>
              <a:t>i</a:t>
            </a:r>
            <a:r>
              <a:rPr lang="en-US" dirty="0"/>
              <a:t>]*d[k+1]*d[j+1]);</a:t>
            </a:r>
          </a:p>
          <a:p>
            <a:pPr lvl="2">
              <a:defRPr/>
            </a:pPr>
            <a:r>
              <a:rPr lang="en-US" dirty="0"/>
              <a:t>}</a:t>
            </a:r>
          </a:p>
          <a:p>
            <a:pPr lvl="2">
              <a:defRPr/>
            </a:pPr>
            <a:r>
              <a:rPr lang="en-US" dirty="0"/>
              <a:t>return min;</a:t>
            </a:r>
          </a:p>
          <a:p>
            <a:pPr lvl="1">
              <a:defRPr/>
            </a:pPr>
            <a:r>
              <a:rPr lang="en-US" dirty="0"/>
              <a:t>}</a:t>
            </a:r>
          </a:p>
          <a:p>
            <a:pPr>
              <a:defRPr/>
            </a:pPr>
            <a:r>
              <a:rPr lang="en-US" dirty="0"/>
              <a:t>}</a:t>
            </a:r>
          </a:p>
        </p:txBody>
      </p:sp>
      <p:sp>
        <p:nvSpPr>
          <p:cNvPr id="8" name="Footer Placeholder 7">
            <a:extLst>
              <a:ext uri="{FF2B5EF4-FFF2-40B4-BE49-F238E27FC236}">
                <a16:creationId xmlns:a16="http://schemas.microsoft.com/office/drawing/2014/main" id="{BAF226E2-A254-4E3F-8248-DE175BA0BA3E}"/>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626C0E59-3366-4EB2-B437-D1027D8D3A86}"/>
              </a:ext>
            </a:extLst>
          </p:cNvPr>
          <p:cNvSpPr>
            <a:spLocks noGrp="1"/>
          </p:cNvSpPr>
          <p:nvPr>
            <p:ph type="sldNum" sz="quarter" idx="12"/>
          </p:nvPr>
        </p:nvSpPr>
        <p:spPr/>
        <p:txBody>
          <a:bodyPr/>
          <a:lstStyle/>
          <a:p>
            <a:pPr>
              <a:defRPr/>
            </a:pPr>
            <a:fld id="{506CEA49-2205-4EFB-BAAF-ED5401E11F52}" type="slidenum">
              <a:rPr lang="en-US" smtClean="0"/>
              <a:pPr>
                <a:defRPr/>
              </a:pPr>
              <a:t>40</a:t>
            </a:fld>
            <a:endParaRPr lang="en-US"/>
          </a:p>
        </p:txBody>
      </p:sp>
    </p:spTree>
    <p:extLst>
      <p:ext uri="{BB962C8B-B14F-4D97-AF65-F5344CB8AC3E}">
        <p14:creationId xmlns:p14="http://schemas.microsoft.com/office/powerpoint/2010/main" val="188142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5"/>
          <p:cNvSpPr>
            <a:spLocks noGrp="1"/>
          </p:cNvSpPr>
          <p:nvPr>
            <p:ph type="title"/>
          </p:nvPr>
        </p:nvSpPr>
        <p:spPr>
          <a:xfrm>
            <a:off x="838200" y="914400"/>
            <a:ext cx="7499350" cy="1143000"/>
          </a:xfrm>
        </p:spPr>
        <p:txBody>
          <a:bodyPr/>
          <a:lstStyle/>
          <a:p>
            <a:pPr>
              <a:defRPr/>
            </a:pPr>
            <a:r>
              <a:rPr lang="tr-TR" altLang="en-US" dirty="0"/>
              <a:t>Recursive Matrix-chain Order</a:t>
            </a:r>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2518048"/>
            <a:ext cx="5715001" cy="370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a:extLst>
              <a:ext uri="{FF2B5EF4-FFF2-40B4-BE49-F238E27FC236}">
                <a16:creationId xmlns:a16="http://schemas.microsoft.com/office/drawing/2014/main" id="{BDAB4C9C-337F-49C4-9E07-BD2AA63EE4A0}"/>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55F80BB1-3711-4413-8F3E-2992B8798FA0}"/>
              </a:ext>
            </a:extLst>
          </p:cNvPr>
          <p:cNvSpPr>
            <a:spLocks noGrp="1"/>
          </p:cNvSpPr>
          <p:nvPr>
            <p:ph type="sldNum" sz="quarter" idx="12"/>
          </p:nvPr>
        </p:nvSpPr>
        <p:spPr/>
        <p:txBody>
          <a:bodyPr/>
          <a:lstStyle/>
          <a:p>
            <a:pPr>
              <a:defRPr/>
            </a:pPr>
            <a:fld id="{50A57DE5-335B-4348-A110-7E8F8B363F7D}" type="slidenum">
              <a:rPr lang="en-US" smtClean="0"/>
              <a:pPr>
                <a:defRPr/>
              </a:pPr>
              <a:t>41</a:t>
            </a:fld>
            <a:endParaRPr lang="en-US"/>
          </a:p>
        </p:txBody>
      </p:sp>
    </p:spTree>
    <p:extLst>
      <p:ext uri="{BB962C8B-B14F-4D97-AF65-F5344CB8AC3E}">
        <p14:creationId xmlns:p14="http://schemas.microsoft.com/office/powerpoint/2010/main" val="960099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p:cNvSpPr>
            <a:spLocks noGrp="1"/>
          </p:cNvSpPr>
          <p:nvPr>
            <p:ph type="title"/>
          </p:nvPr>
        </p:nvSpPr>
        <p:spPr/>
        <p:txBody>
          <a:bodyPr>
            <a:normAutofit/>
          </a:bodyPr>
          <a:lstStyle/>
          <a:p>
            <a:pPr>
              <a:defRPr/>
            </a:pPr>
            <a:r>
              <a:rPr lang="tr-TR" altLang="en-US"/>
              <a:t>Elements of Dynamic Programming</a:t>
            </a:r>
          </a:p>
        </p:txBody>
      </p:sp>
      <p:sp>
        <p:nvSpPr>
          <p:cNvPr id="35843" name="Content Placeholder 5"/>
          <p:cNvSpPr>
            <a:spLocks noGrp="1"/>
          </p:cNvSpPr>
          <p:nvPr>
            <p:ph idx="1"/>
          </p:nvPr>
        </p:nvSpPr>
        <p:spPr/>
        <p:txBody>
          <a:bodyPr/>
          <a:lstStyle/>
          <a:p>
            <a:pPr>
              <a:defRPr/>
            </a:pPr>
            <a:r>
              <a:rPr lang="en-US" altLang="en-US"/>
              <a:t>When should we look for a DP solution to an</a:t>
            </a:r>
            <a:r>
              <a:rPr lang="tr-TR" altLang="en-US"/>
              <a:t> optimization problem?</a:t>
            </a:r>
          </a:p>
          <a:p>
            <a:pPr>
              <a:defRPr/>
            </a:pPr>
            <a:r>
              <a:rPr lang="en-US" altLang="en-US"/>
              <a:t>Two key ingredients for the problem</a:t>
            </a:r>
          </a:p>
          <a:p>
            <a:pPr lvl="1">
              <a:defRPr/>
            </a:pPr>
            <a:r>
              <a:rPr lang="tr-TR" altLang="en-US" sz="2215"/>
              <a:t>Optimal substructure</a:t>
            </a:r>
          </a:p>
          <a:p>
            <a:pPr lvl="1">
              <a:defRPr/>
            </a:pPr>
            <a:r>
              <a:rPr lang="tr-TR" altLang="en-US" sz="2215"/>
              <a:t>Overlapping subproblems</a:t>
            </a:r>
          </a:p>
        </p:txBody>
      </p:sp>
      <p:sp>
        <p:nvSpPr>
          <p:cNvPr id="4" name="Footer Placeholder 3">
            <a:extLst>
              <a:ext uri="{FF2B5EF4-FFF2-40B4-BE49-F238E27FC236}">
                <a16:creationId xmlns:a16="http://schemas.microsoft.com/office/drawing/2014/main" id="{94CDBD37-0A97-41B1-933D-6E9FE26852A4}"/>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F8A9B68B-DDCA-4130-B90A-EEDEE7AB5F05}"/>
              </a:ext>
            </a:extLst>
          </p:cNvPr>
          <p:cNvSpPr>
            <a:spLocks noGrp="1"/>
          </p:cNvSpPr>
          <p:nvPr>
            <p:ph type="sldNum" sz="quarter" idx="12"/>
          </p:nvPr>
        </p:nvSpPr>
        <p:spPr/>
        <p:txBody>
          <a:bodyPr/>
          <a:lstStyle/>
          <a:p>
            <a:pPr>
              <a:defRPr/>
            </a:pPr>
            <a:fld id="{506CEA49-2205-4EFB-BAAF-ED5401E11F52}" type="slidenum">
              <a:rPr lang="en-US" smtClean="0"/>
              <a:pPr>
                <a:defRPr/>
              </a:pPr>
              <a:t>42</a:t>
            </a:fld>
            <a:endParaRPr lang="en-US"/>
          </a:p>
        </p:txBody>
      </p:sp>
    </p:spTree>
    <p:extLst>
      <p:ext uri="{BB962C8B-B14F-4D97-AF65-F5344CB8AC3E}">
        <p14:creationId xmlns:p14="http://schemas.microsoft.com/office/powerpoint/2010/main" val="3734371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pPr>
              <a:defRPr/>
            </a:pPr>
            <a:r>
              <a:rPr lang="tr-TR" altLang="en-US" dirty="0"/>
              <a:t>Running Time of </a:t>
            </a:r>
            <a:r>
              <a:rPr lang="en-US" altLang="en-US" dirty="0"/>
              <a:t>Matrix Chain Ordering</a:t>
            </a:r>
            <a:endParaRPr lang="tr-TR" altLang="en-US" dirty="0"/>
          </a:p>
        </p:txBody>
      </p:sp>
      <p:sp>
        <p:nvSpPr>
          <p:cNvPr id="2" name="Content Placeholder 1"/>
          <p:cNvSpPr>
            <a:spLocks noGrp="1"/>
          </p:cNvSpPr>
          <p:nvPr>
            <p:ph idx="1"/>
          </p:nvPr>
        </p:nvSpPr>
        <p:spPr/>
        <p:txBody>
          <a:bodyPr/>
          <a:lstStyle/>
          <a:p>
            <a:endParaRPr lang="en-US"/>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2" y="1600200"/>
            <a:ext cx="7977188"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a:extLst>
              <a:ext uri="{FF2B5EF4-FFF2-40B4-BE49-F238E27FC236}">
                <a16:creationId xmlns:a16="http://schemas.microsoft.com/office/drawing/2014/main" id="{9CBB7442-C566-4A93-A7BB-159B49B2D6AC}"/>
              </a:ext>
            </a:extLst>
          </p:cNvPr>
          <p:cNvSpPr>
            <a:spLocks noGrp="1"/>
          </p:cNvSpPr>
          <p:nvPr>
            <p:ph type="ftr" sz="quarter" idx="11"/>
          </p:nvPr>
        </p:nvSpPr>
        <p:spPr/>
        <p:txBody>
          <a:bodyPr/>
          <a:lstStyle/>
          <a:p>
            <a:pPr>
              <a:defRPr/>
            </a:pPr>
            <a:r>
              <a:rPr lang="en-US"/>
              <a:t>zeshan.khan@nu.edu.pk</a:t>
            </a:r>
          </a:p>
        </p:txBody>
      </p:sp>
      <p:sp>
        <p:nvSpPr>
          <p:cNvPr id="6" name="Slide Number Placeholder 5">
            <a:extLst>
              <a:ext uri="{FF2B5EF4-FFF2-40B4-BE49-F238E27FC236}">
                <a16:creationId xmlns:a16="http://schemas.microsoft.com/office/drawing/2014/main" id="{9EC7FBC7-41EB-4C2C-9E9E-EABC40F4A56C}"/>
              </a:ext>
            </a:extLst>
          </p:cNvPr>
          <p:cNvSpPr>
            <a:spLocks noGrp="1"/>
          </p:cNvSpPr>
          <p:nvPr>
            <p:ph type="sldNum" sz="quarter" idx="12"/>
          </p:nvPr>
        </p:nvSpPr>
        <p:spPr/>
        <p:txBody>
          <a:bodyPr/>
          <a:lstStyle/>
          <a:p>
            <a:pPr>
              <a:defRPr/>
            </a:pPr>
            <a:fld id="{506CEA49-2205-4EFB-BAAF-ED5401E11F52}" type="slidenum">
              <a:rPr lang="en-US" smtClean="0"/>
              <a:pPr>
                <a:defRPr/>
              </a:pPr>
              <a:t>43</a:t>
            </a:fld>
            <a:endParaRPr lang="en-US"/>
          </a:p>
        </p:txBody>
      </p:sp>
    </p:spTree>
    <p:extLst>
      <p:ext uri="{BB962C8B-B14F-4D97-AF65-F5344CB8AC3E}">
        <p14:creationId xmlns:p14="http://schemas.microsoft.com/office/powerpoint/2010/main" val="2812410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064" y="1271675"/>
            <a:ext cx="74866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321" y="2219204"/>
            <a:ext cx="6814136" cy="421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a:extLst>
              <a:ext uri="{FF2B5EF4-FFF2-40B4-BE49-F238E27FC236}">
                <a16:creationId xmlns:a16="http://schemas.microsoft.com/office/drawing/2014/main" id="{57006189-D2EC-49DC-B700-E82662D0C5B2}"/>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09127B6A-23FB-4ECB-BD93-6B73B61C18D7}"/>
              </a:ext>
            </a:extLst>
          </p:cNvPr>
          <p:cNvSpPr>
            <a:spLocks noGrp="1"/>
          </p:cNvSpPr>
          <p:nvPr>
            <p:ph type="sldNum" sz="quarter" idx="12"/>
          </p:nvPr>
        </p:nvSpPr>
        <p:spPr/>
        <p:txBody>
          <a:bodyPr/>
          <a:lstStyle/>
          <a:p>
            <a:pPr>
              <a:defRPr/>
            </a:pPr>
            <a:fld id="{506CEA49-2205-4EFB-BAAF-ED5401E11F52}" type="slidenum">
              <a:rPr lang="en-US" smtClean="0"/>
              <a:pPr>
                <a:defRPr/>
              </a:pPr>
              <a:t>44</a:t>
            </a:fld>
            <a:endParaRPr lang="en-US"/>
          </a:p>
        </p:txBody>
      </p:sp>
    </p:spTree>
    <p:extLst>
      <p:ext uri="{BB962C8B-B14F-4D97-AF65-F5344CB8AC3E}">
        <p14:creationId xmlns:p14="http://schemas.microsoft.com/office/powerpoint/2010/main" val="14909062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61182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28800"/>
            <a:ext cx="8272462"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a:extLst>
              <a:ext uri="{FF2B5EF4-FFF2-40B4-BE49-F238E27FC236}">
                <a16:creationId xmlns:a16="http://schemas.microsoft.com/office/drawing/2014/main" id="{7B565FCF-4AD1-465A-968E-88CAA86FD558}"/>
              </a:ext>
            </a:extLst>
          </p:cNvPr>
          <p:cNvSpPr>
            <a:spLocks noGrp="1"/>
          </p:cNvSpPr>
          <p:nvPr>
            <p:ph type="ftr" sz="quarter" idx="11"/>
          </p:nvPr>
        </p:nvSpPr>
        <p:spPr/>
        <p:txBody>
          <a:bodyPr/>
          <a:lstStyle/>
          <a:p>
            <a:pPr>
              <a:defRPr/>
            </a:pPr>
            <a:r>
              <a:rPr lang="en-US"/>
              <a:t>zeshan.khan@nu.edu.pk</a:t>
            </a:r>
          </a:p>
        </p:txBody>
      </p:sp>
      <p:sp>
        <p:nvSpPr>
          <p:cNvPr id="6" name="Slide Number Placeholder 5">
            <a:extLst>
              <a:ext uri="{FF2B5EF4-FFF2-40B4-BE49-F238E27FC236}">
                <a16:creationId xmlns:a16="http://schemas.microsoft.com/office/drawing/2014/main" id="{76CE8FF6-761F-4670-B14E-565FDF956DA5}"/>
              </a:ext>
            </a:extLst>
          </p:cNvPr>
          <p:cNvSpPr>
            <a:spLocks noGrp="1"/>
          </p:cNvSpPr>
          <p:nvPr>
            <p:ph type="sldNum" sz="quarter" idx="12"/>
          </p:nvPr>
        </p:nvSpPr>
        <p:spPr/>
        <p:txBody>
          <a:bodyPr/>
          <a:lstStyle/>
          <a:p>
            <a:pPr>
              <a:defRPr/>
            </a:pPr>
            <a:fld id="{50A57DE5-335B-4348-A110-7E8F8B363F7D}" type="slidenum">
              <a:rPr lang="en-US" smtClean="0"/>
              <a:pPr>
                <a:defRPr/>
              </a:pPr>
              <a:t>45</a:t>
            </a:fld>
            <a:endParaRPr lang="en-US"/>
          </a:p>
        </p:txBody>
      </p:sp>
    </p:spTree>
    <p:extLst>
      <p:ext uri="{BB962C8B-B14F-4D97-AF65-F5344CB8AC3E}">
        <p14:creationId xmlns:p14="http://schemas.microsoft.com/office/powerpoint/2010/main" val="3159064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p:txBody>
          <a:bodyPr/>
          <a:lstStyle/>
          <a:p>
            <a:pPr>
              <a:defRPr/>
            </a:pPr>
            <a:r>
              <a:rPr lang="tr-TR" altLang="en-US"/>
              <a:t>Memoized Recursive Algorithm</a:t>
            </a:r>
          </a:p>
        </p:txBody>
      </p:sp>
      <p:sp>
        <p:nvSpPr>
          <p:cNvPr id="47107" name="Content Placeholder 4"/>
          <p:cNvSpPr>
            <a:spLocks noGrp="1"/>
          </p:cNvSpPr>
          <p:nvPr>
            <p:ph idx="1"/>
          </p:nvPr>
        </p:nvSpPr>
        <p:spPr/>
        <p:txBody>
          <a:bodyPr>
            <a:normAutofit fontScale="92500" lnSpcReduction="20000"/>
          </a:bodyPr>
          <a:lstStyle/>
          <a:p>
            <a:pPr>
              <a:defRPr/>
            </a:pPr>
            <a:r>
              <a:rPr lang="en-US" altLang="en-US" sz="2000" dirty="0">
                <a:solidFill>
                  <a:srgbClr val="000000"/>
                </a:solidFill>
                <a:latin typeface="TimesNewRomanPSMT"/>
              </a:rPr>
              <a:t>Offers the efficiency of the usual DP approach</a:t>
            </a:r>
            <a:r>
              <a:rPr lang="tr-TR" altLang="en-US" sz="2000" dirty="0">
                <a:solidFill>
                  <a:srgbClr val="000000"/>
                </a:solidFill>
                <a:latin typeface="TimesNewRomanPSMT"/>
              </a:rPr>
              <a:t> </a:t>
            </a:r>
            <a:r>
              <a:rPr lang="en-US" altLang="en-US" sz="2000" dirty="0">
                <a:solidFill>
                  <a:srgbClr val="000000"/>
                </a:solidFill>
                <a:latin typeface="TimesNewRomanPSMT"/>
              </a:rPr>
              <a:t>while maintaining top-down strategy</a:t>
            </a:r>
            <a:endParaRPr lang="tr-TR" altLang="en-US" sz="2000" dirty="0">
              <a:solidFill>
                <a:srgbClr val="000000"/>
              </a:solidFill>
              <a:latin typeface="TimesNewRomanPSMT"/>
            </a:endParaRPr>
          </a:p>
          <a:p>
            <a:pPr>
              <a:defRPr/>
            </a:pPr>
            <a:r>
              <a:rPr lang="en-US" altLang="en-US" sz="2000" dirty="0">
                <a:solidFill>
                  <a:srgbClr val="000000"/>
                </a:solidFill>
                <a:latin typeface="TimesNewRomanPSMT"/>
              </a:rPr>
              <a:t>Maintains an entry in a table for the solution to each</a:t>
            </a:r>
            <a:r>
              <a:rPr lang="tr-TR" altLang="en-US" sz="2000" dirty="0">
                <a:solidFill>
                  <a:srgbClr val="000000"/>
                </a:solidFill>
                <a:latin typeface="TimesNewRomanPSMT"/>
              </a:rPr>
              <a:t> subproblem</a:t>
            </a:r>
          </a:p>
          <a:p>
            <a:pPr>
              <a:defRPr/>
            </a:pPr>
            <a:r>
              <a:rPr lang="en-US" altLang="en-US" sz="2000" dirty="0">
                <a:solidFill>
                  <a:srgbClr val="000000"/>
                </a:solidFill>
                <a:latin typeface="TimesNewRomanPSMT"/>
              </a:rPr>
              <a:t>Each table entry contains a special value to indicate</a:t>
            </a:r>
            <a:r>
              <a:rPr lang="tr-TR" altLang="en-US" sz="2000" dirty="0">
                <a:solidFill>
                  <a:srgbClr val="000000"/>
                </a:solidFill>
                <a:latin typeface="TimesNewRomanPSMT"/>
              </a:rPr>
              <a:t> </a:t>
            </a:r>
            <a:r>
              <a:rPr lang="en-US" altLang="en-US" sz="2000" dirty="0">
                <a:solidFill>
                  <a:srgbClr val="000000"/>
                </a:solidFill>
                <a:latin typeface="TimesNewRomanPSMT"/>
              </a:rPr>
              <a:t>that the entry has yet to be filled in</a:t>
            </a:r>
          </a:p>
          <a:p>
            <a:pPr>
              <a:defRPr/>
            </a:pPr>
            <a:r>
              <a:rPr lang="en-US" altLang="en-US" sz="2000" dirty="0">
                <a:solidFill>
                  <a:srgbClr val="000000"/>
                </a:solidFill>
                <a:latin typeface="TimesNewRomanPSMT"/>
              </a:rPr>
              <a:t>When the sub-problem is first encountered its solution</a:t>
            </a:r>
            <a:r>
              <a:rPr lang="tr-TR" altLang="en-US" sz="2000" dirty="0">
                <a:solidFill>
                  <a:srgbClr val="000000"/>
                </a:solidFill>
                <a:latin typeface="TimesNewRomanPSMT"/>
              </a:rPr>
              <a:t> </a:t>
            </a:r>
            <a:r>
              <a:rPr lang="en-US" altLang="en-US" sz="2000" dirty="0">
                <a:solidFill>
                  <a:srgbClr val="000000"/>
                </a:solidFill>
                <a:latin typeface="TimesNewRomanPSMT"/>
              </a:rPr>
              <a:t>is computed and then stored in the table</a:t>
            </a:r>
          </a:p>
          <a:p>
            <a:pPr>
              <a:defRPr/>
            </a:pPr>
            <a:r>
              <a:rPr lang="en-US" altLang="en-US" sz="2000" dirty="0">
                <a:solidFill>
                  <a:srgbClr val="000000"/>
                </a:solidFill>
                <a:latin typeface="TimesNewRomanPSMT"/>
              </a:rPr>
              <a:t>Each subsequent time that the sub-problem</a:t>
            </a:r>
            <a:r>
              <a:rPr lang="tr-TR" altLang="en-US" sz="2000" dirty="0">
                <a:solidFill>
                  <a:srgbClr val="000000"/>
                </a:solidFill>
                <a:latin typeface="TimesNewRomanPSMT"/>
              </a:rPr>
              <a:t> </a:t>
            </a:r>
            <a:r>
              <a:rPr lang="en-US" altLang="en-US" sz="2000" dirty="0">
                <a:solidFill>
                  <a:srgbClr val="000000"/>
                </a:solidFill>
                <a:latin typeface="TimesNewRomanPSMT"/>
              </a:rPr>
              <a:t>encountered the value stored in the table is simply</a:t>
            </a:r>
            <a:r>
              <a:rPr lang="tr-TR" altLang="en-US" sz="2000" dirty="0">
                <a:solidFill>
                  <a:srgbClr val="000000"/>
                </a:solidFill>
                <a:latin typeface="TimesNewRomanPSMT"/>
              </a:rPr>
              <a:t> looked up and returned</a:t>
            </a:r>
          </a:p>
          <a:p>
            <a:pPr>
              <a:defRPr/>
            </a:pPr>
            <a:r>
              <a:rPr lang="tr-TR" altLang="en-US" sz="2000" dirty="0">
                <a:solidFill>
                  <a:srgbClr val="000000"/>
                </a:solidFill>
                <a:latin typeface="TimesNewRomanPSMT"/>
              </a:rPr>
              <a:t>The approach assumes that</a:t>
            </a:r>
          </a:p>
          <a:p>
            <a:pPr lvl="1">
              <a:defRPr/>
            </a:pPr>
            <a:r>
              <a:rPr lang="en-US" altLang="en-US" sz="2000" dirty="0">
                <a:solidFill>
                  <a:srgbClr val="000000"/>
                </a:solidFill>
                <a:latin typeface="TimesNewRomanPSMT"/>
                <a:ea typeface="+mn-ea"/>
                <a:cs typeface="+mn-cs"/>
              </a:rPr>
              <a:t>The set of all </a:t>
            </a:r>
            <a:r>
              <a:rPr lang="en-US" altLang="en-US" sz="2000">
                <a:solidFill>
                  <a:srgbClr val="000000"/>
                </a:solidFill>
                <a:latin typeface="TimesNewRomanPSMT"/>
                <a:ea typeface="+mn-ea"/>
                <a:cs typeface="+mn-cs"/>
              </a:rPr>
              <a:t>possible sub-problem </a:t>
            </a:r>
            <a:r>
              <a:rPr lang="en-US" altLang="en-US" sz="2000" dirty="0">
                <a:solidFill>
                  <a:srgbClr val="000000"/>
                </a:solidFill>
                <a:latin typeface="TimesNewRomanPSMT"/>
                <a:ea typeface="+mn-ea"/>
                <a:cs typeface="+mn-cs"/>
              </a:rPr>
              <a:t>parameters are</a:t>
            </a:r>
            <a:r>
              <a:rPr lang="tr-TR" altLang="en-US" sz="2000" dirty="0">
                <a:solidFill>
                  <a:srgbClr val="000000"/>
                </a:solidFill>
                <a:latin typeface="TimesNewRomanPSMT"/>
                <a:ea typeface="+mn-ea"/>
                <a:cs typeface="+mn-cs"/>
              </a:rPr>
              <a:t> known</a:t>
            </a:r>
          </a:p>
          <a:p>
            <a:pPr lvl="1">
              <a:defRPr/>
            </a:pPr>
            <a:r>
              <a:rPr lang="en-US" altLang="en-US" sz="2000" dirty="0">
                <a:solidFill>
                  <a:srgbClr val="000000"/>
                </a:solidFill>
                <a:latin typeface="TimesNewRomanPSMT"/>
                <a:ea typeface="+mn-ea"/>
                <a:cs typeface="+mn-cs"/>
              </a:rPr>
              <a:t>The relation between the table positions and</a:t>
            </a:r>
            <a:r>
              <a:rPr lang="tr-TR" altLang="en-US" sz="2000" dirty="0">
                <a:solidFill>
                  <a:srgbClr val="000000"/>
                </a:solidFill>
                <a:latin typeface="TimesNewRomanPSMT"/>
                <a:ea typeface="+mn-ea"/>
                <a:cs typeface="+mn-cs"/>
              </a:rPr>
              <a:t> subproblems is established</a:t>
            </a:r>
          </a:p>
        </p:txBody>
      </p:sp>
      <p:sp>
        <p:nvSpPr>
          <p:cNvPr id="4" name="Footer Placeholder 3">
            <a:extLst>
              <a:ext uri="{FF2B5EF4-FFF2-40B4-BE49-F238E27FC236}">
                <a16:creationId xmlns:a16="http://schemas.microsoft.com/office/drawing/2014/main" id="{9E141809-4B54-49B1-91F6-4CBAE67CFFB7}"/>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6D59DFED-B4DA-40CE-A2B8-CB0DD1AB0782}"/>
              </a:ext>
            </a:extLst>
          </p:cNvPr>
          <p:cNvSpPr>
            <a:spLocks noGrp="1"/>
          </p:cNvSpPr>
          <p:nvPr>
            <p:ph type="sldNum" sz="quarter" idx="12"/>
          </p:nvPr>
        </p:nvSpPr>
        <p:spPr/>
        <p:txBody>
          <a:bodyPr/>
          <a:lstStyle/>
          <a:p>
            <a:pPr>
              <a:defRPr/>
            </a:pPr>
            <a:fld id="{506CEA49-2205-4EFB-BAAF-ED5401E11F52}" type="slidenum">
              <a:rPr lang="en-US" smtClean="0"/>
              <a:pPr>
                <a:defRPr/>
              </a:pPr>
              <a:t>46</a:t>
            </a:fld>
            <a:endParaRPr lang="en-US"/>
          </a:p>
        </p:txBody>
      </p:sp>
    </p:spTree>
    <p:extLst>
      <p:ext uri="{BB962C8B-B14F-4D97-AF65-F5344CB8AC3E}">
        <p14:creationId xmlns:p14="http://schemas.microsoft.com/office/powerpoint/2010/main" val="410863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73313"/>
            <a:ext cx="8050213" cy="372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1" name="Title 3"/>
          <p:cNvSpPr>
            <a:spLocks noGrp="1"/>
          </p:cNvSpPr>
          <p:nvPr>
            <p:ph type="title"/>
          </p:nvPr>
        </p:nvSpPr>
        <p:spPr>
          <a:xfrm>
            <a:off x="1435100" y="274638"/>
            <a:ext cx="7499350" cy="1143000"/>
          </a:xfrm>
        </p:spPr>
        <p:txBody>
          <a:bodyPr/>
          <a:lstStyle/>
          <a:p>
            <a:pPr>
              <a:defRPr/>
            </a:pPr>
            <a:r>
              <a:rPr lang="tr-TR" altLang="en-US"/>
              <a:t>Memoized Recursive Algorithm</a:t>
            </a:r>
          </a:p>
        </p:txBody>
      </p:sp>
      <p:pic>
        <p:nvPicPr>
          <p:cNvPr id="32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400175"/>
            <a:ext cx="472122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a:extLst>
              <a:ext uri="{FF2B5EF4-FFF2-40B4-BE49-F238E27FC236}">
                <a16:creationId xmlns:a16="http://schemas.microsoft.com/office/drawing/2014/main" id="{097310E0-E3CA-4B01-BED3-A6AE6449147F}"/>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6A0760D3-F8C5-4D3F-AC2A-C747536FD9C4}"/>
              </a:ext>
            </a:extLst>
          </p:cNvPr>
          <p:cNvSpPr>
            <a:spLocks noGrp="1"/>
          </p:cNvSpPr>
          <p:nvPr>
            <p:ph type="sldNum" sz="quarter" idx="12"/>
          </p:nvPr>
        </p:nvSpPr>
        <p:spPr/>
        <p:txBody>
          <a:bodyPr/>
          <a:lstStyle/>
          <a:p>
            <a:pPr>
              <a:defRPr/>
            </a:pPr>
            <a:fld id="{50A57DE5-335B-4348-A110-7E8F8B363F7D}" type="slidenum">
              <a:rPr lang="en-US" smtClean="0"/>
              <a:pPr>
                <a:defRPr/>
              </a:pPr>
              <a:t>47</a:t>
            </a:fld>
            <a:endParaRPr lang="en-US"/>
          </a:p>
        </p:txBody>
      </p:sp>
    </p:spTree>
    <p:extLst>
      <p:ext uri="{BB962C8B-B14F-4D97-AF65-F5344CB8AC3E}">
        <p14:creationId xmlns:p14="http://schemas.microsoft.com/office/powerpoint/2010/main" val="15652459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Matrix Chain Multiplication</a:t>
            </a:r>
          </a:p>
        </p:txBody>
      </p:sp>
      <p:sp>
        <p:nvSpPr>
          <p:cNvPr id="22531" name="Content Placeholder 2"/>
          <p:cNvSpPr>
            <a:spLocks noGrp="1"/>
          </p:cNvSpPr>
          <p:nvPr>
            <p:ph idx="1"/>
          </p:nvPr>
        </p:nvSpPr>
        <p:spPr>
          <a:xfrm>
            <a:off x="838200" y="1371600"/>
            <a:ext cx="8305800" cy="4876800"/>
          </a:xfrm>
        </p:spPr>
        <p:txBody>
          <a:bodyPr>
            <a:normAutofit lnSpcReduction="10000"/>
          </a:bodyPr>
          <a:lstStyle/>
          <a:p>
            <a:r>
              <a:rPr lang="en-US" altLang="en-US" dirty="0"/>
              <a:t>Algorithm:</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Initialize N[</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 0, and all other entries in N to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for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=1 to n-1 do the following</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for j=0 to n-1-i do</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for k=j to j+i-1</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if (N[j][j+i-1] &gt; N[j][k]+N[k+1][j+i-1]+d</a:t>
            </a:r>
            <a:r>
              <a:rPr lang="en-US" altLang="en-US" sz="2000" baseline="-25000" dirty="0">
                <a:latin typeface="Times New Roman" panose="02020603050405020304" pitchFamily="18" charset="0"/>
                <a:cs typeface="Times New Roman" panose="02020603050405020304" pitchFamily="18" charset="0"/>
              </a:rPr>
              <a:t>j</a:t>
            </a:r>
            <a:r>
              <a:rPr lang="en-US" altLang="en-US" sz="2000" dirty="0">
                <a:latin typeface="Times New Roman" panose="02020603050405020304" pitchFamily="18" charset="0"/>
                <a:cs typeface="Times New Roman" panose="02020603050405020304" pitchFamily="18" charset="0"/>
              </a:rPr>
              <a:t>d</a:t>
            </a:r>
            <a:r>
              <a:rPr lang="en-US" altLang="en-US" sz="2000" baseline="-25000" dirty="0">
                <a:latin typeface="Times New Roman" panose="02020603050405020304" pitchFamily="18" charset="0"/>
                <a:cs typeface="Times New Roman" panose="02020603050405020304" pitchFamily="18" charset="0"/>
              </a:rPr>
              <a:t>k+1</a:t>
            </a:r>
            <a:r>
              <a:rPr lang="en-US" altLang="en-US" sz="2000" dirty="0">
                <a:latin typeface="Times New Roman" panose="02020603050405020304" pitchFamily="18" charset="0"/>
                <a:cs typeface="Times New Roman" panose="02020603050405020304" pitchFamily="18" charset="0"/>
              </a:rPr>
              <a:t>d</a:t>
            </a:r>
            <a:r>
              <a:rPr lang="en-US" altLang="en-US" sz="2000" baseline="-25000" dirty="0">
                <a:latin typeface="Times New Roman" panose="02020603050405020304" pitchFamily="18" charset="0"/>
                <a:cs typeface="Times New Roman" panose="02020603050405020304" pitchFamily="18" charset="0"/>
              </a:rPr>
              <a:t>i+j</a:t>
            </a:r>
            <a:r>
              <a:rPr lang="en-US" altLang="en-US" sz="2000" dirty="0">
                <a:latin typeface="Times New Roman" panose="02020603050405020304" pitchFamily="18" charset="0"/>
                <a:cs typeface="Times New Roman" panose="02020603050405020304" pitchFamily="18" charset="0"/>
              </a:rPr>
              <a:t>)</a:t>
            </a:r>
          </a:p>
          <a:p>
            <a:pPr>
              <a:buFont typeface="Wingdings 2" panose="05020102010507070707" pitchFamily="18" charset="2"/>
              <a:buNone/>
            </a:pPr>
            <a:r>
              <a:rPr lang="en-US" altLang="en-US" sz="2000" dirty="0">
                <a:latin typeface="Times New Roman" panose="02020603050405020304" pitchFamily="18" charset="0"/>
                <a:cs typeface="Times New Roman" panose="02020603050405020304" pitchFamily="18" charset="0"/>
              </a:rPr>
              <a:t>				N[j][j+i-1]= N[j][k]+N[k+1][j+i-1]+d</a:t>
            </a:r>
            <a:r>
              <a:rPr lang="en-US" altLang="en-US" sz="2000" baseline="-25000" dirty="0">
                <a:latin typeface="Times New Roman" panose="02020603050405020304" pitchFamily="18" charset="0"/>
                <a:cs typeface="Times New Roman" panose="02020603050405020304" pitchFamily="18" charset="0"/>
              </a:rPr>
              <a:t>j</a:t>
            </a:r>
            <a:r>
              <a:rPr lang="en-US" altLang="en-US" sz="2000" dirty="0">
                <a:latin typeface="Times New Roman" panose="02020603050405020304" pitchFamily="18" charset="0"/>
                <a:cs typeface="Times New Roman" panose="02020603050405020304" pitchFamily="18" charset="0"/>
              </a:rPr>
              <a:t>d</a:t>
            </a:r>
            <a:r>
              <a:rPr lang="en-US" altLang="en-US" sz="2000" baseline="-25000" dirty="0">
                <a:latin typeface="Times New Roman" panose="02020603050405020304" pitchFamily="18" charset="0"/>
                <a:cs typeface="Times New Roman" panose="02020603050405020304" pitchFamily="18" charset="0"/>
              </a:rPr>
              <a:t>k+1</a:t>
            </a:r>
            <a:r>
              <a:rPr lang="en-US" altLang="en-US" sz="2000" dirty="0">
                <a:latin typeface="Times New Roman" panose="02020603050405020304" pitchFamily="18" charset="0"/>
                <a:cs typeface="Times New Roman" panose="02020603050405020304" pitchFamily="18" charset="0"/>
              </a:rPr>
              <a:t>d</a:t>
            </a:r>
            <a:r>
              <a:rPr lang="en-US" altLang="en-US" sz="2000" baseline="-25000" dirty="0">
                <a:latin typeface="Times New Roman" panose="02020603050405020304" pitchFamily="18" charset="0"/>
                <a:cs typeface="Times New Roman" panose="02020603050405020304" pitchFamily="18" charset="0"/>
              </a:rPr>
              <a:t>i+j</a:t>
            </a:r>
            <a:endParaRPr lang="en-US" altLang="en-US" sz="2000" dirty="0">
              <a:latin typeface="Times New Roman" panose="02020603050405020304" pitchFamily="18" charset="0"/>
              <a:cs typeface="Times New Roman" panose="02020603050405020304" pitchFamily="18" charset="0"/>
            </a:endParaRPr>
          </a:p>
          <a:p>
            <a:r>
              <a:rPr lang="en-US" altLang="en-US" sz="2800" dirty="0"/>
              <a:t>Basically, we’re checking different places to “split” our matrices by checking different values of k and seeing if they improve our current minimum value.</a:t>
            </a:r>
          </a:p>
        </p:txBody>
      </p:sp>
      <p:sp>
        <p:nvSpPr>
          <p:cNvPr id="7" name="Footer Placeholder 6">
            <a:extLst>
              <a:ext uri="{FF2B5EF4-FFF2-40B4-BE49-F238E27FC236}">
                <a16:creationId xmlns:a16="http://schemas.microsoft.com/office/drawing/2014/main" id="{C0927959-0142-4D1E-8BF8-CA3478BA40B9}"/>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F11E3473-BBAB-4DA6-808B-E475CB5EC6B8}"/>
              </a:ext>
            </a:extLst>
          </p:cNvPr>
          <p:cNvSpPr>
            <a:spLocks noGrp="1"/>
          </p:cNvSpPr>
          <p:nvPr>
            <p:ph type="sldNum" sz="quarter" idx="12"/>
          </p:nvPr>
        </p:nvSpPr>
        <p:spPr/>
        <p:txBody>
          <a:bodyPr/>
          <a:lstStyle/>
          <a:p>
            <a:pPr>
              <a:defRPr/>
            </a:pPr>
            <a:fld id="{506CEA49-2205-4EFB-BAAF-ED5401E11F52}" type="slidenum">
              <a:rPr lang="en-US" smtClean="0"/>
              <a:pPr>
                <a:defRPr/>
              </a:pPr>
              <a:t>48</a:t>
            </a:fld>
            <a:endParaRPr lang="en-US"/>
          </a:p>
        </p:txBody>
      </p:sp>
    </p:spTree>
    <p:extLst>
      <p:ext uri="{BB962C8B-B14F-4D97-AF65-F5344CB8AC3E}">
        <p14:creationId xmlns:p14="http://schemas.microsoft.com/office/powerpoint/2010/main" val="1629359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a:bodyPr>
          <a:lstStyle/>
          <a:p>
            <a:r>
              <a:rPr lang="en-US" dirty="0"/>
              <a:t>CS2009 </a:t>
            </a:r>
            <a:r>
              <a:rPr lang="en-US" sz="6600" dirty="0"/>
              <a:t>Design and Analysis of Algorithms</a:t>
            </a:r>
            <a:endParaRPr lang="en-US" dirty="0"/>
          </a:p>
        </p:txBody>
      </p:sp>
      <p:sp>
        <p:nvSpPr>
          <p:cNvPr id="2051" name="Rectangle 3"/>
          <p:cNvSpPr>
            <a:spLocks noGrp="1" noChangeArrowheads="1"/>
          </p:cNvSpPr>
          <p:nvPr>
            <p:ph type="subTitle" idx="1"/>
          </p:nvPr>
        </p:nvSpPr>
        <p:spPr/>
        <p:txBody>
          <a:bodyPr>
            <a:normAutofit fontScale="62500" lnSpcReduction="20000"/>
          </a:bodyPr>
          <a:lstStyle/>
          <a:p>
            <a:pPr eaLnBrk="1" hangingPunct="1"/>
            <a:r>
              <a:rPr lang="en-US" sz="7200" dirty="0"/>
              <a:t>Dynamic Programming</a:t>
            </a:r>
            <a:br>
              <a:rPr lang="en-US" sz="7200" dirty="0"/>
            </a:br>
            <a:r>
              <a:rPr lang="en-US" sz="7200" dirty="0"/>
              <a:t>0-1 Knapsack Problem</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 Solution</a:t>
            </a:r>
          </a:p>
        </p:txBody>
      </p:sp>
      <p:sp>
        <p:nvSpPr>
          <p:cNvPr id="6146" name="Content Placeholder 2"/>
          <p:cNvSpPr>
            <a:spLocks noGrp="1"/>
          </p:cNvSpPr>
          <p:nvPr>
            <p:ph idx="1"/>
          </p:nvPr>
        </p:nvSpPr>
        <p:spPr/>
        <p:txBody>
          <a:bodyPr>
            <a:normAutofit/>
          </a:bodyPr>
          <a:lstStyle/>
          <a:p>
            <a:pPr eaLnBrk="1" hangingPunct="1"/>
            <a:r>
              <a:rPr lang="en-US" dirty="0"/>
              <a:t>Let </a:t>
            </a:r>
            <a:r>
              <a:rPr lang="en-US" i="1" dirty="0"/>
              <a:t>F(n) be the maximum amount that can be picked up from the row of n </a:t>
            </a:r>
            <a:r>
              <a:rPr lang="en-US" dirty="0"/>
              <a:t>coins. To derive a recurrence for </a:t>
            </a:r>
            <a:r>
              <a:rPr lang="en-US" i="1" dirty="0"/>
              <a:t>F(n), we partition all the allowed coin selections </a:t>
            </a:r>
            <a:r>
              <a:rPr lang="en-US" dirty="0"/>
              <a:t>into two groups:</a:t>
            </a:r>
          </a:p>
          <a:p>
            <a:pPr eaLnBrk="1" hangingPunct="1"/>
            <a:r>
              <a:rPr lang="en-US" dirty="0"/>
              <a:t>those that include the last coin and those without it.</a:t>
            </a:r>
          </a:p>
          <a:p>
            <a:pPr eaLnBrk="1" hangingPunct="1"/>
            <a:r>
              <a:rPr lang="en-US" dirty="0"/>
              <a:t>The largest amount we can get from the first group is equal to </a:t>
            </a:r>
            <a:r>
              <a:rPr lang="en-US" i="1" dirty="0" err="1"/>
              <a:t>cn</a:t>
            </a:r>
            <a:r>
              <a:rPr lang="en-US" i="1" dirty="0"/>
              <a:t> </a:t>
            </a:r>
            <a:r>
              <a:rPr lang="en-US" dirty="0"/>
              <a:t>+ </a:t>
            </a:r>
            <a:r>
              <a:rPr lang="en-US" i="1" dirty="0"/>
              <a:t>F(n − 2)—the value of the n</a:t>
            </a:r>
            <a:r>
              <a:rPr lang="en-US" i="1" baseline="30000" dirty="0"/>
              <a:t>th</a:t>
            </a:r>
            <a:r>
              <a:rPr lang="en-US" i="1" dirty="0"/>
              <a:t> coin plus the maximum amount we can pick up from the first n − 2 coins.</a:t>
            </a:r>
          </a:p>
          <a:p>
            <a:pPr eaLnBrk="1" hangingPunct="1"/>
            <a:r>
              <a:rPr lang="en-US" dirty="0"/>
              <a:t>The maximum amount we can get from the second group is equal to </a:t>
            </a:r>
            <a:r>
              <a:rPr lang="en-US" i="1" dirty="0"/>
              <a:t>F(n − 1) by the </a:t>
            </a:r>
            <a:r>
              <a:rPr lang="en-US" dirty="0"/>
              <a:t>definition of </a:t>
            </a:r>
            <a:r>
              <a:rPr lang="en-US" i="1" dirty="0"/>
              <a:t>F(n).</a:t>
            </a:r>
            <a:endParaRPr lang="en-US" dirty="0"/>
          </a:p>
        </p:txBody>
      </p:sp>
      <p:sp>
        <p:nvSpPr>
          <p:cNvPr id="7" name="Footer Placeholder 6">
            <a:extLst>
              <a:ext uri="{FF2B5EF4-FFF2-40B4-BE49-F238E27FC236}">
                <a16:creationId xmlns:a16="http://schemas.microsoft.com/office/drawing/2014/main" id="{3B3F1C84-5F08-4477-81FA-1D0E3B1B0A0F}"/>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02D7B186-3406-4ADC-B49F-8A38A34D8BAD}"/>
              </a:ext>
            </a:extLst>
          </p:cNvPr>
          <p:cNvSpPr>
            <a:spLocks noGrp="1"/>
          </p:cNvSpPr>
          <p:nvPr>
            <p:ph type="sldNum" sz="quarter" idx="12"/>
          </p:nvPr>
        </p:nvSpPr>
        <p:spPr/>
        <p:txBody>
          <a:bodyPr/>
          <a:lstStyle/>
          <a:p>
            <a:pPr>
              <a:defRPr/>
            </a:pPr>
            <a:fld id="{506CEA49-2205-4EFB-BAAF-ED5401E11F52}"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0-1 Knapsack Problem</a:t>
            </a:r>
          </a:p>
        </p:txBody>
      </p:sp>
      <p:sp>
        <p:nvSpPr>
          <p:cNvPr id="3" name="Content Placeholder 2"/>
          <p:cNvSpPr>
            <a:spLocks noGrp="1"/>
          </p:cNvSpPr>
          <p:nvPr>
            <p:ph idx="1"/>
          </p:nvPr>
        </p:nvSpPr>
        <p:spPr/>
        <p:txBody>
          <a:bodyPr>
            <a:normAutofit/>
          </a:bodyPr>
          <a:lstStyle/>
          <a:p>
            <a:r>
              <a:rPr lang="en-US" dirty="0"/>
              <a:t>A bin packing problem</a:t>
            </a:r>
          </a:p>
          <a:p>
            <a:r>
              <a:rPr lang="en-US" dirty="0"/>
              <a:t>Similar to fair teams problem from recursion assignment</a:t>
            </a:r>
          </a:p>
          <a:p>
            <a:r>
              <a:rPr lang="en-US" dirty="0"/>
              <a:t>You have a set of items</a:t>
            </a:r>
          </a:p>
          <a:p>
            <a:r>
              <a:rPr lang="en-US" dirty="0"/>
              <a:t>Each item has a weight and a value</a:t>
            </a:r>
          </a:p>
          <a:p>
            <a:r>
              <a:rPr lang="en-US" dirty="0"/>
              <a:t>You have a knapsack with a weight limit</a:t>
            </a:r>
          </a:p>
          <a:p>
            <a:r>
              <a:rPr lang="en-US" dirty="0"/>
              <a:t>Goal: Maximize the value of the items you put in the knapsack without exceeding the weight limit</a:t>
            </a:r>
          </a:p>
        </p:txBody>
      </p:sp>
      <p:sp>
        <p:nvSpPr>
          <p:cNvPr id="6" name="Footer Placeholder 5">
            <a:extLst>
              <a:ext uri="{FF2B5EF4-FFF2-40B4-BE49-F238E27FC236}">
                <a16:creationId xmlns:a16="http://schemas.microsoft.com/office/drawing/2014/main" id="{E9FF5230-2A37-416C-BB56-C7EFD4BF9A33}"/>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C2D5CC16-52C2-4B34-83DF-30C2B508F3CE}"/>
              </a:ext>
            </a:extLst>
          </p:cNvPr>
          <p:cNvSpPr>
            <a:spLocks noGrp="1"/>
          </p:cNvSpPr>
          <p:nvPr>
            <p:ph type="sldNum" sz="quarter" idx="12"/>
          </p:nvPr>
        </p:nvSpPr>
        <p:spPr/>
        <p:txBody>
          <a:bodyPr/>
          <a:lstStyle/>
          <a:p>
            <a:pPr>
              <a:defRPr/>
            </a:pPr>
            <a:fld id="{506CEA49-2205-4EFB-BAAF-ED5401E11F52}"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0-1 Knapsack Problem Formally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lnSpc>
                    <a:spcPct val="80000"/>
                  </a:lnSpc>
                </a:pPr>
                <a:r>
                  <a:rPr lang="en-US" dirty="0"/>
                  <a:t>Given: A set S of </a:t>
                </a:r>
                <a:r>
                  <a:rPr lang="en-US" i="1" dirty="0"/>
                  <a:t>n</a:t>
                </a:r>
                <a:r>
                  <a:rPr lang="en-US" dirty="0"/>
                  <a:t> items, with each item </a:t>
                </a:r>
                <a:r>
                  <a:rPr lang="en-US" i="1" dirty="0" err="1"/>
                  <a:t>i</a:t>
                </a:r>
                <a:r>
                  <a:rPr lang="en-US" dirty="0"/>
                  <a:t> having</a:t>
                </a:r>
              </a:p>
              <a:p>
                <a:pPr lvl="1">
                  <a:lnSpc>
                    <a:spcPct val="80000"/>
                  </a:lnSpc>
                </a:pPr>
                <a14:m>
                  <m:oMath xmlns:m="http://schemas.openxmlformats.org/officeDocument/2006/math">
                    <m:r>
                      <a:rPr lang="en-US" i="1" dirty="0" smtClean="0">
                        <a:latin typeface="Cambria Math" panose="02040503050406030204" pitchFamily="18" charset="0"/>
                      </a:rPr>
                      <m:t>𝑤</m:t>
                    </m:r>
                    <m:r>
                      <a:rPr lang="en-US" i="1" baseline="-25000" dirty="0" err="1">
                        <a:latin typeface="Cambria Math" panose="02040503050406030204" pitchFamily="18" charset="0"/>
                      </a:rPr>
                      <m:t>𝑖</m:t>
                    </m:r>
                  </m:oMath>
                </a14:m>
                <a:r>
                  <a:rPr lang="en-US" dirty="0"/>
                  <a:t> - a positive weight</a:t>
                </a:r>
              </a:p>
              <a:p>
                <a:pPr lvl="1">
                  <a:lnSpc>
                    <a:spcPct val="80000"/>
                  </a:lnSpc>
                </a:pPr>
                <a14:m>
                  <m:oMath xmlns:m="http://schemas.openxmlformats.org/officeDocument/2006/math">
                    <m:r>
                      <a:rPr lang="en-US" i="1" dirty="0" smtClean="0">
                        <a:latin typeface="Cambria Math" panose="02040503050406030204" pitchFamily="18" charset="0"/>
                      </a:rPr>
                      <m:t>𝑏</m:t>
                    </m:r>
                    <m:r>
                      <a:rPr lang="en-US" i="1" baseline="-25000" dirty="0">
                        <a:latin typeface="Cambria Math" panose="02040503050406030204" pitchFamily="18" charset="0"/>
                      </a:rPr>
                      <m:t>𝑖</m:t>
                    </m:r>
                  </m:oMath>
                </a14:m>
                <a:r>
                  <a:rPr lang="en-US" dirty="0"/>
                  <a:t> - a positive benefit</a:t>
                </a:r>
              </a:p>
              <a:p>
                <a:pPr>
                  <a:lnSpc>
                    <a:spcPct val="80000"/>
                  </a:lnSpc>
                </a:pPr>
                <a:r>
                  <a:rPr lang="en-US" dirty="0"/>
                  <a:t>Goal: Choose items with maximum total benefit but with weight at most W.</a:t>
                </a:r>
              </a:p>
              <a:p>
                <a:pPr>
                  <a:lnSpc>
                    <a:spcPct val="80000"/>
                  </a:lnSpc>
                </a:pPr>
                <a:r>
                  <a:rPr lang="en-US" dirty="0"/>
                  <a:t>If we are </a:t>
                </a:r>
                <a:r>
                  <a:rPr lang="en-US" b="1" dirty="0"/>
                  <a:t>not</a:t>
                </a:r>
                <a:r>
                  <a:rPr lang="en-US" dirty="0"/>
                  <a:t> allowed to take fractional amounts, then this is the </a:t>
                </a:r>
                <a:r>
                  <a:rPr lang="en-US" b="1" dirty="0"/>
                  <a:t>0/1 knapsack problem</a:t>
                </a:r>
                <a:r>
                  <a:rPr lang="en-US" dirty="0"/>
                  <a:t>.</a:t>
                </a:r>
              </a:p>
              <a:p>
                <a:pPr lvl="1">
                  <a:lnSpc>
                    <a:spcPct val="80000"/>
                  </a:lnSpc>
                </a:pPr>
                <a:r>
                  <a:rPr lang="en-US" dirty="0"/>
                  <a:t>In this case, we let T</a:t>
                </a:r>
                <a:r>
                  <a:rPr lang="en-US" baseline="-25000" dirty="0"/>
                  <a:t> </a:t>
                </a:r>
                <a:r>
                  <a:rPr lang="en-US" dirty="0"/>
                  <a:t>denote the set of items we take</a:t>
                </a:r>
              </a:p>
              <a:p>
                <a:pPr lvl="1">
                  <a:lnSpc>
                    <a:spcPct val="80000"/>
                  </a:lnSpc>
                </a:pPr>
                <a:r>
                  <a:rPr lang="en-US" dirty="0"/>
                  <a:t>Objective: maximize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nary>
                  </m:oMath>
                </a14:m>
                <a:endParaRPr lang="en-US" dirty="0"/>
              </a:p>
              <a:p>
                <a:pPr lvl="1">
                  <a:lnSpc>
                    <a:spcPct val="80000"/>
                  </a:lnSpc>
                </a:pPr>
                <a:r>
                  <a:rPr lang="en-US" dirty="0"/>
                  <a:t>Constraint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𝑊</m:t>
                        </m:r>
                      </m:e>
                    </m:nary>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1961" r="-1701"/>
                </a:stretch>
              </a:blipFill>
            </p:spPr>
            <p:txBody>
              <a:bodyPr/>
              <a:lstStyle/>
              <a:p>
                <a:r>
                  <a:rPr lang="LID4096">
                    <a:noFill/>
                  </a:rPr>
                  <a:t> </a:t>
                </a:r>
              </a:p>
            </p:txBody>
          </p:sp>
        </mc:Fallback>
      </mc:AlternateContent>
      <p:sp>
        <p:nvSpPr>
          <p:cNvPr id="6" name="Footer Placeholder 5">
            <a:extLst>
              <a:ext uri="{FF2B5EF4-FFF2-40B4-BE49-F238E27FC236}">
                <a16:creationId xmlns:a16="http://schemas.microsoft.com/office/drawing/2014/main" id="{04D74617-7F93-4962-B8B2-3084EA3081C3}"/>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E225DCD1-392D-41B5-83B0-3E1C26A0C62B}"/>
              </a:ext>
            </a:extLst>
          </p:cNvPr>
          <p:cNvSpPr>
            <a:spLocks noGrp="1"/>
          </p:cNvSpPr>
          <p:nvPr>
            <p:ph type="sldNum" sz="quarter" idx="12"/>
          </p:nvPr>
        </p:nvSpPr>
        <p:spPr/>
        <p:txBody>
          <a:bodyPr/>
          <a:lstStyle/>
          <a:p>
            <a:pPr>
              <a:defRPr/>
            </a:pPr>
            <a:fld id="{506CEA49-2205-4EFB-BAAF-ED5401E11F52}"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Knapsack</a:t>
            </a:r>
          </a:p>
        </p:txBody>
      </p:sp>
      <p:sp>
        <p:nvSpPr>
          <p:cNvPr id="8" name="Content Placeholder 7"/>
          <p:cNvSpPr>
            <a:spLocks noGrp="1"/>
          </p:cNvSpPr>
          <p:nvPr>
            <p:ph idx="1"/>
          </p:nvPr>
        </p:nvSpPr>
        <p:spPr/>
        <p:txBody>
          <a:bodyPr/>
          <a:lstStyle/>
          <a:p>
            <a:pPr>
              <a:lnSpc>
                <a:spcPct val="90000"/>
              </a:lnSpc>
            </a:pPr>
            <a:r>
              <a:rPr lang="en-US" dirty="0"/>
              <a:t>Given: A set S of n items, with each item </a:t>
            </a:r>
            <a:r>
              <a:rPr lang="en-US" dirty="0" err="1"/>
              <a:t>i</a:t>
            </a:r>
            <a:r>
              <a:rPr lang="en-US" dirty="0"/>
              <a:t> having</a:t>
            </a:r>
          </a:p>
          <a:p>
            <a:pPr lvl="1">
              <a:lnSpc>
                <a:spcPct val="90000"/>
              </a:lnSpc>
            </a:pPr>
            <a:r>
              <a:rPr lang="en-US" dirty="0"/>
              <a:t>b</a:t>
            </a:r>
            <a:r>
              <a:rPr lang="en-US" baseline="-25000" dirty="0"/>
              <a:t>i</a:t>
            </a:r>
            <a:r>
              <a:rPr lang="en-US" dirty="0"/>
              <a:t> - a positive “benefit”</a:t>
            </a:r>
          </a:p>
          <a:p>
            <a:pPr lvl="1">
              <a:lnSpc>
                <a:spcPct val="90000"/>
              </a:lnSpc>
            </a:pPr>
            <a:r>
              <a:rPr lang="en-US" dirty="0" err="1"/>
              <a:t>w</a:t>
            </a:r>
            <a:r>
              <a:rPr lang="en-US" baseline="-25000" dirty="0" err="1"/>
              <a:t>i</a:t>
            </a:r>
            <a:r>
              <a:rPr lang="en-US" dirty="0"/>
              <a:t> - a positive “weight”</a:t>
            </a:r>
          </a:p>
          <a:p>
            <a:pPr>
              <a:lnSpc>
                <a:spcPct val="90000"/>
              </a:lnSpc>
            </a:pPr>
            <a:r>
              <a:rPr lang="en-US" dirty="0"/>
              <a:t>Goal: Choose items with maximum total benefit but with weight at most W.</a:t>
            </a:r>
          </a:p>
        </p:txBody>
      </p:sp>
      <p:sp>
        <p:nvSpPr>
          <p:cNvPr id="2" name="Footer Placeholder 1">
            <a:extLst>
              <a:ext uri="{FF2B5EF4-FFF2-40B4-BE49-F238E27FC236}">
                <a16:creationId xmlns:a16="http://schemas.microsoft.com/office/drawing/2014/main" id="{A3BF3B54-6FBC-429C-B4D0-B453F9339B71}"/>
              </a:ext>
            </a:extLst>
          </p:cNvPr>
          <p:cNvSpPr>
            <a:spLocks noGrp="1"/>
          </p:cNvSpPr>
          <p:nvPr>
            <p:ph type="ftr" sz="quarter" idx="11"/>
          </p:nvPr>
        </p:nvSpPr>
        <p:spPr/>
        <p:txBody>
          <a:bodyPr/>
          <a:lstStyle/>
          <a:p>
            <a:pPr>
              <a:defRPr/>
            </a:pPr>
            <a:r>
              <a:rPr lang="en-US"/>
              <a:t>zeshan.khan@nu.edu.pk</a:t>
            </a:r>
          </a:p>
        </p:txBody>
      </p:sp>
      <p:sp>
        <p:nvSpPr>
          <p:cNvPr id="3" name="Slide Number Placeholder 2">
            <a:extLst>
              <a:ext uri="{FF2B5EF4-FFF2-40B4-BE49-F238E27FC236}">
                <a16:creationId xmlns:a16="http://schemas.microsoft.com/office/drawing/2014/main" id="{F7AE412D-22DB-4D09-A2F3-7FF932DA92C8}"/>
              </a:ext>
            </a:extLst>
          </p:cNvPr>
          <p:cNvSpPr>
            <a:spLocks noGrp="1"/>
          </p:cNvSpPr>
          <p:nvPr>
            <p:ph type="sldNum" sz="quarter" idx="12"/>
          </p:nvPr>
        </p:nvSpPr>
        <p:spPr/>
        <p:txBody>
          <a:bodyPr/>
          <a:lstStyle/>
          <a:p>
            <a:pPr>
              <a:defRPr/>
            </a:pPr>
            <a:fld id="{506CEA49-2205-4EFB-BAAF-ED5401E11F52}"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Knapsack</a:t>
            </a:r>
          </a:p>
        </p:txBody>
      </p:sp>
      <p:grpSp>
        <p:nvGrpSpPr>
          <p:cNvPr id="6" name="Group 171"/>
          <p:cNvGrpSpPr/>
          <p:nvPr/>
        </p:nvGrpSpPr>
        <p:grpSpPr bwMode="auto">
          <a:xfrm>
            <a:off x="3733800" y="2819400"/>
            <a:ext cx="885825" cy="1262063"/>
            <a:chOff x="3474" y="61"/>
            <a:chExt cx="558" cy="795"/>
          </a:xfrm>
        </p:grpSpPr>
        <p:sp>
          <p:nvSpPr>
            <p:cNvPr id="7" name="Freeform 98"/>
            <p:cNvSpPr/>
            <p:nvPr/>
          </p:nvSpPr>
          <p:spPr bwMode="auto">
            <a:xfrm>
              <a:off x="3478" y="66"/>
              <a:ext cx="540" cy="774"/>
            </a:xfrm>
            <a:custGeom>
              <a:avLst/>
              <a:gdLst/>
              <a:ahLst/>
              <a:cxnLst>
                <a:cxn ang="0">
                  <a:pos x="0" y="129"/>
                </a:cxn>
                <a:cxn ang="0">
                  <a:pos x="692" y="30"/>
                </a:cxn>
                <a:cxn ang="0">
                  <a:pos x="693" y="29"/>
                </a:cxn>
                <a:cxn ang="0">
                  <a:pos x="696" y="26"/>
                </a:cxn>
                <a:cxn ang="0">
                  <a:pos x="703" y="23"/>
                </a:cxn>
                <a:cxn ang="0">
                  <a:pos x="711" y="19"/>
                </a:cxn>
                <a:cxn ang="0">
                  <a:pos x="720" y="15"/>
                </a:cxn>
                <a:cxn ang="0">
                  <a:pos x="732" y="10"/>
                </a:cxn>
                <a:cxn ang="0">
                  <a:pos x="746" y="7"/>
                </a:cxn>
                <a:cxn ang="0">
                  <a:pos x="761" y="3"/>
                </a:cxn>
                <a:cxn ang="0">
                  <a:pos x="776" y="1"/>
                </a:cxn>
                <a:cxn ang="0">
                  <a:pos x="793" y="0"/>
                </a:cxn>
                <a:cxn ang="0">
                  <a:pos x="810" y="1"/>
                </a:cxn>
                <a:cxn ang="0">
                  <a:pos x="829" y="4"/>
                </a:cxn>
                <a:cxn ang="0">
                  <a:pos x="848" y="9"/>
                </a:cxn>
                <a:cxn ang="0">
                  <a:pos x="867" y="18"/>
                </a:cxn>
                <a:cxn ang="0">
                  <a:pos x="886" y="30"/>
                </a:cxn>
                <a:cxn ang="0">
                  <a:pos x="906" y="45"/>
                </a:cxn>
                <a:cxn ang="0">
                  <a:pos x="920" y="1640"/>
                </a:cxn>
                <a:cxn ang="0">
                  <a:pos x="918" y="1641"/>
                </a:cxn>
                <a:cxn ang="0">
                  <a:pos x="914" y="1642"/>
                </a:cxn>
                <a:cxn ang="0">
                  <a:pos x="907" y="1645"/>
                </a:cxn>
                <a:cxn ang="0">
                  <a:pos x="898" y="1648"/>
                </a:cxn>
                <a:cxn ang="0">
                  <a:pos x="887" y="1651"/>
                </a:cxn>
                <a:cxn ang="0">
                  <a:pos x="874" y="1656"/>
                </a:cxn>
                <a:cxn ang="0">
                  <a:pos x="859" y="1661"/>
                </a:cxn>
                <a:cxn ang="0">
                  <a:pos x="841" y="1664"/>
                </a:cxn>
                <a:cxn ang="0">
                  <a:pos x="822" y="1669"/>
                </a:cxn>
                <a:cxn ang="0">
                  <a:pos x="802" y="1672"/>
                </a:cxn>
                <a:cxn ang="0">
                  <a:pos x="780" y="1676"/>
                </a:cxn>
                <a:cxn ang="0">
                  <a:pos x="758" y="1678"/>
                </a:cxn>
                <a:cxn ang="0">
                  <a:pos x="734" y="1679"/>
                </a:cxn>
                <a:cxn ang="0">
                  <a:pos x="710" y="1680"/>
                </a:cxn>
                <a:cxn ang="0">
                  <a:pos x="685" y="1679"/>
                </a:cxn>
                <a:cxn ang="0">
                  <a:pos x="659" y="1677"/>
                </a:cxn>
                <a:cxn ang="0">
                  <a:pos x="20" y="1632"/>
                </a:cxn>
                <a:cxn ang="0">
                  <a:pos x="0" y="129"/>
                </a:cxn>
              </a:cxnLst>
              <a:rect l="0" t="0" r="r" b="b"/>
              <a:pathLst>
                <a:path w="920" h="1680">
                  <a:moveTo>
                    <a:pt x="0" y="129"/>
                  </a:moveTo>
                  <a:lnTo>
                    <a:pt x="692" y="30"/>
                  </a:lnTo>
                  <a:lnTo>
                    <a:pt x="693" y="29"/>
                  </a:lnTo>
                  <a:lnTo>
                    <a:pt x="696" y="26"/>
                  </a:lnTo>
                  <a:lnTo>
                    <a:pt x="703" y="23"/>
                  </a:lnTo>
                  <a:lnTo>
                    <a:pt x="711" y="19"/>
                  </a:lnTo>
                  <a:lnTo>
                    <a:pt x="720" y="15"/>
                  </a:lnTo>
                  <a:lnTo>
                    <a:pt x="732" y="10"/>
                  </a:lnTo>
                  <a:lnTo>
                    <a:pt x="746" y="7"/>
                  </a:lnTo>
                  <a:lnTo>
                    <a:pt x="761" y="3"/>
                  </a:lnTo>
                  <a:lnTo>
                    <a:pt x="776" y="1"/>
                  </a:lnTo>
                  <a:lnTo>
                    <a:pt x="793" y="0"/>
                  </a:lnTo>
                  <a:lnTo>
                    <a:pt x="810" y="1"/>
                  </a:lnTo>
                  <a:lnTo>
                    <a:pt x="829" y="4"/>
                  </a:lnTo>
                  <a:lnTo>
                    <a:pt x="848" y="9"/>
                  </a:lnTo>
                  <a:lnTo>
                    <a:pt x="867" y="18"/>
                  </a:lnTo>
                  <a:lnTo>
                    <a:pt x="886" y="30"/>
                  </a:lnTo>
                  <a:lnTo>
                    <a:pt x="906" y="45"/>
                  </a:lnTo>
                  <a:lnTo>
                    <a:pt x="920" y="1640"/>
                  </a:lnTo>
                  <a:lnTo>
                    <a:pt x="918" y="1641"/>
                  </a:lnTo>
                  <a:lnTo>
                    <a:pt x="914" y="1642"/>
                  </a:lnTo>
                  <a:lnTo>
                    <a:pt x="907" y="1645"/>
                  </a:lnTo>
                  <a:lnTo>
                    <a:pt x="898" y="1648"/>
                  </a:lnTo>
                  <a:lnTo>
                    <a:pt x="887" y="1651"/>
                  </a:lnTo>
                  <a:lnTo>
                    <a:pt x="874" y="1656"/>
                  </a:lnTo>
                  <a:lnTo>
                    <a:pt x="859" y="1661"/>
                  </a:lnTo>
                  <a:lnTo>
                    <a:pt x="841" y="1664"/>
                  </a:lnTo>
                  <a:lnTo>
                    <a:pt x="822" y="1669"/>
                  </a:lnTo>
                  <a:lnTo>
                    <a:pt x="802" y="1672"/>
                  </a:lnTo>
                  <a:lnTo>
                    <a:pt x="780" y="1676"/>
                  </a:lnTo>
                  <a:lnTo>
                    <a:pt x="758" y="1678"/>
                  </a:lnTo>
                  <a:lnTo>
                    <a:pt x="734" y="1679"/>
                  </a:lnTo>
                  <a:lnTo>
                    <a:pt x="710" y="1680"/>
                  </a:lnTo>
                  <a:lnTo>
                    <a:pt x="685" y="1679"/>
                  </a:lnTo>
                  <a:lnTo>
                    <a:pt x="659" y="1677"/>
                  </a:lnTo>
                  <a:lnTo>
                    <a:pt x="20" y="1632"/>
                  </a:lnTo>
                  <a:lnTo>
                    <a:pt x="0" y="129"/>
                  </a:lnTo>
                  <a:close/>
                </a:path>
              </a:pathLst>
            </a:custGeom>
            <a:solidFill>
              <a:srgbClr val="3F9EFF"/>
            </a:solidFill>
            <a:ln w="9525">
              <a:noFill/>
              <a:round/>
            </a:ln>
          </p:spPr>
          <p:txBody>
            <a:bodyPr/>
            <a:lstStyle/>
            <a:p>
              <a:endParaRPr lang="en-US"/>
            </a:p>
          </p:txBody>
        </p:sp>
        <p:sp>
          <p:nvSpPr>
            <p:cNvPr id="8" name="Freeform 99"/>
            <p:cNvSpPr/>
            <p:nvPr/>
          </p:nvSpPr>
          <p:spPr bwMode="auto">
            <a:xfrm>
              <a:off x="3474" y="85"/>
              <a:ext cx="436" cy="752"/>
            </a:xfrm>
            <a:custGeom>
              <a:avLst/>
              <a:gdLst/>
              <a:ahLst/>
              <a:cxnLst>
                <a:cxn ang="0">
                  <a:pos x="703" y="0"/>
                </a:cxn>
                <a:cxn ang="0">
                  <a:pos x="743" y="1632"/>
                </a:cxn>
                <a:cxn ang="0">
                  <a:pos x="21" y="1602"/>
                </a:cxn>
                <a:cxn ang="0">
                  <a:pos x="0" y="106"/>
                </a:cxn>
                <a:cxn ang="0">
                  <a:pos x="703" y="0"/>
                </a:cxn>
              </a:cxnLst>
              <a:rect l="0" t="0" r="r" b="b"/>
              <a:pathLst>
                <a:path w="743" h="1632">
                  <a:moveTo>
                    <a:pt x="703" y="0"/>
                  </a:moveTo>
                  <a:lnTo>
                    <a:pt x="743" y="1632"/>
                  </a:lnTo>
                  <a:lnTo>
                    <a:pt x="21" y="1602"/>
                  </a:lnTo>
                  <a:lnTo>
                    <a:pt x="0" y="106"/>
                  </a:lnTo>
                  <a:lnTo>
                    <a:pt x="703" y="0"/>
                  </a:lnTo>
                  <a:close/>
                </a:path>
              </a:pathLst>
            </a:custGeom>
            <a:solidFill>
              <a:srgbClr val="007FFF"/>
            </a:solidFill>
            <a:ln w="9525">
              <a:noFill/>
              <a:round/>
            </a:ln>
          </p:spPr>
          <p:txBody>
            <a:bodyPr/>
            <a:lstStyle/>
            <a:p>
              <a:endParaRPr lang="en-US"/>
            </a:p>
          </p:txBody>
        </p:sp>
        <p:sp>
          <p:nvSpPr>
            <p:cNvPr id="9" name="Freeform 100"/>
            <p:cNvSpPr/>
            <p:nvPr/>
          </p:nvSpPr>
          <p:spPr bwMode="auto">
            <a:xfrm>
              <a:off x="3886" y="73"/>
              <a:ext cx="85" cy="783"/>
            </a:xfrm>
            <a:custGeom>
              <a:avLst/>
              <a:gdLst/>
              <a:ahLst/>
              <a:cxnLst>
                <a:cxn ang="0">
                  <a:pos x="75" y="10"/>
                </a:cxn>
                <a:cxn ang="0">
                  <a:pos x="75" y="80"/>
                </a:cxn>
                <a:cxn ang="0">
                  <a:pos x="77" y="264"/>
                </a:cxn>
                <a:cxn ang="0">
                  <a:pos x="81" y="526"/>
                </a:cxn>
                <a:cxn ang="0">
                  <a:pos x="88" y="825"/>
                </a:cxn>
                <a:cxn ang="0">
                  <a:pos x="96" y="1126"/>
                </a:cxn>
                <a:cxn ang="0">
                  <a:pos x="108" y="1387"/>
                </a:cxn>
                <a:cxn ang="0">
                  <a:pos x="123" y="1574"/>
                </a:cxn>
                <a:cxn ang="0">
                  <a:pos x="144" y="1646"/>
                </a:cxn>
                <a:cxn ang="0">
                  <a:pos x="31" y="1701"/>
                </a:cxn>
                <a:cxn ang="0">
                  <a:pos x="0" y="26"/>
                </a:cxn>
                <a:cxn ang="0">
                  <a:pos x="2" y="24"/>
                </a:cxn>
                <a:cxn ang="0">
                  <a:pos x="10" y="19"/>
                </a:cxn>
                <a:cxn ang="0">
                  <a:pos x="21" y="13"/>
                </a:cxn>
                <a:cxn ang="0">
                  <a:pos x="35" y="6"/>
                </a:cxn>
                <a:cxn ang="0">
                  <a:pos x="47" y="2"/>
                </a:cxn>
                <a:cxn ang="0">
                  <a:pos x="59" y="0"/>
                </a:cxn>
                <a:cxn ang="0">
                  <a:pos x="69" y="2"/>
                </a:cxn>
                <a:cxn ang="0">
                  <a:pos x="75" y="10"/>
                </a:cxn>
              </a:cxnLst>
              <a:rect l="0" t="0" r="r" b="b"/>
              <a:pathLst>
                <a:path w="144" h="1701">
                  <a:moveTo>
                    <a:pt x="75" y="10"/>
                  </a:moveTo>
                  <a:lnTo>
                    <a:pt x="75" y="80"/>
                  </a:lnTo>
                  <a:lnTo>
                    <a:pt x="77" y="264"/>
                  </a:lnTo>
                  <a:lnTo>
                    <a:pt x="81" y="526"/>
                  </a:lnTo>
                  <a:lnTo>
                    <a:pt x="88" y="825"/>
                  </a:lnTo>
                  <a:lnTo>
                    <a:pt x="96" y="1126"/>
                  </a:lnTo>
                  <a:lnTo>
                    <a:pt x="108" y="1387"/>
                  </a:lnTo>
                  <a:lnTo>
                    <a:pt x="123" y="1574"/>
                  </a:lnTo>
                  <a:lnTo>
                    <a:pt x="144" y="1646"/>
                  </a:lnTo>
                  <a:lnTo>
                    <a:pt x="31" y="1701"/>
                  </a:lnTo>
                  <a:lnTo>
                    <a:pt x="0" y="26"/>
                  </a:lnTo>
                  <a:lnTo>
                    <a:pt x="2" y="24"/>
                  </a:lnTo>
                  <a:lnTo>
                    <a:pt x="10" y="19"/>
                  </a:lnTo>
                  <a:lnTo>
                    <a:pt x="21" y="13"/>
                  </a:lnTo>
                  <a:lnTo>
                    <a:pt x="35" y="6"/>
                  </a:lnTo>
                  <a:lnTo>
                    <a:pt x="47" y="2"/>
                  </a:lnTo>
                  <a:lnTo>
                    <a:pt x="59" y="0"/>
                  </a:lnTo>
                  <a:lnTo>
                    <a:pt x="69" y="2"/>
                  </a:lnTo>
                  <a:lnTo>
                    <a:pt x="75" y="10"/>
                  </a:lnTo>
                  <a:close/>
                </a:path>
              </a:pathLst>
            </a:custGeom>
            <a:solidFill>
              <a:srgbClr val="007FFF"/>
            </a:solidFill>
            <a:ln w="9525">
              <a:noFill/>
              <a:round/>
            </a:ln>
          </p:spPr>
          <p:txBody>
            <a:bodyPr/>
            <a:lstStyle/>
            <a:p>
              <a:endParaRPr lang="en-US"/>
            </a:p>
          </p:txBody>
        </p:sp>
        <p:sp>
          <p:nvSpPr>
            <p:cNvPr id="10" name="Freeform 101"/>
            <p:cNvSpPr/>
            <p:nvPr/>
          </p:nvSpPr>
          <p:spPr bwMode="auto">
            <a:xfrm>
              <a:off x="3906" y="188"/>
              <a:ext cx="124" cy="51"/>
            </a:xfrm>
            <a:custGeom>
              <a:avLst/>
              <a:gdLst/>
              <a:ahLst/>
              <a:cxnLst>
                <a:cxn ang="0">
                  <a:pos x="4" y="20"/>
                </a:cxn>
                <a:cxn ang="0">
                  <a:pos x="6" y="20"/>
                </a:cxn>
                <a:cxn ang="0">
                  <a:pos x="11" y="19"/>
                </a:cxn>
                <a:cxn ang="0">
                  <a:pos x="19" y="17"/>
                </a:cxn>
                <a:cxn ang="0">
                  <a:pos x="31" y="14"/>
                </a:cxn>
                <a:cxn ang="0">
                  <a:pos x="43" y="12"/>
                </a:cxn>
                <a:cxn ang="0">
                  <a:pos x="58" y="10"/>
                </a:cxn>
                <a:cxn ang="0">
                  <a:pos x="74" y="6"/>
                </a:cxn>
                <a:cxn ang="0">
                  <a:pos x="92" y="4"/>
                </a:cxn>
                <a:cxn ang="0">
                  <a:pos x="109" y="3"/>
                </a:cxn>
                <a:cxn ang="0">
                  <a:pos x="127" y="0"/>
                </a:cxn>
                <a:cxn ang="0">
                  <a:pos x="145" y="0"/>
                </a:cxn>
                <a:cxn ang="0">
                  <a:pos x="161" y="0"/>
                </a:cxn>
                <a:cxn ang="0">
                  <a:pos x="176" y="2"/>
                </a:cxn>
                <a:cxn ang="0">
                  <a:pos x="190" y="5"/>
                </a:cxn>
                <a:cxn ang="0">
                  <a:pos x="201" y="9"/>
                </a:cxn>
                <a:cxn ang="0">
                  <a:pos x="210" y="14"/>
                </a:cxn>
                <a:cxn ang="0">
                  <a:pos x="206" y="101"/>
                </a:cxn>
                <a:cxn ang="0">
                  <a:pos x="203" y="101"/>
                </a:cxn>
                <a:cxn ang="0">
                  <a:pos x="198" y="100"/>
                </a:cxn>
                <a:cxn ang="0">
                  <a:pos x="188" y="98"/>
                </a:cxn>
                <a:cxn ang="0">
                  <a:pos x="177" y="97"/>
                </a:cxn>
                <a:cxn ang="0">
                  <a:pos x="163" y="96"/>
                </a:cxn>
                <a:cxn ang="0">
                  <a:pos x="147" y="95"/>
                </a:cxn>
                <a:cxn ang="0">
                  <a:pos x="130" y="94"/>
                </a:cxn>
                <a:cxn ang="0">
                  <a:pos x="111" y="93"/>
                </a:cxn>
                <a:cxn ang="0">
                  <a:pos x="93" y="91"/>
                </a:cxn>
                <a:cxn ang="0">
                  <a:pos x="74" y="93"/>
                </a:cxn>
                <a:cxn ang="0">
                  <a:pos x="57" y="93"/>
                </a:cxn>
                <a:cxn ang="0">
                  <a:pos x="41" y="95"/>
                </a:cxn>
                <a:cxn ang="0">
                  <a:pos x="27" y="97"/>
                </a:cxn>
                <a:cxn ang="0">
                  <a:pos x="15" y="101"/>
                </a:cxn>
                <a:cxn ang="0">
                  <a:pos x="5" y="105"/>
                </a:cxn>
                <a:cxn ang="0">
                  <a:pos x="0" y="111"/>
                </a:cxn>
                <a:cxn ang="0">
                  <a:pos x="4" y="20"/>
                </a:cxn>
              </a:cxnLst>
              <a:rect l="0" t="0" r="r" b="b"/>
              <a:pathLst>
                <a:path w="210" h="111">
                  <a:moveTo>
                    <a:pt x="4" y="20"/>
                  </a:moveTo>
                  <a:lnTo>
                    <a:pt x="6" y="20"/>
                  </a:lnTo>
                  <a:lnTo>
                    <a:pt x="11" y="19"/>
                  </a:lnTo>
                  <a:lnTo>
                    <a:pt x="19" y="17"/>
                  </a:lnTo>
                  <a:lnTo>
                    <a:pt x="31" y="14"/>
                  </a:lnTo>
                  <a:lnTo>
                    <a:pt x="43" y="12"/>
                  </a:lnTo>
                  <a:lnTo>
                    <a:pt x="58" y="10"/>
                  </a:lnTo>
                  <a:lnTo>
                    <a:pt x="74" y="6"/>
                  </a:lnTo>
                  <a:lnTo>
                    <a:pt x="92" y="4"/>
                  </a:lnTo>
                  <a:lnTo>
                    <a:pt x="109" y="3"/>
                  </a:lnTo>
                  <a:lnTo>
                    <a:pt x="127" y="0"/>
                  </a:lnTo>
                  <a:lnTo>
                    <a:pt x="145" y="0"/>
                  </a:lnTo>
                  <a:lnTo>
                    <a:pt x="161" y="0"/>
                  </a:lnTo>
                  <a:lnTo>
                    <a:pt x="176" y="2"/>
                  </a:lnTo>
                  <a:lnTo>
                    <a:pt x="190" y="5"/>
                  </a:lnTo>
                  <a:lnTo>
                    <a:pt x="201" y="9"/>
                  </a:lnTo>
                  <a:lnTo>
                    <a:pt x="210" y="14"/>
                  </a:lnTo>
                  <a:lnTo>
                    <a:pt x="206" y="101"/>
                  </a:lnTo>
                  <a:lnTo>
                    <a:pt x="203" y="101"/>
                  </a:lnTo>
                  <a:lnTo>
                    <a:pt x="198" y="100"/>
                  </a:lnTo>
                  <a:lnTo>
                    <a:pt x="188" y="98"/>
                  </a:lnTo>
                  <a:lnTo>
                    <a:pt x="177" y="97"/>
                  </a:lnTo>
                  <a:lnTo>
                    <a:pt x="163" y="96"/>
                  </a:lnTo>
                  <a:lnTo>
                    <a:pt x="147" y="95"/>
                  </a:lnTo>
                  <a:lnTo>
                    <a:pt x="130" y="94"/>
                  </a:lnTo>
                  <a:lnTo>
                    <a:pt x="111" y="93"/>
                  </a:lnTo>
                  <a:lnTo>
                    <a:pt x="93" y="91"/>
                  </a:lnTo>
                  <a:lnTo>
                    <a:pt x="74" y="93"/>
                  </a:lnTo>
                  <a:lnTo>
                    <a:pt x="57" y="93"/>
                  </a:lnTo>
                  <a:lnTo>
                    <a:pt x="41" y="95"/>
                  </a:lnTo>
                  <a:lnTo>
                    <a:pt x="27" y="97"/>
                  </a:lnTo>
                  <a:lnTo>
                    <a:pt x="15" y="101"/>
                  </a:lnTo>
                  <a:lnTo>
                    <a:pt x="5" y="105"/>
                  </a:lnTo>
                  <a:lnTo>
                    <a:pt x="0" y="111"/>
                  </a:lnTo>
                  <a:lnTo>
                    <a:pt x="4" y="20"/>
                  </a:lnTo>
                  <a:close/>
                </a:path>
              </a:pathLst>
            </a:custGeom>
            <a:solidFill>
              <a:srgbClr val="919126"/>
            </a:solidFill>
            <a:ln w="9525">
              <a:noFill/>
              <a:round/>
            </a:ln>
          </p:spPr>
          <p:txBody>
            <a:bodyPr/>
            <a:lstStyle/>
            <a:p>
              <a:endParaRPr lang="en-US"/>
            </a:p>
          </p:txBody>
        </p:sp>
        <p:sp>
          <p:nvSpPr>
            <p:cNvPr id="11" name="Freeform 102"/>
            <p:cNvSpPr/>
            <p:nvPr/>
          </p:nvSpPr>
          <p:spPr bwMode="auto">
            <a:xfrm>
              <a:off x="3946" y="188"/>
              <a:ext cx="65" cy="44"/>
            </a:xfrm>
            <a:custGeom>
              <a:avLst/>
              <a:gdLst/>
              <a:ahLst/>
              <a:cxnLst>
                <a:cxn ang="0">
                  <a:pos x="0" y="12"/>
                </a:cxn>
                <a:cxn ang="0">
                  <a:pos x="3" y="13"/>
                </a:cxn>
                <a:cxn ang="0">
                  <a:pos x="12" y="17"/>
                </a:cxn>
                <a:cxn ang="0">
                  <a:pos x="24" y="23"/>
                </a:cxn>
                <a:cxn ang="0">
                  <a:pos x="38" y="31"/>
                </a:cxn>
                <a:cxn ang="0">
                  <a:pos x="51" y="42"/>
                </a:cxn>
                <a:cxn ang="0">
                  <a:pos x="62" y="55"/>
                </a:cxn>
                <a:cxn ang="0">
                  <a:pos x="69" y="71"/>
                </a:cxn>
                <a:cxn ang="0">
                  <a:pos x="69" y="88"/>
                </a:cxn>
                <a:cxn ang="0">
                  <a:pos x="109" y="94"/>
                </a:cxn>
                <a:cxn ang="0">
                  <a:pos x="104" y="8"/>
                </a:cxn>
                <a:cxn ang="0">
                  <a:pos x="102" y="7"/>
                </a:cxn>
                <a:cxn ang="0">
                  <a:pos x="96" y="5"/>
                </a:cxn>
                <a:cxn ang="0">
                  <a:pos x="87" y="2"/>
                </a:cxn>
                <a:cxn ang="0">
                  <a:pos x="75" y="1"/>
                </a:cxn>
                <a:cxn ang="0">
                  <a:pos x="60" y="0"/>
                </a:cxn>
                <a:cxn ang="0">
                  <a:pos x="41" y="1"/>
                </a:cxn>
                <a:cxn ang="0">
                  <a:pos x="22" y="5"/>
                </a:cxn>
                <a:cxn ang="0">
                  <a:pos x="0" y="12"/>
                </a:cxn>
              </a:cxnLst>
              <a:rect l="0" t="0" r="r" b="b"/>
              <a:pathLst>
                <a:path w="109" h="94">
                  <a:moveTo>
                    <a:pt x="0" y="12"/>
                  </a:moveTo>
                  <a:lnTo>
                    <a:pt x="3" y="13"/>
                  </a:lnTo>
                  <a:lnTo>
                    <a:pt x="12" y="17"/>
                  </a:lnTo>
                  <a:lnTo>
                    <a:pt x="24" y="23"/>
                  </a:lnTo>
                  <a:lnTo>
                    <a:pt x="38" y="31"/>
                  </a:lnTo>
                  <a:lnTo>
                    <a:pt x="51" y="42"/>
                  </a:lnTo>
                  <a:lnTo>
                    <a:pt x="62" y="55"/>
                  </a:lnTo>
                  <a:lnTo>
                    <a:pt x="69" y="71"/>
                  </a:lnTo>
                  <a:lnTo>
                    <a:pt x="69" y="88"/>
                  </a:lnTo>
                  <a:lnTo>
                    <a:pt x="109" y="94"/>
                  </a:lnTo>
                  <a:lnTo>
                    <a:pt x="104" y="8"/>
                  </a:lnTo>
                  <a:lnTo>
                    <a:pt x="102" y="7"/>
                  </a:lnTo>
                  <a:lnTo>
                    <a:pt x="96" y="5"/>
                  </a:lnTo>
                  <a:lnTo>
                    <a:pt x="87" y="2"/>
                  </a:lnTo>
                  <a:lnTo>
                    <a:pt x="75" y="1"/>
                  </a:lnTo>
                  <a:lnTo>
                    <a:pt x="60" y="0"/>
                  </a:lnTo>
                  <a:lnTo>
                    <a:pt x="41" y="1"/>
                  </a:lnTo>
                  <a:lnTo>
                    <a:pt x="22" y="5"/>
                  </a:lnTo>
                  <a:lnTo>
                    <a:pt x="0" y="12"/>
                  </a:lnTo>
                  <a:close/>
                </a:path>
              </a:pathLst>
            </a:custGeom>
            <a:solidFill>
              <a:srgbClr val="FFFFA5"/>
            </a:solidFill>
            <a:ln w="9525">
              <a:noFill/>
              <a:round/>
            </a:ln>
          </p:spPr>
          <p:txBody>
            <a:bodyPr/>
            <a:lstStyle/>
            <a:p>
              <a:endParaRPr lang="en-US"/>
            </a:p>
          </p:txBody>
        </p:sp>
        <p:sp>
          <p:nvSpPr>
            <p:cNvPr id="12" name="Freeform 103"/>
            <p:cNvSpPr/>
            <p:nvPr/>
          </p:nvSpPr>
          <p:spPr bwMode="auto">
            <a:xfrm>
              <a:off x="3905" y="269"/>
              <a:ext cx="123" cy="18"/>
            </a:xfrm>
            <a:custGeom>
              <a:avLst/>
              <a:gdLst/>
              <a:ahLst/>
              <a:cxnLst>
                <a:cxn ang="0">
                  <a:pos x="5" y="7"/>
                </a:cxn>
                <a:cxn ang="0">
                  <a:pos x="7" y="7"/>
                </a:cxn>
                <a:cxn ang="0">
                  <a:pos x="12" y="7"/>
                </a:cxn>
                <a:cxn ang="0">
                  <a:pos x="20" y="5"/>
                </a:cxn>
                <a:cxn ang="0">
                  <a:pos x="31" y="4"/>
                </a:cxn>
                <a:cxn ang="0">
                  <a:pos x="44" y="4"/>
                </a:cxn>
                <a:cxn ang="0">
                  <a:pos x="59" y="3"/>
                </a:cxn>
                <a:cxn ang="0">
                  <a:pos x="75" y="2"/>
                </a:cxn>
                <a:cxn ang="0">
                  <a:pos x="92" y="1"/>
                </a:cxn>
                <a:cxn ang="0">
                  <a:pos x="110" y="1"/>
                </a:cxn>
                <a:cxn ang="0">
                  <a:pos x="128" y="0"/>
                </a:cxn>
                <a:cxn ang="0">
                  <a:pos x="145" y="0"/>
                </a:cxn>
                <a:cxn ang="0">
                  <a:pos x="162" y="1"/>
                </a:cxn>
                <a:cxn ang="0">
                  <a:pos x="176" y="1"/>
                </a:cxn>
                <a:cxn ang="0">
                  <a:pos x="190" y="2"/>
                </a:cxn>
                <a:cxn ang="0">
                  <a:pos x="202" y="3"/>
                </a:cxn>
                <a:cxn ang="0">
                  <a:pos x="211" y="5"/>
                </a:cxn>
                <a:cxn ang="0">
                  <a:pos x="206" y="35"/>
                </a:cxn>
                <a:cxn ang="0">
                  <a:pos x="204" y="35"/>
                </a:cxn>
                <a:cxn ang="0">
                  <a:pos x="198" y="35"/>
                </a:cxn>
                <a:cxn ang="0">
                  <a:pos x="189" y="34"/>
                </a:cxn>
                <a:cxn ang="0">
                  <a:pos x="178" y="34"/>
                </a:cxn>
                <a:cxn ang="0">
                  <a:pos x="164" y="33"/>
                </a:cxn>
                <a:cxn ang="0">
                  <a:pos x="148" y="33"/>
                </a:cxn>
                <a:cxn ang="0">
                  <a:pos x="130" y="33"/>
                </a:cxn>
                <a:cxn ang="0">
                  <a:pos x="112" y="32"/>
                </a:cxn>
                <a:cxn ang="0">
                  <a:pos x="94" y="32"/>
                </a:cxn>
                <a:cxn ang="0">
                  <a:pos x="75" y="32"/>
                </a:cxn>
                <a:cxn ang="0">
                  <a:pos x="58" y="32"/>
                </a:cxn>
                <a:cxn ang="0">
                  <a:pos x="42" y="33"/>
                </a:cxn>
                <a:cxn ang="0">
                  <a:pos x="28" y="34"/>
                </a:cxn>
                <a:cxn ang="0">
                  <a:pos x="15" y="35"/>
                </a:cxn>
                <a:cxn ang="0">
                  <a:pos x="6" y="37"/>
                </a:cxn>
                <a:cxn ang="0">
                  <a:pos x="0" y="39"/>
                </a:cxn>
                <a:cxn ang="0">
                  <a:pos x="5" y="7"/>
                </a:cxn>
              </a:cxnLst>
              <a:rect l="0" t="0" r="r" b="b"/>
              <a:pathLst>
                <a:path w="211" h="39">
                  <a:moveTo>
                    <a:pt x="5" y="7"/>
                  </a:moveTo>
                  <a:lnTo>
                    <a:pt x="7" y="7"/>
                  </a:lnTo>
                  <a:lnTo>
                    <a:pt x="12" y="7"/>
                  </a:lnTo>
                  <a:lnTo>
                    <a:pt x="20" y="5"/>
                  </a:lnTo>
                  <a:lnTo>
                    <a:pt x="31" y="4"/>
                  </a:lnTo>
                  <a:lnTo>
                    <a:pt x="44" y="4"/>
                  </a:lnTo>
                  <a:lnTo>
                    <a:pt x="59" y="3"/>
                  </a:lnTo>
                  <a:lnTo>
                    <a:pt x="75" y="2"/>
                  </a:lnTo>
                  <a:lnTo>
                    <a:pt x="92" y="1"/>
                  </a:lnTo>
                  <a:lnTo>
                    <a:pt x="110" y="1"/>
                  </a:lnTo>
                  <a:lnTo>
                    <a:pt x="128" y="0"/>
                  </a:lnTo>
                  <a:lnTo>
                    <a:pt x="145" y="0"/>
                  </a:lnTo>
                  <a:lnTo>
                    <a:pt x="162" y="1"/>
                  </a:lnTo>
                  <a:lnTo>
                    <a:pt x="176" y="1"/>
                  </a:lnTo>
                  <a:lnTo>
                    <a:pt x="190" y="2"/>
                  </a:lnTo>
                  <a:lnTo>
                    <a:pt x="202" y="3"/>
                  </a:lnTo>
                  <a:lnTo>
                    <a:pt x="211" y="5"/>
                  </a:lnTo>
                  <a:lnTo>
                    <a:pt x="206" y="35"/>
                  </a:lnTo>
                  <a:lnTo>
                    <a:pt x="204" y="35"/>
                  </a:lnTo>
                  <a:lnTo>
                    <a:pt x="198" y="35"/>
                  </a:lnTo>
                  <a:lnTo>
                    <a:pt x="189" y="34"/>
                  </a:lnTo>
                  <a:lnTo>
                    <a:pt x="178" y="34"/>
                  </a:lnTo>
                  <a:lnTo>
                    <a:pt x="164" y="33"/>
                  </a:lnTo>
                  <a:lnTo>
                    <a:pt x="148" y="33"/>
                  </a:lnTo>
                  <a:lnTo>
                    <a:pt x="130" y="33"/>
                  </a:lnTo>
                  <a:lnTo>
                    <a:pt x="112" y="32"/>
                  </a:lnTo>
                  <a:lnTo>
                    <a:pt x="94" y="32"/>
                  </a:lnTo>
                  <a:lnTo>
                    <a:pt x="75" y="32"/>
                  </a:lnTo>
                  <a:lnTo>
                    <a:pt x="58" y="32"/>
                  </a:lnTo>
                  <a:lnTo>
                    <a:pt x="42" y="33"/>
                  </a:lnTo>
                  <a:lnTo>
                    <a:pt x="28" y="34"/>
                  </a:lnTo>
                  <a:lnTo>
                    <a:pt x="15" y="35"/>
                  </a:lnTo>
                  <a:lnTo>
                    <a:pt x="6" y="37"/>
                  </a:lnTo>
                  <a:lnTo>
                    <a:pt x="0" y="39"/>
                  </a:lnTo>
                  <a:lnTo>
                    <a:pt x="5" y="7"/>
                  </a:lnTo>
                  <a:close/>
                </a:path>
              </a:pathLst>
            </a:custGeom>
            <a:solidFill>
              <a:srgbClr val="919126"/>
            </a:solidFill>
            <a:ln w="9525">
              <a:noFill/>
              <a:round/>
            </a:ln>
          </p:spPr>
          <p:txBody>
            <a:bodyPr/>
            <a:lstStyle/>
            <a:p>
              <a:endParaRPr lang="en-US"/>
            </a:p>
          </p:txBody>
        </p:sp>
        <p:sp>
          <p:nvSpPr>
            <p:cNvPr id="13" name="Freeform 104"/>
            <p:cNvSpPr/>
            <p:nvPr/>
          </p:nvSpPr>
          <p:spPr bwMode="auto">
            <a:xfrm>
              <a:off x="3945" y="269"/>
              <a:ext cx="65" cy="16"/>
            </a:xfrm>
            <a:custGeom>
              <a:avLst/>
              <a:gdLst/>
              <a:ahLst/>
              <a:cxnLst>
                <a:cxn ang="0">
                  <a:pos x="0" y="4"/>
                </a:cxn>
                <a:cxn ang="0">
                  <a:pos x="4" y="4"/>
                </a:cxn>
                <a:cxn ang="0">
                  <a:pos x="12" y="6"/>
                </a:cxn>
                <a:cxn ang="0">
                  <a:pos x="25" y="8"/>
                </a:cxn>
                <a:cxn ang="0">
                  <a:pos x="38" y="11"/>
                </a:cxn>
                <a:cxn ang="0">
                  <a:pos x="51" y="15"/>
                </a:cxn>
                <a:cxn ang="0">
                  <a:pos x="61" y="19"/>
                </a:cxn>
                <a:cxn ang="0">
                  <a:pos x="68" y="25"/>
                </a:cxn>
                <a:cxn ang="0">
                  <a:pos x="68" y="31"/>
                </a:cxn>
                <a:cxn ang="0">
                  <a:pos x="110" y="33"/>
                </a:cxn>
                <a:cxn ang="0">
                  <a:pos x="105" y="2"/>
                </a:cxn>
                <a:cxn ang="0">
                  <a:pos x="103" y="2"/>
                </a:cxn>
                <a:cxn ang="0">
                  <a:pos x="97" y="1"/>
                </a:cxn>
                <a:cxn ang="0">
                  <a:pos x="88" y="1"/>
                </a:cxn>
                <a:cxn ang="0">
                  <a:pos x="75" y="0"/>
                </a:cxn>
                <a:cxn ang="0">
                  <a:pos x="59" y="0"/>
                </a:cxn>
                <a:cxn ang="0">
                  <a:pos x="42" y="0"/>
                </a:cxn>
                <a:cxn ang="0">
                  <a:pos x="22" y="2"/>
                </a:cxn>
                <a:cxn ang="0">
                  <a:pos x="0" y="4"/>
                </a:cxn>
              </a:cxnLst>
              <a:rect l="0" t="0" r="r" b="b"/>
              <a:pathLst>
                <a:path w="110" h="33">
                  <a:moveTo>
                    <a:pt x="0" y="4"/>
                  </a:moveTo>
                  <a:lnTo>
                    <a:pt x="4" y="4"/>
                  </a:lnTo>
                  <a:lnTo>
                    <a:pt x="12" y="6"/>
                  </a:lnTo>
                  <a:lnTo>
                    <a:pt x="25" y="8"/>
                  </a:lnTo>
                  <a:lnTo>
                    <a:pt x="38" y="11"/>
                  </a:lnTo>
                  <a:lnTo>
                    <a:pt x="51" y="15"/>
                  </a:lnTo>
                  <a:lnTo>
                    <a:pt x="61" y="19"/>
                  </a:lnTo>
                  <a:lnTo>
                    <a:pt x="68" y="25"/>
                  </a:lnTo>
                  <a:lnTo>
                    <a:pt x="68" y="31"/>
                  </a:lnTo>
                  <a:lnTo>
                    <a:pt x="110" y="33"/>
                  </a:lnTo>
                  <a:lnTo>
                    <a:pt x="105" y="2"/>
                  </a:lnTo>
                  <a:lnTo>
                    <a:pt x="103" y="2"/>
                  </a:lnTo>
                  <a:lnTo>
                    <a:pt x="97" y="1"/>
                  </a:lnTo>
                  <a:lnTo>
                    <a:pt x="88" y="1"/>
                  </a:lnTo>
                  <a:lnTo>
                    <a:pt x="75" y="0"/>
                  </a:lnTo>
                  <a:lnTo>
                    <a:pt x="59" y="0"/>
                  </a:lnTo>
                  <a:lnTo>
                    <a:pt x="42" y="0"/>
                  </a:lnTo>
                  <a:lnTo>
                    <a:pt x="22" y="2"/>
                  </a:lnTo>
                  <a:lnTo>
                    <a:pt x="0" y="4"/>
                  </a:lnTo>
                  <a:close/>
                </a:path>
              </a:pathLst>
            </a:custGeom>
            <a:solidFill>
              <a:srgbClr val="FFFFA5"/>
            </a:solidFill>
            <a:ln w="9525">
              <a:noFill/>
              <a:round/>
            </a:ln>
          </p:spPr>
          <p:txBody>
            <a:bodyPr/>
            <a:lstStyle/>
            <a:p>
              <a:endParaRPr lang="en-US"/>
            </a:p>
          </p:txBody>
        </p:sp>
        <p:sp>
          <p:nvSpPr>
            <p:cNvPr id="14" name="Freeform 105"/>
            <p:cNvSpPr/>
            <p:nvPr/>
          </p:nvSpPr>
          <p:spPr bwMode="auto">
            <a:xfrm>
              <a:off x="3909" y="722"/>
              <a:ext cx="118" cy="29"/>
            </a:xfrm>
            <a:custGeom>
              <a:avLst/>
              <a:gdLst/>
              <a:ahLst/>
              <a:cxnLst>
                <a:cxn ang="0">
                  <a:pos x="4" y="27"/>
                </a:cxn>
                <a:cxn ang="0">
                  <a:pos x="6" y="27"/>
                </a:cxn>
                <a:cxn ang="0">
                  <a:pos x="11" y="26"/>
                </a:cxn>
                <a:cxn ang="0">
                  <a:pos x="19" y="24"/>
                </a:cxn>
                <a:cxn ang="0">
                  <a:pos x="29" y="21"/>
                </a:cxn>
                <a:cxn ang="0">
                  <a:pos x="42" y="19"/>
                </a:cxn>
                <a:cxn ang="0">
                  <a:pos x="57" y="17"/>
                </a:cxn>
                <a:cxn ang="0">
                  <a:pos x="72" y="13"/>
                </a:cxn>
                <a:cxn ang="0">
                  <a:pos x="88" y="11"/>
                </a:cxn>
                <a:cxn ang="0">
                  <a:pos x="105" y="8"/>
                </a:cxn>
                <a:cxn ang="0">
                  <a:pos x="122" y="5"/>
                </a:cxn>
                <a:cxn ang="0">
                  <a:pos x="138" y="3"/>
                </a:cxn>
                <a:cxn ang="0">
                  <a:pos x="155" y="2"/>
                </a:cxn>
                <a:cxn ang="0">
                  <a:pos x="169" y="1"/>
                </a:cxn>
                <a:cxn ang="0">
                  <a:pos x="183" y="0"/>
                </a:cxn>
                <a:cxn ang="0">
                  <a:pos x="194" y="0"/>
                </a:cxn>
                <a:cxn ang="0">
                  <a:pos x="203" y="1"/>
                </a:cxn>
                <a:cxn ang="0">
                  <a:pos x="199" y="32"/>
                </a:cxn>
                <a:cxn ang="0">
                  <a:pos x="197" y="32"/>
                </a:cxn>
                <a:cxn ang="0">
                  <a:pos x="191" y="33"/>
                </a:cxn>
                <a:cxn ang="0">
                  <a:pos x="183" y="33"/>
                </a:cxn>
                <a:cxn ang="0">
                  <a:pos x="172" y="34"/>
                </a:cxn>
                <a:cxn ang="0">
                  <a:pos x="158" y="35"/>
                </a:cxn>
                <a:cxn ang="0">
                  <a:pos x="142" y="36"/>
                </a:cxn>
                <a:cxn ang="0">
                  <a:pos x="126" y="39"/>
                </a:cxn>
                <a:cxn ang="0">
                  <a:pos x="108" y="41"/>
                </a:cxn>
                <a:cxn ang="0">
                  <a:pos x="90" y="42"/>
                </a:cxn>
                <a:cxn ang="0">
                  <a:pos x="73" y="44"/>
                </a:cxn>
                <a:cxn ang="0">
                  <a:pos x="57" y="47"/>
                </a:cxn>
                <a:cxn ang="0">
                  <a:pos x="40" y="50"/>
                </a:cxn>
                <a:cxn ang="0">
                  <a:pos x="27" y="53"/>
                </a:cxn>
                <a:cxn ang="0">
                  <a:pos x="15" y="55"/>
                </a:cxn>
                <a:cxn ang="0">
                  <a:pos x="6" y="58"/>
                </a:cxn>
                <a:cxn ang="0">
                  <a:pos x="0" y="61"/>
                </a:cxn>
                <a:cxn ang="0">
                  <a:pos x="4" y="27"/>
                </a:cxn>
              </a:cxnLst>
              <a:rect l="0" t="0" r="r" b="b"/>
              <a:pathLst>
                <a:path w="203" h="61">
                  <a:moveTo>
                    <a:pt x="4" y="27"/>
                  </a:moveTo>
                  <a:lnTo>
                    <a:pt x="6" y="27"/>
                  </a:lnTo>
                  <a:lnTo>
                    <a:pt x="11" y="26"/>
                  </a:lnTo>
                  <a:lnTo>
                    <a:pt x="19" y="24"/>
                  </a:lnTo>
                  <a:lnTo>
                    <a:pt x="29" y="21"/>
                  </a:lnTo>
                  <a:lnTo>
                    <a:pt x="42" y="19"/>
                  </a:lnTo>
                  <a:lnTo>
                    <a:pt x="57" y="17"/>
                  </a:lnTo>
                  <a:lnTo>
                    <a:pt x="72" y="13"/>
                  </a:lnTo>
                  <a:lnTo>
                    <a:pt x="88" y="11"/>
                  </a:lnTo>
                  <a:lnTo>
                    <a:pt x="105" y="8"/>
                  </a:lnTo>
                  <a:lnTo>
                    <a:pt x="122" y="5"/>
                  </a:lnTo>
                  <a:lnTo>
                    <a:pt x="138" y="3"/>
                  </a:lnTo>
                  <a:lnTo>
                    <a:pt x="155" y="2"/>
                  </a:lnTo>
                  <a:lnTo>
                    <a:pt x="169" y="1"/>
                  </a:lnTo>
                  <a:lnTo>
                    <a:pt x="183" y="0"/>
                  </a:lnTo>
                  <a:lnTo>
                    <a:pt x="194" y="0"/>
                  </a:lnTo>
                  <a:lnTo>
                    <a:pt x="203" y="1"/>
                  </a:lnTo>
                  <a:lnTo>
                    <a:pt x="199" y="32"/>
                  </a:lnTo>
                  <a:lnTo>
                    <a:pt x="197" y="32"/>
                  </a:lnTo>
                  <a:lnTo>
                    <a:pt x="191" y="33"/>
                  </a:lnTo>
                  <a:lnTo>
                    <a:pt x="183" y="33"/>
                  </a:lnTo>
                  <a:lnTo>
                    <a:pt x="172" y="34"/>
                  </a:lnTo>
                  <a:lnTo>
                    <a:pt x="158" y="35"/>
                  </a:lnTo>
                  <a:lnTo>
                    <a:pt x="142" y="36"/>
                  </a:lnTo>
                  <a:lnTo>
                    <a:pt x="126" y="39"/>
                  </a:lnTo>
                  <a:lnTo>
                    <a:pt x="108" y="41"/>
                  </a:lnTo>
                  <a:lnTo>
                    <a:pt x="90" y="42"/>
                  </a:lnTo>
                  <a:lnTo>
                    <a:pt x="73" y="44"/>
                  </a:lnTo>
                  <a:lnTo>
                    <a:pt x="57" y="47"/>
                  </a:lnTo>
                  <a:lnTo>
                    <a:pt x="40" y="50"/>
                  </a:lnTo>
                  <a:lnTo>
                    <a:pt x="27" y="53"/>
                  </a:lnTo>
                  <a:lnTo>
                    <a:pt x="15" y="55"/>
                  </a:lnTo>
                  <a:lnTo>
                    <a:pt x="6" y="58"/>
                  </a:lnTo>
                  <a:lnTo>
                    <a:pt x="0" y="61"/>
                  </a:lnTo>
                  <a:lnTo>
                    <a:pt x="4" y="27"/>
                  </a:lnTo>
                  <a:close/>
                </a:path>
              </a:pathLst>
            </a:custGeom>
            <a:solidFill>
              <a:srgbClr val="919126"/>
            </a:solidFill>
            <a:ln w="9525">
              <a:noFill/>
              <a:round/>
            </a:ln>
          </p:spPr>
          <p:txBody>
            <a:bodyPr/>
            <a:lstStyle/>
            <a:p>
              <a:endParaRPr lang="en-US"/>
            </a:p>
          </p:txBody>
        </p:sp>
        <p:sp>
          <p:nvSpPr>
            <p:cNvPr id="15" name="Freeform 106"/>
            <p:cNvSpPr/>
            <p:nvPr/>
          </p:nvSpPr>
          <p:spPr bwMode="auto">
            <a:xfrm>
              <a:off x="3947" y="724"/>
              <a:ext cx="63" cy="16"/>
            </a:xfrm>
            <a:custGeom>
              <a:avLst/>
              <a:gdLst/>
              <a:ahLst/>
              <a:cxnLst>
                <a:cxn ang="0">
                  <a:pos x="0" y="15"/>
                </a:cxn>
                <a:cxn ang="0">
                  <a:pos x="3" y="15"/>
                </a:cxn>
                <a:cxn ang="0">
                  <a:pos x="11" y="15"/>
                </a:cxn>
                <a:cxn ang="0">
                  <a:pos x="23" y="16"/>
                </a:cxn>
                <a:cxn ang="0">
                  <a:pos x="37" y="17"/>
                </a:cxn>
                <a:cxn ang="0">
                  <a:pos x="49" y="20"/>
                </a:cxn>
                <a:cxn ang="0">
                  <a:pos x="60" y="23"/>
                </a:cxn>
                <a:cxn ang="0">
                  <a:pos x="67" y="28"/>
                </a:cxn>
                <a:cxn ang="0">
                  <a:pos x="67" y="33"/>
                </a:cxn>
                <a:cxn ang="0">
                  <a:pos x="106" y="31"/>
                </a:cxn>
                <a:cxn ang="0">
                  <a:pos x="101" y="0"/>
                </a:cxn>
                <a:cxn ang="0">
                  <a:pos x="99" y="0"/>
                </a:cxn>
                <a:cxn ang="0">
                  <a:pos x="93" y="0"/>
                </a:cxn>
                <a:cxn ang="0">
                  <a:pos x="84" y="0"/>
                </a:cxn>
                <a:cxn ang="0">
                  <a:pos x="72" y="1"/>
                </a:cxn>
                <a:cxn ang="0">
                  <a:pos x="57" y="3"/>
                </a:cxn>
                <a:cxn ang="0">
                  <a:pos x="40" y="6"/>
                </a:cxn>
                <a:cxn ang="0">
                  <a:pos x="21" y="9"/>
                </a:cxn>
                <a:cxn ang="0">
                  <a:pos x="0" y="15"/>
                </a:cxn>
              </a:cxnLst>
              <a:rect l="0" t="0" r="r" b="b"/>
              <a:pathLst>
                <a:path w="106" h="33">
                  <a:moveTo>
                    <a:pt x="0" y="15"/>
                  </a:moveTo>
                  <a:lnTo>
                    <a:pt x="3" y="15"/>
                  </a:lnTo>
                  <a:lnTo>
                    <a:pt x="11" y="15"/>
                  </a:lnTo>
                  <a:lnTo>
                    <a:pt x="23" y="16"/>
                  </a:lnTo>
                  <a:lnTo>
                    <a:pt x="37" y="17"/>
                  </a:lnTo>
                  <a:lnTo>
                    <a:pt x="49" y="20"/>
                  </a:lnTo>
                  <a:lnTo>
                    <a:pt x="60" y="23"/>
                  </a:lnTo>
                  <a:lnTo>
                    <a:pt x="67" y="28"/>
                  </a:lnTo>
                  <a:lnTo>
                    <a:pt x="67" y="33"/>
                  </a:lnTo>
                  <a:lnTo>
                    <a:pt x="106" y="31"/>
                  </a:lnTo>
                  <a:lnTo>
                    <a:pt x="101" y="0"/>
                  </a:lnTo>
                  <a:lnTo>
                    <a:pt x="99" y="0"/>
                  </a:lnTo>
                  <a:lnTo>
                    <a:pt x="93" y="0"/>
                  </a:lnTo>
                  <a:lnTo>
                    <a:pt x="84" y="0"/>
                  </a:lnTo>
                  <a:lnTo>
                    <a:pt x="72" y="1"/>
                  </a:lnTo>
                  <a:lnTo>
                    <a:pt x="57" y="3"/>
                  </a:lnTo>
                  <a:lnTo>
                    <a:pt x="40" y="6"/>
                  </a:lnTo>
                  <a:lnTo>
                    <a:pt x="21" y="9"/>
                  </a:lnTo>
                  <a:lnTo>
                    <a:pt x="0" y="15"/>
                  </a:lnTo>
                  <a:close/>
                </a:path>
              </a:pathLst>
            </a:custGeom>
            <a:solidFill>
              <a:srgbClr val="FFFFA5"/>
            </a:solidFill>
            <a:ln w="9525">
              <a:noFill/>
              <a:round/>
            </a:ln>
          </p:spPr>
          <p:txBody>
            <a:bodyPr/>
            <a:lstStyle/>
            <a:p>
              <a:endParaRPr lang="en-US"/>
            </a:p>
          </p:txBody>
        </p:sp>
        <p:sp>
          <p:nvSpPr>
            <p:cNvPr id="16" name="Freeform 109"/>
            <p:cNvSpPr/>
            <p:nvPr/>
          </p:nvSpPr>
          <p:spPr bwMode="auto">
            <a:xfrm>
              <a:off x="3546" y="822"/>
              <a:ext cx="472" cy="34"/>
            </a:xfrm>
            <a:custGeom>
              <a:avLst/>
              <a:gdLst/>
              <a:ahLst/>
              <a:cxnLst>
                <a:cxn ang="0">
                  <a:pos x="3" y="30"/>
                </a:cxn>
                <a:cxn ang="0">
                  <a:pos x="26" y="28"/>
                </a:cxn>
                <a:cxn ang="0">
                  <a:pos x="72" y="25"/>
                </a:cxn>
                <a:cxn ang="0">
                  <a:pos x="137" y="24"/>
                </a:cxn>
                <a:cxn ang="0">
                  <a:pos x="219" y="25"/>
                </a:cxn>
                <a:cxn ang="0">
                  <a:pos x="315" y="31"/>
                </a:cxn>
                <a:cxn ang="0">
                  <a:pos x="426" y="43"/>
                </a:cxn>
                <a:cxn ang="0">
                  <a:pos x="547" y="62"/>
                </a:cxn>
                <a:cxn ang="0">
                  <a:pos x="613" y="75"/>
                </a:cxn>
                <a:cxn ang="0">
                  <a:pos x="626" y="72"/>
                </a:cxn>
                <a:cxn ang="0">
                  <a:pos x="652" y="69"/>
                </a:cxn>
                <a:cxn ang="0">
                  <a:pos x="684" y="63"/>
                </a:cxn>
                <a:cxn ang="0">
                  <a:pos x="719" y="55"/>
                </a:cxn>
                <a:cxn ang="0">
                  <a:pos x="752" y="44"/>
                </a:cxn>
                <a:cxn ang="0">
                  <a:pos x="780" y="29"/>
                </a:cxn>
                <a:cxn ang="0">
                  <a:pos x="798" y="10"/>
                </a:cxn>
                <a:cxn ang="0">
                  <a:pos x="801" y="0"/>
                </a:cxn>
                <a:cxn ang="0">
                  <a:pos x="791" y="5"/>
                </a:cxn>
                <a:cxn ang="0">
                  <a:pos x="774" y="10"/>
                </a:cxn>
                <a:cxn ang="0">
                  <a:pos x="748" y="17"/>
                </a:cxn>
                <a:cxn ang="0">
                  <a:pos x="720" y="25"/>
                </a:cxn>
                <a:cxn ang="0">
                  <a:pos x="689" y="32"/>
                </a:cxn>
                <a:cxn ang="0">
                  <a:pos x="656" y="37"/>
                </a:cxn>
                <a:cxn ang="0">
                  <a:pos x="625" y="38"/>
                </a:cxn>
                <a:cxn ang="0">
                  <a:pos x="606" y="36"/>
                </a:cxn>
                <a:cxn ang="0">
                  <a:pos x="569" y="32"/>
                </a:cxn>
                <a:cxn ang="0">
                  <a:pos x="504" y="26"/>
                </a:cxn>
                <a:cxn ang="0">
                  <a:pos x="419" y="20"/>
                </a:cxn>
                <a:cxn ang="0">
                  <a:pos x="322" y="14"/>
                </a:cxn>
                <a:cxn ang="0">
                  <a:pos x="221" y="11"/>
                </a:cxn>
                <a:cxn ang="0">
                  <a:pos x="122" y="14"/>
                </a:cxn>
                <a:cxn ang="0">
                  <a:pos x="35" y="22"/>
                </a:cxn>
              </a:cxnLst>
              <a:rect l="0" t="0" r="r" b="b"/>
              <a:pathLst>
                <a:path w="803" h="75">
                  <a:moveTo>
                    <a:pt x="0" y="30"/>
                  </a:moveTo>
                  <a:lnTo>
                    <a:pt x="3" y="30"/>
                  </a:lnTo>
                  <a:lnTo>
                    <a:pt x="11" y="29"/>
                  </a:lnTo>
                  <a:lnTo>
                    <a:pt x="26" y="28"/>
                  </a:lnTo>
                  <a:lnTo>
                    <a:pt x="47" y="26"/>
                  </a:lnTo>
                  <a:lnTo>
                    <a:pt x="72" y="25"/>
                  </a:lnTo>
                  <a:lnTo>
                    <a:pt x="102" y="24"/>
                  </a:lnTo>
                  <a:lnTo>
                    <a:pt x="137" y="24"/>
                  </a:lnTo>
                  <a:lnTo>
                    <a:pt x="176" y="24"/>
                  </a:lnTo>
                  <a:lnTo>
                    <a:pt x="219" y="25"/>
                  </a:lnTo>
                  <a:lnTo>
                    <a:pt x="265" y="28"/>
                  </a:lnTo>
                  <a:lnTo>
                    <a:pt x="315" y="31"/>
                  </a:lnTo>
                  <a:lnTo>
                    <a:pt x="369" y="36"/>
                  </a:lnTo>
                  <a:lnTo>
                    <a:pt x="426" y="43"/>
                  </a:lnTo>
                  <a:lnTo>
                    <a:pt x="485" y="52"/>
                  </a:lnTo>
                  <a:lnTo>
                    <a:pt x="547" y="62"/>
                  </a:lnTo>
                  <a:lnTo>
                    <a:pt x="610" y="75"/>
                  </a:lnTo>
                  <a:lnTo>
                    <a:pt x="613" y="75"/>
                  </a:lnTo>
                  <a:lnTo>
                    <a:pt x="618" y="74"/>
                  </a:lnTo>
                  <a:lnTo>
                    <a:pt x="626" y="72"/>
                  </a:lnTo>
                  <a:lnTo>
                    <a:pt x="638" y="71"/>
                  </a:lnTo>
                  <a:lnTo>
                    <a:pt x="652" y="69"/>
                  </a:lnTo>
                  <a:lnTo>
                    <a:pt x="668" y="67"/>
                  </a:lnTo>
                  <a:lnTo>
                    <a:pt x="684" y="63"/>
                  </a:lnTo>
                  <a:lnTo>
                    <a:pt x="701" y="60"/>
                  </a:lnTo>
                  <a:lnTo>
                    <a:pt x="719" y="55"/>
                  </a:lnTo>
                  <a:lnTo>
                    <a:pt x="736" y="49"/>
                  </a:lnTo>
                  <a:lnTo>
                    <a:pt x="752" y="44"/>
                  </a:lnTo>
                  <a:lnTo>
                    <a:pt x="767" y="37"/>
                  </a:lnTo>
                  <a:lnTo>
                    <a:pt x="780" y="29"/>
                  </a:lnTo>
                  <a:lnTo>
                    <a:pt x="790" y="21"/>
                  </a:lnTo>
                  <a:lnTo>
                    <a:pt x="798" y="10"/>
                  </a:lnTo>
                  <a:lnTo>
                    <a:pt x="803" y="0"/>
                  </a:lnTo>
                  <a:lnTo>
                    <a:pt x="801" y="0"/>
                  </a:lnTo>
                  <a:lnTo>
                    <a:pt x="798" y="2"/>
                  </a:lnTo>
                  <a:lnTo>
                    <a:pt x="791" y="5"/>
                  </a:lnTo>
                  <a:lnTo>
                    <a:pt x="783" y="7"/>
                  </a:lnTo>
                  <a:lnTo>
                    <a:pt x="774" y="10"/>
                  </a:lnTo>
                  <a:lnTo>
                    <a:pt x="762" y="14"/>
                  </a:lnTo>
                  <a:lnTo>
                    <a:pt x="748" y="17"/>
                  </a:lnTo>
                  <a:lnTo>
                    <a:pt x="735" y="22"/>
                  </a:lnTo>
                  <a:lnTo>
                    <a:pt x="720" y="25"/>
                  </a:lnTo>
                  <a:lnTo>
                    <a:pt x="705" y="29"/>
                  </a:lnTo>
                  <a:lnTo>
                    <a:pt x="689" y="32"/>
                  </a:lnTo>
                  <a:lnTo>
                    <a:pt x="672" y="34"/>
                  </a:lnTo>
                  <a:lnTo>
                    <a:pt x="656" y="37"/>
                  </a:lnTo>
                  <a:lnTo>
                    <a:pt x="640" y="38"/>
                  </a:lnTo>
                  <a:lnTo>
                    <a:pt x="625" y="38"/>
                  </a:lnTo>
                  <a:lnTo>
                    <a:pt x="610" y="37"/>
                  </a:lnTo>
                  <a:lnTo>
                    <a:pt x="606" y="36"/>
                  </a:lnTo>
                  <a:lnTo>
                    <a:pt x="592" y="34"/>
                  </a:lnTo>
                  <a:lnTo>
                    <a:pt x="569" y="32"/>
                  </a:lnTo>
                  <a:lnTo>
                    <a:pt x="540" y="29"/>
                  </a:lnTo>
                  <a:lnTo>
                    <a:pt x="504" y="26"/>
                  </a:lnTo>
                  <a:lnTo>
                    <a:pt x="464" y="23"/>
                  </a:lnTo>
                  <a:lnTo>
                    <a:pt x="419" y="20"/>
                  </a:lnTo>
                  <a:lnTo>
                    <a:pt x="372" y="16"/>
                  </a:lnTo>
                  <a:lnTo>
                    <a:pt x="322" y="14"/>
                  </a:lnTo>
                  <a:lnTo>
                    <a:pt x="272" y="11"/>
                  </a:lnTo>
                  <a:lnTo>
                    <a:pt x="221" y="11"/>
                  </a:lnTo>
                  <a:lnTo>
                    <a:pt x="170" y="11"/>
                  </a:lnTo>
                  <a:lnTo>
                    <a:pt x="122" y="14"/>
                  </a:lnTo>
                  <a:lnTo>
                    <a:pt x="77" y="17"/>
                  </a:lnTo>
                  <a:lnTo>
                    <a:pt x="35" y="22"/>
                  </a:lnTo>
                  <a:lnTo>
                    <a:pt x="0" y="30"/>
                  </a:lnTo>
                  <a:close/>
                </a:path>
              </a:pathLst>
            </a:custGeom>
            <a:solidFill>
              <a:srgbClr val="000000"/>
            </a:solidFill>
            <a:ln w="9525">
              <a:noFill/>
              <a:round/>
            </a:ln>
          </p:spPr>
          <p:txBody>
            <a:bodyPr/>
            <a:lstStyle/>
            <a:p>
              <a:endParaRPr lang="en-US"/>
            </a:p>
          </p:txBody>
        </p:sp>
        <p:sp>
          <p:nvSpPr>
            <p:cNvPr id="17" name="Freeform 110"/>
            <p:cNvSpPr/>
            <p:nvPr/>
          </p:nvSpPr>
          <p:spPr bwMode="auto">
            <a:xfrm>
              <a:off x="4018" y="104"/>
              <a:ext cx="14" cy="703"/>
            </a:xfrm>
            <a:custGeom>
              <a:avLst/>
              <a:gdLst/>
              <a:ahLst/>
              <a:cxnLst>
                <a:cxn ang="0">
                  <a:pos x="0" y="0"/>
                </a:cxn>
                <a:cxn ang="0">
                  <a:pos x="13" y="1526"/>
                </a:cxn>
                <a:cxn ang="0">
                  <a:pos x="15" y="1460"/>
                </a:cxn>
                <a:cxn ang="0">
                  <a:pos x="18" y="1287"/>
                </a:cxn>
                <a:cxn ang="0">
                  <a:pos x="22" y="1043"/>
                </a:cxn>
                <a:cxn ang="0">
                  <a:pos x="25" y="762"/>
                </a:cxn>
                <a:cxn ang="0">
                  <a:pos x="25" y="482"/>
                </a:cxn>
                <a:cxn ang="0">
                  <a:pos x="23" y="238"/>
                </a:cxn>
                <a:cxn ang="0">
                  <a:pos x="15" y="65"/>
                </a:cxn>
                <a:cxn ang="0">
                  <a:pos x="0" y="0"/>
                </a:cxn>
              </a:cxnLst>
              <a:rect l="0" t="0" r="r" b="b"/>
              <a:pathLst>
                <a:path w="25" h="1526">
                  <a:moveTo>
                    <a:pt x="0" y="0"/>
                  </a:moveTo>
                  <a:lnTo>
                    <a:pt x="13" y="1526"/>
                  </a:lnTo>
                  <a:lnTo>
                    <a:pt x="15" y="1460"/>
                  </a:lnTo>
                  <a:lnTo>
                    <a:pt x="18" y="1287"/>
                  </a:lnTo>
                  <a:lnTo>
                    <a:pt x="22" y="1043"/>
                  </a:lnTo>
                  <a:lnTo>
                    <a:pt x="25" y="762"/>
                  </a:lnTo>
                  <a:lnTo>
                    <a:pt x="25" y="482"/>
                  </a:lnTo>
                  <a:lnTo>
                    <a:pt x="23" y="238"/>
                  </a:lnTo>
                  <a:lnTo>
                    <a:pt x="15" y="65"/>
                  </a:lnTo>
                  <a:lnTo>
                    <a:pt x="0" y="0"/>
                  </a:lnTo>
                  <a:close/>
                </a:path>
              </a:pathLst>
            </a:custGeom>
            <a:solidFill>
              <a:srgbClr val="000000"/>
            </a:solidFill>
            <a:ln w="9525">
              <a:noFill/>
              <a:round/>
            </a:ln>
          </p:spPr>
          <p:txBody>
            <a:bodyPr/>
            <a:lstStyle/>
            <a:p>
              <a:endParaRPr lang="en-US"/>
            </a:p>
          </p:txBody>
        </p:sp>
        <p:sp>
          <p:nvSpPr>
            <p:cNvPr id="18" name="Freeform 111"/>
            <p:cNvSpPr/>
            <p:nvPr/>
          </p:nvSpPr>
          <p:spPr bwMode="auto">
            <a:xfrm>
              <a:off x="3895" y="112"/>
              <a:ext cx="15" cy="702"/>
            </a:xfrm>
            <a:custGeom>
              <a:avLst/>
              <a:gdLst/>
              <a:ahLst/>
              <a:cxnLst>
                <a:cxn ang="0">
                  <a:pos x="0" y="0"/>
                </a:cxn>
                <a:cxn ang="0">
                  <a:pos x="14" y="1526"/>
                </a:cxn>
                <a:cxn ang="0">
                  <a:pos x="15" y="1460"/>
                </a:cxn>
                <a:cxn ang="0">
                  <a:pos x="18" y="1287"/>
                </a:cxn>
                <a:cxn ang="0">
                  <a:pos x="22" y="1043"/>
                </a:cxn>
                <a:cxn ang="0">
                  <a:pos x="25" y="762"/>
                </a:cxn>
                <a:cxn ang="0">
                  <a:pos x="25" y="482"/>
                </a:cxn>
                <a:cxn ang="0">
                  <a:pos x="23" y="238"/>
                </a:cxn>
                <a:cxn ang="0">
                  <a:pos x="15" y="65"/>
                </a:cxn>
                <a:cxn ang="0">
                  <a:pos x="0" y="0"/>
                </a:cxn>
              </a:cxnLst>
              <a:rect l="0" t="0" r="r" b="b"/>
              <a:pathLst>
                <a:path w="25" h="1526">
                  <a:moveTo>
                    <a:pt x="0" y="0"/>
                  </a:moveTo>
                  <a:lnTo>
                    <a:pt x="14" y="1526"/>
                  </a:lnTo>
                  <a:lnTo>
                    <a:pt x="15" y="1460"/>
                  </a:lnTo>
                  <a:lnTo>
                    <a:pt x="18" y="1287"/>
                  </a:lnTo>
                  <a:lnTo>
                    <a:pt x="22" y="1043"/>
                  </a:lnTo>
                  <a:lnTo>
                    <a:pt x="25" y="762"/>
                  </a:lnTo>
                  <a:lnTo>
                    <a:pt x="25" y="482"/>
                  </a:lnTo>
                  <a:lnTo>
                    <a:pt x="23" y="238"/>
                  </a:lnTo>
                  <a:lnTo>
                    <a:pt x="15" y="65"/>
                  </a:lnTo>
                  <a:lnTo>
                    <a:pt x="0" y="0"/>
                  </a:lnTo>
                  <a:close/>
                </a:path>
              </a:pathLst>
            </a:custGeom>
            <a:solidFill>
              <a:srgbClr val="000000"/>
            </a:solidFill>
            <a:ln w="9525">
              <a:noFill/>
              <a:round/>
            </a:ln>
          </p:spPr>
          <p:txBody>
            <a:bodyPr/>
            <a:lstStyle/>
            <a:p>
              <a:endParaRPr lang="en-US"/>
            </a:p>
          </p:txBody>
        </p:sp>
        <p:sp>
          <p:nvSpPr>
            <p:cNvPr id="19" name="Freeform 112"/>
            <p:cNvSpPr/>
            <p:nvPr/>
          </p:nvSpPr>
          <p:spPr bwMode="auto">
            <a:xfrm>
              <a:off x="3885" y="61"/>
              <a:ext cx="136" cy="38"/>
            </a:xfrm>
            <a:custGeom>
              <a:avLst/>
              <a:gdLst/>
              <a:ahLst/>
              <a:cxnLst>
                <a:cxn ang="0">
                  <a:pos x="0" y="34"/>
                </a:cxn>
                <a:cxn ang="0">
                  <a:pos x="2" y="32"/>
                </a:cxn>
                <a:cxn ang="0">
                  <a:pos x="9" y="29"/>
                </a:cxn>
                <a:cxn ang="0">
                  <a:pos x="21" y="26"/>
                </a:cxn>
                <a:cxn ang="0">
                  <a:pos x="34" y="20"/>
                </a:cxn>
                <a:cxn ang="0">
                  <a:pos x="52" y="15"/>
                </a:cxn>
                <a:cxn ang="0">
                  <a:pos x="70" y="9"/>
                </a:cxn>
                <a:cxn ang="0">
                  <a:pos x="91" y="5"/>
                </a:cxn>
                <a:cxn ang="0">
                  <a:pos x="112" y="1"/>
                </a:cxn>
                <a:cxn ang="0">
                  <a:pos x="132" y="0"/>
                </a:cxn>
                <a:cxn ang="0">
                  <a:pos x="153" y="1"/>
                </a:cxn>
                <a:cxn ang="0">
                  <a:pos x="173" y="5"/>
                </a:cxn>
                <a:cxn ang="0">
                  <a:pos x="191" y="12"/>
                </a:cxn>
                <a:cxn ang="0">
                  <a:pos x="206" y="22"/>
                </a:cxn>
                <a:cxn ang="0">
                  <a:pos x="219" y="37"/>
                </a:cxn>
                <a:cxn ang="0">
                  <a:pos x="228" y="57"/>
                </a:cxn>
                <a:cxn ang="0">
                  <a:pos x="233" y="82"/>
                </a:cxn>
                <a:cxn ang="0">
                  <a:pos x="231" y="81"/>
                </a:cxn>
                <a:cxn ang="0">
                  <a:pos x="230" y="77"/>
                </a:cxn>
                <a:cxn ang="0">
                  <a:pos x="227" y="73"/>
                </a:cxn>
                <a:cxn ang="0">
                  <a:pos x="222" y="67"/>
                </a:cxn>
                <a:cxn ang="0">
                  <a:pos x="215" y="60"/>
                </a:cxn>
                <a:cxn ang="0">
                  <a:pos x="207" y="53"/>
                </a:cxn>
                <a:cxn ang="0">
                  <a:pos x="197" y="46"/>
                </a:cxn>
                <a:cxn ang="0">
                  <a:pos x="185" y="38"/>
                </a:cxn>
                <a:cxn ang="0">
                  <a:pos x="170" y="32"/>
                </a:cxn>
                <a:cxn ang="0">
                  <a:pos x="154" y="27"/>
                </a:cxn>
                <a:cxn ang="0">
                  <a:pos x="135" y="22"/>
                </a:cxn>
                <a:cxn ang="0">
                  <a:pos x="114" y="20"/>
                </a:cxn>
                <a:cxn ang="0">
                  <a:pos x="90" y="20"/>
                </a:cxn>
                <a:cxn ang="0">
                  <a:pos x="62" y="21"/>
                </a:cxn>
                <a:cxn ang="0">
                  <a:pos x="32" y="26"/>
                </a:cxn>
                <a:cxn ang="0">
                  <a:pos x="0" y="34"/>
                </a:cxn>
              </a:cxnLst>
              <a:rect l="0" t="0" r="r" b="b"/>
              <a:pathLst>
                <a:path w="233" h="82">
                  <a:moveTo>
                    <a:pt x="0" y="34"/>
                  </a:moveTo>
                  <a:lnTo>
                    <a:pt x="2" y="32"/>
                  </a:lnTo>
                  <a:lnTo>
                    <a:pt x="9" y="29"/>
                  </a:lnTo>
                  <a:lnTo>
                    <a:pt x="21" y="26"/>
                  </a:lnTo>
                  <a:lnTo>
                    <a:pt x="34" y="20"/>
                  </a:lnTo>
                  <a:lnTo>
                    <a:pt x="52" y="15"/>
                  </a:lnTo>
                  <a:lnTo>
                    <a:pt x="70" y="9"/>
                  </a:lnTo>
                  <a:lnTo>
                    <a:pt x="91" y="5"/>
                  </a:lnTo>
                  <a:lnTo>
                    <a:pt x="112" y="1"/>
                  </a:lnTo>
                  <a:lnTo>
                    <a:pt x="132" y="0"/>
                  </a:lnTo>
                  <a:lnTo>
                    <a:pt x="153" y="1"/>
                  </a:lnTo>
                  <a:lnTo>
                    <a:pt x="173" y="5"/>
                  </a:lnTo>
                  <a:lnTo>
                    <a:pt x="191" y="12"/>
                  </a:lnTo>
                  <a:lnTo>
                    <a:pt x="206" y="22"/>
                  </a:lnTo>
                  <a:lnTo>
                    <a:pt x="219" y="37"/>
                  </a:lnTo>
                  <a:lnTo>
                    <a:pt x="228" y="57"/>
                  </a:lnTo>
                  <a:lnTo>
                    <a:pt x="233" y="82"/>
                  </a:lnTo>
                  <a:lnTo>
                    <a:pt x="231" y="81"/>
                  </a:lnTo>
                  <a:lnTo>
                    <a:pt x="230" y="77"/>
                  </a:lnTo>
                  <a:lnTo>
                    <a:pt x="227" y="73"/>
                  </a:lnTo>
                  <a:lnTo>
                    <a:pt x="222" y="67"/>
                  </a:lnTo>
                  <a:lnTo>
                    <a:pt x="215" y="60"/>
                  </a:lnTo>
                  <a:lnTo>
                    <a:pt x="207" y="53"/>
                  </a:lnTo>
                  <a:lnTo>
                    <a:pt x="197" y="46"/>
                  </a:lnTo>
                  <a:lnTo>
                    <a:pt x="185" y="38"/>
                  </a:lnTo>
                  <a:lnTo>
                    <a:pt x="170" y="32"/>
                  </a:lnTo>
                  <a:lnTo>
                    <a:pt x="154" y="27"/>
                  </a:lnTo>
                  <a:lnTo>
                    <a:pt x="135" y="22"/>
                  </a:lnTo>
                  <a:lnTo>
                    <a:pt x="114" y="20"/>
                  </a:lnTo>
                  <a:lnTo>
                    <a:pt x="90" y="20"/>
                  </a:lnTo>
                  <a:lnTo>
                    <a:pt x="62" y="21"/>
                  </a:lnTo>
                  <a:lnTo>
                    <a:pt x="32" y="26"/>
                  </a:lnTo>
                  <a:lnTo>
                    <a:pt x="0" y="34"/>
                  </a:lnTo>
                  <a:close/>
                </a:path>
              </a:pathLst>
            </a:custGeom>
            <a:solidFill>
              <a:srgbClr val="000000"/>
            </a:solidFill>
            <a:ln w="9525">
              <a:noFill/>
              <a:round/>
            </a:ln>
          </p:spPr>
          <p:txBody>
            <a:bodyPr/>
            <a:lstStyle/>
            <a:p>
              <a:endParaRPr lang="en-US"/>
            </a:p>
          </p:txBody>
        </p:sp>
      </p:grpSp>
      <p:grpSp>
        <p:nvGrpSpPr>
          <p:cNvPr id="20" name="Group 170"/>
          <p:cNvGrpSpPr/>
          <p:nvPr/>
        </p:nvGrpSpPr>
        <p:grpSpPr bwMode="auto">
          <a:xfrm>
            <a:off x="3124200" y="3124200"/>
            <a:ext cx="762000" cy="947738"/>
            <a:chOff x="2496" y="48"/>
            <a:chExt cx="614" cy="837"/>
          </a:xfrm>
        </p:grpSpPr>
        <p:sp>
          <p:nvSpPr>
            <p:cNvPr id="21" name="Freeform 107"/>
            <p:cNvSpPr/>
            <p:nvPr/>
          </p:nvSpPr>
          <p:spPr bwMode="auto">
            <a:xfrm>
              <a:off x="2702" y="76"/>
              <a:ext cx="408" cy="95"/>
            </a:xfrm>
            <a:custGeom>
              <a:avLst/>
              <a:gdLst/>
              <a:ahLst/>
              <a:cxnLst>
                <a:cxn ang="0">
                  <a:pos x="693" y="0"/>
                </a:cxn>
                <a:cxn ang="0">
                  <a:pos x="81" y="91"/>
                </a:cxn>
                <a:cxn ang="0">
                  <a:pos x="78" y="91"/>
                </a:cxn>
                <a:cxn ang="0">
                  <a:pos x="68" y="92"/>
                </a:cxn>
                <a:cxn ang="0">
                  <a:pos x="53" y="96"/>
                </a:cxn>
                <a:cxn ang="0">
                  <a:pos x="37" y="104"/>
                </a:cxn>
                <a:cxn ang="0">
                  <a:pos x="20" y="118"/>
                </a:cxn>
                <a:cxn ang="0">
                  <a:pos x="8" y="139"/>
                </a:cxn>
                <a:cxn ang="0">
                  <a:pos x="0" y="168"/>
                </a:cxn>
                <a:cxn ang="0">
                  <a:pos x="0" y="208"/>
                </a:cxn>
                <a:cxn ang="0">
                  <a:pos x="0" y="204"/>
                </a:cxn>
                <a:cxn ang="0">
                  <a:pos x="0" y="195"/>
                </a:cxn>
                <a:cxn ang="0">
                  <a:pos x="2" y="181"/>
                </a:cxn>
                <a:cxn ang="0">
                  <a:pos x="5" y="164"/>
                </a:cxn>
                <a:cxn ang="0">
                  <a:pos x="13" y="148"/>
                </a:cxn>
                <a:cxn ang="0">
                  <a:pos x="25" y="132"/>
                </a:cxn>
                <a:cxn ang="0">
                  <a:pos x="43" y="118"/>
                </a:cxn>
                <a:cxn ang="0">
                  <a:pos x="68" y="110"/>
                </a:cxn>
                <a:cxn ang="0">
                  <a:pos x="73" y="109"/>
                </a:cxn>
                <a:cxn ang="0">
                  <a:pos x="89" y="106"/>
                </a:cxn>
                <a:cxn ang="0">
                  <a:pos x="116" y="102"/>
                </a:cxn>
                <a:cxn ang="0">
                  <a:pos x="149" y="96"/>
                </a:cxn>
                <a:cxn ang="0">
                  <a:pos x="191" y="89"/>
                </a:cxn>
                <a:cxn ang="0">
                  <a:pos x="236" y="82"/>
                </a:cxn>
                <a:cxn ang="0">
                  <a:pos x="286" y="73"/>
                </a:cxn>
                <a:cxn ang="0">
                  <a:pos x="339" y="65"/>
                </a:cxn>
                <a:cxn ang="0">
                  <a:pos x="392" y="56"/>
                </a:cxn>
                <a:cxn ang="0">
                  <a:pos x="447" y="46"/>
                </a:cxn>
                <a:cxn ang="0">
                  <a:pos x="500" y="37"/>
                </a:cxn>
                <a:cxn ang="0">
                  <a:pos x="549" y="28"/>
                </a:cxn>
                <a:cxn ang="0">
                  <a:pos x="594" y="20"/>
                </a:cxn>
                <a:cxn ang="0">
                  <a:pos x="634" y="12"/>
                </a:cxn>
                <a:cxn ang="0">
                  <a:pos x="668" y="6"/>
                </a:cxn>
                <a:cxn ang="0">
                  <a:pos x="693" y="0"/>
                </a:cxn>
              </a:cxnLst>
              <a:rect l="0" t="0" r="r" b="b"/>
              <a:pathLst>
                <a:path w="693" h="208">
                  <a:moveTo>
                    <a:pt x="693" y="0"/>
                  </a:moveTo>
                  <a:lnTo>
                    <a:pt x="81" y="91"/>
                  </a:lnTo>
                  <a:lnTo>
                    <a:pt x="78" y="91"/>
                  </a:lnTo>
                  <a:lnTo>
                    <a:pt x="68" y="92"/>
                  </a:lnTo>
                  <a:lnTo>
                    <a:pt x="53" y="96"/>
                  </a:lnTo>
                  <a:lnTo>
                    <a:pt x="37" y="104"/>
                  </a:lnTo>
                  <a:lnTo>
                    <a:pt x="20" y="118"/>
                  </a:lnTo>
                  <a:lnTo>
                    <a:pt x="8" y="139"/>
                  </a:lnTo>
                  <a:lnTo>
                    <a:pt x="0" y="168"/>
                  </a:lnTo>
                  <a:lnTo>
                    <a:pt x="0" y="208"/>
                  </a:lnTo>
                  <a:lnTo>
                    <a:pt x="0" y="204"/>
                  </a:lnTo>
                  <a:lnTo>
                    <a:pt x="0" y="195"/>
                  </a:lnTo>
                  <a:lnTo>
                    <a:pt x="2" y="181"/>
                  </a:lnTo>
                  <a:lnTo>
                    <a:pt x="5" y="164"/>
                  </a:lnTo>
                  <a:lnTo>
                    <a:pt x="13" y="148"/>
                  </a:lnTo>
                  <a:lnTo>
                    <a:pt x="25" y="132"/>
                  </a:lnTo>
                  <a:lnTo>
                    <a:pt x="43" y="118"/>
                  </a:lnTo>
                  <a:lnTo>
                    <a:pt x="68" y="110"/>
                  </a:lnTo>
                  <a:lnTo>
                    <a:pt x="73" y="109"/>
                  </a:lnTo>
                  <a:lnTo>
                    <a:pt x="89" y="106"/>
                  </a:lnTo>
                  <a:lnTo>
                    <a:pt x="116" y="102"/>
                  </a:lnTo>
                  <a:lnTo>
                    <a:pt x="149" y="96"/>
                  </a:lnTo>
                  <a:lnTo>
                    <a:pt x="191" y="89"/>
                  </a:lnTo>
                  <a:lnTo>
                    <a:pt x="236" y="82"/>
                  </a:lnTo>
                  <a:lnTo>
                    <a:pt x="286" y="73"/>
                  </a:lnTo>
                  <a:lnTo>
                    <a:pt x="339" y="65"/>
                  </a:lnTo>
                  <a:lnTo>
                    <a:pt x="392" y="56"/>
                  </a:lnTo>
                  <a:lnTo>
                    <a:pt x="447" y="46"/>
                  </a:lnTo>
                  <a:lnTo>
                    <a:pt x="500" y="37"/>
                  </a:lnTo>
                  <a:lnTo>
                    <a:pt x="549" y="28"/>
                  </a:lnTo>
                  <a:lnTo>
                    <a:pt x="594" y="20"/>
                  </a:lnTo>
                  <a:lnTo>
                    <a:pt x="634" y="12"/>
                  </a:lnTo>
                  <a:lnTo>
                    <a:pt x="668" y="6"/>
                  </a:lnTo>
                  <a:lnTo>
                    <a:pt x="693" y="0"/>
                  </a:lnTo>
                  <a:close/>
                </a:path>
              </a:pathLst>
            </a:custGeom>
            <a:solidFill>
              <a:srgbClr val="000000"/>
            </a:solidFill>
            <a:ln w="9525">
              <a:noFill/>
              <a:round/>
            </a:ln>
          </p:spPr>
          <p:txBody>
            <a:bodyPr/>
            <a:lstStyle/>
            <a:p>
              <a:endParaRPr lang="en-US"/>
            </a:p>
          </p:txBody>
        </p:sp>
        <p:sp>
          <p:nvSpPr>
            <p:cNvPr id="22" name="Freeform 108"/>
            <p:cNvSpPr/>
            <p:nvPr/>
          </p:nvSpPr>
          <p:spPr bwMode="auto">
            <a:xfrm>
              <a:off x="2701" y="204"/>
              <a:ext cx="58" cy="635"/>
            </a:xfrm>
            <a:custGeom>
              <a:avLst/>
              <a:gdLst/>
              <a:ahLst/>
              <a:cxnLst>
                <a:cxn ang="0">
                  <a:pos x="0" y="0"/>
                </a:cxn>
                <a:cxn ang="0">
                  <a:pos x="30" y="1273"/>
                </a:cxn>
                <a:cxn ang="0">
                  <a:pos x="30" y="1277"/>
                </a:cxn>
                <a:cxn ang="0">
                  <a:pos x="29" y="1288"/>
                </a:cxn>
                <a:cxn ang="0">
                  <a:pos x="29" y="1304"/>
                </a:cxn>
                <a:cxn ang="0">
                  <a:pos x="33" y="1322"/>
                </a:cxn>
                <a:cxn ang="0">
                  <a:pos x="40" y="1341"/>
                </a:cxn>
                <a:cxn ang="0">
                  <a:pos x="52" y="1357"/>
                </a:cxn>
                <a:cxn ang="0">
                  <a:pos x="72" y="1367"/>
                </a:cxn>
                <a:cxn ang="0">
                  <a:pos x="98" y="1372"/>
                </a:cxn>
                <a:cxn ang="0">
                  <a:pos x="94" y="1374"/>
                </a:cxn>
                <a:cxn ang="0">
                  <a:pos x="82" y="1378"/>
                </a:cxn>
                <a:cxn ang="0">
                  <a:pos x="66" y="1380"/>
                </a:cxn>
                <a:cxn ang="0">
                  <a:pos x="48" y="1376"/>
                </a:cxn>
                <a:cxn ang="0">
                  <a:pos x="30" y="1364"/>
                </a:cxn>
                <a:cxn ang="0">
                  <a:pos x="14" y="1337"/>
                </a:cxn>
                <a:cxn ang="0">
                  <a:pos x="5" y="1292"/>
                </a:cxn>
                <a:cxn ang="0">
                  <a:pos x="3" y="1228"/>
                </a:cxn>
                <a:cxn ang="0">
                  <a:pos x="0" y="0"/>
                </a:cxn>
              </a:cxnLst>
              <a:rect l="0" t="0" r="r" b="b"/>
              <a:pathLst>
                <a:path w="98" h="1380">
                  <a:moveTo>
                    <a:pt x="0" y="0"/>
                  </a:moveTo>
                  <a:lnTo>
                    <a:pt x="30" y="1273"/>
                  </a:lnTo>
                  <a:lnTo>
                    <a:pt x="30" y="1277"/>
                  </a:lnTo>
                  <a:lnTo>
                    <a:pt x="29" y="1288"/>
                  </a:lnTo>
                  <a:lnTo>
                    <a:pt x="29" y="1304"/>
                  </a:lnTo>
                  <a:lnTo>
                    <a:pt x="33" y="1322"/>
                  </a:lnTo>
                  <a:lnTo>
                    <a:pt x="40" y="1341"/>
                  </a:lnTo>
                  <a:lnTo>
                    <a:pt x="52" y="1357"/>
                  </a:lnTo>
                  <a:lnTo>
                    <a:pt x="72" y="1367"/>
                  </a:lnTo>
                  <a:lnTo>
                    <a:pt x="98" y="1372"/>
                  </a:lnTo>
                  <a:lnTo>
                    <a:pt x="94" y="1374"/>
                  </a:lnTo>
                  <a:lnTo>
                    <a:pt x="82" y="1378"/>
                  </a:lnTo>
                  <a:lnTo>
                    <a:pt x="66" y="1380"/>
                  </a:lnTo>
                  <a:lnTo>
                    <a:pt x="48" y="1376"/>
                  </a:lnTo>
                  <a:lnTo>
                    <a:pt x="30" y="1364"/>
                  </a:lnTo>
                  <a:lnTo>
                    <a:pt x="14" y="1337"/>
                  </a:lnTo>
                  <a:lnTo>
                    <a:pt x="5" y="1292"/>
                  </a:lnTo>
                  <a:lnTo>
                    <a:pt x="3" y="1228"/>
                  </a:lnTo>
                  <a:lnTo>
                    <a:pt x="0" y="0"/>
                  </a:lnTo>
                  <a:close/>
                </a:path>
              </a:pathLst>
            </a:custGeom>
            <a:solidFill>
              <a:srgbClr val="000000"/>
            </a:solidFill>
            <a:ln w="9525">
              <a:noFill/>
              <a:round/>
            </a:ln>
          </p:spPr>
          <p:txBody>
            <a:bodyPr/>
            <a:lstStyle/>
            <a:p>
              <a:endParaRPr lang="en-US"/>
            </a:p>
          </p:txBody>
        </p:sp>
        <p:sp>
          <p:nvSpPr>
            <p:cNvPr id="23" name="Freeform 113"/>
            <p:cNvSpPr/>
            <p:nvPr/>
          </p:nvSpPr>
          <p:spPr bwMode="auto">
            <a:xfrm>
              <a:off x="2514" y="54"/>
              <a:ext cx="567" cy="815"/>
            </a:xfrm>
            <a:custGeom>
              <a:avLst/>
              <a:gdLst/>
              <a:ahLst/>
              <a:cxnLst>
                <a:cxn ang="0">
                  <a:pos x="0" y="136"/>
                </a:cxn>
                <a:cxn ang="0">
                  <a:pos x="727" y="31"/>
                </a:cxn>
                <a:cxn ang="0">
                  <a:pos x="728" y="30"/>
                </a:cxn>
                <a:cxn ang="0">
                  <a:pos x="733" y="28"/>
                </a:cxn>
                <a:cxn ang="0">
                  <a:pos x="739" y="24"/>
                </a:cxn>
                <a:cxn ang="0">
                  <a:pos x="747" y="21"/>
                </a:cxn>
                <a:cxn ang="0">
                  <a:pos x="758" y="16"/>
                </a:cxn>
                <a:cxn ang="0">
                  <a:pos x="770" y="12"/>
                </a:cxn>
                <a:cxn ang="0">
                  <a:pos x="784" y="7"/>
                </a:cxn>
                <a:cxn ang="0">
                  <a:pos x="800" y="4"/>
                </a:cxn>
                <a:cxn ang="0">
                  <a:pos x="816" y="1"/>
                </a:cxn>
                <a:cxn ang="0">
                  <a:pos x="834" y="0"/>
                </a:cxn>
                <a:cxn ang="0">
                  <a:pos x="853" y="1"/>
                </a:cxn>
                <a:cxn ang="0">
                  <a:pos x="872" y="5"/>
                </a:cxn>
                <a:cxn ang="0">
                  <a:pos x="893" y="10"/>
                </a:cxn>
                <a:cxn ang="0">
                  <a:pos x="913" y="20"/>
                </a:cxn>
                <a:cxn ang="0">
                  <a:pos x="933" y="31"/>
                </a:cxn>
                <a:cxn ang="0">
                  <a:pos x="954" y="47"/>
                </a:cxn>
                <a:cxn ang="0">
                  <a:pos x="968" y="1727"/>
                </a:cxn>
                <a:cxn ang="0">
                  <a:pos x="967" y="1728"/>
                </a:cxn>
                <a:cxn ang="0">
                  <a:pos x="962" y="1729"/>
                </a:cxn>
                <a:cxn ang="0">
                  <a:pos x="955" y="1731"/>
                </a:cxn>
                <a:cxn ang="0">
                  <a:pos x="945" y="1735"/>
                </a:cxn>
                <a:cxn ang="0">
                  <a:pos x="933" y="1739"/>
                </a:cxn>
                <a:cxn ang="0">
                  <a:pos x="919" y="1743"/>
                </a:cxn>
                <a:cxn ang="0">
                  <a:pos x="903" y="1747"/>
                </a:cxn>
                <a:cxn ang="0">
                  <a:pos x="885" y="1752"/>
                </a:cxn>
                <a:cxn ang="0">
                  <a:pos x="865" y="1757"/>
                </a:cxn>
                <a:cxn ang="0">
                  <a:pos x="843" y="1760"/>
                </a:cxn>
                <a:cxn ang="0">
                  <a:pos x="822" y="1764"/>
                </a:cxn>
                <a:cxn ang="0">
                  <a:pos x="797" y="1767"/>
                </a:cxn>
                <a:cxn ang="0">
                  <a:pos x="772" y="1768"/>
                </a:cxn>
                <a:cxn ang="0">
                  <a:pos x="747" y="1769"/>
                </a:cxn>
                <a:cxn ang="0">
                  <a:pos x="720" y="1768"/>
                </a:cxn>
                <a:cxn ang="0">
                  <a:pos x="694" y="1766"/>
                </a:cxn>
                <a:cxn ang="0">
                  <a:pos x="22" y="1719"/>
                </a:cxn>
                <a:cxn ang="0">
                  <a:pos x="0" y="136"/>
                </a:cxn>
              </a:cxnLst>
              <a:rect l="0" t="0" r="r" b="b"/>
              <a:pathLst>
                <a:path w="968" h="1769">
                  <a:moveTo>
                    <a:pt x="0" y="136"/>
                  </a:moveTo>
                  <a:lnTo>
                    <a:pt x="727" y="31"/>
                  </a:lnTo>
                  <a:lnTo>
                    <a:pt x="728" y="30"/>
                  </a:lnTo>
                  <a:lnTo>
                    <a:pt x="733" y="28"/>
                  </a:lnTo>
                  <a:lnTo>
                    <a:pt x="739" y="24"/>
                  </a:lnTo>
                  <a:lnTo>
                    <a:pt x="747" y="21"/>
                  </a:lnTo>
                  <a:lnTo>
                    <a:pt x="758" y="16"/>
                  </a:lnTo>
                  <a:lnTo>
                    <a:pt x="770" y="12"/>
                  </a:lnTo>
                  <a:lnTo>
                    <a:pt x="784" y="7"/>
                  </a:lnTo>
                  <a:lnTo>
                    <a:pt x="800" y="4"/>
                  </a:lnTo>
                  <a:lnTo>
                    <a:pt x="816" y="1"/>
                  </a:lnTo>
                  <a:lnTo>
                    <a:pt x="834" y="0"/>
                  </a:lnTo>
                  <a:lnTo>
                    <a:pt x="853" y="1"/>
                  </a:lnTo>
                  <a:lnTo>
                    <a:pt x="872" y="5"/>
                  </a:lnTo>
                  <a:lnTo>
                    <a:pt x="893" y="10"/>
                  </a:lnTo>
                  <a:lnTo>
                    <a:pt x="913" y="20"/>
                  </a:lnTo>
                  <a:lnTo>
                    <a:pt x="933" y="31"/>
                  </a:lnTo>
                  <a:lnTo>
                    <a:pt x="954" y="47"/>
                  </a:lnTo>
                  <a:lnTo>
                    <a:pt x="968" y="1727"/>
                  </a:lnTo>
                  <a:lnTo>
                    <a:pt x="967" y="1728"/>
                  </a:lnTo>
                  <a:lnTo>
                    <a:pt x="962" y="1729"/>
                  </a:lnTo>
                  <a:lnTo>
                    <a:pt x="955" y="1731"/>
                  </a:lnTo>
                  <a:lnTo>
                    <a:pt x="945" y="1735"/>
                  </a:lnTo>
                  <a:lnTo>
                    <a:pt x="933" y="1739"/>
                  </a:lnTo>
                  <a:lnTo>
                    <a:pt x="919" y="1743"/>
                  </a:lnTo>
                  <a:lnTo>
                    <a:pt x="903" y="1747"/>
                  </a:lnTo>
                  <a:lnTo>
                    <a:pt x="885" y="1752"/>
                  </a:lnTo>
                  <a:lnTo>
                    <a:pt x="865" y="1757"/>
                  </a:lnTo>
                  <a:lnTo>
                    <a:pt x="843" y="1760"/>
                  </a:lnTo>
                  <a:lnTo>
                    <a:pt x="822" y="1764"/>
                  </a:lnTo>
                  <a:lnTo>
                    <a:pt x="797" y="1767"/>
                  </a:lnTo>
                  <a:lnTo>
                    <a:pt x="772" y="1768"/>
                  </a:lnTo>
                  <a:lnTo>
                    <a:pt x="747" y="1769"/>
                  </a:lnTo>
                  <a:lnTo>
                    <a:pt x="720" y="1768"/>
                  </a:lnTo>
                  <a:lnTo>
                    <a:pt x="694" y="1766"/>
                  </a:lnTo>
                  <a:lnTo>
                    <a:pt x="22" y="1719"/>
                  </a:lnTo>
                  <a:lnTo>
                    <a:pt x="0" y="136"/>
                  </a:lnTo>
                  <a:close/>
                </a:path>
              </a:pathLst>
            </a:custGeom>
            <a:solidFill>
              <a:srgbClr val="3F9EFF"/>
            </a:solidFill>
            <a:ln w="9525">
              <a:noFill/>
              <a:round/>
            </a:ln>
          </p:spPr>
          <p:txBody>
            <a:bodyPr/>
            <a:lstStyle/>
            <a:p>
              <a:endParaRPr lang="en-US"/>
            </a:p>
          </p:txBody>
        </p:sp>
        <p:sp>
          <p:nvSpPr>
            <p:cNvPr id="24" name="Freeform 114"/>
            <p:cNvSpPr/>
            <p:nvPr/>
          </p:nvSpPr>
          <p:spPr bwMode="auto">
            <a:xfrm>
              <a:off x="2510" y="73"/>
              <a:ext cx="458" cy="792"/>
            </a:xfrm>
            <a:custGeom>
              <a:avLst/>
              <a:gdLst/>
              <a:ahLst/>
              <a:cxnLst>
                <a:cxn ang="0">
                  <a:pos x="738" y="0"/>
                </a:cxn>
                <a:cxn ang="0">
                  <a:pos x="781" y="1718"/>
                </a:cxn>
                <a:cxn ang="0">
                  <a:pos x="21" y="1686"/>
                </a:cxn>
                <a:cxn ang="0">
                  <a:pos x="0" y="111"/>
                </a:cxn>
                <a:cxn ang="0">
                  <a:pos x="738" y="0"/>
                </a:cxn>
              </a:cxnLst>
              <a:rect l="0" t="0" r="r" b="b"/>
              <a:pathLst>
                <a:path w="781" h="1718">
                  <a:moveTo>
                    <a:pt x="738" y="0"/>
                  </a:moveTo>
                  <a:lnTo>
                    <a:pt x="781" y="1718"/>
                  </a:lnTo>
                  <a:lnTo>
                    <a:pt x="21" y="1686"/>
                  </a:lnTo>
                  <a:lnTo>
                    <a:pt x="0" y="111"/>
                  </a:lnTo>
                  <a:lnTo>
                    <a:pt x="738" y="0"/>
                  </a:lnTo>
                  <a:close/>
                </a:path>
              </a:pathLst>
            </a:custGeom>
            <a:solidFill>
              <a:srgbClr val="007FFF"/>
            </a:solidFill>
            <a:ln w="9525">
              <a:noFill/>
              <a:round/>
            </a:ln>
          </p:spPr>
          <p:txBody>
            <a:bodyPr/>
            <a:lstStyle/>
            <a:p>
              <a:endParaRPr lang="en-US"/>
            </a:p>
          </p:txBody>
        </p:sp>
        <p:sp>
          <p:nvSpPr>
            <p:cNvPr id="25" name="Freeform 115"/>
            <p:cNvSpPr/>
            <p:nvPr/>
          </p:nvSpPr>
          <p:spPr bwMode="auto">
            <a:xfrm>
              <a:off x="2938" y="61"/>
              <a:ext cx="90" cy="824"/>
            </a:xfrm>
            <a:custGeom>
              <a:avLst/>
              <a:gdLst/>
              <a:ahLst/>
              <a:cxnLst>
                <a:cxn ang="0">
                  <a:pos x="79" y="12"/>
                </a:cxn>
                <a:cxn ang="0">
                  <a:pos x="79" y="85"/>
                </a:cxn>
                <a:cxn ang="0">
                  <a:pos x="81" y="280"/>
                </a:cxn>
                <a:cxn ang="0">
                  <a:pos x="86" y="555"/>
                </a:cxn>
                <a:cxn ang="0">
                  <a:pos x="92" y="870"/>
                </a:cxn>
                <a:cxn ang="0">
                  <a:pos x="101" y="1186"/>
                </a:cxn>
                <a:cxn ang="0">
                  <a:pos x="114" y="1462"/>
                </a:cxn>
                <a:cxn ang="0">
                  <a:pos x="131" y="1658"/>
                </a:cxn>
                <a:cxn ang="0">
                  <a:pos x="152" y="1732"/>
                </a:cxn>
                <a:cxn ang="0">
                  <a:pos x="33" y="1791"/>
                </a:cxn>
                <a:cxn ang="0">
                  <a:pos x="0" y="28"/>
                </a:cxn>
                <a:cxn ang="0">
                  <a:pos x="3" y="25"/>
                </a:cxn>
                <a:cxn ang="0">
                  <a:pos x="11" y="21"/>
                </a:cxn>
                <a:cxn ang="0">
                  <a:pos x="23" y="14"/>
                </a:cxn>
                <a:cxn ang="0">
                  <a:pos x="37" y="7"/>
                </a:cxn>
                <a:cxn ang="0">
                  <a:pos x="50" y="2"/>
                </a:cxn>
                <a:cxn ang="0">
                  <a:pos x="63" y="0"/>
                </a:cxn>
                <a:cxn ang="0">
                  <a:pos x="73" y="4"/>
                </a:cxn>
                <a:cxn ang="0">
                  <a:pos x="79" y="12"/>
                </a:cxn>
              </a:cxnLst>
              <a:rect l="0" t="0" r="r" b="b"/>
              <a:pathLst>
                <a:path w="152" h="1791">
                  <a:moveTo>
                    <a:pt x="79" y="12"/>
                  </a:moveTo>
                  <a:lnTo>
                    <a:pt x="79" y="85"/>
                  </a:lnTo>
                  <a:lnTo>
                    <a:pt x="81" y="280"/>
                  </a:lnTo>
                  <a:lnTo>
                    <a:pt x="86" y="555"/>
                  </a:lnTo>
                  <a:lnTo>
                    <a:pt x="92" y="870"/>
                  </a:lnTo>
                  <a:lnTo>
                    <a:pt x="101" y="1186"/>
                  </a:lnTo>
                  <a:lnTo>
                    <a:pt x="114" y="1462"/>
                  </a:lnTo>
                  <a:lnTo>
                    <a:pt x="131" y="1658"/>
                  </a:lnTo>
                  <a:lnTo>
                    <a:pt x="152" y="1732"/>
                  </a:lnTo>
                  <a:lnTo>
                    <a:pt x="33" y="1791"/>
                  </a:lnTo>
                  <a:lnTo>
                    <a:pt x="0" y="28"/>
                  </a:lnTo>
                  <a:lnTo>
                    <a:pt x="3" y="25"/>
                  </a:lnTo>
                  <a:lnTo>
                    <a:pt x="11" y="21"/>
                  </a:lnTo>
                  <a:lnTo>
                    <a:pt x="23" y="14"/>
                  </a:lnTo>
                  <a:lnTo>
                    <a:pt x="37" y="7"/>
                  </a:lnTo>
                  <a:lnTo>
                    <a:pt x="50" y="2"/>
                  </a:lnTo>
                  <a:lnTo>
                    <a:pt x="63" y="0"/>
                  </a:lnTo>
                  <a:lnTo>
                    <a:pt x="73" y="4"/>
                  </a:lnTo>
                  <a:lnTo>
                    <a:pt x="79" y="12"/>
                  </a:lnTo>
                  <a:close/>
                </a:path>
              </a:pathLst>
            </a:custGeom>
            <a:solidFill>
              <a:srgbClr val="007FFF"/>
            </a:solidFill>
            <a:ln w="9525">
              <a:noFill/>
              <a:round/>
            </a:ln>
          </p:spPr>
          <p:txBody>
            <a:bodyPr/>
            <a:lstStyle/>
            <a:p>
              <a:endParaRPr lang="en-US"/>
            </a:p>
          </p:txBody>
        </p:sp>
        <p:sp>
          <p:nvSpPr>
            <p:cNvPr id="26" name="Freeform 116"/>
            <p:cNvSpPr/>
            <p:nvPr/>
          </p:nvSpPr>
          <p:spPr bwMode="auto">
            <a:xfrm>
              <a:off x="2961" y="182"/>
              <a:ext cx="129" cy="53"/>
            </a:xfrm>
            <a:custGeom>
              <a:avLst/>
              <a:gdLst/>
              <a:ahLst/>
              <a:cxnLst>
                <a:cxn ang="0">
                  <a:pos x="4" y="20"/>
                </a:cxn>
                <a:cxn ang="0">
                  <a:pos x="6" y="20"/>
                </a:cxn>
                <a:cxn ang="0">
                  <a:pos x="12" y="18"/>
                </a:cxn>
                <a:cxn ang="0">
                  <a:pos x="20" y="17"/>
                </a:cxn>
                <a:cxn ang="0">
                  <a:pos x="32" y="15"/>
                </a:cxn>
                <a:cxn ang="0">
                  <a:pos x="46" y="11"/>
                </a:cxn>
                <a:cxn ang="0">
                  <a:pos x="61" y="9"/>
                </a:cxn>
                <a:cxn ang="0">
                  <a:pos x="78" y="7"/>
                </a:cxn>
                <a:cxn ang="0">
                  <a:pos x="96" y="3"/>
                </a:cxn>
                <a:cxn ang="0">
                  <a:pos x="115" y="2"/>
                </a:cxn>
                <a:cxn ang="0">
                  <a:pos x="133" y="1"/>
                </a:cxn>
                <a:cxn ang="0">
                  <a:pos x="152" y="0"/>
                </a:cxn>
                <a:cxn ang="0">
                  <a:pos x="169" y="0"/>
                </a:cxn>
                <a:cxn ang="0">
                  <a:pos x="185" y="2"/>
                </a:cxn>
                <a:cxn ang="0">
                  <a:pos x="199" y="4"/>
                </a:cxn>
                <a:cxn ang="0">
                  <a:pos x="212" y="9"/>
                </a:cxn>
                <a:cxn ang="0">
                  <a:pos x="221" y="15"/>
                </a:cxn>
                <a:cxn ang="0">
                  <a:pos x="216" y="106"/>
                </a:cxn>
                <a:cxn ang="0">
                  <a:pos x="214" y="106"/>
                </a:cxn>
                <a:cxn ang="0">
                  <a:pos x="208" y="104"/>
                </a:cxn>
                <a:cxn ang="0">
                  <a:pos x="198" y="103"/>
                </a:cxn>
                <a:cxn ang="0">
                  <a:pos x="185" y="102"/>
                </a:cxn>
                <a:cxn ang="0">
                  <a:pos x="170" y="101"/>
                </a:cxn>
                <a:cxn ang="0">
                  <a:pos x="154" y="99"/>
                </a:cxn>
                <a:cxn ang="0">
                  <a:pos x="136" y="98"/>
                </a:cxn>
                <a:cxn ang="0">
                  <a:pos x="117" y="96"/>
                </a:cxn>
                <a:cxn ang="0">
                  <a:pos x="97" y="96"/>
                </a:cxn>
                <a:cxn ang="0">
                  <a:pos x="78" y="96"/>
                </a:cxn>
                <a:cxn ang="0">
                  <a:pos x="59" y="98"/>
                </a:cxn>
                <a:cxn ang="0">
                  <a:pos x="43" y="99"/>
                </a:cxn>
                <a:cxn ang="0">
                  <a:pos x="28" y="101"/>
                </a:cxn>
                <a:cxn ang="0">
                  <a:pos x="16" y="104"/>
                </a:cxn>
                <a:cxn ang="0">
                  <a:pos x="5" y="110"/>
                </a:cxn>
                <a:cxn ang="0">
                  <a:pos x="0" y="116"/>
                </a:cxn>
                <a:cxn ang="0">
                  <a:pos x="4" y="20"/>
                </a:cxn>
              </a:cxnLst>
              <a:rect l="0" t="0" r="r" b="b"/>
              <a:pathLst>
                <a:path w="221" h="116">
                  <a:moveTo>
                    <a:pt x="4" y="20"/>
                  </a:moveTo>
                  <a:lnTo>
                    <a:pt x="6" y="20"/>
                  </a:lnTo>
                  <a:lnTo>
                    <a:pt x="12" y="18"/>
                  </a:lnTo>
                  <a:lnTo>
                    <a:pt x="20" y="17"/>
                  </a:lnTo>
                  <a:lnTo>
                    <a:pt x="32" y="15"/>
                  </a:lnTo>
                  <a:lnTo>
                    <a:pt x="46" y="11"/>
                  </a:lnTo>
                  <a:lnTo>
                    <a:pt x="61" y="9"/>
                  </a:lnTo>
                  <a:lnTo>
                    <a:pt x="78" y="7"/>
                  </a:lnTo>
                  <a:lnTo>
                    <a:pt x="96" y="3"/>
                  </a:lnTo>
                  <a:lnTo>
                    <a:pt x="115" y="2"/>
                  </a:lnTo>
                  <a:lnTo>
                    <a:pt x="133" y="1"/>
                  </a:lnTo>
                  <a:lnTo>
                    <a:pt x="152" y="0"/>
                  </a:lnTo>
                  <a:lnTo>
                    <a:pt x="169" y="0"/>
                  </a:lnTo>
                  <a:lnTo>
                    <a:pt x="185" y="2"/>
                  </a:lnTo>
                  <a:lnTo>
                    <a:pt x="199" y="4"/>
                  </a:lnTo>
                  <a:lnTo>
                    <a:pt x="212" y="9"/>
                  </a:lnTo>
                  <a:lnTo>
                    <a:pt x="221" y="15"/>
                  </a:lnTo>
                  <a:lnTo>
                    <a:pt x="216" y="106"/>
                  </a:lnTo>
                  <a:lnTo>
                    <a:pt x="214" y="106"/>
                  </a:lnTo>
                  <a:lnTo>
                    <a:pt x="208" y="104"/>
                  </a:lnTo>
                  <a:lnTo>
                    <a:pt x="198" y="103"/>
                  </a:lnTo>
                  <a:lnTo>
                    <a:pt x="185" y="102"/>
                  </a:lnTo>
                  <a:lnTo>
                    <a:pt x="170" y="101"/>
                  </a:lnTo>
                  <a:lnTo>
                    <a:pt x="154" y="99"/>
                  </a:lnTo>
                  <a:lnTo>
                    <a:pt x="136" y="98"/>
                  </a:lnTo>
                  <a:lnTo>
                    <a:pt x="117" y="96"/>
                  </a:lnTo>
                  <a:lnTo>
                    <a:pt x="97" y="96"/>
                  </a:lnTo>
                  <a:lnTo>
                    <a:pt x="78" y="96"/>
                  </a:lnTo>
                  <a:lnTo>
                    <a:pt x="59" y="98"/>
                  </a:lnTo>
                  <a:lnTo>
                    <a:pt x="43" y="99"/>
                  </a:lnTo>
                  <a:lnTo>
                    <a:pt x="28" y="101"/>
                  </a:lnTo>
                  <a:lnTo>
                    <a:pt x="16" y="104"/>
                  </a:lnTo>
                  <a:lnTo>
                    <a:pt x="5" y="110"/>
                  </a:lnTo>
                  <a:lnTo>
                    <a:pt x="0" y="116"/>
                  </a:lnTo>
                  <a:lnTo>
                    <a:pt x="4" y="20"/>
                  </a:lnTo>
                  <a:close/>
                </a:path>
              </a:pathLst>
            </a:custGeom>
            <a:solidFill>
              <a:srgbClr val="919126"/>
            </a:solidFill>
            <a:ln w="9525">
              <a:noFill/>
              <a:round/>
            </a:ln>
          </p:spPr>
          <p:txBody>
            <a:bodyPr/>
            <a:lstStyle/>
            <a:p>
              <a:endParaRPr lang="en-US"/>
            </a:p>
          </p:txBody>
        </p:sp>
        <p:sp>
          <p:nvSpPr>
            <p:cNvPr id="27" name="Freeform 117"/>
            <p:cNvSpPr/>
            <p:nvPr/>
          </p:nvSpPr>
          <p:spPr bwMode="auto">
            <a:xfrm>
              <a:off x="3002" y="182"/>
              <a:ext cx="69" cy="46"/>
            </a:xfrm>
            <a:custGeom>
              <a:avLst/>
              <a:gdLst/>
              <a:ahLst/>
              <a:cxnLst>
                <a:cxn ang="0">
                  <a:pos x="0" y="13"/>
                </a:cxn>
                <a:cxn ang="0">
                  <a:pos x="3" y="14"/>
                </a:cxn>
                <a:cxn ang="0">
                  <a:pos x="13" y="17"/>
                </a:cxn>
                <a:cxn ang="0">
                  <a:pos x="25" y="24"/>
                </a:cxn>
                <a:cxn ang="0">
                  <a:pos x="40" y="32"/>
                </a:cxn>
                <a:cxn ang="0">
                  <a:pos x="54" y="44"/>
                </a:cxn>
                <a:cxn ang="0">
                  <a:pos x="66" y="58"/>
                </a:cxn>
                <a:cxn ang="0">
                  <a:pos x="73" y="74"/>
                </a:cxn>
                <a:cxn ang="0">
                  <a:pos x="73" y="93"/>
                </a:cxn>
                <a:cxn ang="0">
                  <a:pos x="116" y="98"/>
                </a:cxn>
                <a:cxn ang="0">
                  <a:pos x="111" y="8"/>
                </a:cxn>
                <a:cxn ang="0">
                  <a:pos x="108" y="7"/>
                </a:cxn>
                <a:cxn ang="0">
                  <a:pos x="103" y="5"/>
                </a:cxn>
                <a:cxn ang="0">
                  <a:pos x="92" y="2"/>
                </a:cxn>
                <a:cxn ang="0">
                  <a:pos x="79" y="0"/>
                </a:cxn>
                <a:cxn ang="0">
                  <a:pos x="63" y="0"/>
                </a:cxn>
                <a:cxn ang="0">
                  <a:pos x="44" y="1"/>
                </a:cxn>
                <a:cxn ang="0">
                  <a:pos x="23" y="5"/>
                </a:cxn>
                <a:cxn ang="0">
                  <a:pos x="0" y="13"/>
                </a:cxn>
              </a:cxnLst>
              <a:rect l="0" t="0" r="r" b="b"/>
              <a:pathLst>
                <a:path w="116" h="98">
                  <a:moveTo>
                    <a:pt x="0" y="13"/>
                  </a:moveTo>
                  <a:lnTo>
                    <a:pt x="3" y="14"/>
                  </a:lnTo>
                  <a:lnTo>
                    <a:pt x="13" y="17"/>
                  </a:lnTo>
                  <a:lnTo>
                    <a:pt x="25" y="24"/>
                  </a:lnTo>
                  <a:lnTo>
                    <a:pt x="40" y="32"/>
                  </a:lnTo>
                  <a:lnTo>
                    <a:pt x="54" y="44"/>
                  </a:lnTo>
                  <a:lnTo>
                    <a:pt x="66" y="58"/>
                  </a:lnTo>
                  <a:lnTo>
                    <a:pt x="73" y="74"/>
                  </a:lnTo>
                  <a:lnTo>
                    <a:pt x="73" y="93"/>
                  </a:lnTo>
                  <a:lnTo>
                    <a:pt x="116" y="98"/>
                  </a:lnTo>
                  <a:lnTo>
                    <a:pt x="111" y="8"/>
                  </a:lnTo>
                  <a:lnTo>
                    <a:pt x="108" y="7"/>
                  </a:lnTo>
                  <a:lnTo>
                    <a:pt x="103" y="5"/>
                  </a:lnTo>
                  <a:lnTo>
                    <a:pt x="92" y="2"/>
                  </a:lnTo>
                  <a:lnTo>
                    <a:pt x="79" y="0"/>
                  </a:lnTo>
                  <a:lnTo>
                    <a:pt x="63" y="0"/>
                  </a:lnTo>
                  <a:lnTo>
                    <a:pt x="44" y="1"/>
                  </a:lnTo>
                  <a:lnTo>
                    <a:pt x="23" y="5"/>
                  </a:lnTo>
                  <a:lnTo>
                    <a:pt x="0" y="13"/>
                  </a:lnTo>
                  <a:close/>
                </a:path>
              </a:pathLst>
            </a:custGeom>
            <a:solidFill>
              <a:srgbClr val="FFFFA5"/>
            </a:solidFill>
            <a:ln w="9525">
              <a:noFill/>
              <a:round/>
            </a:ln>
          </p:spPr>
          <p:txBody>
            <a:bodyPr/>
            <a:lstStyle/>
            <a:p>
              <a:endParaRPr lang="en-US"/>
            </a:p>
          </p:txBody>
        </p:sp>
        <p:sp>
          <p:nvSpPr>
            <p:cNvPr id="28" name="Freeform 118"/>
            <p:cNvSpPr/>
            <p:nvPr/>
          </p:nvSpPr>
          <p:spPr bwMode="auto">
            <a:xfrm>
              <a:off x="2958" y="267"/>
              <a:ext cx="131" cy="19"/>
            </a:xfrm>
            <a:custGeom>
              <a:avLst/>
              <a:gdLst/>
              <a:ahLst/>
              <a:cxnLst>
                <a:cxn ang="0">
                  <a:pos x="5" y="7"/>
                </a:cxn>
                <a:cxn ang="0">
                  <a:pos x="7" y="7"/>
                </a:cxn>
                <a:cxn ang="0">
                  <a:pos x="13" y="6"/>
                </a:cxn>
                <a:cxn ang="0">
                  <a:pos x="21" y="6"/>
                </a:cxn>
                <a:cxn ang="0">
                  <a:pos x="32" y="5"/>
                </a:cxn>
                <a:cxn ang="0">
                  <a:pos x="46" y="4"/>
                </a:cxn>
                <a:cxn ang="0">
                  <a:pos x="62" y="3"/>
                </a:cxn>
                <a:cxn ang="0">
                  <a:pos x="80" y="3"/>
                </a:cxn>
                <a:cxn ang="0">
                  <a:pos x="97" y="1"/>
                </a:cxn>
                <a:cxn ang="0">
                  <a:pos x="115" y="0"/>
                </a:cxn>
                <a:cxn ang="0">
                  <a:pos x="134" y="0"/>
                </a:cxn>
                <a:cxn ang="0">
                  <a:pos x="152" y="0"/>
                </a:cxn>
                <a:cxn ang="0">
                  <a:pos x="169" y="0"/>
                </a:cxn>
                <a:cxn ang="0">
                  <a:pos x="186" y="0"/>
                </a:cxn>
                <a:cxn ang="0">
                  <a:pos x="199" y="1"/>
                </a:cxn>
                <a:cxn ang="0">
                  <a:pos x="212" y="3"/>
                </a:cxn>
                <a:cxn ang="0">
                  <a:pos x="221" y="5"/>
                </a:cxn>
                <a:cxn ang="0">
                  <a:pos x="217" y="37"/>
                </a:cxn>
                <a:cxn ang="0">
                  <a:pos x="214" y="37"/>
                </a:cxn>
                <a:cxn ang="0">
                  <a:pos x="209" y="37"/>
                </a:cxn>
                <a:cxn ang="0">
                  <a:pos x="198" y="36"/>
                </a:cxn>
                <a:cxn ang="0">
                  <a:pos x="187" y="36"/>
                </a:cxn>
                <a:cxn ang="0">
                  <a:pos x="172" y="35"/>
                </a:cxn>
                <a:cxn ang="0">
                  <a:pos x="154" y="35"/>
                </a:cxn>
                <a:cxn ang="0">
                  <a:pos x="136" y="35"/>
                </a:cxn>
                <a:cxn ang="0">
                  <a:pos x="118" y="34"/>
                </a:cxn>
                <a:cxn ang="0">
                  <a:pos x="98" y="34"/>
                </a:cxn>
                <a:cxn ang="0">
                  <a:pos x="80" y="34"/>
                </a:cxn>
                <a:cxn ang="0">
                  <a:pos x="61" y="34"/>
                </a:cxn>
                <a:cxn ang="0">
                  <a:pos x="44" y="35"/>
                </a:cxn>
                <a:cxn ang="0">
                  <a:pos x="29" y="36"/>
                </a:cxn>
                <a:cxn ang="0">
                  <a:pos x="16" y="37"/>
                </a:cxn>
                <a:cxn ang="0">
                  <a:pos x="7" y="38"/>
                </a:cxn>
                <a:cxn ang="0">
                  <a:pos x="0" y="41"/>
                </a:cxn>
                <a:cxn ang="0">
                  <a:pos x="5" y="7"/>
                </a:cxn>
              </a:cxnLst>
              <a:rect l="0" t="0" r="r" b="b"/>
              <a:pathLst>
                <a:path w="221" h="41">
                  <a:moveTo>
                    <a:pt x="5" y="7"/>
                  </a:moveTo>
                  <a:lnTo>
                    <a:pt x="7" y="7"/>
                  </a:lnTo>
                  <a:lnTo>
                    <a:pt x="13" y="6"/>
                  </a:lnTo>
                  <a:lnTo>
                    <a:pt x="21" y="6"/>
                  </a:lnTo>
                  <a:lnTo>
                    <a:pt x="32" y="5"/>
                  </a:lnTo>
                  <a:lnTo>
                    <a:pt x="46" y="4"/>
                  </a:lnTo>
                  <a:lnTo>
                    <a:pt x="62" y="3"/>
                  </a:lnTo>
                  <a:lnTo>
                    <a:pt x="80" y="3"/>
                  </a:lnTo>
                  <a:lnTo>
                    <a:pt x="97" y="1"/>
                  </a:lnTo>
                  <a:lnTo>
                    <a:pt x="115" y="0"/>
                  </a:lnTo>
                  <a:lnTo>
                    <a:pt x="134" y="0"/>
                  </a:lnTo>
                  <a:lnTo>
                    <a:pt x="152" y="0"/>
                  </a:lnTo>
                  <a:lnTo>
                    <a:pt x="169" y="0"/>
                  </a:lnTo>
                  <a:lnTo>
                    <a:pt x="186" y="0"/>
                  </a:lnTo>
                  <a:lnTo>
                    <a:pt x="199" y="1"/>
                  </a:lnTo>
                  <a:lnTo>
                    <a:pt x="212" y="3"/>
                  </a:lnTo>
                  <a:lnTo>
                    <a:pt x="221" y="5"/>
                  </a:lnTo>
                  <a:lnTo>
                    <a:pt x="217" y="37"/>
                  </a:lnTo>
                  <a:lnTo>
                    <a:pt x="214" y="37"/>
                  </a:lnTo>
                  <a:lnTo>
                    <a:pt x="209" y="37"/>
                  </a:lnTo>
                  <a:lnTo>
                    <a:pt x="198" y="36"/>
                  </a:lnTo>
                  <a:lnTo>
                    <a:pt x="187" y="36"/>
                  </a:lnTo>
                  <a:lnTo>
                    <a:pt x="172" y="35"/>
                  </a:lnTo>
                  <a:lnTo>
                    <a:pt x="154" y="35"/>
                  </a:lnTo>
                  <a:lnTo>
                    <a:pt x="136" y="35"/>
                  </a:lnTo>
                  <a:lnTo>
                    <a:pt x="118" y="34"/>
                  </a:lnTo>
                  <a:lnTo>
                    <a:pt x="98" y="34"/>
                  </a:lnTo>
                  <a:lnTo>
                    <a:pt x="80" y="34"/>
                  </a:lnTo>
                  <a:lnTo>
                    <a:pt x="61" y="34"/>
                  </a:lnTo>
                  <a:lnTo>
                    <a:pt x="44" y="35"/>
                  </a:lnTo>
                  <a:lnTo>
                    <a:pt x="29" y="36"/>
                  </a:lnTo>
                  <a:lnTo>
                    <a:pt x="16" y="37"/>
                  </a:lnTo>
                  <a:lnTo>
                    <a:pt x="7" y="38"/>
                  </a:lnTo>
                  <a:lnTo>
                    <a:pt x="0" y="41"/>
                  </a:lnTo>
                  <a:lnTo>
                    <a:pt x="5" y="7"/>
                  </a:lnTo>
                  <a:close/>
                </a:path>
              </a:pathLst>
            </a:custGeom>
            <a:solidFill>
              <a:srgbClr val="919126"/>
            </a:solidFill>
            <a:ln w="9525">
              <a:noFill/>
              <a:round/>
            </a:ln>
          </p:spPr>
          <p:txBody>
            <a:bodyPr/>
            <a:lstStyle/>
            <a:p>
              <a:endParaRPr lang="en-US"/>
            </a:p>
          </p:txBody>
        </p:sp>
        <p:sp>
          <p:nvSpPr>
            <p:cNvPr id="29" name="Freeform 119"/>
            <p:cNvSpPr/>
            <p:nvPr/>
          </p:nvSpPr>
          <p:spPr bwMode="auto">
            <a:xfrm>
              <a:off x="3001" y="267"/>
              <a:ext cx="68" cy="16"/>
            </a:xfrm>
            <a:custGeom>
              <a:avLst/>
              <a:gdLst/>
              <a:ahLst/>
              <a:cxnLst>
                <a:cxn ang="0">
                  <a:pos x="0" y="5"/>
                </a:cxn>
                <a:cxn ang="0">
                  <a:pos x="3" y="5"/>
                </a:cxn>
                <a:cxn ang="0">
                  <a:pos x="12" y="7"/>
                </a:cxn>
                <a:cxn ang="0">
                  <a:pos x="25" y="9"/>
                </a:cxn>
                <a:cxn ang="0">
                  <a:pos x="39" y="12"/>
                </a:cxn>
                <a:cxn ang="0">
                  <a:pos x="53" y="16"/>
                </a:cxn>
                <a:cxn ang="0">
                  <a:pos x="64" y="21"/>
                </a:cxn>
                <a:cxn ang="0">
                  <a:pos x="71" y="27"/>
                </a:cxn>
                <a:cxn ang="0">
                  <a:pos x="71" y="34"/>
                </a:cxn>
                <a:cxn ang="0">
                  <a:pos x="115" y="35"/>
                </a:cxn>
                <a:cxn ang="0">
                  <a:pos x="110" y="4"/>
                </a:cxn>
                <a:cxn ang="0">
                  <a:pos x="108" y="4"/>
                </a:cxn>
                <a:cxn ang="0">
                  <a:pos x="102" y="3"/>
                </a:cxn>
                <a:cxn ang="0">
                  <a:pos x="92" y="1"/>
                </a:cxn>
                <a:cxn ang="0">
                  <a:pos x="78" y="0"/>
                </a:cxn>
                <a:cxn ang="0">
                  <a:pos x="62" y="0"/>
                </a:cxn>
                <a:cxn ang="0">
                  <a:pos x="43" y="0"/>
                </a:cxn>
                <a:cxn ang="0">
                  <a:pos x="23" y="3"/>
                </a:cxn>
                <a:cxn ang="0">
                  <a:pos x="0" y="5"/>
                </a:cxn>
              </a:cxnLst>
              <a:rect l="0" t="0" r="r" b="b"/>
              <a:pathLst>
                <a:path w="115" h="35">
                  <a:moveTo>
                    <a:pt x="0" y="5"/>
                  </a:moveTo>
                  <a:lnTo>
                    <a:pt x="3" y="5"/>
                  </a:lnTo>
                  <a:lnTo>
                    <a:pt x="12" y="7"/>
                  </a:lnTo>
                  <a:lnTo>
                    <a:pt x="25" y="9"/>
                  </a:lnTo>
                  <a:lnTo>
                    <a:pt x="39" y="12"/>
                  </a:lnTo>
                  <a:lnTo>
                    <a:pt x="53" y="16"/>
                  </a:lnTo>
                  <a:lnTo>
                    <a:pt x="64" y="21"/>
                  </a:lnTo>
                  <a:lnTo>
                    <a:pt x="71" y="27"/>
                  </a:lnTo>
                  <a:lnTo>
                    <a:pt x="71" y="34"/>
                  </a:lnTo>
                  <a:lnTo>
                    <a:pt x="115" y="35"/>
                  </a:lnTo>
                  <a:lnTo>
                    <a:pt x="110" y="4"/>
                  </a:lnTo>
                  <a:lnTo>
                    <a:pt x="108" y="4"/>
                  </a:lnTo>
                  <a:lnTo>
                    <a:pt x="102" y="3"/>
                  </a:lnTo>
                  <a:lnTo>
                    <a:pt x="92" y="1"/>
                  </a:lnTo>
                  <a:lnTo>
                    <a:pt x="78" y="0"/>
                  </a:lnTo>
                  <a:lnTo>
                    <a:pt x="62" y="0"/>
                  </a:lnTo>
                  <a:lnTo>
                    <a:pt x="43" y="0"/>
                  </a:lnTo>
                  <a:lnTo>
                    <a:pt x="23" y="3"/>
                  </a:lnTo>
                  <a:lnTo>
                    <a:pt x="0" y="5"/>
                  </a:lnTo>
                  <a:close/>
                </a:path>
              </a:pathLst>
            </a:custGeom>
            <a:solidFill>
              <a:srgbClr val="FFFFA5"/>
            </a:solidFill>
            <a:ln w="9525">
              <a:noFill/>
              <a:round/>
            </a:ln>
          </p:spPr>
          <p:txBody>
            <a:bodyPr/>
            <a:lstStyle/>
            <a:p>
              <a:endParaRPr lang="en-US"/>
            </a:p>
          </p:txBody>
        </p:sp>
        <p:sp>
          <p:nvSpPr>
            <p:cNvPr id="30" name="Freeform 120"/>
            <p:cNvSpPr/>
            <p:nvPr/>
          </p:nvSpPr>
          <p:spPr bwMode="auto">
            <a:xfrm>
              <a:off x="2963" y="744"/>
              <a:ext cx="126" cy="31"/>
            </a:xfrm>
            <a:custGeom>
              <a:avLst/>
              <a:gdLst/>
              <a:ahLst/>
              <a:cxnLst>
                <a:cxn ang="0">
                  <a:pos x="5" y="30"/>
                </a:cxn>
                <a:cxn ang="0">
                  <a:pos x="7" y="30"/>
                </a:cxn>
                <a:cxn ang="0">
                  <a:pos x="12" y="29"/>
                </a:cxn>
                <a:cxn ang="0">
                  <a:pos x="21" y="26"/>
                </a:cxn>
                <a:cxn ang="0">
                  <a:pos x="31" y="24"/>
                </a:cxn>
                <a:cxn ang="0">
                  <a:pos x="45" y="22"/>
                </a:cxn>
                <a:cxn ang="0">
                  <a:pos x="60" y="18"/>
                </a:cxn>
                <a:cxn ang="0">
                  <a:pos x="76" y="16"/>
                </a:cxn>
                <a:cxn ang="0">
                  <a:pos x="93" y="12"/>
                </a:cxn>
                <a:cxn ang="0">
                  <a:pos x="112" y="9"/>
                </a:cxn>
                <a:cxn ang="0">
                  <a:pos x="129" y="7"/>
                </a:cxn>
                <a:cxn ang="0">
                  <a:pos x="146" y="4"/>
                </a:cxn>
                <a:cxn ang="0">
                  <a:pos x="164" y="2"/>
                </a:cxn>
                <a:cxn ang="0">
                  <a:pos x="179" y="1"/>
                </a:cxn>
                <a:cxn ang="0">
                  <a:pos x="194" y="0"/>
                </a:cxn>
                <a:cxn ang="0">
                  <a:pos x="205" y="0"/>
                </a:cxn>
                <a:cxn ang="0">
                  <a:pos x="214" y="1"/>
                </a:cxn>
                <a:cxn ang="0">
                  <a:pos x="210" y="34"/>
                </a:cxn>
                <a:cxn ang="0">
                  <a:pos x="207" y="34"/>
                </a:cxn>
                <a:cxn ang="0">
                  <a:pos x="202" y="35"/>
                </a:cxn>
                <a:cxn ang="0">
                  <a:pos x="192" y="35"/>
                </a:cxn>
                <a:cxn ang="0">
                  <a:pos x="180" y="37"/>
                </a:cxn>
                <a:cxn ang="0">
                  <a:pos x="166" y="38"/>
                </a:cxn>
                <a:cxn ang="0">
                  <a:pos x="150" y="40"/>
                </a:cxn>
                <a:cxn ang="0">
                  <a:pos x="131" y="41"/>
                </a:cxn>
                <a:cxn ang="0">
                  <a:pos x="114" y="44"/>
                </a:cxn>
                <a:cxn ang="0">
                  <a:pos x="94" y="46"/>
                </a:cxn>
                <a:cxn ang="0">
                  <a:pos x="76" y="48"/>
                </a:cxn>
                <a:cxn ang="0">
                  <a:pos x="59" y="50"/>
                </a:cxn>
                <a:cxn ang="0">
                  <a:pos x="43" y="53"/>
                </a:cxn>
                <a:cxn ang="0">
                  <a:pos x="28" y="56"/>
                </a:cxn>
                <a:cxn ang="0">
                  <a:pos x="16" y="60"/>
                </a:cxn>
                <a:cxn ang="0">
                  <a:pos x="6" y="62"/>
                </a:cxn>
                <a:cxn ang="0">
                  <a:pos x="0" y="65"/>
                </a:cxn>
                <a:cxn ang="0">
                  <a:pos x="5" y="30"/>
                </a:cxn>
              </a:cxnLst>
              <a:rect l="0" t="0" r="r" b="b"/>
              <a:pathLst>
                <a:path w="214" h="65">
                  <a:moveTo>
                    <a:pt x="5" y="30"/>
                  </a:moveTo>
                  <a:lnTo>
                    <a:pt x="7" y="30"/>
                  </a:lnTo>
                  <a:lnTo>
                    <a:pt x="12" y="29"/>
                  </a:lnTo>
                  <a:lnTo>
                    <a:pt x="21" y="26"/>
                  </a:lnTo>
                  <a:lnTo>
                    <a:pt x="31" y="24"/>
                  </a:lnTo>
                  <a:lnTo>
                    <a:pt x="45" y="22"/>
                  </a:lnTo>
                  <a:lnTo>
                    <a:pt x="60" y="18"/>
                  </a:lnTo>
                  <a:lnTo>
                    <a:pt x="76" y="16"/>
                  </a:lnTo>
                  <a:lnTo>
                    <a:pt x="93" y="12"/>
                  </a:lnTo>
                  <a:lnTo>
                    <a:pt x="112" y="9"/>
                  </a:lnTo>
                  <a:lnTo>
                    <a:pt x="129" y="7"/>
                  </a:lnTo>
                  <a:lnTo>
                    <a:pt x="146" y="4"/>
                  </a:lnTo>
                  <a:lnTo>
                    <a:pt x="164" y="2"/>
                  </a:lnTo>
                  <a:lnTo>
                    <a:pt x="179" y="1"/>
                  </a:lnTo>
                  <a:lnTo>
                    <a:pt x="194" y="0"/>
                  </a:lnTo>
                  <a:lnTo>
                    <a:pt x="205" y="0"/>
                  </a:lnTo>
                  <a:lnTo>
                    <a:pt x="214" y="1"/>
                  </a:lnTo>
                  <a:lnTo>
                    <a:pt x="210" y="34"/>
                  </a:lnTo>
                  <a:lnTo>
                    <a:pt x="207" y="34"/>
                  </a:lnTo>
                  <a:lnTo>
                    <a:pt x="202" y="35"/>
                  </a:lnTo>
                  <a:lnTo>
                    <a:pt x="192" y="35"/>
                  </a:lnTo>
                  <a:lnTo>
                    <a:pt x="180" y="37"/>
                  </a:lnTo>
                  <a:lnTo>
                    <a:pt x="166" y="38"/>
                  </a:lnTo>
                  <a:lnTo>
                    <a:pt x="150" y="40"/>
                  </a:lnTo>
                  <a:lnTo>
                    <a:pt x="131" y="41"/>
                  </a:lnTo>
                  <a:lnTo>
                    <a:pt x="114" y="44"/>
                  </a:lnTo>
                  <a:lnTo>
                    <a:pt x="94" y="46"/>
                  </a:lnTo>
                  <a:lnTo>
                    <a:pt x="76" y="48"/>
                  </a:lnTo>
                  <a:lnTo>
                    <a:pt x="59" y="50"/>
                  </a:lnTo>
                  <a:lnTo>
                    <a:pt x="43" y="53"/>
                  </a:lnTo>
                  <a:lnTo>
                    <a:pt x="28" y="56"/>
                  </a:lnTo>
                  <a:lnTo>
                    <a:pt x="16" y="60"/>
                  </a:lnTo>
                  <a:lnTo>
                    <a:pt x="6" y="62"/>
                  </a:lnTo>
                  <a:lnTo>
                    <a:pt x="0" y="65"/>
                  </a:lnTo>
                  <a:lnTo>
                    <a:pt x="5" y="30"/>
                  </a:lnTo>
                  <a:close/>
                </a:path>
              </a:pathLst>
            </a:custGeom>
            <a:solidFill>
              <a:srgbClr val="919126"/>
            </a:solidFill>
            <a:ln w="9525">
              <a:noFill/>
              <a:round/>
            </a:ln>
          </p:spPr>
          <p:txBody>
            <a:bodyPr/>
            <a:lstStyle/>
            <a:p>
              <a:endParaRPr lang="en-US"/>
            </a:p>
          </p:txBody>
        </p:sp>
        <p:sp>
          <p:nvSpPr>
            <p:cNvPr id="31" name="Freeform 121"/>
            <p:cNvSpPr/>
            <p:nvPr/>
          </p:nvSpPr>
          <p:spPr bwMode="auto">
            <a:xfrm>
              <a:off x="3003" y="746"/>
              <a:ext cx="67" cy="16"/>
            </a:xfrm>
            <a:custGeom>
              <a:avLst/>
              <a:gdLst/>
              <a:ahLst/>
              <a:cxnLst>
                <a:cxn ang="0">
                  <a:pos x="0" y="15"/>
                </a:cxn>
                <a:cxn ang="0">
                  <a:pos x="4" y="15"/>
                </a:cxn>
                <a:cxn ang="0">
                  <a:pos x="13" y="15"/>
                </a:cxn>
                <a:cxn ang="0">
                  <a:pos x="24" y="16"/>
                </a:cxn>
                <a:cxn ang="0">
                  <a:pos x="39" y="18"/>
                </a:cxn>
                <a:cxn ang="0">
                  <a:pos x="52" y="20"/>
                </a:cxn>
                <a:cxn ang="0">
                  <a:pos x="64" y="23"/>
                </a:cxn>
                <a:cxn ang="0">
                  <a:pos x="70" y="28"/>
                </a:cxn>
                <a:cxn ang="0">
                  <a:pos x="70" y="35"/>
                </a:cxn>
                <a:cxn ang="0">
                  <a:pos x="113" y="31"/>
                </a:cxn>
                <a:cxn ang="0">
                  <a:pos x="107" y="0"/>
                </a:cxn>
                <a:cxn ang="0">
                  <a:pos x="105" y="0"/>
                </a:cxn>
                <a:cxn ang="0">
                  <a:pos x="99" y="0"/>
                </a:cxn>
                <a:cxn ang="0">
                  <a:pos x="90" y="0"/>
                </a:cxn>
                <a:cxn ang="0">
                  <a:pos x="76" y="2"/>
                </a:cxn>
                <a:cxn ang="0">
                  <a:pos x="61" y="3"/>
                </a:cxn>
                <a:cxn ang="0">
                  <a:pos x="43" y="6"/>
                </a:cxn>
                <a:cxn ang="0">
                  <a:pos x="22" y="10"/>
                </a:cxn>
                <a:cxn ang="0">
                  <a:pos x="0" y="15"/>
                </a:cxn>
              </a:cxnLst>
              <a:rect l="0" t="0" r="r" b="b"/>
              <a:pathLst>
                <a:path w="113" h="35">
                  <a:moveTo>
                    <a:pt x="0" y="15"/>
                  </a:moveTo>
                  <a:lnTo>
                    <a:pt x="4" y="15"/>
                  </a:lnTo>
                  <a:lnTo>
                    <a:pt x="13" y="15"/>
                  </a:lnTo>
                  <a:lnTo>
                    <a:pt x="24" y="16"/>
                  </a:lnTo>
                  <a:lnTo>
                    <a:pt x="39" y="18"/>
                  </a:lnTo>
                  <a:lnTo>
                    <a:pt x="52" y="20"/>
                  </a:lnTo>
                  <a:lnTo>
                    <a:pt x="64" y="23"/>
                  </a:lnTo>
                  <a:lnTo>
                    <a:pt x="70" y="28"/>
                  </a:lnTo>
                  <a:lnTo>
                    <a:pt x="70" y="35"/>
                  </a:lnTo>
                  <a:lnTo>
                    <a:pt x="113" y="31"/>
                  </a:lnTo>
                  <a:lnTo>
                    <a:pt x="107" y="0"/>
                  </a:lnTo>
                  <a:lnTo>
                    <a:pt x="105" y="0"/>
                  </a:lnTo>
                  <a:lnTo>
                    <a:pt x="99" y="0"/>
                  </a:lnTo>
                  <a:lnTo>
                    <a:pt x="90" y="0"/>
                  </a:lnTo>
                  <a:lnTo>
                    <a:pt x="76" y="2"/>
                  </a:lnTo>
                  <a:lnTo>
                    <a:pt x="61" y="3"/>
                  </a:lnTo>
                  <a:lnTo>
                    <a:pt x="43" y="6"/>
                  </a:lnTo>
                  <a:lnTo>
                    <a:pt x="22" y="10"/>
                  </a:lnTo>
                  <a:lnTo>
                    <a:pt x="0" y="15"/>
                  </a:lnTo>
                  <a:close/>
                </a:path>
              </a:pathLst>
            </a:custGeom>
            <a:solidFill>
              <a:srgbClr val="FFFFA5"/>
            </a:solidFill>
            <a:ln w="9525">
              <a:noFill/>
              <a:round/>
            </a:ln>
          </p:spPr>
          <p:txBody>
            <a:bodyPr/>
            <a:lstStyle/>
            <a:p>
              <a:endParaRPr lang="en-US"/>
            </a:p>
          </p:txBody>
        </p:sp>
        <p:sp>
          <p:nvSpPr>
            <p:cNvPr id="32" name="Freeform 122"/>
            <p:cNvSpPr/>
            <p:nvPr/>
          </p:nvSpPr>
          <p:spPr bwMode="auto">
            <a:xfrm>
              <a:off x="2496" y="63"/>
              <a:ext cx="429" cy="101"/>
            </a:xfrm>
            <a:custGeom>
              <a:avLst/>
              <a:gdLst/>
              <a:ahLst/>
              <a:cxnLst>
                <a:cxn ang="0">
                  <a:pos x="730" y="0"/>
                </a:cxn>
                <a:cxn ang="0">
                  <a:pos x="87" y="95"/>
                </a:cxn>
                <a:cxn ang="0">
                  <a:pos x="82" y="95"/>
                </a:cxn>
                <a:cxn ang="0">
                  <a:pos x="72" y="97"/>
                </a:cxn>
                <a:cxn ang="0">
                  <a:pos x="57" y="101"/>
                </a:cxn>
                <a:cxn ang="0">
                  <a:pos x="40" y="109"/>
                </a:cxn>
                <a:cxn ang="0">
                  <a:pos x="22" y="123"/>
                </a:cxn>
                <a:cxn ang="0">
                  <a:pos x="10" y="145"/>
                </a:cxn>
                <a:cxn ang="0">
                  <a:pos x="0" y="177"/>
                </a:cxn>
                <a:cxn ang="0">
                  <a:pos x="0" y="219"/>
                </a:cxn>
                <a:cxn ang="0">
                  <a:pos x="0" y="215"/>
                </a:cxn>
                <a:cxn ang="0">
                  <a:pos x="0" y="205"/>
                </a:cxn>
                <a:cxn ang="0">
                  <a:pos x="3" y="190"/>
                </a:cxn>
                <a:cxn ang="0">
                  <a:pos x="7" y="173"/>
                </a:cxn>
                <a:cxn ang="0">
                  <a:pos x="15" y="155"/>
                </a:cxn>
                <a:cxn ang="0">
                  <a:pos x="28" y="138"/>
                </a:cxn>
                <a:cxn ang="0">
                  <a:pos x="46" y="124"/>
                </a:cxn>
                <a:cxn ang="0">
                  <a:pos x="73" y="115"/>
                </a:cxn>
                <a:cxn ang="0">
                  <a:pos x="79" y="114"/>
                </a:cxn>
                <a:cxn ang="0">
                  <a:pos x="96" y="112"/>
                </a:cxn>
                <a:cxn ang="0">
                  <a:pos x="124" y="107"/>
                </a:cxn>
                <a:cxn ang="0">
                  <a:pos x="159" y="101"/>
                </a:cxn>
                <a:cxn ang="0">
                  <a:pos x="202" y="93"/>
                </a:cxn>
                <a:cxn ang="0">
                  <a:pos x="250" y="85"/>
                </a:cxn>
                <a:cxn ang="0">
                  <a:pos x="303" y="77"/>
                </a:cxn>
                <a:cxn ang="0">
                  <a:pos x="359" y="68"/>
                </a:cxn>
                <a:cxn ang="0">
                  <a:pos x="415" y="57"/>
                </a:cxn>
                <a:cxn ang="0">
                  <a:pos x="472" y="48"/>
                </a:cxn>
                <a:cxn ang="0">
                  <a:pos x="526" y="38"/>
                </a:cxn>
                <a:cxn ang="0">
                  <a:pos x="579" y="29"/>
                </a:cxn>
                <a:cxn ang="0">
                  <a:pos x="626" y="21"/>
                </a:cxn>
                <a:cxn ang="0">
                  <a:pos x="669" y="12"/>
                </a:cxn>
                <a:cxn ang="0">
                  <a:pos x="703" y="6"/>
                </a:cxn>
                <a:cxn ang="0">
                  <a:pos x="730" y="0"/>
                </a:cxn>
              </a:cxnLst>
              <a:rect l="0" t="0" r="r" b="b"/>
              <a:pathLst>
                <a:path w="730" h="219">
                  <a:moveTo>
                    <a:pt x="730" y="0"/>
                  </a:moveTo>
                  <a:lnTo>
                    <a:pt x="87" y="95"/>
                  </a:lnTo>
                  <a:lnTo>
                    <a:pt x="82" y="95"/>
                  </a:lnTo>
                  <a:lnTo>
                    <a:pt x="72" y="97"/>
                  </a:lnTo>
                  <a:lnTo>
                    <a:pt x="57" y="101"/>
                  </a:lnTo>
                  <a:lnTo>
                    <a:pt x="40" y="109"/>
                  </a:lnTo>
                  <a:lnTo>
                    <a:pt x="22" y="123"/>
                  </a:lnTo>
                  <a:lnTo>
                    <a:pt x="10" y="145"/>
                  </a:lnTo>
                  <a:lnTo>
                    <a:pt x="0" y="177"/>
                  </a:lnTo>
                  <a:lnTo>
                    <a:pt x="0" y="219"/>
                  </a:lnTo>
                  <a:lnTo>
                    <a:pt x="0" y="215"/>
                  </a:lnTo>
                  <a:lnTo>
                    <a:pt x="0" y="205"/>
                  </a:lnTo>
                  <a:lnTo>
                    <a:pt x="3" y="190"/>
                  </a:lnTo>
                  <a:lnTo>
                    <a:pt x="7" y="173"/>
                  </a:lnTo>
                  <a:lnTo>
                    <a:pt x="15" y="155"/>
                  </a:lnTo>
                  <a:lnTo>
                    <a:pt x="28" y="138"/>
                  </a:lnTo>
                  <a:lnTo>
                    <a:pt x="46" y="124"/>
                  </a:lnTo>
                  <a:lnTo>
                    <a:pt x="73" y="115"/>
                  </a:lnTo>
                  <a:lnTo>
                    <a:pt x="79" y="114"/>
                  </a:lnTo>
                  <a:lnTo>
                    <a:pt x="96" y="112"/>
                  </a:lnTo>
                  <a:lnTo>
                    <a:pt x="124" y="107"/>
                  </a:lnTo>
                  <a:lnTo>
                    <a:pt x="159" y="101"/>
                  </a:lnTo>
                  <a:lnTo>
                    <a:pt x="202" y="93"/>
                  </a:lnTo>
                  <a:lnTo>
                    <a:pt x="250" y="85"/>
                  </a:lnTo>
                  <a:lnTo>
                    <a:pt x="303" y="77"/>
                  </a:lnTo>
                  <a:lnTo>
                    <a:pt x="359" y="68"/>
                  </a:lnTo>
                  <a:lnTo>
                    <a:pt x="415" y="57"/>
                  </a:lnTo>
                  <a:lnTo>
                    <a:pt x="472" y="48"/>
                  </a:lnTo>
                  <a:lnTo>
                    <a:pt x="526" y="38"/>
                  </a:lnTo>
                  <a:lnTo>
                    <a:pt x="579" y="29"/>
                  </a:lnTo>
                  <a:lnTo>
                    <a:pt x="626" y="21"/>
                  </a:lnTo>
                  <a:lnTo>
                    <a:pt x="669" y="12"/>
                  </a:lnTo>
                  <a:lnTo>
                    <a:pt x="703" y="6"/>
                  </a:lnTo>
                  <a:lnTo>
                    <a:pt x="730" y="0"/>
                  </a:lnTo>
                  <a:close/>
                </a:path>
              </a:pathLst>
            </a:custGeom>
            <a:solidFill>
              <a:srgbClr val="000000"/>
            </a:solidFill>
            <a:ln w="9525">
              <a:noFill/>
              <a:round/>
            </a:ln>
          </p:spPr>
          <p:txBody>
            <a:bodyPr/>
            <a:lstStyle/>
            <a:p>
              <a:endParaRPr lang="en-US"/>
            </a:p>
          </p:txBody>
        </p:sp>
        <p:sp>
          <p:nvSpPr>
            <p:cNvPr id="33" name="Freeform 124"/>
            <p:cNvSpPr/>
            <p:nvPr/>
          </p:nvSpPr>
          <p:spPr bwMode="auto">
            <a:xfrm>
              <a:off x="2586" y="849"/>
              <a:ext cx="495" cy="36"/>
            </a:xfrm>
            <a:custGeom>
              <a:avLst/>
              <a:gdLst/>
              <a:ahLst/>
              <a:cxnLst>
                <a:cxn ang="0">
                  <a:pos x="4" y="31"/>
                </a:cxn>
                <a:cxn ang="0">
                  <a:pos x="28" y="28"/>
                </a:cxn>
                <a:cxn ang="0">
                  <a:pos x="76" y="26"/>
                </a:cxn>
                <a:cxn ang="0">
                  <a:pos x="144" y="25"/>
                </a:cxn>
                <a:cxn ang="0">
                  <a:pos x="231" y="26"/>
                </a:cxn>
                <a:cxn ang="0">
                  <a:pos x="332" y="33"/>
                </a:cxn>
                <a:cxn ang="0">
                  <a:pos x="449" y="46"/>
                </a:cxn>
                <a:cxn ang="0">
                  <a:pos x="575" y="65"/>
                </a:cxn>
                <a:cxn ang="0">
                  <a:pos x="644" y="79"/>
                </a:cxn>
                <a:cxn ang="0">
                  <a:pos x="659" y="77"/>
                </a:cxn>
                <a:cxn ang="0">
                  <a:pos x="686" y="73"/>
                </a:cxn>
                <a:cxn ang="0">
                  <a:pos x="720" y="68"/>
                </a:cxn>
                <a:cxn ang="0">
                  <a:pos x="756" y="58"/>
                </a:cxn>
                <a:cxn ang="0">
                  <a:pos x="792" y="46"/>
                </a:cxn>
                <a:cxn ang="0">
                  <a:pos x="821" y="31"/>
                </a:cxn>
                <a:cxn ang="0">
                  <a:pos x="840" y="11"/>
                </a:cxn>
                <a:cxn ang="0">
                  <a:pos x="844" y="0"/>
                </a:cxn>
                <a:cxn ang="0">
                  <a:pos x="833" y="4"/>
                </a:cxn>
                <a:cxn ang="0">
                  <a:pos x="814" y="10"/>
                </a:cxn>
                <a:cxn ang="0">
                  <a:pos x="788" y="18"/>
                </a:cxn>
                <a:cxn ang="0">
                  <a:pos x="757" y="26"/>
                </a:cxn>
                <a:cxn ang="0">
                  <a:pos x="724" y="33"/>
                </a:cxn>
                <a:cxn ang="0">
                  <a:pos x="690" y="38"/>
                </a:cxn>
                <a:cxn ang="0">
                  <a:pos x="657" y="40"/>
                </a:cxn>
                <a:cxn ang="0">
                  <a:pos x="638" y="38"/>
                </a:cxn>
                <a:cxn ang="0">
                  <a:pos x="598" y="34"/>
                </a:cxn>
                <a:cxn ang="0">
                  <a:pos x="530" y="27"/>
                </a:cxn>
                <a:cxn ang="0">
                  <a:pos x="442" y="20"/>
                </a:cxn>
                <a:cxn ang="0">
                  <a:pos x="339" y="15"/>
                </a:cxn>
                <a:cxn ang="0">
                  <a:pos x="232" y="11"/>
                </a:cxn>
                <a:cxn ang="0">
                  <a:pos x="129" y="13"/>
                </a:cxn>
                <a:cxn ang="0">
                  <a:pos x="38" y="23"/>
                </a:cxn>
              </a:cxnLst>
              <a:rect l="0" t="0" r="r" b="b"/>
              <a:pathLst>
                <a:path w="845" h="79">
                  <a:moveTo>
                    <a:pt x="0" y="31"/>
                  </a:moveTo>
                  <a:lnTo>
                    <a:pt x="4" y="31"/>
                  </a:lnTo>
                  <a:lnTo>
                    <a:pt x="13" y="30"/>
                  </a:lnTo>
                  <a:lnTo>
                    <a:pt x="28" y="28"/>
                  </a:lnTo>
                  <a:lnTo>
                    <a:pt x="50" y="27"/>
                  </a:lnTo>
                  <a:lnTo>
                    <a:pt x="76" y="26"/>
                  </a:lnTo>
                  <a:lnTo>
                    <a:pt x="108" y="25"/>
                  </a:lnTo>
                  <a:lnTo>
                    <a:pt x="144" y="25"/>
                  </a:lnTo>
                  <a:lnTo>
                    <a:pt x="185" y="25"/>
                  </a:lnTo>
                  <a:lnTo>
                    <a:pt x="231" y="26"/>
                  </a:lnTo>
                  <a:lnTo>
                    <a:pt x="279" y="28"/>
                  </a:lnTo>
                  <a:lnTo>
                    <a:pt x="332" y="33"/>
                  </a:lnTo>
                  <a:lnTo>
                    <a:pt x="389" y="38"/>
                  </a:lnTo>
                  <a:lnTo>
                    <a:pt x="449" y="46"/>
                  </a:lnTo>
                  <a:lnTo>
                    <a:pt x="511" y="54"/>
                  </a:lnTo>
                  <a:lnTo>
                    <a:pt x="575" y="65"/>
                  </a:lnTo>
                  <a:lnTo>
                    <a:pt x="642" y="79"/>
                  </a:lnTo>
                  <a:lnTo>
                    <a:pt x="644" y="79"/>
                  </a:lnTo>
                  <a:lnTo>
                    <a:pt x="650" y="78"/>
                  </a:lnTo>
                  <a:lnTo>
                    <a:pt x="659" y="77"/>
                  </a:lnTo>
                  <a:lnTo>
                    <a:pt x="672" y="76"/>
                  </a:lnTo>
                  <a:lnTo>
                    <a:pt x="686" y="73"/>
                  </a:lnTo>
                  <a:lnTo>
                    <a:pt x="703" y="71"/>
                  </a:lnTo>
                  <a:lnTo>
                    <a:pt x="720" y="68"/>
                  </a:lnTo>
                  <a:lnTo>
                    <a:pt x="739" y="63"/>
                  </a:lnTo>
                  <a:lnTo>
                    <a:pt x="756" y="58"/>
                  </a:lnTo>
                  <a:lnTo>
                    <a:pt x="775" y="53"/>
                  </a:lnTo>
                  <a:lnTo>
                    <a:pt x="792" y="46"/>
                  </a:lnTo>
                  <a:lnTo>
                    <a:pt x="807" y="39"/>
                  </a:lnTo>
                  <a:lnTo>
                    <a:pt x="821" y="31"/>
                  </a:lnTo>
                  <a:lnTo>
                    <a:pt x="832" y="22"/>
                  </a:lnTo>
                  <a:lnTo>
                    <a:pt x="840" y="11"/>
                  </a:lnTo>
                  <a:lnTo>
                    <a:pt x="845" y="0"/>
                  </a:lnTo>
                  <a:lnTo>
                    <a:pt x="844" y="0"/>
                  </a:lnTo>
                  <a:lnTo>
                    <a:pt x="839" y="2"/>
                  </a:lnTo>
                  <a:lnTo>
                    <a:pt x="833" y="4"/>
                  </a:lnTo>
                  <a:lnTo>
                    <a:pt x="824" y="7"/>
                  </a:lnTo>
                  <a:lnTo>
                    <a:pt x="814" y="10"/>
                  </a:lnTo>
                  <a:lnTo>
                    <a:pt x="802" y="15"/>
                  </a:lnTo>
                  <a:lnTo>
                    <a:pt x="788" y="18"/>
                  </a:lnTo>
                  <a:lnTo>
                    <a:pt x="773" y="23"/>
                  </a:lnTo>
                  <a:lnTo>
                    <a:pt x="757" y="26"/>
                  </a:lnTo>
                  <a:lnTo>
                    <a:pt x="741" y="30"/>
                  </a:lnTo>
                  <a:lnTo>
                    <a:pt x="724" y="33"/>
                  </a:lnTo>
                  <a:lnTo>
                    <a:pt x="708" y="37"/>
                  </a:lnTo>
                  <a:lnTo>
                    <a:pt x="690" y="38"/>
                  </a:lnTo>
                  <a:lnTo>
                    <a:pt x="673" y="40"/>
                  </a:lnTo>
                  <a:lnTo>
                    <a:pt x="657" y="40"/>
                  </a:lnTo>
                  <a:lnTo>
                    <a:pt x="642" y="39"/>
                  </a:lnTo>
                  <a:lnTo>
                    <a:pt x="638" y="38"/>
                  </a:lnTo>
                  <a:lnTo>
                    <a:pt x="623" y="37"/>
                  </a:lnTo>
                  <a:lnTo>
                    <a:pt x="598" y="34"/>
                  </a:lnTo>
                  <a:lnTo>
                    <a:pt x="568" y="31"/>
                  </a:lnTo>
                  <a:lnTo>
                    <a:pt x="530" y="27"/>
                  </a:lnTo>
                  <a:lnTo>
                    <a:pt x="488" y="24"/>
                  </a:lnTo>
                  <a:lnTo>
                    <a:pt x="442" y="20"/>
                  </a:lnTo>
                  <a:lnTo>
                    <a:pt x="391" y="17"/>
                  </a:lnTo>
                  <a:lnTo>
                    <a:pt x="339" y="15"/>
                  </a:lnTo>
                  <a:lnTo>
                    <a:pt x="285" y="12"/>
                  </a:lnTo>
                  <a:lnTo>
                    <a:pt x="232" y="11"/>
                  </a:lnTo>
                  <a:lnTo>
                    <a:pt x="179" y="12"/>
                  </a:lnTo>
                  <a:lnTo>
                    <a:pt x="129" y="13"/>
                  </a:lnTo>
                  <a:lnTo>
                    <a:pt x="81" y="18"/>
                  </a:lnTo>
                  <a:lnTo>
                    <a:pt x="38" y="23"/>
                  </a:lnTo>
                  <a:lnTo>
                    <a:pt x="0" y="31"/>
                  </a:lnTo>
                  <a:close/>
                </a:path>
              </a:pathLst>
            </a:custGeom>
            <a:solidFill>
              <a:srgbClr val="000000"/>
            </a:solidFill>
            <a:ln w="9525">
              <a:noFill/>
              <a:round/>
            </a:ln>
          </p:spPr>
          <p:txBody>
            <a:bodyPr/>
            <a:lstStyle/>
            <a:p>
              <a:endParaRPr lang="en-US"/>
            </a:p>
          </p:txBody>
        </p:sp>
        <p:sp>
          <p:nvSpPr>
            <p:cNvPr id="34" name="Freeform 125"/>
            <p:cNvSpPr/>
            <p:nvPr/>
          </p:nvSpPr>
          <p:spPr bwMode="auto">
            <a:xfrm>
              <a:off x="3077" y="94"/>
              <a:ext cx="16" cy="740"/>
            </a:xfrm>
            <a:custGeom>
              <a:avLst/>
              <a:gdLst/>
              <a:ahLst/>
              <a:cxnLst>
                <a:cxn ang="0">
                  <a:pos x="0" y="0"/>
                </a:cxn>
                <a:cxn ang="0">
                  <a:pos x="15" y="1606"/>
                </a:cxn>
                <a:cxn ang="0">
                  <a:pos x="16" y="1537"/>
                </a:cxn>
                <a:cxn ang="0">
                  <a:pos x="19" y="1355"/>
                </a:cxn>
                <a:cxn ang="0">
                  <a:pos x="23" y="1098"/>
                </a:cxn>
                <a:cxn ang="0">
                  <a:pos x="26" y="802"/>
                </a:cxn>
                <a:cxn ang="0">
                  <a:pos x="26" y="508"/>
                </a:cxn>
                <a:cxn ang="0">
                  <a:pos x="24" y="251"/>
                </a:cxn>
                <a:cxn ang="0">
                  <a:pos x="15" y="69"/>
                </a:cxn>
                <a:cxn ang="0">
                  <a:pos x="0" y="0"/>
                </a:cxn>
              </a:cxnLst>
              <a:rect l="0" t="0" r="r" b="b"/>
              <a:pathLst>
                <a:path w="26" h="1606">
                  <a:moveTo>
                    <a:pt x="0" y="0"/>
                  </a:moveTo>
                  <a:lnTo>
                    <a:pt x="15" y="1606"/>
                  </a:lnTo>
                  <a:lnTo>
                    <a:pt x="16" y="1537"/>
                  </a:lnTo>
                  <a:lnTo>
                    <a:pt x="19" y="1355"/>
                  </a:lnTo>
                  <a:lnTo>
                    <a:pt x="23" y="1098"/>
                  </a:lnTo>
                  <a:lnTo>
                    <a:pt x="26" y="802"/>
                  </a:lnTo>
                  <a:lnTo>
                    <a:pt x="26" y="508"/>
                  </a:lnTo>
                  <a:lnTo>
                    <a:pt x="24" y="251"/>
                  </a:lnTo>
                  <a:lnTo>
                    <a:pt x="15" y="69"/>
                  </a:lnTo>
                  <a:lnTo>
                    <a:pt x="0" y="0"/>
                  </a:lnTo>
                  <a:close/>
                </a:path>
              </a:pathLst>
            </a:custGeom>
            <a:solidFill>
              <a:srgbClr val="000000"/>
            </a:solidFill>
            <a:ln w="9525">
              <a:noFill/>
              <a:round/>
            </a:ln>
          </p:spPr>
          <p:txBody>
            <a:bodyPr/>
            <a:lstStyle/>
            <a:p>
              <a:endParaRPr lang="en-US"/>
            </a:p>
          </p:txBody>
        </p:sp>
        <p:sp>
          <p:nvSpPr>
            <p:cNvPr id="35" name="Freeform 126"/>
            <p:cNvSpPr/>
            <p:nvPr/>
          </p:nvSpPr>
          <p:spPr bwMode="auto">
            <a:xfrm>
              <a:off x="2948" y="101"/>
              <a:ext cx="15" cy="740"/>
            </a:xfrm>
            <a:custGeom>
              <a:avLst/>
              <a:gdLst/>
              <a:ahLst/>
              <a:cxnLst>
                <a:cxn ang="0">
                  <a:pos x="0" y="0"/>
                </a:cxn>
                <a:cxn ang="0">
                  <a:pos x="15" y="1607"/>
                </a:cxn>
                <a:cxn ang="0">
                  <a:pos x="16" y="1537"/>
                </a:cxn>
                <a:cxn ang="0">
                  <a:pos x="19" y="1355"/>
                </a:cxn>
                <a:cxn ang="0">
                  <a:pos x="23" y="1099"/>
                </a:cxn>
                <a:cxn ang="0">
                  <a:pos x="26" y="803"/>
                </a:cxn>
                <a:cxn ang="0">
                  <a:pos x="26" y="508"/>
                </a:cxn>
                <a:cxn ang="0">
                  <a:pos x="24" y="251"/>
                </a:cxn>
                <a:cxn ang="0">
                  <a:pos x="15" y="69"/>
                </a:cxn>
                <a:cxn ang="0">
                  <a:pos x="0" y="0"/>
                </a:cxn>
              </a:cxnLst>
              <a:rect l="0" t="0" r="r" b="b"/>
              <a:pathLst>
                <a:path w="26" h="1607">
                  <a:moveTo>
                    <a:pt x="0" y="0"/>
                  </a:moveTo>
                  <a:lnTo>
                    <a:pt x="15" y="1607"/>
                  </a:lnTo>
                  <a:lnTo>
                    <a:pt x="16" y="1537"/>
                  </a:lnTo>
                  <a:lnTo>
                    <a:pt x="19" y="1355"/>
                  </a:lnTo>
                  <a:lnTo>
                    <a:pt x="23" y="1099"/>
                  </a:lnTo>
                  <a:lnTo>
                    <a:pt x="26" y="803"/>
                  </a:lnTo>
                  <a:lnTo>
                    <a:pt x="26" y="508"/>
                  </a:lnTo>
                  <a:lnTo>
                    <a:pt x="24" y="251"/>
                  </a:lnTo>
                  <a:lnTo>
                    <a:pt x="15" y="69"/>
                  </a:lnTo>
                  <a:lnTo>
                    <a:pt x="0" y="0"/>
                  </a:lnTo>
                  <a:close/>
                </a:path>
              </a:pathLst>
            </a:custGeom>
            <a:solidFill>
              <a:srgbClr val="000000"/>
            </a:solidFill>
            <a:ln w="9525">
              <a:noFill/>
              <a:round/>
            </a:ln>
          </p:spPr>
          <p:txBody>
            <a:bodyPr/>
            <a:lstStyle/>
            <a:p>
              <a:endParaRPr lang="en-US"/>
            </a:p>
          </p:txBody>
        </p:sp>
        <p:sp>
          <p:nvSpPr>
            <p:cNvPr id="36" name="Freeform 127"/>
            <p:cNvSpPr/>
            <p:nvPr/>
          </p:nvSpPr>
          <p:spPr bwMode="auto">
            <a:xfrm>
              <a:off x="2937" y="48"/>
              <a:ext cx="145" cy="40"/>
            </a:xfrm>
            <a:custGeom>
              <a:avLst/>
              <a:gdLst/>
              <a:ahLst/>
              <a:cxnLst>
                <a:cxn ang="0">
                  <a:pos x="0" y="36"/>
                </a:cxn>
                <a:cxn ang="0">
                  <a:pos x="3" y="35"/>
                </a:cxn>
                <a:cxn ang="0">
                  <a:pos x="11" y="32"/>
                </a:cxn>
                <a:cxn ang="0">
                  <a:pos x="22" y="27"/>
                </a:cxn>
                <a:cxn ang="0">
                  <a:pos x="37" y="22"/>
                </a:cxn>
                <a:cxn ang="0">
                  <a:pos x="55" y="17"/>
                </a:cxn>
                <a:cxn ang="0">
                  <a:pos x="74" y="11"/>
                </a:cxn>
                <a:cxn ang="0">
                  <a:pos x="96" y="6"/>
                </a:cxn>
                <a:cxn ang="0">
                  <a:pos x="118" y="3"/>
                </a:cxn>
                <a:cxn ang="0">
                  <a:pos x="140" y="0"/>
                </a:cxn>
                <a:cxn ang="0">
                  <a:pos x="162" y="2"/>
                </a:cxn>
                <a:cxn ang="0">
                  <a:pos x="182" y="5"/>
                </a:cxn>
                <a:cxn ang="0">
                  <a:pos x="202" y="12"/>
                </a:cxn>
                <a:cxn ang="0">
                  <a:pos x="218" y="23"/>
                </a:cxn>
                <a:cxn ang="0">
                  <a:pos x="231" y="40"/>
                </a:cxn>
                <a:cxn ang="0">
                  <a:pos x="241" y="60"/>
                </a:cxn>
                <a:cxn ang="0">
                  <a:pos x="246" y="87"/>
                </a:cxn>
                <a:cxn ang="0">
                  <a:pos x="245" y="86"/>
                </a:cxn>
                <a:cxn ang="0">
                  <a:pos x="243" y="82"/>
                </a:cxn>
                <a:cxn ang="0">
                  <a:pos x="240" y="78"/>
                </a:cxn>
                <a:cxn ang="0">
                  <a:pos x="234" y="72"/>
                </a:cxn>
                <a:cxn ang="0">
                  <a:pos x="227" y="65"/>
                </a:cxn>
                <a:cxn ang="0">
                  <a:pos x="219" y="57"/>
                </a:cxn>
                <a:cxn ang="0">
                  <a:pos x="208" y="49"/>
                </a:cxn>
                <a:cxn ang="0">
                  <a:pos x="195" y="42"/>
                </a:cxn>
                <a:cxn ang="0">
                  <a:pos x="180" y="35"/>
                </a:cxn>
                <a:cxn ang="0">
                  <a:pos x="163" y="29"/>
                </a:cxn>
                <a:cxn ang="0">
                  <a:pos x="142" y="25"/>
                </a:cxn>
                <a:cxn ang="0">
                  <a:pos x="120" y="21"/>
                </a:cxn>
                <a:cxn ang="0">
                  <a:pos x="95" y="21"/>
                </a:cxn>
                <a:cxn ang="0">
                  <a:pos x="66" y="23"/>
                </a:cxn>
                <a:cxn ang="0">
                  <a:pos x="35" y="28"/>
                </a:cxn>
                <a:cxn ang="0">
                  <a:pos x="0" y="36"/>
                </a:cxn>
              </a:cxnLst>
              <a:rect l="0" t="0" r="r" b="b"/>
              <a:pathLst>
                <a:path w="246" h="87">
                  <a:moveTo>
                    <a:pt x="0" y="36"/>
                  </a:moveTo>
                  <a:lnTo>
                    <a:pt x="3" y="35"/>
                  </a:lnTo>
                  <a:lnTo>
                    <a:pt x="11" y="32"/>
                  </a:lnTo>
                  <a:lnTo>
                    <a:pt x="22" y="27"/>
                  </a:lnTo>
                  <a:lnTo>
                    <a:pt x="37" y="22"/>
                  </a:lnTo>
                  <a:lnTo>
                    <a:pt x="55" y="17"/>
                  </a:lnTo>
                  <a:lnTo>
                    <a:pt x="74" y="11"/>
                  </a:lnTo>
                  <a:lnTo>
                    <a:pt x="96" y="6"/>
                  </a:lnTo>
                  <a:lnTo>
                    <a:pt x="118" y="3"/>
                  </a:lnTo>
                  <a:lnTo>
                    <a:pt x="140" y="0"/>
                  </a:lnTo>
                  <a:lnTo>
                    <a:pt x="162" y="2"/>
                  </a:lnTo>
                  <a:lnTo>
                    <a:pt x="182" y="5"/>
                  </a:lnTo>
                  <a:lnTo>
                    <a:pt x="202" y="12"/>
                  </a:lnTo>
                  <a:lnTo>
                    <a:pt x="218" y="23"/>
                  </a:lnTo>
                  <a:lnTo>
                    <a:pt x="231" y="40"/>
                  </a:lnTo>
                  <a:lnTo>
                    <a:pt x="241" y="60"/>
                  </a:lnTo>
                  <a:lnTo>
                    <a:pt x="246" y="87"/>
                  </a:lnTo>
                  <a:lnTo>
                    <a:pt x="245" y="86"/>
                  </a:lnTo>
                  <a:lnTo>
                    <a:pt x="243" y="82"/>
                  </a:lnTo>
                  <a:lnTo>
                    <a:pt x="240" y="78"/>
                  </a:lnTo>
                  <a:lnTo>
                    <a:pt x="234" y="72"/>
                  </a:lnTo>
                  <a:lnTo>
                    <a:pt x="227" y="65"/>
                  </a:lnTo>
                  <a:lnTo>
                    <a:pt x="219" y="57"/>
                  </a:lnTo>
                  <a:lnTo>
                    <a:pt x="208" y="49"/>
                  </a:lnTo>
                  <a:lnTo>
                    <a:pt x="195" y="42"/>
                  </a:lnTo>
                  <a:lnTo>
                    <a:pt x="180" y="35"/>
                  </a:lnTo>
                  <a:lnTo>
                    <a:pt x="163" y="29"/>
                  </a:lnTo>
                  <a:lnTo>
                    <a:pt x="142" y="25"/>
                  </a:lnTo>
                  <a:lnTo>
                    <a:pt x="120" y="21"/>
                  </a:lnTo>
                  <a:lnTo>
                    <a:pt x="95" y="21"/>
                  </a:lnTo>
                  <a:lnTo>
                    <a:pt x="66" y="23"/>
                  </a:lnTo>
                  <a:lnTo>
                    <a:pt x="35" y="28"/>
                  </a:lnTo>
                  <a:lnTo>
                    <a:pt x="0" y="36"/>
                  </a:lnTo>
                  <a:close/>
                </a:path>
              </a:pathLst>
            </a:custGeom>
            <a:solidFill>
              <a:srgbClr val="000000"/>
            </a:solidFill>
            <a:ln w="9525">
              <a:noFill/>
              <a:round/>
            </a:ln>
          </p:spPr>
          <p:txBody>
            <a:bodyPr/>
            <a:lstStyle/>
            <a:p>
              <a:endParaRPr lang="en-US"/>
            </a:p>
          </p:txBody>
        </p:sp>
      </p:grpSp>
      <p:grpSp>
        <p:nvGrpSpPr>
          <p:cNvPr id="37" name="Group 169"/>
          <p:cNvGrpSpPr/>
          <p:nvPr/>
        </p:nvGrpSpPr>
        <p:grpSpPr bwMode="auto">
          <a:xfrm>
            <a:off x="2362200" y="3200400"/>
            <a:ext cx="915988" cy="895350"/>
            <a:chOff x="2448" y="386"/>
            <a:chExt cx="577" cy="564"/>
          </a:xfrm>
        </p:grpSpPr>
        <p:sp>
          <p:nvSpPr>
            <p:cNvPr id="38" name="Freeform 128"/>
            <p:cNvSpPr/>
            <p:nvPr/>
          </p:nvSpPr>
          <p:spPr bwMode="auto">
            <a:xfrm>
              <a:off x="2458" y="394"/>
              <a:ext cx="566" cy="556"/>
            </a:xfrm>
            <a:custGeom>
              <a:avLst/>
              <a:gdLst/>
              <a:ahLst/>
              <a:cxnLst>
                <a:cxn ang="0">
                  <a:pos x="776" y="100"/>
                </a:cxn>
                <a:cxn ang="0">
                  <a:pos x="784" y="172"/>
                </a:cxn>
                <a:cxn ang="0">
                  <a:pos x="800" y="300"/>
                </a:cxn>
                <a:cxn ang="0">
                  <a:pos x="823" y="463"/>
                </a:cxn>
                <a:cxn ang="0">
                  <a:pos x="850" y="640"/>
                </a:cxn>
                <a:cxn ang="0">
                  <a:pos x="880" y="813"/>
                </a:cxn>
                <a:cxn ang="0">
                  <a:pos x="913" y="961"/>
                </a:cxn>
                <a:cxn ang="0">
                  <a:pos x="947" y="1067"/>
                </a:cxn>
                <a:cxn ang="0">
                  <a:pos x="860" y="1206"/>
                </a:cxn>
                <a:cxn ang="0">
                  <a:pos x="837" y="1200"/>
                </a:cxn>
                <a:cxn ang="0">
                  <a:pos x="774" y="1186"/>
                </a:cxn>
                <a:cxn ang="0">
                  <a:pos x="684" y="1167"/>
                </a:cxn>
                <a:cxn ang="0">
                  <a:pos x="576" y="1147"/>
                </a:cxn>
                <a:cxn ang="0">
                  <a:pos x="462" y="1129"/>
                </a:cxn>
                <a:cxn ang="0">
                  <a:pos x="353" y="1117"/>
                </a:cxn>
                <a:cxn ang="0">
                  <a:pos x="260" y="1115"/>
                </a:cxn>
                <a:cxn ang="0">
                  <a:pos x="194" y="1124"/>
                </a:cxn>
                <a:cxn ang="0">
                  <a:pos x="190" y="1086"/>
                </a:cxn>
                <a:cxn ang="0">
                  <a:pos x="176" y="983"/>
                </a:cxn>
                <a:cxn ang="0">
                  <a:pos x="155" y="838"/>
                </a:cxn>
                <a:cxn ang="0">
                  <a:pos x="129" y="670"/>
                </a:cxn>
                <a:cxn ang="0">
                  <a:pos x="99" y="499"/>
                </a:cxn>
                <a:cxn ang="0">
                  <a:pos x="65" y="346"/>
                </a:cxn>
                <a:cxn ang="0">
                  <a:pos x="32" y="232"/>
                </a:cxn>
                <a:cxn ang="0">
                  <a:pos x="0" y="176"/>
                </a:cxn>
                <a:cxn ang="0">
                  <a:pos x="23" y="163"/>
                </a:cxn>
                <a:cxn ang="0">
                  <a:pos x="73" y="127"/>
                </a:cxn>
                <a:cxn ang="0">
                  <a:pos x="118" y="72"/>
                </a:cxn>
                <a:cxn ang="0">
                  <a:pos x="129" y="0"/>
                </a:cxn>
                <a:cxn ang="0">
                  <a:pos x="154" y="4"/>
                </a:cxn>
                <a:cxn ang="0">
                  <a:pos x="221" y="15"/>
                </a:cxn>
                <a:cxn ang="0">
                  <a:pos x="318" y="31"/>
                </a:cxn>
                <a:cxn ang="0">
                  <a:pos x="429" y="48"/>
                </a:cxn>
                <a:cxn ang="0">
                  <a:pos x="544" y="64"/>
                </a:cxn>
                <a:cxn ang="0">
                  <a:pos x="649" y="79"/>
                </a:cxn>
                <a:cxn ang="0">
                  <a:pos x="730" y="88"/>
                </a:cxn>
                <a:cxn ang="0">
                  <a:pos x="775" y="89"/>
                </a:cxn>
              </a:cxnLst>
              <a:rect l="0" t="0" r="r" b="b"/>
              <a:pathLst>
                <a:path w="964" h="1206">
                  <a:moveTo>
                    <a:pt x="775" y="89"/>
                  </a:moveTo>
                  <a:lnTo>
                    <a:pt x="776" y="100"/>
                  </a:lnTo>
                  <a:lnTo>
                    <a:pt x="780" y="127"/>
                  </a:lnTo>
                  <a:lnTo>
                    <a:pt x="784" y="172"/>
                  </a:lnTo>
                  <a:lnTo>
                    <a:pt x="792" y="231"/>
                  </a:lnTo>
                  <a:lnTo>
                    <a:pt x="800" y="300"/>
                  </a:lnTo>
                  <a:lnTo>
                    <a:pt x="811" y="377"/>
                  </a:lnTo>
                  <a:lnTo>
                    <a:pt x="823" y="463"/>
                  </a:lnTo>
                  <a:lnTo>
                    <a:pt x="836" y="550"/>
                  </a:lnTo>
                  <a:lnTo>
                    <a:pt x="850" y="640"/>
                  </a:lnTo>
                  <a:lnTo>
                    <a:pt x="865" y="728"/>
                  </a:lnTo>
                  <a:lnTo>
                    <a:pt x="880" y="813"/>
                  </a:lnTo>
                  <a:lnTo>
                    <a:pt x="896" y="891"/>
                  </a:lnTo>
                  <a:lnTo>
                    <a:pt x="913" y="961"/>
                  </a:lnTo>
                  <a:lnTo>
                    <a:pt x="930" y="1021"/>
                  </a:lnTo>
                  <a:lnTo>
                    <a:pt x="947" y="1067"/>
                  </a:lnTo>
                  <a:lnTo>
                    <a:pt x="964" y="1097"/>
                  </a:lnTo>
                  <a:lnTo>
                    <a:pt x="860" y="1206"/>
                  </a:lnTo>
                  <a:lnTo>
                    <a:pt x="854" y="1204"/>
                  </a:lnTo>
                  <a:lnTo>
                    <a:pt x="837" y="1200"/>
                  </a:lnTo>
                  <a:lnTo>
                    <a:pt x="809" y="1194"/>
                  </a:lnTo>
                  <a:lnTo>
                    <a:pt x="774" y="1186"/>
                  </a:lnTo>
                  <a:lnTo>
                    <a:pt x="732" y="1177"/>
                  </a:lnTo>
                  <a:lnTo>
                    <a:pt x="684" y="1167"/>
                  </a:lnTo>
                  <a:lnTo>
                    <a:pt x="631" y="1157"/>
                  </a:lnTo>
                  <a:lnTo>
                    <a:pt x="576" y="1147"/>
                  </a:lnTo>
                  <a:lnTo>
                    <a:pt x="519" y="1138"/>
                  </a:lnTo>
                  <a:lnTo>
                    <a:pt x="462" y="1129"/>
                  </a:lnTo>
                  <a:lnTo>
                    <a:pt x="406" y="1123"/>
                  </a:lnTo>
                  <a:lnTo>
                    <a:pt x="353" y="1117"/>
                  </a:lnTo>
                  <a:lnTo>
                    <a:pt x="304" y="1115"/>
                  </a:lnTo>
                  <a:lnTo>
                    <a:pt x="260" y="1115"/>
                  </a:lnTo>
                  <a:lnTo>
                    <a:pt x="223" y="1117"/>
                  </a:lnTo>
                  <a:lnTo>
                    <a:pt x="194" y="1124"/>
                  </a:lnTo>
                  <a:lnTo>
                    <a:pt x="193" y="1113"/>
                  </a:lnTo>
                  <a:lnTo>
                    <a:pt x="190" y="1086"/>
                  </a:lnTo>
                  <a:lnTo>
                    <a:pt x="184" y="1041"/>
                  </a:lnTo>
                  <a:lnTo>
                    <a:pt x="176" y="983"/>
                  </a:lnTo>
                  <a:lnTo>
                    <a:pt x="167" y="915"/>
                  </a:lnTo>
                  <a:lnTo>
                    <a:pt x="155" y="838"/>
                  </a:lnTo>
                  <a:lnTo>
                    <a:pt x="142" y="755"/>
                  </a:lnTo>
                  <a:lnTo>
                    <a:pt x="129" y="670"/>
                  </a:lnTo>
                  <a:lnTo>
                    <a:pt x="114" y="584"/>
                  </a:lnTo>
                  <a:lnTo>
                    <a:pt x="99" y="499"/>
                  </a:lnTo>
                  <a:lnTo>
                    <a:pt x="83" y="420"/>
                  </a:lnTo>
                  <a:lnTo>
                    <a:pt x="65" y="346"/>
                  </a:lnTo>
                  <a:lnTo>
                    <a:pt x="49" y="283"/>
                  </a:lnTo>
                  <a:lnTo>
                    <a:pt x="32" y="232"/>
                  </a:lnTo>
                  <a:lnTo>
                    <a:pt x="16" y="195"/>
                  </a:lnTo>
                  <a:lnTo>
                    <a:pt x="0" y="176"/>
                  </a:lnTo>
                  <a:lnTo>
                    <a:pt x="6" y="172"/>
                  </a:lnTo>
                  <a:lnTo>
                    <a:pt x="23" y="163"/>
                  </a:lnTo>
                  <a:lnTo>
                    <a:pt x="47" y="148"/>
                  </a:lnTo>
                  <a:lnTo>
                    <a:pt x="73" y="127"/>
                  </a:lnTo>
                  <a:lnTo>
                    <a:pt x="99" y="102"/>
                  </a:lnTo>
                  <a:lnTo>
                    <a:pt x="118" y="72"/>
                  </a:lnTo>
                  <a:lnTo>
                    <a:pt x="130" y="38"/>
                  </a:lnTo>
                  <a:lnTo>
                    <a:pt x="129" y="0"/>
                  </a:lnTo>
                  <a:lnTo>
                    <a:pt x="136" y="1"/>
                  </a:lnTo>
                  <a:lnTo>
                    <a:pt x="154" y="4"/>
                  </a:lnTo>
                  <a:lnTo>
                    <a:pt x="183" y="9"/>
                  </a:lnTo>
                  <a:lnTo>
                    <a:pt x="221" y="15"/>
                  </a:lnTo>
                  <a:lnTo>
                    <a:pt x="267" y="23"/>
                  </a:lnTo>
                  <a:lnTo>
                    <a:pt x="318" y="31"/>
                  </a:lnTo>
                  <a:lnTo>
                    <a:pt x="373" y="39"/>
                  </a:lnTo>
                  <a:lnTo>
                    <a:pt x="429" y="48"/>
                  </a:lnTo>
                  <a:lnTo>
                    <a:pt x="488" y="56"/>
                  </a:lnTo>
                  <a:lnTo>
                    <a:pt x="544" y="64"/>
                  </a:lnTo>
                  <a:lnTo>
                    <a:pt x="599" y="72"/>
                  </a:lnTo>
                  <a:lnTo>
                    <a:pt x="649" y="79"/>
                  </a:lnTo>
                  <a:lnTo>
                    <a:pt x="693" y="84"/>
                  </a:lnTo>
                  <a:lnTo>
                    <a:pt x="730" y="88"/>
                  </a:lnTo>
                  <a:lnTo>
                    <a:pt x="758" y="89"/>
                  </a:lnTo>
                  <a:lnTo>
                    <a:pt x="775" y="89"/>
                  </a:lnTo>
                  <a:close/>
                </a:path>
              </a:pathLst>
            </a:custGeom>
            <a:solidFill>
              <a:srgbClr val="7F0000"/>
            </a:solidFill>
            <a:ln w="9525">
              <a:noFill/>
              <a:round/>
            </a:ln>
          </p:spPr>
          <p:txBody>
            <a:bodyPr/>
            <a:lstStyle/>
            <a:p>
              <a:endParaRPr lang="en-US"/>
            </a:p>
          </p:txBody>
        </p:sp>
        <p:sp>
          <p:nvSpPr>
            <p:cNvPr id="39" name="Freeform 129"/>
            <p:cNvSpPr/>
            <p:nvPr/>
          </p:nvSpPr>
          <p:spPr bwMode="auto">
            <a:xfrm>
              <a:off x="2483" y="406"/>
              <a:ext cx="411" cy="80"/>
            </a:xfrm>
            <a:custGeom>
              <a:avLst/>
              <a:gdLst/>
              <a:ahLst/>
              <a:cxnLst>
                <a:cxn ang="0">
                  <a:pos x="700" y="80"/>
                </a:cxn>
                <a:cxn ang="0">
                  <a:pos x="614" y="172"/>
                </a:cxn>
                <a:cxn ang="0">
                  <a:pos x="607" y="171"/>
                </a:cxn>
                <a:cxn ang="0">
                  <a:pos x="590" y="168"/>
                </a:cxn>
                <a:cxn ang="0">
                  <a:pos x="561" y="165"/>
                </a:cxn>
                <a:cxn ang="0">
                  <a:pos x="524" y="160"/>
                </a:cxn>
                <a:cxn ang="0">
                  <a:pos x="479" y="154"/>
                </a:cxn>
                <a:cxn ang="0">
                  <a:pos x="431" y="149"/>
                </a:cxn>
                <a:cxn ang="0">
                  <a:pos x="378" y="142"/>
                </a:cxn>
                <a:cxn ang="0">
                  <a:pos x="323" y="136"/>
                </a:cxn>
                <a:cxn ang="0">
                  <a:pos x="266" y="130"/>
                </a:cxn>
                <a:cxn ang="0">
                  <a:pos x="212" y="124"/>
                </a:cxn>
                <a:cxn ang="0">
                  <a:pos x="160" y="121"/>
                </a:cxn>
                <a:cxn ang="0">
                  <a:pos x="113" y="118"/>
                </a:cxn>
                <a:cxn ang="0">
                  <a:pos x="71" y="115"/>
                </a:cxn>
                <a:cxn ang="0">
                  <a:pos x="38" y="115"/>
                </a:cxn>
                <a:cxn ang="0">
                  <a:pos x="14" y="118"/>
                </a:cxn>
                <a:cxn ang="0">
                  <a:pos x="0" y="121"/>
                </a:cxn>
                <a:cxn ang="0">
                  <a:pos x="91" y="0"/>
                </a:cxn>
                <a:cxn ang="0">
                  <a:pos x="97" y="1"/>
                </a:cxn>
                <a:cxn ang="0">
                  <a:pos x="112" y="3"/>
                </a:cxn>
                <a:cxn ang="0">
                  <a:pos x="136" y="7"/>
                </a:cxn>
                <a:cxn ang="0">
                  <a:pos x="167" y="13"/>
                </a:cxn>
                <a:cxn ang="0">
                  <a:pos x="205" y="18"/>
                </a:cxn>
                <a:cxn ang="0">
                  <a:pos x="248" y="25"/>
                </a:cxn>
                <a:cxn ang="0">
                  <a:pos x="295" y="32"/>
                </a:cxn>
                <a:cxn ang="0">
                  <a:pos x="345" y="39"/>
                </a:cxn>
                <a:cxn ang="0">
                  <a:pos x="396" y="47"/>
                </a:cxn>
                <a:cxn ang="0">
                  <a:pos x="448" y="54"/>
                </a:cxn>
                <a:cxn ang="0">
                  <a:pos x="499" y="61"/>
                </a:cxn>
                <a:cxn ang="0">
                  <a:pos x="548" y="67"/>
                </a:cxn>
                <a:cxn ang="0">
                  <a:pos x="593" y="73"/>
                </a:cxn>
                <a:cxn ang="0">
                  <a:pos x="635" y="76"/>
                </a:cxn>
                <a:cxn ang="0">
                  <a:pos x="672" y="78"/>
                </a:cxn>
                <a:cxn ang="0">
                  <a:pos x="700" y="80"/>
                </a:cxn>
              </a:cxnLst>
              <a:rect l="0" t="0" r="r" b="b"/>
              <a:pathLst>
                <a:path w="700" h="172">
                  <a:moveTo>
                    <a:pt x="700" y="80"/>
                  </a:moveTo>
                  <a:lnTo>
                    <a:pt x="614" y="172"/>
                  </a:lnTo>
                  <a:lnTo>
                    <a:pt x="607" y="171"/>
                  </a:lnTo>
                  <a:lnTo>
                    <a:pt x="590" y="168"/>
                  </a:lnTo>
                  <a:lnTo>
                    <a:pt x="561" y="165"/>
                  </a:lnTo>
                  <a:lnTo>
                    <a:pt x="524" y="160"/>
                  </a:lnTo>
                  <a:lnTo>
                    <a:pt x="479" y="154"/>
                  </a:lnTo>
                  <a:lnTo>
                    <a:pt x="431" y="149"/>
                  </a:lnTo>
                  <a:lnTo>
                    <a:pt x="378" y="142"/>
                  </a:lnTo>
                  <a:lnTo>
                    <a:pt x="323" y="136"/>
                  </a:lnTo>
                  <a:lnTo>
                    <a:pt x="266" y="130"/>
                  </a:lnTo>
                  <a:lnTo>
                    <a:pt x="212" y="124"/>
                  </a:lnTo>
                  <a:lnTo>
                    <a:pt x="160" y="121"/>
                  </a:lnTo>
                  <a:lnTo>
                    <a:pt x="113" y="118"/>
                  </a:lnTo>
                  <a:lnTo>
                    <a:pt x="71" y="115"/>
                  </a:lnTo>
                  <a:lnTo>
                    <a:pt x="38" y="115"/>
                  </a:lnTo>
                  <a:lnTo>
                    <a:pt x="14" y="118"/>
                  </a:lnTo>
                  <a:lnTo>
                    <a:pt x="0" y="121"/>
                  </a:lnTo>
                  <a:lnTo>
                    <a:pt x="91" y="0"/>
                  </a:lnTo>
                  <a:lnTo>
                    <a:pt x="97" y="1"/>
                  </a:lnTo>
                  <a:lnTo>
                    <a:pt x="112" y="3"/>
                  </a:lnTo>
                  <a:lnTo>
                    <a:pt x="136" y="7"/>
                  </a:lnTo>
                  <a:lnTo>
                    <a:pt x="167" y="13"/>
                  </a:lnTo>
                  <a:lnTo>
                    <a:pt x="205" y="18"/>
                  </a:lnTo>
                  <a:lnTo>
                    <a:pt x="248" y="25"/>
                  </a:lnTo>
                  <a:lnTo>
                    <a:pt x="295" y="32"/>
                  </a:lnTo>
                  <a:lnTo>
                    <a:pt x="345" y="39"/>
                  </a:lnTo>
                  <a:lnTo>
                    <a:pt x="396" y="47"/>
                  </a:lnTo>
                  <a:lnTo>
                    <a:pt x="448" y="54"/>
                  </a:lnTo>
                  <a:lnTo>
                    <a:pt x="499" y="61"/>
                  </a:lnTo>
                  <a:lnTo>
                    <a:pt x="548" y="67"/>
                  </a:lnTo>
                  <a:lnTo>
                    <a:pt x="593" y="73"/>
                  </a:lnTo>
                  <a:lnTo>
                    <a:pt x="635" y="76"/>
                  </a:lnTo>
                  <a:lnTo>
                    <a:pt x="672" y="78"/>
                  </a:lnTo>
                  <a:lnTo>
                    <a:pt x="700" y="80"/>
                  </a:lnTo>
                  <a:close/>
                </a:path>
              </a:pathLst>
            </a:custGeom>
            <a:solidFill>
              <a:srgbClr val="CCCC99"/>
            </a:solidFill>
            <a:ln w="9525">
              <a:noFill/>
              <a:round/>
            </a:ln>
          </p:spPr>
          <p:txBody>
            <a:bodyPr/>
            <a:lstStyle/>
            <a:p>
              <a:endParaRPr lang="en-US"/>
            </a:p>
          </p:txBody>
        </p:sp>
        <p:sp>
          <p:nvSpPr>
            <p:cNvPr id="40" name="Freeform 130"/>
            <p:cNvSpPr/>
            <p:nvPr/>
          </p:nvSpPr>
          <p:spPr bwMode="auto">
            <a:xfrm>
              <a:off x="2846" y="458"/>
              <a:ext cx="178" cy="492"/>
            </a:xfrm>
            <a:custGeom>
              <a:avLst/>
              <a:gdLst/>
              <a:ahLst/>
              <a:cxnLst>
                <a:cxn ang="0">
                  <a:pos x="0" y="88"/>
                </a:cxn>
                <a:cxn ang="0">
                  <a:pos x="0" y="95"/>
                </a:cxn>
                <a:cxn ang="0">
                  <a:pos x="2" y="115"/>
                </a:cxn>
                <a:cxn ang="0">
                  <a:pos x="6" y="147"/>
                </a:cxn>
                <a:cxn ang="0">
                  <a:pos x="9" y="190"/>
                </a:cxn>
                <a:cxn ang="0">
                  <a:pos x="15" y="241"/>
                </a:cxn>
                <a:cxn ang="0">
                  <a:pos x="23" y="300"/>
                </a:cxn>
                <a:cxn ang="0">
                  <a:pos x="31" y="367"/>
                </a:cxn>
                <a:cxn ang="0">
                  <a:pos x="42" y="440"/>
                </a:cxn>
                <a:cxn ang="0">
                  <a:pos x="54" y="516"/>
                </a:cxn>
                <a:cxn ang="0">
                  <a:pos x="69" y="595"/>
                </a:cxn>
                <a:cxn ang="0">
                  <a:pos x="85" y="677"/>
                </a:cxn>
                <a:cxn ang="0">
                  <a:pos x="104" y="759"/>
                </a:cxn>
                <a:cxn ang="0">
                  <a:pos x="124" y="839"/>
                </a:cxn>
                <a:cxn ang="0">
                  <a:pos x="146" y="919"/>
                </a:cxn>
                <a:cxn ang="0">
                  <a:pos x="172" y="996"/>
                </a:cxn>
                <a:cxn ang="0">
                  <a:pos x="199" y="1068"/>
                </a:cxn>
                <a:cxn ang="0">
                  <a:pos x="303" y="959"/>
                </a:cxn>
                <a:cxn ang="0">
                  <a:pos x="303" y="959"/>
                </a:cxn>
                <a:cxn ang="0">
                  <a:pos x="301" y="957"/>
                </a:cxn>
                <a:cxn ang="0">
                  <a:pos x="297" y="953"/>
                </a:cxn>
                <a:cxn ang="0">
                  <a:pos x="294" y="944"/>
                </a:cxn>
                <a:cxn ang="0">
                  <a:pos x="288" y="930"/>
                </a:cxn>
                <a:cxn ang="0">
                  <a:pos x="281" y="909"/>
                </a:cxn>
                <a:cxn ang="0">
                  <a:pos x="272" y="879"/>
                </a:cxn>
                <a:cxn ang="0">
                  <a:pos x="263" y="839"/>
                </a:cxn>
                <a:cxn ang="0">
                  <a:pos x="250" y="789"/>
                </a:cxn>
                <a:cxn ang="0">
                  <a:pos x="237" y="725"/>
                </a:cxn>
                <a:cxn ang="0">
                  <a:pos x="221" y="647"/>
                </a:cxn>
                <a:cxn ang="0">
                  <a:pos x="204" y="555"/>
                </a:cxn>
                <a:cxn ang="0">
                  <a:pos x="185" y="444"/>
                </a:cxn>
                <a:cxn ang="0">
                  <a:pos x="163" y="317"/>
                </a:cxn>
                <a:cxn ang="0">
                  <a:pos x="140" y="169"/>
                </a:cxn>
                <a:cxn ang="0">
                  <a:pos x="115" y="0"/>
                </a:cxn>
                <a:cxn ang="0">
                  <a:pos x="0" y="88"/>
                </a:cxn>
              </a:cxnLst>
              <a:rect l="0" t="0" r="r" b="b"/>
              <a:pathLst>
                <a:path w="303" h="1068">
                  <a:moveTo>
                    <a:pt x="0" y="88"/>
                  </a:moveTo>
                  <a:lnTo>
                    <a:pt x="0" y="95"/>
                  </a:lnTo>
                  <a:lnTo>
                    <a:pt x="2" y="115"/>
                  </a:lnTo>
                  <a:lnTo>
                    <a:pt x="6" y="147"/>
                  </a:lnTo>
                  <a:lnTo>
                    <a:pt x="9" y="190"/>
                  </a:lnTo>
                  <a:lnTo>
                    <a:pt x="15" y="241"/>
                  </a:lnTo>
                  <a:lnTo>
                    <a:pt x="23" y="300"/>
                  </a:lnTo>
                  <a:lnTo>
                    <a:pt x="31" y="367"/>
                  </a:lnTo>
                  <a:lnTo>
                    <a:pt x="42" y="440"/>
                  </a:lnTo>
                  <a:lnTo>
                    <a:pt x="54" y="516"/>
                  </a:lnTo>
                  <a:lnTo>
                    <a:pt x="69" y="595"/>
                  </a:lnTo>
                  <a:lnTo>
                    <a:pt x="85" y="677"/>
                  </a:lnTo>
                  <a:lnTo>
                    <a:pt x="104" y="759"/>
                  </a:lnTo>
                  <a:lnTo>
                    <a:pt x="124" y="839"/>
                  </a:lnTo>
                  <a:lnTo>
                    <a:pt x="146" y="919"/>
                  </a:lnTo>
                  <a:lnTo>
                    <a:pt x="172" y="996"/>
                  </a:lnTo>
                  <a:lnTo>
                    <a:pt x="199" y="1068"/>
                  </a:lnTo>
                  <a:lnTo>
                    <a:pt x="303" y="959"/>
                  </a:lnTo>
                  <a:lnTo>
                    <a:pt x="303" y="959"/>
                  </a:lnTo>
                  <a:lnTo>
                    <a:pt x="301" y="957"/>
                  </a:lnTo>
                  <a:lnTo>
                    <a:pt x="297" y="953"/>
                  </a:lnTo>
                  <a:lnTo>
                    <a:pt x="294" y="944"/>
                  </a:lnTo>
                  <a:lnTo>
                    <a:pt x="288" y="930"/>
                  </a:lnTo>
                  <a:lnTo>
                    <a:pt x="281" y="909"/>
                  </a:lnTo>
                  <a:lnTo>
                    <a:pt x="272" y="879"/>
                  </a:lnTo>
                  <a:lnTo>
                    <a:pt x="263" y="839"/>
                  </a:lnTo>
                  <a:lnTo>
                    <a:pt x="250" y="789"/>
                  </a:lnTo>
                  <a:lnTo>
                    <a:pt x="237" y="725"/>
                  </a:lnTo>
                  <a:lnTo>
                    <a:pt x="221" y="647"/>
                  </a:lnTo>
                  <a:lnTo>
                    <a:pt x="204" y="555"/>
                  </a:lnTo>
                  <a:lnTo>
                    <a:pt x="185" y="444"/>
                  </a:lnTo>
                  <a:lnTo>
                    <a:pt x="163" y="317"/>
                  </a:lnTo>
                  <a:lnTo>
                    <a:pt x="140" y="169"/>
                  </a:lnTo>
                  <a:lnTo>
                    <a:pt x="115" y="0"/>
                  </a:lnTo>
                  <a:lnTo>
                    <a:pt x="0" y="88"/>
                  </a:lnTo>
                  <a:close/>
                </a:path>
              </a:pathLst>
            </a:custGeom>
            <a:solidFill>
              <a:srgbClr val="CC0000"/>
            </a:solidFill>
            <a:ln w="9525">
              <a:noFill/>
              <a:round/>
            </a:ln>
          </p:spPr>
          <p:txBody>
            <a:bodyPr/>
            <a:lstStyle/>
            <a:p>
              <a:endParaRPr lang="en-US"/>
            </a:p>
          </p:txBody>
        </p:sp>
        <p:sp>
          <p:nvSpPr>
            <p:cNvPr id="41" name="Freeform 131"/>
            <p:cNvSpPr/>
            <p:nvPr/>
          </p:nvSpPr>
          <p:spPr bwMode="auto">
            <a:xfrm>
              <a:off x="2836" y="443"/>
              <a:ext cx="54" cy="43"/>
            </a:xfrm>
            <a:custGeom>
              <a:avLst/>
              <a:gdLst/>
              <a:ahLst/>
              <a:cxnLst>
                <a:cxn ang="0">
                  <a:pos x="91" y="0"/>
                </a:cxn>
                <a:cxn ang="0">
                  <a:pos x="87" y="2"/>
                </a:cxn>
                <a:cxn ang="0">
                  <a:pos x="74" y="8"/>
                </a:cxn>
                <a:cxn ang="0">
                  <a:pos x="57" y="18"/>
                </a:cxn>
                <a:cxn ang="0">
                  <a:pos x="37" y="29"/>
                </a:cxn>
                <a:cxn ang="0">
                  <a:pos x="20" y="43"/>
                </a:cxn>
                <a:cxn ang="0">
                  <a:pos x="6" y="59"/>
                </a:cxn>
                <a:cxn ang="0">
                  <a:pos x="0" y="76"/>
                </a:cxn>
                <a:cxn ang="0">
                  <a:pos x="5" y="92"/>
                </a:cxn>
                <a:cxn ang="0">
                  <a:pos x="91" y="0"/>
                </a:cxn>
              </a:cxnLst>
              <a:rect l="0" t="0" r="r" b="b"/>
              <a:pathLst>
                <a:path w="91" h="92">
                  <a:moveTo>
                    <a:pt x="91" y="0"/>
                  </a:moveTo>
                  <a:lnTo>
                    <a:pt x="87" y="2"/>
                  </a:lnTo>
                  <a:lnTo>
                    <a:pt x="74" y="8"/>
                  </a:lnTo>
                  <a:lnTo>
                    <a:pt x="57" y="18"/>
                  </a:lnTo>
                  <a:lnTo>
                    <a:pt x="37" y="29"/>
                  </a:lnTo>
                  <a:lnTo>
                    <a:pt x="20" y="43"/>
                  </a:lnTo>
                  <a:lnTo>
                    <a:pt x="6" y="59"/>
                  </a:lnTo>
                  <a:lnTo>
                    <a:pt x="0" y="76"/>
                  </a:lnTo>
                  <a:lnTo>
                    <a:pt x="5" y="92"/>
                  </a:lnTo>
                  <a:lnTo>
                    <a:pt x="91" y="0"/>
                  </a:lnTo>
                  <a:close/>
                </a:path>
              </a:pathLst>
            </a:custGeom>
            <a:solidFill>
              <a:srgbClr val="000000"/>
            </a:solidFill>
            <a:ln w="9525">
              <a:noFill/>
              <a:round/>
            </a:ln>
          </p:spPr>
          <p:txBody>
            <a:bodyPr/>
            <a:lstStyle/>
            <a:p>
              <a:endParaRPr lang="en-US"/>
            </a:p>
          </p:txBody>
        </p:sp>
        <p:sp>
          <p:nvSpPr>
            <p:cNvPr id="42" name="Freeform 132"/>
            <p:cNvSpPr/>
            <p:nvPr/>
          </p:nvSpPr>
          <p:spPr bwMode="auto">
            <a:xfrm>
              <a:off x="2532" y="386"/>
              <a:ext cx="384" cy="42"/>
            </a:xfrm>
            <a:custGeom>
              <a:avLst/>
              <a:gdLst/>
              <a:ahLst/>
              <a:cxnLst>
                <a:cxn ang="0">
                  <a:pos x="654" y="91"/>
                </a:cxn>
                <a:cxn ang="0">
                  <a:pos x="652" y="91"/>
                </a:cxn>
                <a:cxn ang="0">
                  <a:pos x="648" y="91"/>
                </a:cxn>
                <a:cxn ang="0">
                  <a:pos x="640" y="92"/>
                </a:cxn>
                <a:cxn ang="0">
                  <a:pos x="627" y="92"/>
                </a:cxn>
                <a:cxn ang="0">
                  <a:pos x="611" y="92"/>
                </a:cxn>
                <a:cxn ang="0">
                  <a:pos x="591" y="92"/>
                </a:cxn>
                <a:cxn ang="0">
                  <a:pos x="565" y="91"/>
                </a:cxn>
                <a:cxn ang="0">
                  <a:pos x="534" y="89"/>
                </a:cxn>
                <a:cxn ang="0">
                  <a:pos x="498" y="86"/>
                </a:cxn>
                <a:cxn ang="0">
                  <a:pos x="454" y="81"/>
                </a:cxn>
                <a:cxn ang="0">
                  <a:pos x="406" y="75"/>
                </a:cxn>
                <a:cxn ang="0">
                  <a:pos x="349" y="68"/>
                </a:cxn>
                <a:cxn ang="0">
                  <a:pos x="287" y="59"/>
                </a:cxn>
                <a:cxn ang="0">
                  <a:pos x="216" y="47"/>
                </a:cxn>
                <a:cxn ang="0">
                  <a:pos x="137" y="35"/>
                </a:cxn>
                <a:cxn ang="0">
                  <a:pos x="51" y="19"/>
                </a:cxn>
                <a:cxn ang="0">
                  <a:pos x="49" y="18"/>
                </a:cxn>
                <a:cxn ang="0">
                  <a:pos x="43" y="16"/>
                </a:cxn>
                <a:cxn ang="0">
                  <a:pos x="34" y="14"/>
                </a:cxn>
                <a:cxn ang="0">
                  <a:pos x="24" y="14"/>
                </a:cxn>
                <a:cxn ang="0">
                  <a:pos x="15" y="15"/>
                </a:cxn>
                <a:cxn ang="0">
                  <a:pos x="8" y="21"/>
                </a:cxn>
                <a:cxn ang="0">
                  <a:pos x="5" y="30"/>
                </a:cxn>
                <a:cxn ang="0">
                  <a:pos x="6" y="44"/>
                </a:cxn>
                <a:cxn ang="0">
                  <a:pos x="5" y="42"/>
                </a:cxn>
                <a:cxn ang="0">
                  <a:pos x="1" y="34"/>
                </a:cxn>
                <a:cxn ang="0">
                  <a:pos x="0" y="24"/>
                </a:cxn>
                <a:cxn ang="0">
                  <a:pos x="1" y="14"/>
                </a:cxn>
                <a:cxn ang="0">
                  <a:pos x="7" y="6"/>
                </a:cxn>
                <a:cxn ang="0">
                  <a:pos x="20" y="0"/>
                </a:cxn>
                <a:cxn ang="0">
                  <a:pos x="43" y="0"/>
                </a:cxn>
                <a:cxn ang="0">
                  <a:pos x="76" y="8"/>
                </a:cxn>
                <a:cxn ang="0">
                  <a:pos x="80" y="9"/>
                </a:cxn>
                <a:cxn ang="0">
                  <a:pos x="91" y="12"/>
                </a:cxn>
                <a:cxn ang="0">
                  <a:pos x="109" y="15"/>
                </a:cxn>
                <a:cxn ang="0">
                  <a:pos x="132" y="20"/>
                </a:cxn>
                <a:cxn ang="0">
                  <a:pos x="160" y="26"/>
                </a:cxn>
                <a:cxn ang="0">
                  <a:pos x="194" y="31"/>
                </a:cxn>
                <a:cxn ang="0">
                  <a:pos x="232" y="38"/>
                </a:cxn>
                <a:cxn ang="0">
                  <a:pos x="273" y="45"/>
                </a:cxn>
                <a:cxn ang="0">
                  <a:pos x="317" y="53"/>
                </a:cxn>
                <a:cxn ang="0">
                  <a:pos x="363" y="60"/>
                </a:cxn>
                <a:cxn ang="0">
                  <a:pos x="410" y="67"/>
                </a:cxn>
                <a:cxn ang="0">
                  <a:pos x="460" y="74"/>
                </a:cxn>
                <a:cxn ang="0">
                  <a:pos x="510" y="80"/>
                </a:cxn>
                <a:cxn ang="0">
                  <a:pos x="558" y="84"/>
                </a:cxn>
                <a:cxn ang="0">
                  <a:pos x="606" y="89"/>
                </a:cxn>
                <a:cxn ang="0">
                  <a:pos x="654" y="91"/>
                </a:cxn>
              </a:cxnLst>
              <a:rect l="0" t="0" r="r" b="b"/>
              <a:pathLst>
                <a:path w="654" h="92">
                  <a:moveTo>
                    <a:pt x="654" y="91"/>
                  </a:moveTo>
                  <a:lnTo>
                    <a:pt x="652" y="91"/>
                  </a:lnTo>
                  <a:lnTo>
                    <a:pt x="648" y="91"/>
                  </a:lnTo>
                  <a:lnTo>
                    <a:pt x="640" y="92"/>
                  </a:lnTo>
                  <a:lnTo>
                    <a:pt x="627" y="92"/>
                  </a:lnTo>
                  <a:lnTo>
                    <a:pt x="611" y="92"/>
                  </a:lnTo>
                  <a:lnTo>
                    <a:pt x="591" y="92"/>
                  </a:lnTo>
                  <a:lnTo>
                    <a:pt x="565" y="91"/>
                  </a:lnTo>
                  <a:lnTo>
                    <a:pt x="534" y="89"/>
                  </a:lnTo>
                  <a:lnTo>
                    <a:pt x="498" y="86"/>
                  </a:lnTo>
                  <a:lnTo>
                    <a:pt x="454" y="81"/>
                  </a:lnTo>
                  <a:lnTo>
                    <a:pt x="406" y="75"/>
                  </a:lnTo>
                  <a:lnTo>
                    <a:pt x="349" y="68"/>
                  </a:lnTo>
                  <a:lnTo>
                    <a:pt x="287" y="59"/>
                  </a:lnTo>
                  <a:lnTo>
                    <a:pt x="216" y="47"/>
                  </a:lnTo>
                  <a:lnTo>
                    <a:pt x="137" y="35"/>
                  </a:lnTo>
                  <a:lnTo>
                    <a:pt x="51" y="19"/>
                  </a:lnTo>
                  <a:lnTo>
                    <a:pt x="49" y="18"/>
                  </a:lnTo>
                  <a:lnTo>
                    <a:pt x="43" y="16"/>
                  </a:lnTo>
                  <a:lnTo>
                    <a:pt x="34" y="14"/>
                  </a:lnTo>
                  <a:lnTo>
                    <a:pt x="24" y="14"/>
                  </a:lnTo>
                  <a:lnTo>
                    <a:pt x="15" y="15"/>
                  </a:lnTo>
                  <a:lnTo>
                    <a:pt x="8" y="21"/>
                  </a:lnTo>
                  <a:lnTo>
                    <a:pt x="5" y="30"/>
                  </a:lnTo>
                  <a:lnTo>
                    <a:pt x="6" y="44"/>
                  </a:lnTo>
                  <a:lnTo>
                    <a:pt x="5" y="42"/>
                  </a:lnTo>
                  <a:lnTo>
                    <a:pt x="1" y="34"/>
                  </a:lnTo>
                  <a:lnTo>
                    <a:pt x="0" y="24"/>
                  </a:lnTo>
                  <a:lnTo>
                    <a:pt x="1" y="14"/>
                  </a:lnTo>
                  <a:lnTo>
                    <a:pt x="7" y="6"/>
                  </a:lnTo>
                  <a:lnTo>
                    <a:pt x="20" y="0"/>
                  </a:lnTo>
                  <a:lnTo>
                    <a:pt x="43" y="0"/>
                  </a:lnTo>
                  <a:lnTo>
                    <a:pt x="76" y="8"/>
                  </a:lnTo>
                  <a:lnTo>
                    <a:pt x="80" y="9"/>
                  </a:lnTo>
                  <a:lnTo>
                    <a:pt x="91" y="12"/>
                  </a:lnTo>
                  <a:lnTo>
                    <a:pt x="109" y="15"/>
                  </a:lnTo>
                  <a:lnTo>
                    <a:pt x="132" y="20"/>
                  </a:lnTo>
                  <a:lnTo>
                    <a:pt x="160" y="26"/>
                  </a:lnTo>
                  <a:lnTo>
                    <a:pt x="194" y="31"/>
                  </a:lnTo>
                  <a:lnTo>
                    <a:pt x="232" y="38"/>
                  </a:lnTo>
                  <a:lnTo>
                    <a:pt x="273" y="45"/>
                  </a:lnTo>
                  <a:lnTo>
                    <a:pt x="317" y="53"/>
                  </a:lnTo>
                  <a:lnTo>
                    <a:pt x="363" y="60"/>
                  </a:lnTo>
                  <a:lnTo>
                    <a:pt x="410" y="67"/>
                  </a:lnTo>
                  <a:lnTo>
                    <a:pt x="460" y="74"/>
                  </a:lnTo>
                  <a:lnTo>
                    <a:pt x="510" y="80"/>
                  </a:lnTo>
                  <a:lnTo>
                    <a:pt x="558" y="84"/>
                  </a:lnTo>
                  <a:lnTo>
                    <a:pt x="606" y="89"/>
                  </a:lnTo>
                  <a:lnTo>
                    <a:pt x="654" y="91"/>
                  </a:lnTo>
                  <a:close/>
                </a:path>
              </a:pathLst>
            </a:custGeom>
            <a:solidFill>
              <a:srgbClr val="000000"/>
            </a:solidFill>
            <a:ln w="9525">
              <a:noFill/>
              <a:round/>
            </a:ln>
          </p:spPr>
          <p:txBody>
            <a:bodyPr/>
            <a:lstStyle/>
            <a:p>
              <a:endParaRPr lang="en-US"/>
            </a:p>
          </p:txBody>
        </p:sp>
        <p:sp>
          <p:nvSpPr>
            <p:cNvPr id="43" name="Freeform 133"/>
            <p:cNvSpPr/>
            <p:nvPr/>
          </p:nvSpPr>
          <p:spPr bwMode="auto">
            <a:xfrm>
              <a:off x="2448" y="458"/>
              <a:ext cx="396" cy="29"/>
            </a:xfrm>
            <a:custGeom>
              <a:avLst/>
              <a:gdLst/>
              <a:ahLst/>
              <a:cxnLst>
                <a:cxn ang="0">
                  <a:pos x="674" y="59"/>
                </a:cxn>
                <a:cxn ang="0">
                  <a:pos x="667" y="58"/>
                </a:cxn>
                <a:cxn ang="0">
                  <a:pos x="649" y="55"/>
                </a:cxn>
                <a:cxn ang="0">
                  <a:pos x="620" y="51"/>
                </a:cxn>
                <a:cxn ang="0">
                  <a:pos x="582" y="45"/>
                </a:cxn>
                <a:cxn ang="0">
                  <a:pos x="536" y="38"/>
                </a:cxn>
                <a:cxn ang="0">
                  <a:pos x="484" y="31"/>
                </a:cxn>
                <a:cxn ang="0">
                  <a:pos x="429" y="24"/>
                </a:cxn>
                <a:cxn ang="0">
                  <a:pos x="371" y="17"/>
                </a:cxn>
                <a:cxn ang="0">
                  <a:pos x="312" y="11"/>
                </a:cxn>
                <a:cxn ang="0">
                  <a:pos x="254" y="6"/>
                </a:cxn>
                <a:cxn ang="0">
                  <a:pos x="197" y="2"/>
                </a:cxn>
                <a:cxn ang="0">
                  <a:pos x="145" y="0"/>
                </a:cxn>
                <a:cxn ang="0">
                  <a:pos x="98" y="0"/>
                </a:cxn>
                <a:cxn ang="0">
                  <a:pos x="59" y="2"/>
                </a:cxn>
                <a:cxn ang="0">
                  <a:pos x="27" y="8"/>
                </a:cxn>
                <a:cxn ang="0">
                  <a:pos x="6" y="16"/>
                </a:cxn>
                <a:cxn ang="0">
                  <a:pos x="5" y="17"/>
                </a:cxn>
                <a:cxn ang="0">
                  <a:pos x="4" y="18"/>
                </a:cxn>
                <a:cxn ang="0">
                  <a:pos x="1" y="22"/>
                </a:cxn>
                <a:cxn ang="0">
                  <a:pos x="0" y="26"/>
                </a:cxn>
                <a:cxn ang="0">
                  <a:pos x="0" y="33"/>
                </a:cxn>
                <a:cxn ang="0">
                  <a:pos x="2" y="41"/>
                </a:cxn>
                <a:cxn ang="0">
                  <a:pos x="9" y="51"/>
                </a:cxn>
                <a:cxn ang="0">
                  <a:pos x="20" y="62"/>
                </a:cxn>
                <a:cxn ang="0">
                  <a:pos x="19" y="61"/>
                </a:cxn>
                <a:cxn ang="0">
                  <a:pos x="19" y="56"/>
                </a:cxn>
                <a:cxn ang="0">
                  <a:pos x="17" y="49"/>
                </a:cxn>
                <a:cxn ang="0">
                  <a:pos x="19" y="43"/>
                </a:cxn>
                <a:cxn ang="0">
                  <a:pos x="23" y="36"/>
                </a:cxn>
                <a:cxn ang="0">
                  <a:pos x="31" y="29"/>
                </a:cxn>
                <a:cxn ang="0">
                  <a:pos x="45" y="24"/>
                </a:cxn>
                <a:cxn ang="0">
                  <a:pos x="65" y="23"/>
                </a:cxn>
                <a:cxn ang="0">
                  <a:pos x="66" y="23"/>
                </a:cxn>
                <a:cxn ang="0">
                  <a:pos x="72" y="22"/>
                </a:cxn>
                <a:cxn ang="0">
                  <a:pos x="81" y="22"/>
                </a:cxn>
                <a:cxn ang="0">
                  <a:pos x="93" y="21"/>
                </a:cxn>
                <a:cxn ang="0">
                  <a:pos x="111" y="20"/>
                </a:cxn>
                <a:cxn ang="0">
                  <a:pos x="134" y="20"/>
                </a:cxn>
                <a:cxn ang="0">
                  <a:pos x="160" y="18"/>
                </a:cxn>
                <a:cxn ang="0">
                  <a:pos x="193" y="20"/>
                </a:cxn>
                <a:cxn ang="0">
                  <a:pos x="231" y="21"/>
                </a:cxn>
                <a:cxn ang="0">
                  <a:pos x="274" y="22"/>
                </a:cxn>
                <a:cxn ang="0">
                  <a:pos x="324" y="25"/>
                </a:cxn>
                <a:cxn ang="0">
                  <a:pos x="380" y="29"/>
                </a:cxn>
                <a:cxn ang="0">
                  <a:pos x="443" y="34"/>
                </a:cxn>
                <a:cxn ang="0">
                  <a:pos x="513" y="40"/>
                </a:cxn>
                <a:cxn ang="0">
                  <a:pos x="590" y="48"/>
                </a:cxn>
                <a:cxn ang="0">
                  <a:pos x="674" y="59"/>
                </a:cxn>
              </a:cxnLst>
              <a:rect l="0" t="0" r="r" b="b"/>
              <a:pathLst>
                <a:path w="674" h="62">
                  <a:moveTo>
                    <a:pt x="674" y="59"/>
                  </a:moveTo>
                  <a:lnTo>
                    <a:pt x="667" y="58"/>
                  </a:lnTo>
                  <a:lnTo>
                    <a:pt x="649" y="55"/>
                  </a:lnTo>
                  <a:lnTo>
                    <a:pt x="620" y="51"/>
                  </a:lnTo>
                  <a:lnTo>
                    <a:pt x="582" y="45"/>
                  </a:lnTo>
                  <a:lnTo>
                    <a:pt x="536" y="38"/>
                  </a:lnTo>
                  <a:lnTo>
                    <a:pt x="484" y="31"/>
                  </a:lnTo>
                  <a:lnTo>
                    <a:pt x="429" y="24"/>
                  </a:lnTo>
                  <a:lnTo>
                    <a:pt x="371" y="17"/>
                  </a:lnTo>
                  <a:lnTo>
                    <a:pt x="312" y="11"/>
                  </a:lnTo>
                  <a:lnTo>
                    <a:pt x="254" y="6"/>
                  </a:lnTo>
                  <a:lnTo>
                    <a:pt x="197" y="2"/>
                  </a:lnTo>
                  <a:lnTo>
                    <a:pt x="145" y="0"/>
                  </a:lnTo>
                  <a:lnTo>
                    <a:pt x="98" y="0"/>
                  </a:lnTo>
                  <a:lnTo>
                    <a:pt x="59" y="2"/>
                  </a:lnTo>
                  <a:lnTo>
                    <a:pt x="27" y="8"/>
                  </a:lnTo>
                  <a:lnTo>
                    <a:pt x="6" y="16"/>
                  </a:lnTo>
                  <a:lnTo>
                    <a:pt x="5" y="17"/>
                  </a:lnTo>
                  <a:lnTo>
                    <a:pt x="4" y="18"/>
                  </a:lnTo>
                  <a:lnTo>
                    <a:pt x="1" y="22"/>
                  </a:lnTo>
                  <a:lnTo>
                    <a:pt x="0" y="26"/>
                  </a:lnTo>
                  <a:lnTo>
                    <a:pt x="0" y="33"/>
                  </a:lnTo>
                  <a:lnTo>
                    <a:pt x="2" y="41"/>
                  </a:lnTo>
                  <a:lnTo>
                    <a:pt x="9" y="51"/>
                  </a:lnTo>
                  <a:lnTo>
                    <a:pt x="20" y="62"/>
                  </a:lnTo>
                  <a:lnTo>
                    <a:pt x="19" y="61"/>
                  </a:lnTo>
                  <a:lnTo>
                    <a:pt x="19" y="56"/>
                  </a:lnTo>
                  <a:lnTo>
                    <a:pt x="17" y="49"/>
                  </a:lnTo>
                  <a:lnTo>
                    <a:pt x="19" y="43"/>
                  </a:lnTo>
                  <a:lnTo>
                    <a:pt x="23" y="36"/>
                  </a:lnTo>
                  <a:lnTo>
                    <a:pt x="31" y="29"/>
                  </a:lnTo>
                  <a:lnTo>
                    <a:pt x="45" y="24"/>
                  </a:lnTo>
                  <a:lnTo>
                    <a:pt x="65" y="23"/>
                  </a:lnTo>
                  <a:lnTo>
                    <a:pt x="66" y="23"/>
                  </a:lnTo>
                  <a:lnTo>
                    <a:pt x="72" y="22"/>
                  </a:lnTo>
                  <a:lnTo>
                    <a:pt x="81" y="22"/>
                  </a:lnTo>
                  <a:lnTo>
                    <a:pt x="93" y="21"/>
                  </a:lnTo>
                  <a:lnTo>
                    <a:pt x="111" y="20"/>
                  </a:lnTo>
                  <a:lnTo>
                    <a:pt x="134" y="20"/>
                  </a:lnTo>
                  <a:lnTo>
                    <a:pt x="160" y="18"/>
                  </a:lnTo>
                  <a:lnTo>
                    <a:pt x="193" y="20"/>
                  </a:lnTo>
                  <a:lnTo>
                    <a:pt x="231" y="21"/>
                  </a:lnTo>
                  <a:lnTo>
                    <a:pt x="274" y="22"/>
                  </a:lnTo>
                  <a:lnTo>
                    <a:pt x="324" y="25"/>
                  </a:lnTo>
                  <a:lnTo>
                    <a:pt x="380" y="29"/>
                  </a:lnTo>
                  <a:lnTo>
                    <a:pt x="443" y="34"/>
                  </a:lnTo>
                  <a:lnTo>
                    <a:pt x="513" y="40"/>
                  </a:lnTo>
                  <a:lnTo>
                    <a:pt x="590" y="48"/>
                  </a:lnTo>
                  <a:lnTo>
                    <a:pt x="674" y="59"/>
                  </a:lnTo>
                  <a:close/>
                </a:path>
              </a:pathLst>
            </a:custGeom>
            <a:solidFill>
              <a:srgbClr val="000000"/>
            </a:solidFill>
            <a:ln w="9525">
              <a:noFill/>
              <a:round/>
            </a:ln>
          </p:spPr>
          <p:txBody>
            <a:bodyPr/>
            <a:lstStyle/>
            <a:p>
              <a:endParaRPr lang="en-US"/>
            </a:p>
          </p:txBody>
        </p:sp>
        <p:sp>
          <p:nvSpPr>
            <p:cNvPr id="44" name="Freeform 134"/>
            <p:cNvSpPr/>
            <p:nvPr/>
          </p:nvSpPr>
          <p:spPr bwMode="auto">
            <a:xfrm>
              <a:off x="2916" y="435"/>
              <a:ext cx="109" cy="455"/>
            </a:xfrm>
            <a:custGeom>
              <a:avLst/>
              <a:gdLst/>
              <a:ahLst/>
              <a:cxnLst>
                <a:cxn ang="0">
                  <a:pos x="0" y="0"/>
                </a:cxn>
                <a:cxn ang="0">
                  <a:pos x="1" y="9"/>
                </a:cxn>
                <a:cxn ang="0">
                  <a:pos x="3" y="36"/>
                </a:cxn>
                <a:cxn ang="0">
                  <a:pos x="6" y="77"/>
                </a:cxn>
                <a:cxn ang="0">
                  <a:pos x="11" y="131"/>
                </a:cxn>
                <a:cxn ang="0">
                  <a:pos x="18" y="196"/>
                </a:cxn>
                <a:cxn ang="0">
                  <a:pos x="24" y="268"/>
                </a:cxn>
                <a:cxn ang="0">
                  <a:pos x="34" y="348"/>
                </a:cxn>
                <a:cxn ang="0">
                  <a:pos x="44" y="431"/>
                </a:cxn>
                <a:cxn ang="0">
                  <a:pos x="57" y="517"/>
                </a:cxn>
                <a:cxn ang="0">
                  <a:pos x="71" y="602"/>
                </a:cxn>
                <a:cxn ang="0">
                  <a:pos x="86" y="685"/>
                </a:cxn>
                <a:cxn ang="0">
                  <a:pos x="103" y="764"/>
                </a:cxn>
                <a:cxn ang="0">
                  <a:pos x="121" y="835"/>
                </a:cxn>
                <a:cxn ang="0">
                  <a:pos x="141" y="899"/>
                </a:cxn>
                <a:cxn ang="0">
                  <a:pos x="163" y="950"/>
                </a:cxn>
                <a:cxn ang="0">
                  <a:pos x="187" y="990"/>
                </a:cxn>
                <a:cxn ang="0">
                  <a:pos x="186" y="985"/>
                </a:cxn>
                <a:cxn ang="0">
                  <a:pos x="182" y="971"/>
                </a:cxn>
                <a:cxn ang="0">
                  <a:pos x="175" y="949"/>
                </a:cxn>
                <a:cxn ang="0">
                  <a:pos x="167" y="919"/>
                </a:cxn>
                <a:cxn ang="0">
                  <a:pos x="158" y="880"/>
                </a:cxn>
                <a:cxn ang="0">
                  <a:pos x="147" y="834"/>
                </a:cxn>
                <a:cxn ang="0">
                  <a:pos x="134" y="780"/>
                </a:cxn>
                <a:cxn ang="0">
                  <a:pos x="120" y="719"/>
                </a:cxn>
                <a:cxn ang="0">
                  <a:pos x="106" y="651"/>
                </a:cxn>
                <a:cxn ang="0">
                  <a:pos x="91" y="576"/>
                </a:cxn>
                <a:cxn ang="0">
                  <a:pos x="75" y="494"/>
                </a:cxn>
                <a:cxn ang="0">
                  <a:pos x="59" y="407"/>
                </a:cxn>
                <a:cxn ang="0">
                  <a:pos x="44" y="313"/>
                </a:cxn>
                <a:cxn ang="0">
                  <a:pos x="29" y="214"/>
                </a:cxn>
                <a:cxn ang="0">
                  <a:pos x="14" y="110"/>
                </a:cxn>
                <a:cxn ang="0">
                  <a:pos x="0" y="0"/>
                </a:cxn>
              </a:cxnLst>
              <a:rect l="0" t="0" r="r" b="b"/>
              <a:pathLst>
                <a:path w="187" h="990">
                  <a:moveTo>
                    <a:pt x="0" y="0"/>
                  </a:moveTo>
                  <a:lnTo>
                    <a:pt x="1" y="9"/>
                  </a:lnTo>
                  <a:lnTo>
                    <a:pt x="3" y="36"/>
                  </a:lnTo>
                  <a:lnTo>
                    <a:pt x="6" y="77"/>
                  </a:lnTo>
                  <a:lnTo>
                    <a:pt x="11" y="131"/>
                  </a:lnTo>
                  <a:lnTo>
                    <a:pt x="18" y="196"/>
                  </a:lnTo>
                  <a:lnTo>
                    <a:pt x="24" y="268"/>
                  </a:lnTo>
                  <a:lnTo>
                    <a:pt x="34" y="348"/>
                  </a:lnTo>
                  <a:lnTo>
                    <a:pt x="44" y="431"/>
                  </a:lnTo>
                  <a:lnTo>
                    <a:pt x="57" y="517"/>
                  </a:lnTo>
                  <a:lnTo>
                    <a:pt x="71" y="602"/>
                  </a:lnTo>
                  <a:lnTo>
                    <a:pt x="86" y="685"/>
                  </a:lnTo>
                  <a:lnTo>
                    <a:pt x="103" y="764"/>
                  </a:lnTo>
                  <a:lnTo>
                    <a:pt x="121" y="835"/>
                  </a:lnTo>
                  <a:lnTo>
                    <a:pt x="141" y="899"/>
                  </a:lnTo>
                  <a:lnTo>
                    <a:pt x="163" y="950"/>
                  </a:lnTo>
                  <a:lnTo>
                    <a:pt x="187" y="990"/>
                  </a:lnTo>
                  <a:lnTo>
                    <a:pt x="186" y="985"/>
                  </a:lnTo>
                  <a:lnTo>
                    <a:pt x="182" y="971"/>
                  </a:lnTo>
                  <a:lnTo>
                    <a:pt x="175" y="949"/>
                  </a:lnTo>
                  <a:lnTo>
                    <a:pt x="167" y="919"/>
                  </a:lnTo>
                  <a:lnTo>
                    <a:pt x="158" y="880"/>
                  </a:lnTo>
                  <a:lnTo>
                    <a:pt x="147" y="834"/>
                  </a:lnTo>
                  <a:lnTo>
                    <a:pt x="134" y="780"/>
                  </a:lnTo>
                  <a:lnTo>
                    <a:pt x="120" y="719"/>
                  </a:lnTo>
                  <a:lnTo>
                    <a:pt x="106" y="651"/>
                  </a:lnTo>
                  <a:lnTo>
                    <a:pt x="91" y="576"/>
                  </a:lnTo>
                  <a:lnTo>
                    <a:pt x="75" y="494"/>
                  </a:lnTo>
                  <a:lnTo>
                    <a:pt x="59" y="407"/>
                  </a:lnTo>
                  <a:lnTo>
                    <a:pt x="44" y="313"/>
                  </a:lnTo>
                  <a:lnTo>
                    <a:pt x="29" y="214"/>
                  </a:lnTo>
                  <a:lnTo>
                    <a:pt x="14" y="110"/>
                  </a:lnTo>
                  <a:lnTo>
                    <a:pt x="0" y="0"/>
                  </a:lnTo>
                  <a:close/>
                </a:path>
              </a:pathLst>
            </a:custGeom>
            <a:solidFill>
              <a:srgbClr val="000000"/>
            </a:solidFill>
            <a:ln w="9525">
              <a:noFill/>
              <a:round/>
            </a:ln>
          </p:spPr>
          <p:txBody>
            <a:bodyPr/>
            <a:lstStyle/>
            <a:p>
              <a:endParaRPr lang="en-US"/>
            </a:p>
          </p:txBody>
        </p:sp>
        <p:sp>
          <p:nvSpPr>
            <p:cNvPr id="45" name="Freeform 135"/>
            <p:cNvSpPr/>
            <p:nvPr/>
          </p:nvSpPr>
          <p:spPr bwMode="auto">
            <a:xfrm>
              <a:off x="2846" y="498"/>
              <a:ext cx="117" cy="447"/>
            </a:xfrm>
            <a:custGeom>
              <a:avLst/>
              <a:gdLst/>
              <a:ahLst/>
              <a:cxnLst>
                <a:cxn ang="0">
                  <a:pos x="0" y="0"/>
                </a:cxn>
                <a:cxn ang="0">
                  <a:pos x="1" y="11"/>
                </a:cxn>
                <a:cxn ang="0">
                  <a:pos x="4" y="40"/>
                </a:cxn>
                <a:cxn ang="0">
                  <a:pos x="10" y="85"/>
                </a:cxn>
                <a:cxn ang="0">
                  <a:pos x="18" y="143"/>
                </a:cxn>
                <a:cxn ang="0">
                  <a:pos x="27" y="212"/>
                </a:cxn>
                <a:cxn ang="0">
                  <a:pos x="38" y="290"/>
                </a:cxn>
                <a:cxn ang="0">
                  <a:pos x="51" y="374"/>
                </a:cxn>
                <a:cxn ang="0">
                  <a:pos x="64" y="460"/>
                </a:cxn>
                <a:cxn ang="0">
                  <a:pos x="79" y="549"/>
                </a:cxn>
                <a:cxn ang="0">
                  <a:pos x="94" y="634"/>
                </a:cxn>
                <a:cxn ang="0">
                  <a:pos x="112" y="716"/>
                </a:cxn>
                <a:cxn ang="0">
                  <a:pos x="128" y="791"/>
                </a:cxn>
                <a:cxn ang="0">
                  <a:pos x="146" y="856"/>
                </a:cxn>
                <a:cxn ang="0">
                  <a:pos x="163" y="909"/>
                </a:cxn>
                <a:cxn ang="0">
                  <a:pos x="182" y="947"/>
                </a:cxn>
                <a:cxn ang="0">
                  <a:pos x="199" y="969"/>
                </a:cxn>
                <a:cxn ang="0">
                  <a:pos x="198" y="967"/>
                </a:cxn>
                <a:cxn ang="0">
                  <a:pos x="196" y="961"/>
                </a:cxn>
                <a:cxn ang="0">
                  <a:pos x="191" y="948"/>
                </a:cxn>
                <a:cxn ang="0">
                  <a:pos x="184" y="931"/>
                </a:cxn>
                <a:cxn ang="0">
                  <a:pos x="176" y="907"/>
                </a:cxn>
                <a:cxn ang="0">
                  <a:pos x="167" y="875"/>
                </a:cxn>
                <a:cxn ang="0">
                  <a:pos x="155" y="836"/>
                </a:cxn>
                <a:cxn ang="0">
                  <a:pos x="143" y="787"/>
                </a:cxn>
                <a:cxn ang="0">
                  <a:pos x="129" y="730"/>
                </a:cxn>
                <a:cxn ang="0">
                  <a:pos x="114" y="662"/>
                </a:cxn>
                <a:cxn ang="0">
                  <a:pos x="97" y="582"/>
                </a:cxn>
                <a:cxn ang="0">
                  <a:pos x="79" y="492"/>
                </a:cxn>
                <a:cxn ang="0">
                  <a:pos x="61" y="390"/>
                </a:cxn>
                <a:cxn ang="0">
                  <a:pos x="41" y="273"/>
                </a:cxn>
                <a:cxn ang="0">
                  <a:pos x="21" y="144"/>
                </a:cxn>
                <a:cxn ang="0">
                  <a:pos x="0" y="0"/>
                </a:cxn>
              </a:cxnLst>
              <a:rect l="0" t="0" r="r" b="b"/>
              <a:pathLst>
                <a:path w="199" h="969">
                  <a:moveTo>
                    <a:pt x="0" y="0"/>
                  </a:moveTo>
                  <a:lnTo>
                    <a:pt x="1" y="11"/>
                  </a:lnTo>
                  <a:lnTo>
                    <a:pt x="4" y="40"/>
                  </a:lnTo>
                  <a:lnTo>
                    <a:pt x="10" y="85"/>
                  </a:lnTo>
                  <a:lnTo>
                    <a:pt x="18" y="143"/>
                  </a:lnTo>
                  <a:lnTo>
                    <a:pt x="27" y="212"/>
                  </a:lnTo>
                  <a:lnTo>
                    <a:pt x="38" y="290"/>
                  </a:lnTo>
                  <a:lnTo>
                    <a:pt x="51" y="374"/>
                  </a:lnTo>
                  <a:lnTo>
                    <a:pt x="64" y="460"/>
                  </a:lnTo>
                  <a:lnTo>
                    <a:pt x="79" y="549"/>
                  </a:lnTo>
                  <a:lnTo>
                    <a:pt x="94" y="634"/>
                  </a:lnTo>
                  <a:lnTo>
                    <a:pt x="112" y="716"/>
                  </a:lnTo>
                  <a:lnTo>
                    <a:pt x="128" y="791"/>
                  </a:lnTo>
                  <a:lnTo>
                    <a:pt x="146" y="856"/>
                  </a:lnTo>
                  <a:lnTo>
                    <a:pt x="163" y="909"/>
                  </a:lnTo>
                  <a:lnTo>
                    <a:pt x="182" y="947"/>
                  </a:lnTo>
                  <a:lnTo>
                    <a:pt x="199" y="969"/>
                  </a:lnTo>
                  <a:lnTo>
                    <a:pt x="198" y="967"/>
                  </a:lnTo>
                  <a:lnTo>
                    <a:pt x="196" y="961"/>
                  </a:lnTo>
                  <a:lnTo>
                    <a:pt x="191" y="948"/>
                  </a:lnTo>
                  <a:lnTo>
                    <a:pt x="184" y="931"/>
                  </a:lnTo>
                  <a:lnTo>
                    <a:pt x="176" y="907"/>
                  </a:lnTo>
                  <a:lnTo>
                    <a:pt x="167" y="875"/>
                  </a:lnTo>
                  <a:lnTo>
                    <a:pt x="155" y="836"/>
                  </a:lnTo>
                  <a:lnTo>
                    <a:pt x="143" y="787"/>
                  </a:lnTo>
                  <a:lnTo>
                    <a:pt x="129" y="730"/>
                  </a:lnTo>
                  <a:lnTo>
                    <a:pt x="114" y="662"/>
                  </a:lnTo>
                  <a:lnTo>
                    <a:pt x="97" y="582"/>
                  </a:lnTo>
                  <a:lnTo>
                    <a:pt x="79" y="492"/>
                  </a:lnTo>
                  <a:lnTo>
                    <a:pt x="61" y="390"/>
                  </a:lnTo>
                  <a:lnTo>
                    <a:pt x="41" y="273"/>
                  </a:lnTo>
                  <a:lnTo>
                    <a:pt x="21" y="144"/>
                  </a:lnTo>
                  <a:lnTo>
                    <a:pt x="0" y="0"/>
                  </a:lnTo>
                  <a:close/>
                </a:path>
              </a:pathLst>
            </a:custGeom>
            <a:solidFill>
              <a:srgbClr val="000000"/>
            </a:solidFill>
            <a:ln w="9525">
              <a:noFill/>
              <a:round/>
            </a:ln>
          </p:spPr>
          <p:txBody>
            <a:bodyPr/>
            <a:lstStyle/>
            <a:p>
              <a:endParaRPr lang="en-US"/>
            </a:p>
          </p:txBody>
        </p:sp>
        <p:sp>
          <p:nvSpPr>
            <p:cNvPr id="46" name="Freeform 136"/>
            <p:cNvSpPr/>
            <p:nvPr/>
          </p:nvSpPr>
          <p:spPr bwMode="auto">
            <a:xfrm>
              <a:off x="2821" y="900"/>
              <a:ext cx="55" cy="45"/>
            </a:xfrm>
            <a:custGeom>
              <a:avLst/>
              <a:gdLst/>
              <a:ahLst/>
              <a:cxnLst>
                <a:cxn ang="0">
                  <a:pos x="93" y="0"/>
                </a:cxn>
                <a:cxn ang="0">
                  <a:pos x="92" y="4"/>
                </a:cxn>
                <a:cxn ang="0">
                  <a:pos x="89" y="13"/>
                </a:cxn>
                <a:cxn ang="0">
                  <a:pos x="85" y="26"/>
                </a:cxn>
                <a:cxn ang="0">
                  <a:pos x="77" y="41"/>
                </a:cxn>
                <a:cxn ang="0">
                  <a:pos x="65" y="58"/>
                </a:cxn>
                <a:cxn ang="0">
                  <a:pos x="49" y="74"/>
                </a:cxn>
                <a:cxn ang="0">
                  <a:pos x="27" y="88"/>
                </a:cxn>
                <a:cxn ang="0">
                  <a:pos x="0" y="98"/>
                </a:cxn>
                <a:cxn ang="0">
                  <a:pos x="3" y="95"/>
                </a:cxn>
                <a:cxn ang="0">
                  <a:pos x="12" y="88"/>
                </a:cxn>
                <a:cxn ang="0">
                  <a:pos x="26" y="75"/>
                </a:cxn>
                <a:cxn ang="0">
                  <a:pos x="41" y="61"/>
                </a:cxn>
                <a:cxn ang="0">
                  <a:pos x="58" y="45"/>
                </a:cxn>
                <a:cxn ang="0">
                  <a:pos x="73" y="29"/>
                </a:cxn>
                <a:cxn ang="0">
                  <a:pos x="85" y="14"/>
                </a:cxn>
                <a:cxn ang="0">
                  <a:pos x="93" y="0"/>
                </a:cxn>
              </a:cxnLst>
              <a:rect l="0" t="0" r="r" b="b"/>
              <a:pathLst>
                <a:path w="93" h="98">
                  <a:moveTo>
                    <a:pt x="93" y="0"/>
                  </a:moveTo>
                  <a:lnTo>
                    <a:pt x="92" y="4"/>
                  </a:lnTo>
                  <a:lnTo>
                    <a:pt x="89" y="13"/>
                  </a:lnTo>
                  <a:lnTo>
                    <a:pt x="85" y="26"/>
                  </a:lnTo>
                  <a:lnTo>
                    <a:pt x="77" y="41"/>
                  </a:lnTo>
                  <a:lnTo>
                    <a:pt x="65" y="58"/>
                  </a:lnTo>
                  <a:lnTo>
                    <a:pt x="49" y="74"/>
                  </a:lnTo>
                  <a:lnTo>
                    <a:pt x="27" y="88"/>
                  </a:lnTo>
                  <a:lnTo>
                    <a:pt x="0" y="98"/>
                  </a:lnTo>
                  <a:lnTo>
                    <a:pt x="3" y="95"/>
                  </a:lnTo>
                  <a:lnTo>
                    <a:pt x="12" y="88"/>
                  </a:lnTo>
                  <a:lnTo>
                    <a:pt x="26" y="75"/>
                  </a:lnTo>
                  <a:lnTo>
                    <a:pt x="41" y="61"/>
                  </a:lnTo>
                  <a:lnTo>
                    <a:pt x="58" y="45"/>
                  </a:lnTo>
                  <a:lnTo>
                    <a:pt x="73" y="29"/>
                  </a:lnTo>
                  <a:lnTo>
                    <a:pt x="85" y="14"/>
                  </a:lnTo>
                  <a:lnTo>
                    <a:pt x="93" y="0"/>
                  </a:lnTo>
                  <a:close/>
                </a:path>
              </a:pathLst>
            </a:custGeom>
            <a:solidFill>
              <a:srgbClr val="000000"/>
            </a:solidFill>
            <a:ln w="9525">
              <a:noFill/>
              <a:round/>
            </a:ln>
          </p:spPr>
          <p:txBody>
            <a:bodyPr/>
            <a:lstStyle/>
            <a:p>
              <a:endParaRPr lang="en-US"/>
            </a:p>
          </p:txBody>
        </p:sp>
        <p:sp>
          <p:nvSpPr>
            <p:cNvPr id="47" name="Freeform 137"/>
            <p:cNvSpPr/>
            <p:nvPr/>
          </p:nvSpPr>
          <p:spPr bwMode="auto">
            <a:xfrm>
              <a:off x="2572" y="912"/>
              <a:ext cx="383" cy="34"/>
            </a:xfrm>
            <a:custGeom>
              <a:avLst/>
              <a:gdLst/>
              <a:ahLst/>
              <a:cxnLst>
                <a:cxn ang="0">
                  <a:pos x="652" y="74"/>
                </a:cxn>
                <a:cxn ang="0">
                  <a:pos x="647" y="72"/>
                </a:cxn>
                <a:cxn ang="0">
                  <a:pos x="629" y="69"/>
                </a:cxn>
                <a:cxn ang="0">
                  <a:pos x="603" y="63"/>
                </a:cxn>
                <a:cxn ang="0">
                  <a:pos x="567" y="56"/>
                </a:cxn>
                <a:cxn ang="0">
                  <a:pos x="526" y="48"/>
                </a:cxn>
                <a:cxn ang="0">
                  <a:pos x="478" y="40"/>
                </a:cxn>
                <a:cxn ang="0">
                  <a:pos x="427" y="32"/>
                </a:cxn>
                <a:cxn ang="0">
                  <a:pos x="372" y="23"/>
                </a:cxn>
                <a:cxn ang="0">
                  <a:pos x="316" y="16"/>
                </a:cxn>
                <a:cxn ang="0">
                  <a:pos x="261" y="9"/>
                </a:cxn>
                <a:cxn ang="0">
                  <a:pos x="205" y="3"/>
                </a:cxn>
                <a:cxn ang="0">
                  <a:pos x="153" y="1"/>
                </a:cxn>
                <a:cxn ang="0">
                  <a:pos x="106" y="0"/>
                </a:cxn>
                <a:cxn ang="0">
                  <a:pos x="64" y="2"/>
                </a:cxn>
                <a:cxn ang="0">
                  <a:pos x="28" y="7"/>
                </a:cxn>
                <a:cxn ang="0">
                  <a:pos x="0" y="16"/>
                </a:cxn>
                <a:cxn ang="0">
                  <a:pos x="5" y="16"/>
                </a:cxn>
                <a:cxn ang="0">
                  <a:pos x="20" y="16"/>
                </a:cxn>
                <a:cxn ang="0">
                  <a:pos x="43" y="17"/>
                </a:cxn>
                <a:cxn ang="0">
                  <a:pos x="74" y="17"/>
                </a:cxn>
                <a:cxn ang="0">
                  <a:pos x="111" y="18"/>
                </a:cxn>
                <a:cxn ang="0">
                  <a:pos x="153" y="19"/>
                </a:cxn>
                <a:cxn ang="0">
                  <a:pos x="201" y="22"/>
                </a:cxn>
                <a:cxn ang="0">
                  <a:pos x="251" y="24"/>
                </a:cxn>
                <a:cxn ang="0">
                  <a:pos x="304" y="28"/>
                </a:cxn>
                <a:cxn ang="0">
                  <a:pos x="359" y="32"/>
                </a:cxn>
                <a:cxn ang="0">
                  <a:pos x="413" y="37"/>
                </a:cxn>
                <a:cxn ang="0">
                  <a:pos x="467" y="41"/>
                </a:cxn>
                <a:cxn ang="0">
                  <a:pos x="519" y="48"/>
                </a:cxn>
                <a:cxn ang="0">
                  <a:pos x="567" y="55"/>
                </a:cxn>
                <a:cxn ang="0">
                  <a:pos x="612" y="64"/>
                </a:cxn>
                <a:cxn ang="0">
                  <a:pos x="652" y="74"/>
                </a:cxn>
              </a:cxnLst>
              <a:rect l="0" t="0" r="r" b="b"/>
              <a:pathLst>
                <a:path w="652" h="74">
                  <a:moveTo>
                    <a:pt x="652" y="74"/>
                  </a:moveTo>
                  <a:lnTo>
                    <a:pt x="647" y="72"/>
                  </a:lnTo>
                  <a:lnTo>
                    <a:pt x="629" y="69"/>
                  </a:lnTo>
                  <a:lnTo>
                    <a:pt x="603" y="63"/>
                  </a:lnTo>
                  <a:lnTo>
                    <a:pt x="567" y="56"/>
                  </a:lnTo>
                  <a:lnTo>
                    <a:pt x="526" y="48"/>
                  </a:lnTo>
                  <a:lnTo>
                    <a:pt x="478" y="40"/>
                  </a:lnTo>
                  <a:lnTo>
                    <a:pt x="427" y="32"/>
                  </a:lnTo>
                  <a:lnTo>
                    <a:pt x="372" y="23"/>
                  </a:lnTo>
                  <a:lnTo>
                    <a:pt x="316" y="16"/>
                  </a:lnTo>
                  <a:lnTo>
                    <a:pt x="261" y="9"/>
                  </a:lnTo>
                  <a:lnTo>
                    <a:pt x="205" y="3"/>
                  </a:lnTo>
                  <a:lnTo>
                    <a:pt x="153" y="1"/>
                  </a:lnTo>
                  <a:lnTo>
                    <a:pt x="106" y="0"/>
                  </a:lnTo>
                  <a:lnTo>
                    <a:pt x="64" y="2"/>
                  </a:lnTo>
                  <a:lnTo>
                    <a:pt x="28" y="7"/>
                  </a:lnTo>
                  <a:lnTo>
                    <a:pt x="0" y="16"/>
                  </a:lnTo>
                  <a:lnTo>
                    <a:pt x="5" y="16"/>
                  </a:lnTo>
                  <a:lnTo>
                    <a:pt x="20" y="16"/>
                  </a:lnTo>
                  <a:lnTo>
                    <a:pt x="43" y="17"/>
                  </a:lnTo>
                  <a:lnTo>
                    <a:pt x="74" y="17"/>
                  </a:lnTo>
                  <a:lnTo>
                    <a:pt x="111" y="18"/>
                  </a:lnTo>
                  <a:lnTo>
                    <a:pt x="153" y="19"/>
                  </a:lnTo>
                  <a:lnTo>
                    <a:pt x="201" y="22"/>
                  </a:lnTo>
                  <a:lnTo>
                    <a:pt x="251" y="24"/>
                  </a:lnTo>
                  <a:lnTo>
                    <a:pt x="304" y="28"/>
                  </a:lnTo>
                  <a:lnTo>
                    <a:pt x="359" y="32"/>
                  </a:lnTo>
                  <a:lnTo>
                    <a:pt x="413" y="37"/>
                  </a:lnTo>
                  <a:lnTo>
                    <a:pt x="467" y="41"/>
                  </a:lnTo>
                  <a:lnTo>
                    <a:pt x="519" y="48"/>
                  </a:lnTo>
                  <a:lnTo>
                    <a:pt x="567" y="55"/>
                  </a:lnTo>
                  <a:lnTo>
                    <a:pt x="612" y="64"/>
                  </a:lnTo>
                  <a:lnTo>
                    <a:pt x="652" y="74"/>
                  </a:lnTo>
                  <a:close/>
                </a:path>
              </a:pathLst>
            </a:custGeom>
            <a:solidFill>
              <a:srgbClr val="000000"/>
            </a:solidFill>
            <a:ln w="9525">
              <a:noFill/>
              <a:round/>
            </a:ln>
          </p:spPr>
          <p:txBody>
            <a:bodyPr/>
            <a:lstStyle/>
            <a:p>
              <a:endParaRPr lang="en-US"/>
            </a:p>
          </p:txBody>
        </p:sp>
      </p:grpSp>
      <p:sp>
        <p:nvSpPr>
          <p:cNvPr id="48" name="Text Box 10"/>
          <p:cNvSpPr txBox="1">
            <a:spLocks noChangeArrowheads="1"/>
          </p:cNvSpPr>
          <p:nvPr/>
        </p:nvSpPr>
        <p:spPr bwMode="auto">
          <a:xfrm>
            <a:off x="668338" y="4495800"/>
            <a:ext cx="1236662" cy="457200"/>
          </a:xfrm>
          <a:prstGeom prst="rect">
            <a:avLst/>
          </a:prstGeom>
          <a:noFill/>
          <a:ln w="19050">
            <a:noFill/>
            <a:miter lim="800000"/>
          </a:ln>
          <a:effectLst/>
        </p:spPr>
        <p:txBody>
          <a:bodyPr wrap="none">
            <a:spAutoFit/>
          </a:bodyPr>
          <a:lstStyle/>
          <a:p>
            <a:r>
              <a:rPr lang="en-US"/>
              <a:t>Weight:</a:t>
            </a:r>
          </a:p>
        </p:txBody>
      </p:sp>
      <p:sp>
        <p:nvSpPr>
          <p:cNvPr id="49" name="Text Box 11"/>
          <p:cNvSpPr txBox="1">
            <a:spLocks noChangeArrowheads="1"/>
          </p:cNvSpPr>
          <p:nvPr/>
        </p:nvSpPr>
        <p:spPr bwMode="auto">
          <a:xfrm>
            <a:off x="685800" y="4876800"/>
            <a:ext cx="1230313" cy="457200"/>
          </a:xfrm>
          <a:prstGeom prst="rect">
            <a:avLst/>
          </a:prstGeom>
          <a:noFill/>
          <a:ln w="19050">
            <a:noFill/>
            <a:miter lim="800000"/>
          </a:ln>
          <a:effectLst/>
        </p:spPr>
        <p:txBody>
          <a:bodyPr wrap="none">
            <a:spAutoFit/>
          </a:bodyPr>
          <a:lstStyle/>
          <a:p>
            <a:r>
              <a:rPr lang="en-US"/>
              <a:t>Benefit:</a:t>
            </a:r>
          </a:p>
        </p:txBody>
      </p:sp>
      <p:sp>
        <p:nvSpPr>
          <p:cNvPr id="50" name="Text Box 12"/>
          <p:cNvSpPr txBox="1">
            <a:spLocks noChangeArrowheads="1"/>
          </p:cNvSpPr>
          <p:nvPr/>
        </p:nvSpPr>
        <p:spPr bwMode="auto">
          <a:xfrm>
            <a:off x="2106613" y="4114800"/>
            <a:ext cx="296862" cy="304800"/>
          </a:xfrm>
          <a:prstGeom prst="rect">
            <a:avLst/>
          </a:prstGeom>
          <a:noFill/>
          <a:ln w="19050">
            <a:noFill/>
            <a:miter lim="800000"/>
          </a:ln>
          <a:effectLst/>
        </p:spPr>
        <p:txBody>
          <a:bodyPr wrap="none">
            <a:spAutoFit/>
          </a:bodyPr>
          <a:lstStyle/>
          <a:p>
            <a:r>
              <a:rPr lang="en-US" sz="1400" b="1">
                <a:solidFill>
                  <a:srgbClr val="000000"/>
                </a:solidFill>
              </a:rPr>
              <a:t>1</a:t>
            </a:r>
          </a:p>
        </p:txBody>
      </p:sp>
      <p:sp>
        <p:nvSpPr>
          <p:cNvPr id="51" name="Text Box 13"/>
          <p:cNvSpPr txBox="1">
            <a:spLocks noChangeArrowheads="1"/>
          </p:cNvSpPr>
          <p:nvPr/>
        </p:nvSpPr>
        <p:spPr bwMode="auto">
          <a:xfrm>
            <a:off x="2849563" y="4114800"/>
            <a:ext cx="296862" cy="304800"/>
          </a:xfrm>
          <a:prstGeom prst="rect">
            <a:avLst/>
          </a:prstGeom>
          <a:noFill/>
          <a:ln w="19050">
            <a:noFill/>
            <a:miter lim="800000"/>
          </a:ln>
          <a:effectLst/>
        </p:spPr>
        <p:txBody>
          <a:bodyPr wrap="none">
            <a:spAutoFit/>
          </a:bodyPr>
          <a:lstStyle/>
          <a:p>
            <a:r>
              <a:rPr lang="en-US" sz="1400" b="1">
                <a:solidFill>
                  <a:srgbClr val="000000"/>
                </a:solidFill>
              </a:rPr>
              <a:t>2</a:t>
            </a:r>
          </a:p>
        </p:txBody>
      </p:sp>
      <p:sp>
        <p:nvSpPr>
          <p:cNvPr id="52" name="Text Box 14"/>
          <p:cNvSpPr txBox="1">
            <a:spLocks noChangeArrowheads="1"/>
          </p:cNvSpPr>
          <p:nvPr/>
        </p:nvSpPr>
        <p:spPr bwMode="auto">
          <a:xfrm>
            <a:off x="3540125" y="4114800"/>
            <a:ext cx="296863" cy="304800"/>
          </a:xfrm>
          <a:prstGeom prst="rect">
            <a:avLst/>
          </a:prstGeom>
          <a:noFill/>
          <a:ln w="19050">
            <a:noFill/>
            <a:miter lim="800000"/>
          </a:ln>
          <a:effectLst/>
        </p:spPr>
        <p:txBody>
          <a:bodyPr wrap="none">
            <a:spAutoFit/>
          </a:bodyPr>
          <a:lstStyle/>
          <a:p>
            <a:r>
              <a:rPr lang="en-US" sz="1400" b="1">
                <a:solidFill>
                  <a:srgbClr val="000000"/>
                </a:solidFill>
              </a:rPr>
              <a:t>3</a:t>
            </a:r>
          </a:p>
        </p:txBody>
      </p:sp>
      <p:sp>
        <p:nvSpPr>
          <p:cNvPr id="53" name="Text Box 15"/>
          <p:cNvSpPr txBox="1">
            <a:spLocks noChangeArrowheads="1"/>
          </p:cNvSpPr>
          <p:nvPr/>
        </p:nvSpPr>
        <p:spPr bwMode="auto">
          <a:xfrm>
            <a:off x="4232275" y="4114800"/>
            <a:ext cx="296863" cy="304800"/>
          </a:xfrm>
          <a:prstGeom prst="rect">
            <a:avLst/>
          </a:prstGeom>
          <a:noFill/>
          <a:ln w="19050">
            <a:noFill/>
            <a:miter lim="800000"/>
          </a:ln>
          <a:effectLst/>
        </p:spPr>
        <p:txBody>
          <a:bodyPr wrap="none">
            <a:spAutoFit/>
          </a:bodyPr>
          <a:lstStyle/>
          <a:p>
            <a:r>
              <a:rPr lang="en-US" sz="1400" b="1">
                <a:solidFill>
                  <a:srgbClr val="000000"/>
                </a:solidFill>
              </a:rPr>
              <a:t>4</a:t>
            </a:r>
          </a:p>
        </p:txBody>
      </p:sp>
      <p:sp>
        <p:nvSpPr>
          <p:cNvPr id="54" name="Text Box 16"/>
          <p:cNvSpPr txBox="1">
            <a:spLocks noChangeArrowheads="1"/>
          </p:cNvSpPr>
          <p:nvPr/>
        </p:nvSpPr>
        <p:spPr bwMode="auto">
          <a:xfrm>
            <a:off x="4906963" y="4114800"/>
            <a:ext cx="296862" cy="304800"/>
          </a:xfrm>
          <a:prstGeom prst="rect">
            <a:avLst/>
          </a:prstGeom>
          <a:noFill/>
          <a:ln w="19050">
            <a:noFill/>
            <a:miter lim="800000"/>
          </a:ln>
          <a:effectLst/>
        </p:spPr>
        <p:txBody>
          <a:bodyPr wrap="none">
            <a:spAutoFit/>
          </a:bodyPr>
          <a:lstStyle/>
          <a:p>
            <a:r>
              <a:rPr lang="en-US" sz="1400" b="1">
                <a:solidFill>
                  <a:srgbClr val="000000"/>
                </a:solidFill>
              </a:rPr>
              <a:t>5</a:t>
            </a:r>
          </a:p>
        </p:txBody>
      </p:sp>
      <p:sp>
        <p:nvSpPr>
          <p:cNvPr id="55" name="Text Box 17"/>
          <p:cNvSpPr txBox="1">
            <a:spLocks noChangeArrowheads="1"/>
          </p:cNvSpPr>
          <p:nvPr/>
        </p:nvSpPr>
        <p:spPr bwMode="auto">
          <a:xfrm>
            <a:off x="1974850" y="4572000"/>
            <a:ext cx="560388" cy="366713"/>
          </a:xfrm>
          <a:prstGeom prst="rect">
            <a:avLst/>
          </a:prstGeom>
          <a:noFill/>
          <a:ln w="19050">
            <a:noFill/>
            <a:miter lim="800000"/>
          </a:ln>
          <a:effectLst/>
        </p:spPr>
        <p:txBody>
          <a:bodyPr wrap="none">
            <a:spAutoFit/>
          </a:bodyPr>
          <a:lstStyle/>
          <a:p>
            <a:r>
              <a:rPr lang="en-US" sz="1800"/>
              <a:t>4 in</a:t>
            </a:r>
          </a:p>
        </p:txBody>
      </p:sp>
      <p:sp>
        <p:nvSpPr>
          <p:cNvPr id="56" name="Text Box 18"/>
          <p:cNvSpPr txBox="1">
            <a:spLocks noChangeArrowheads="1"/>
          </p:cNvSpPr>
          <p:nvPr/>
        </p:nvSpPr>
        <p:spPr bwMode="auto">
          <a:xfrm>
            <a:off x="2717800" y="4572000"/>
            <a:ext cx="560388" cy="366713"/>
          </a:xfrm>
          <a:prstGeom prst="rect">
            <a:avLst/>
          </a:prstGeom>
          <a:noFill/>
          <a:ln w="19050">
            <a:noFill/>
            <a:miter lim="800000"/>
          </a:ln>
          <a:effectLst/>
        </p:spPr>
        <p:txBody>
          <a:bodyPr wrap="none">
            <a:spAutoFit/>
          </a:bodyPr>
          <a:lstStyle/>
          <a:p>
            <a:r>
              <a:rPr lang="en-US" sz="1800"/>
              <a:t>2 in</a:t>
            </a:r>
          </a:p>
        </p:txBody>
      </p:sp>
      <p:sp>
        <p:nvSpPr>
          <p:cNvPr id="57" name="Text Box 19"/>
          <p:cNvSpPr txBox="1">
            <a:spLocks noChangeArrowheads="1"/>
          </p:cNvSpPr>
          <p:nvPr/>
        </p:nvSpPr>
        <p:spPr bwMode="auto">
          <a:xfrm>
            <a:off x="3408363" y="4572000"/>
            <a:ext cx="560387" cy="366713"/>
          </a:xfrm>
          <a:prstGeom prst="rect">
            <a:avLst/>
          </a:prstGeom>
          <a:noFill/>
          <a:ln w="19050">
            <a:noFill/>
            <a:miter lim="800000"/>
          </a:ln>
          <a:effectLst/>
        </p:spPr>
        <p:txBody>
          <a:bodyPr wrap="none">
            <a:spAutoFit/>
          </a:bodyPr>
          <a:lstStyle/>
          <a:p>
            <a:r>
              <a:rPr lang="en-US" sz="1800"/>
              <a:t>2 in</a:t>
            </a:r>
          </a:p>
        </p:txBody>
      </p:sp>
      <p:sp>
        <p:nvSpPr>
          <p:cNvPr id="58" name="Text Box 20"/>
          <p:cNvSpPr txBox="1">
            <a:spLocks noChangeArrowheads="1"/>
          </p:cNvSpPr>
          <p:nvPr/>
        </p:nvSpPr>
        <p:spPr bwMode="auto">
          <a:xfrm>
            <a:off x="4100513" y="4572000"/>
            <a:ext cx="560387" cy="366713"/>
          </a:xfrm>
          <a:prstGeom prst="rect">
            <a:avLst/>
          </a:prstGeom>
          <a:noFill/>
          <a:ln w="19050">
            <a:noFill/>
            <a:miter lim="800000"/>
          </a:ln>
          <a:effectLst/>
        </p:spPr>
        <p:txBody>
          <a:bodyPr wrap="none">
            <a:spAutoFit/>
          </a:bodyPr>
          <a:lstStyle/>
          <a:p>
            <a:r>
              <a:rPr lang="en-US" sz="1800"/>
              <a:t>6 in</a:t>
            </a:r>
          </a:p>
        </p:txBody>
      </p:sp>
      <p:sp>
        <p:nvSpPr>
          <p:cNvPr id="59" name="Text Box 21"/>
          <p:cNvSpPr txBox="1">
            <a:spLocks noChangeArrowheads="1"/>
          </p:cNvSpPr>
          <p:nvPr/>
        </p:nvSpPr>
        <p:spPr bwMode="auto">
          <a:xfrm>
            <a:off x="4775200" y="4572000"/>
            <a:ext cx="560388" cy="366713"/>
          </a:xfrm>
          <a:prstGeom prst="rect">
            <a:avLst/>
          </a:prstGeom>
          <a:noFill/>
          <a:ln w="19050">
            <a:noFill/>
            <a:miter lim="800000"/>
          </a:ln>
          <a:effectLst/>
        </p:spPr>
        <p:txBody>
          <a:bodyPr wrap="none">
            <a:spAutoFit/>
          </a:bodyPr>
          <a:lstStyle/>
          <a:p>
            <a:r>
              <a:rPr lang="en-US" sz="1800"/>
              <a:t>2 in</a:t>
            </a:r>
          </a:p>
        </p:txBody>
      </p:sp>
      <p:sp>
        <p:nvSpPr>
          <p:cNvPr id="60" name="Text Box 22"/>
          <p:cNvSpPr txBox="1">
            <a:spLocks noChangeArrowheads="1"/>
          </p:cNvSpPr>
          <p:nvPr/>
        </p:nvSpPr>
        <p:spPr bwMode="auto">
          <a:xfrm>
            <a:off x="1976438" y="4953000"/>
            <a:ext cx="560387" cy="366713"/>
          </a:xfrm>
          <a:prstGeom prst="rect">
            <a:avLst/>
          </a:prstGeom>
          <a:noFill/>
          <a:ln w="19050">
            <a:noFill/>
            <a:miter lim="800000"/>
          </a:ln>
          <a:effectLst/>
        </p:spPr>
        <p:txBody>
          <a:bodyPr wrap="none">
            <a:spAutoFit/>
          </a:bodyPr>
          <a:lstStyle/>
          <a:p>
            <a:r>
              <a:rPr lang="en-US" sz="1800"/>
              <a:t>$20</a:t>
            </a:r>
          </a:p>
        </p:txBody>
      </p:sp>
      <p:sp>
        <p:nvSpPr>
          <p:cNvPr id="61" name="Text Box 23"/>
          <p:cNvSpPr txBox="1">
            <a:spLocks noChangeArrowheads="1"/>
          </p:cNvSpPr>
          <p:nvPr/>
        </p:nvSpPr>
        <p:spPr bwMode="auto">
          <a:xfrm>
            <a:off x="2779713" y="4953000"/>
            <a:ext cx="434975" cy="366713"/>
          </a:xfrm>
          <a:prstGeom prst="rect">
            <a:avLst/>
          </a:prstGeom>
          <a:noFill/>
          <a:ln w="19050">
            <a:noFill/>
            <a:miter lim="800000"/>
          </a:ln>
          <a:effectLst/>
        </p:spPr>
        <p:txBody>
          <a:bodyPr wrap="none">
            <a:spAutoFit/>
          </a:bodyPr>
          <a:lstStyle/>
          <a:p>
            <a:r>
              <a:rPr lang="en-US" sz="1800"/>
              <a:t>$3</a:t>
            </a:r>
          </a:p>
        </p:txBody>
      </p:sp>
      <p:sp>
        <p:nvSpPr>
          <p:cNvPr id="62" name="Text Box 24"/>
          <p:cNvSpPr txBox="1">
            <a:spLocks noChangeArrowheads="1"/>
          </p:cNvSpPr>
          <p:nvPr/>
        </p:nvSpPr>
        <p:spPr bwMode="auto">
          <a:xfrm>
            <a:off x="3471863" y="4953000"/>
            <a:ext cx="434975" cy="366713"/>
          </a:xfrm>
          <a:prstGeom prst="rect">
            <a:avLst/>
          </a:prstGeom>
          <a:noFill/>
          <a:ln w="19050">
            <a:noFill/>
            <a:miter lim="800000"/>
          </a:ln>
          <a:effectLst/>
        </p:spPr>
        <p:txBody>
          <a:bodyPr wrap="none">
            <a:spAutoFit/>
          </a:bodyPr>
          <a:lstStyle/>
          <a:p>
            <a:r>
              <a:rPr lang="en-US" sz="1800"/>
              <a:t>$6</a:t>
            </a:r>
          </a:p>
        </p:txBody>
      </p:sp>
      <p:sp>
        <p:nvSpPr>
          <p:cNvPr id="63" name="Text Box 25"/>
          <p:cNvSpPr txBox="1">
            <a:spLocks noChangeArrowheads="1"/>
          </p:cNvSpPr>
          <p:nvPr/>
        </p:nvSpPr>
        <p:spPr bwMode="auto">
          <a:xfrm>
            <a:off x="4102100" y="4953000"/>
            <a:ext cx="560388" cy="366713"/>
          </a:xfrm>
          <a:prstGeom prst="rect">
            <a:avLst/>
          </a:prstGeom>
          <a:noFill/>
          <a:ln w="19050">
            <a:noFill/>
            <a:miter lim="800000"/>
          </a:ln>
          <a:effectLst/>
        </p:spPr>
        <p:txBody>
          <a:bodyPr wrap="none">
            <a:spAutoFit/>
          </a:bodyPr>
          <a:lstStyle/>
          <a:p>
            <a:r>
              <a:rPr lang="en-US" sz="1800"/>
              <a:t>$25</a:t>
            </a:r>
          </a:p>
        </p:txBody>
      </p:sp>
      <p:sp>
        <p:nvSpPr>
          <p:cNvPr id="64" name="Text Box 26"/>
          <p:cNvSpPr txBox="1">
            <a:spLocks noChangeArrowheads="1"/>
          </p:cNvSpPr>
          <p:nvPr/>
        </p:nvSpPr>
        <p:spPr bwMode="auto">
          <a:xfrm>
            <a:off x="4775200" y="4953000"/>
            <a:ext cx="560388" cy="366713"/>
          </a:xfrm>
          <a:prstGeom prst="rect">
            <a:avLst/>
          </a:prstGeom>
          <a:noFill/>
          <a:ln w="19050">
            <a:noFill/>
            <a:miter lim="800000"/>
          </a:ln>
          <a:effectLst/>
        </p:spPr>
        <p:txBody>
          <a:bodyPr wrap="none">
            <a:spAutoFit/>
          </a:bodyPr>
          <a:lstStyle/>
          <a:p>
            <a:r>
              <a:rPr lang="en-US" sz="1800"/>
              <a:t>$80</a:t>
            </a:r>
          </a:p>
        </p:txBody>
      </p:sp>
      <p:sp>
        <p:nvSpPr>
          <p:cNvPr id="65" name="Text Box 27"/>
          <p:cNvSpPr txBox="1">
            <a:spLocks noChangeArrowheads="1"/>
          </p:cNvSpPr>
          <p:nvPr/>
        </p:nvSpPr>
        <p:spPr bwMode="auto">
          <a:xfrm>
            <a:off x="609600" y="3505200"/>
            <a:ext cx="1060450" cy="457200"/>
          </a:xfrm>
          <a:prstGeom prst="rect">
            <a:avLst/>
          </a:prstGeom>
          <a:noFill/>
          <a:ln w="19050">
            <a:noFill/>
            <a:miter lim="800000"/>
          </a:ln>
          <a:effectLst/>
        </p:spPr>
        <p:txBody>
          <a:bodyPr wrap="none">
            <a:spAutoFit/>
          </a:bodyPr>
          <a:lstStyle/>
          <a:p>
            <a:r>
              <a:rPr lang="en-US" dirty="0"/>
              <a:t>Items:</a:t>
            </a:r>
          </a:p>
        </p:txBody>
      </p:sp>
      <p:sp>
        <p:nvSpPr>
          <p:cNvPr id="66" name="Text Box 42"/>
          <p:cNvSpPr txBox="1">
            <a:spLocks noChangeArrowheads="1"/>
          </p:cNvSpPr>
          <p:nvPr/>
        </p:nvSpPr>
        <p:spPr bwMode="auto">
          <a:xfrm>
            <a:off x="6400800" y="3962400"/>
            <a:ext cx="1887538" cy="366713"/>
          </a:xfrm>
          <a:prstGeom prst="rect">
            <a:avLst/>
          </a:prstGeom>
          <a:noFill/>
          <a:ln w="19050">
            <a:noFill/>
            <a:miter lim="800000"/>
          </a:ln>
          <a:effectLst/>
        </p:spPr>
        <p:txBody>
          <a:bodyPr wrap="none">
            <a:spAutoFit/>
          </a:bodyPr>
          <a:lstStyle/>
          <a:p>
            <a:r>
              <a:rPr lang="en-US" sz="1800" dirty="0"/>
              <a:t>box of width 9 in</a:t>
            </a:r>
          </a:p>
        </p:txBody>
      </p:sp>
      <p:sp>
        <p:nvSpPr>
          <p:cNvPr id="67" name="Line 43"/>
          <p:cNvSpPr>
            <a:spLocks noChangeShapeType="1"/>
          </p:cNvSpPr>
          <p:nvPr/>
        </p:nvSpPr>
        <p:spPr bwMode="auto">
          <a:xfrm>
            <a:off x="5715000" y="2667000"/>
            <a:ext cx="0" cy="2819400"/>
          </a:xfrm>
          <a:prstGeom prst="line">
            <a:avLst/>
          </a:prstGeom>
          <a:noFill/>
          <a:ln w="19050">
            <a:solidFill>
              <a:schemeClr val="tx1"/>
            </a:solidFill>
            <a:round/>
          </a:ln>
          <a:effectLst/>
        </p:spPr>
        <p:txBody>
          <a:bodyPr wrap="none" anchor="ctr"/>
          <a:lstStyle/>
          <a:p>
            <a:endParaRPr lang="en-US"/>
          </a:p>
        </p:txBody>
      </p:sp>
      <p:sp>
        <p:nvSpPr>
          <p:cNvPr id="68" name="Text Box 44"/>
          <p:cNvSpPr txBox="1">
            <a:spLocks noChangeArrowheads="1"/>
          </p:cNvSpPr>
          <p:nvPr/>
        </p:nvSpPr>
        <p:spPr bwMode="auto">
          <a:xfrm>
            <a:off x="6324600" y="4343400"/>
            <a:ext cx="2347913" cy="1371600"/>
          </a:xfrm>
          <a:prstGeom prst="rect">
            <a:avLst/>
          </a:prstGeom>
          <a:noFill/>
          <a:ln w="19050">
            <a:noFill/>
            <a:miter lim="800000"/>
          </a:ln>
          <a:effectLst/>
        </p:spPr>
        <p:txBody>
          <a:bodyPr wrap="none">
            <a:spAutoFit/>
          </a:bodyPr>
          <a:lstStyle/>
          <a:p>
            <a:pPr algn="l"/>
            <a:r>
              <a:rPr lang="en-US" dirty="0"/>
              <a:t>Solution:</a:t>
            </a:r>
          </a:p>
          <a:p>
            <a:pPr algn="l">
              <a:buFontTx/>
              <a:buChar char="•"/>
            </a:pPr>
            <a:r>
              <a:rPr lang="en-US" sz="2000" dirty="0"/>
              <a:t> item 5 ($80, 2 in)</a:t>
            </a:r>
          </a:p>
          <a:p>
            <a:pPr algn="l">
              <a:buFontTx/>
              <a:buChar char="•"/>
            </a:pPr>
            <a:r>
              <a:rPr lang="en-US" sz="2000" dirty="0"/>
              <a:t> item 3 ($6, 2in)</a:t>
            </a:r>
          </a:p>
          <a:p>
            <a:pPr algn="l">
              <a:buFontTx/>
              <a:buChar char="•"/>
            </a:pPr>
            <a:r>
              <a:rPr lang="en-US" sz="2000" dirty="0"/>
              <a:t> item 1 ($20, 4in)</a:t>
            </a:r>
          </a:p>
        </p:txBody>
      </p:sp>
      <p:sp>
        <p:nvSpPr>
          <p:cNvPr id="69" name="Text Box 45"/>
          <p:cNvSpPr txBox="1">
            <a:spLocks noChangeArrowheads="1"/>
          </p:cNvSpPr>
          <p:nvPr/>
        </p:nvSpPr>
        <p:spPr bwMode="auto">
          <a:xfrm>
            <a:off x="6400800" y="2667000"/>
            <a:ext cx="1670050" cy="457200"/>
          </a:xfrm>
          <a:prstGeom prst="rect">
            <a:avLst/>
          </a:prstGeom>
          <a:noFill/>
          <a:ln w="19050">
            <a:noFill/>
            <a:miter lim="800000"/>
          </a:ln>
          <a:effectLst/>
        </p:spPr>
        <p:txBody>
          <a:bodyPr wrap="none">
            <a:spAutoFit/>
          </a:bodyPr>
          <a:lstStyle/>
          <a:p>
            <a:r>
              <a:rPr lang="en-US"/>
              <a:t>“knapsack”</a:t>
            </a:r>
          </a:p>
        </p:txBody>
      </p:sp>
      <p:pic>
        <p:nvPicPr>
          <p:cNvPr id="70" name="Picture 48" descr="cover-small">
            <a:hlinkClick r:id="rId2"/>
          </p:cNvPr>
          <p:cNvPicPr>
            <a:picLocks noChangeAspect="1" noChangeArrowheads="1"/>
          </p:cNvPicPr>
          <p:nvPr/>
        </p:nvPicPr>
        <p:blipFill>
          <a:blip r:embed="rId3" cstate="print"/>
          <a:srcRect/>
          <a:stretch>
            <a:fillRect/>
          </a:stretch>
        </p:blipFill>
        <p:spPr bwMode="auto">
          <a:xfrm>
            <a:off x="4694238" y="2895600"/>
            <a:ext cx="944562" cy="1173163"/>
          </a:xfrm>
          <a:prstGeom prst="rect">
            <a:avLst/>
          </a:prstGeom>
          <a:noFill/>
        </p:spPr>
      </p:pic>
      <p:grpSp>
        <p:nvGrpSpPr>
          <p:cNvPr id="71" name="Group 168"/>
          <p:cNvGrpSpPr/>
          <p:nvPr/>
        </p:nvGrpSpPr>
        <p:grpSpPr bwMode="auto">
          <a:xfrm>
            <a:off x="1676400" y="2895600"/>
            <a:ext cx="1090613" cy="1209675"/>
            <a:chOff x="1392" y="198"/>
            <a:chExt cx="687" cy="762"/>
          </a:xfrm>
        </p:grpSpPr>
        <p:sp>
          <p:nvSpPr>
            <p:cNvPr id="72" name="Freeform 123"/>
            <p:cNvSpPr/>
            <p:nvPr/>
          </p:nvSpPr>
          <p:spPr bwMode="auto">
            <a:xfrm>
              <a:off x="1906" y="198"/>
              <a:ext cx="61" cy="669"/>
            </a:xfrm>
            <a:custGeom>
              <a:avLst/>
              <a:gdLst/>
              <a:ahLst/>
              <a:cxnLst>
                <a:cxn ang="0">
                  <a:pos x="0" y="0"/>
                </a:cxn>
                <a:cxn ang="0">
                  <a:pos x="31" y="1339"/>
                </a:cxn>
                <a:cxn ang="0">
                  <a:pos x="31" y="1344"/>
                </a:cxn>
                <a:cxn ang="0">
                  <a:pos x="30" y="1355"/>
                </a:cxn>
                <a:cxn ang="0">
                  <a:pos x="31" y="1371"/>
                </a:cxn>
                <a:cxn ang="0">
                  <a:pos x="35" y="1391"/>
                </a:cxn>
                <a:cxn ang="0">
                  <a:pos x="42" y="1411"/>
                </a:cxn>
                <a:cxn ang="0">
                  <a:pos x="55" y="1427"/>
                </a:cxn>
                <a:cxn ang="0">
                  <a:pos x="75" y="1438"/>
                </a:cxn>
                <a:cxn ang="0">
                  <a:pos x="104" y="1443"/>
                </a:cxn>
                <a:cxn ang="0">
                  <a:pos x="99" y="1445"/>
                </a:cxn>
                <a:cxn ang="0">
                  <a:pos x="86" y="1450"/>
                </a:cxn>
                <a:cxn ang="0">
                  <a:pos x="70" y="1452"/>
                </a:cxn>
                <a:cxn ang="0">
                  <a:pos x="51" y="1447"/>
                </a:cxn>
                <a:cxn ang="0">
                  <a:pos x="31" y="1434"/>
                </a:cxn>
                <a:cxn ang="0">
                  <a:pos x="15" y="1406"/>
                </a:cxn>
                <a:cxn ang="0">
                  <a:pos x="5" y="1360"/>
                </a:cxn>
                <a:cxn ang="0">
                  <a:pos x="2" y="1291"/>
                </a:cxn>
                <a:cxn ang="0">
                  <a:pos x="0" y="0"/>
                </a:cxn>
              </a:cxnLst>
              <a:rect l="0" t="0" r="r" b="b"/>
              <a:pathLst>
                <a:path w="104" h="1452">
                  <a:moveTo>
                    <a:pt x="0" y="0"/>
                  </a:moveTo>
                  <a:lnTo>
                    <a:pt x="31" y="1339"/>
                  </a:lnTo>
                  <a:lnTo>
                    <a:pt x="31" y="1344"/>
                  </a:lnTo>
                  <a:lnTo>
                    <a:pt x="30" y="1355"/>
                  </a:lnTo>
                  <a:lnTo>
                    <a:pt x="31" y="1371"/>
                  </a:lnTo>
                  <a:lnTo>
                    <a:pt x="35" y="1391"/>
                  </a:lnTo>
                  <a:lnTo>
                    <a:pt x="42" y="1411"/>
                  </a:lnTo>
                  <a:lnTo>
                    <a:pt x="55" y="1427"/>
                  </a:lnTo>
                  <a:lnTo>
                    <a:pt x="75" y="1438"/>
                  </a:lnTo>
                  <a:lnTo>
                    <a:pt x="104" y="1443"/>
                  </a:lnTo>
                  <a:lnTo>
                    <a:pt x="99" y="1445"/>
                  </a:lnTo>
                  <a:lnTo>
                    <a:pt x="86" y="1450"/>
                  </a:lnTo>
                  <a:lnTo>
                    <a:pt x="70" y="1452"/>
                  </a:lnTo>
                  <a:lnTo>
                    <a:pt x="51" y="1447"/>
                  </a:lnTo>
                  <a:lnTo>
                    <a:pt x="31" y="1434"/>
                  </a:lnTo>
                  <a:lnTo>
                    <a:pt x="15" y="1406"/>
                  </a:lnTo>
                  <a:lnTo>
                    <a:pt x="5" y="1360"/>
                  </a:lnTo>
                  <a:lnTo>
                    <a:pt x="2" y="1291"/>
                  </a:lnTo>
                  <a:lnTo>
                    <a:pt x="0" y="0"/>
                  </a:lnTo>
                  <a:close/>
                </a:path>
              </a:pathLst>
            </a:custGeom>
            <a:solidFill>
              <a:srgbClr val="000000"/>
            </a:solidFill>
            <a:ln w="9525">
              <a:noFill/>
              <a:round/>
            </a:ln>
          </p:spPr>
          <p:txBody>
            <a:bodyPr/>
            <a:lstStyle/>
            <a:p>
              <a:endParaRPr lang="en-US"/>
            </a:p>
          </p:txBody>
        </p:sp>
        <p:sp>
          <p:nvSpPr>
            <p:cNvPr id="73" name="Freeform 138"/>
            <p:cNvSpPr/>
            <p:nvPr/>
          </p:nvSpPr>
          <p:spPr bwMode="auto">
            <a:xfrm>
              <a:off x="1771" y="492"/>
              <a:ext cx="99" cy="403"/>
            </a:xfrm>
            <a:custGeom>
              <a:avLst/>
              <a:gdLst/>
              <a:ahLst/>
              <a:cxnLst>
                <a:cxn ang="0">
                  <a:pos x="0" y="0"/>
                </a:cxn>
                <a:cxn ang="0">
                  <a:pos x="7" y="15"/>
                </a:cxn>
                <a:cxn ang="0">
                  <a:pos x="24" y="58"/>
                </a:cxn>
                <a:cxn ang="0">
                  <a:pos x="48" y="131"/>
                </a:cxn>
                <a:cxn ang="0">
                  <a:pos x="77" y="230"/>
                </a:cxn>
                <a:cxn ang="0">
                  <a:pos x="107" y="356"/>
                </a:cxn>
                <a:cxn ang="0">
                  <a:pos x="133" y="505"/>
                </a:cxn>
                <a:cxn ang="0">
                  <a:pos x="155" y="678"/>
                </a:cxn>
                <a:cxn ang="0">
                  <a:pos x="168" y="874"/>
                </a:cxn>
                <a:cxn ang="0">
                  <a:pos x="165" y="845"/>
                </a:cxn>
                <a:cxn ang="0">
                  <a:pos x="154" y="766"/>
                </a:cxn>
                <a:cxn ang="0">
                  <a:pos x="138" y="650"/>
                </a:cxn>
                <a:cxn ang="0">
                  <a:pos x="116" y="512"/>
                </a:cxn>
                <a:cxn ang="0">
                  <a:pos x="91" y="365"/>
                </a:cxn>
                <a:cxn ang="0">
                  <a:pos x="62" y="221"/>
                </a:cxn>
                <a:cxn ang="0">
                  <a:pos x="32" y="95"/>
                </a:cxn>
                <a:cxn ang="0">
                  <a:pos x="0" y="0"/>
                </a:cxn>
              </a:cxnLst>
              <a:rect l="0" t="0" r="r" b="b"/>
              <a:pathLst>
                <a:path w="168" h="874">
                  <a:moveTo>
                    <a:pt x="0" y="0"/>
                  </a:moveTo>
                  <a:lnTo>
                    <a:pt x="7" y="15"/>
                  </a:lnTo>
                  <a:lnTo>
                    <a:pt x="24" y="58"/>
                  </a:lnTo>
                  <a:lnTo>
                    <a:pt x="48" y="131"/>
                  </a:lnTo>
                  <a:lnTo>
                    <a:pt x="77" y="230"/>
                  </a:lnTo>
                  <a:lnTo>
                    <a:pt x="107" y="356"/>
                  </a:lnTo>
                  <a:lnTo>
                    <a:pt x="133" y="505"/>
                  </a:lnTo>
                  <a:lnTo>
                    <a:pt x="155" y="678"/>
                  </a:lnTo>
                  <a:lnTo>
                    <a:pt x="168" y="874"/>
                  </a:lnTo>
                  <a:lnTo>
                    <a:pt x="165" y="845"/>
                  </a:lnTo>
                  <a:lnTo>
                    <a:pt x="154" y="766"/>
                  </a:lnTo>
                  <a:lnTo>
                    <a:pt x="138" y="650"/>
                  </a:lnTo>
                  <a:lnTo>
                    <a:pt x="116" y="512"/>
                  </a:lnTo>
                  <a:lnTo>
                    <a:pt x="91" y="365"/>
                  </a:lnTo>
                  <a:lnTo>
                    <a:pt x="62" y="221"/>
                  </a:lnTo>
                  <a:lnTo>
                    <a:pt x="32" y="95"/>
                  </a:lnTo>
                  <a:lnTo>
                    <a:pt x="0" y="0"/>
                  </a:lnTo>
                  <a:close/>
                </a:path>
              </a:pathLst>
            </a:custGeom>
            <a:solidFill>
              <a:srgbClr val="000000"/>
            </a:solidFill>
            <a:ln w="9525">
              <a:noFill/>
              <a:round/>
            </a:ln>
          </p:spPr>
          <p:txBody>
            <a:bodyPr/>
            <a:lstStyle/>
            <a:p>
              <a:endParaRPr lang="en-US"/>
            </a:p>
          </p:txBody>
        </p:sp>
        <p:sp>
          <p:nvSpPr>
            <p:cNvPr id="74" name="Freeform 139"/>
            <p:cNvSpPr/>
            <p:nvPr/>
          </p:nvSpPr>
          <p:spPr bwMode="auto">
            <a:xfrm>
              <a:off x="1791" y="408"/>
              <a:ext cx="60" cy="45"/>
            </a:xfrm>
            <a:custGeom>
              <a:avLst/>
              <a:gdLst/>
              <a:ahLst/>
              <a:cxnLst>
                <a:cxn ang="0">
                  <a:pos x="102" y="0"/>
                </a:cxn>
                <a:cxn ang="0">
                  <a:pos x="99" y="4"/>
                </a:cxn>
                <a:cxn ang="0">
                  <a:pos x="95" y="13"/>
                </a:cxn>
                <a:cxn ang="0">
                  <a:pos x="87" y="27"/>
                </a:cxn>
                <a:cxn ang="0">
                  <a:pos x="75" y="42"/>
                </a:cxn>
                <a:cxn ang="0">
                  <a:pos x="60" y="59"/>
                </a:cxn>
                <a:cxn ang="0">
                  <a:pos x="43" y="75"/>
                </a:cxn>
                <a:cxn ang="0">
                  <a:pos x="23" y="89"/>
                </a:cxn>
                <a:cxn ang="0">
                  <a:pos x="0" y="98"/>
                </a:cxn>
                <a:cxn ang="0">
                  <a:pos x="5" y="95"/>
                </a:cxn>
                <a:cxn ang="0">
                  <a:pos x="15" y="86"/>
                </a:cxn>
                <a:cxn ang="0">
                  <a:pos x="31" y="72"/>
                </a:cxn>
                <a:cxn ang="0">
                  <a:pos x="49" y="55"/>
                </a:cxn>
                <a:cxn ang="0">
                  <a:pos x="67" y="39"/>
                </a:cxn>
                <a:cxn ang="0">
                  <a:pos x="83" y="22"/>
                </a:cxn>
                <a:cxn ang="0">
                  <a:pos x="96" y="9"/>
                </a:cxn>
                <a:cxn ang="0">
                  <a:pos x="102" y="0"/>
                </a:cxn>
              </a:cxnLst>
              <a:rect l="0" t="0" r="r" b="b"/>
              <a:pathLst>
                <a:path w="102" h="98">
                  <a:moveTo>
                    <a:pt x="102" y="0"/>
                  </a:moveTo>
                  <a:lnTo>
                    <a:pt x="99" y="4"/>
                  </a:lnTo>
                  <a:lnTo>
                    <a:pt x="95" y="13"/>
                  </a:lnTo>
                  <a:lnTo>
                    <a:pt x="87" y="27"/>
                  </a:lnTo>
                  <a:lnTo>
                    <a:pt x="75" y="42"/>
                  </a:lnTo>
                  <a:lnTo>
                    <a:pt x="60" y="59"/>
                  </a:lnTo>
                  <a:lnTo>
                    <a:pt x="43" y="75"/>
                  </a:lnTo>
                  <a:lnTo>
                    <a:pt x="23" y="89"/>
                  </a:lnTo>
                  <a:lnTo>
                    <a:pt x="0" y="98"/>
                  </a:lnTo>
                  <a:lnTo>
                    <a:pt x="5" y="95"/>
                  </a:lnTo>
                  <a:lnTo>
                    <a:pt x="15" y="86"/>
                  </a:lnTo>
                  <a:lnTo>
                    <a:pt x="31" y="72"/>
                  </a:lnTo>
                  <a:lnTo>
                    <a:pt x="49" y="55"/>
                  </a:lnTo>
                  <a:lnTo>
                    <a:pt x="67" y="39"/>
                  </a:lnTo>
                  <a:lnTo>
                    <a:pt x="83" y="22"/>
                  </a:lnTo>
                  <a:lnTo>
                    <a:pt x="96" y="9"/>
                  </a:lnTo>
                  <a:lnTo>
                    <a:pt x="102" y="0"/>
                  </a:lnTo>
                  <a:close/>
                </a:path>
              </a:pathLst>
            </a:custGeom>
            <a:solidFill>
              <a:srgbClr val="000000"/>
            </a:solidFill>
            <a:ln w="9525">
              <a:noFill/>
              <a:round/>
            </a:ln>
          </p:spPr>
          <p:txBody>
            <a:bodyPr/>
            <a:lstStyle/>
            <a:p>
              <a:endParaRPr lang="en-US"/>
            </a:p>
          </p:txBody>
        </p:sp>
        <p:sp>
          <p:nvSpPr>
            <p:cNvPr id="75" name="Freeform 140"/>
            <p:cNvSpPr/>
            <p:nvPr/>
          </p:nvSpPr>
          <p:spPr bwMode="auto">
            <a:xfrm>
              <a:off x="1405" y="285"/>
              <a:ext cx="669" cy="666"/>
            </a:xfrm>
            <a:custGeom>
              <a:avLst/>
              <a:gdLst/>
              <a:ahLst/>
              <a:cxnLst>
                <a:cxn ang="0">
                  <a:pos x="822" y="14"/>
                </a:cxn>
                <a:cxn ang="0">
                  <a:pos x="823" y="13"/>
                </a:cxn>
                <a:cxn ang="0">
                  <a:pos x="828" y="12"/>
                </a:cxn>
                <a:cxn ang="0">
                  <a:pos x="836" y="9"/>
                </a:cxn>
                <a:cxn ang="0">
                  <a:pos x="845" y="6"/>
                </a:cxn>
                <a:cxn ang="0">
                  <a:pos x="858" y="4"/>
                </a:cxn>
                <a:cxn ang="0">
                  <a:pos x="872" y="1"/>
                </a:cxn>
                <a:cxn ang="0">
                  <a:pos x="891" y="0"/>
                </a:cxn>
                <a:cxn ang="0">
                  <a:pos x="910" y="0"/>
                </a:cxn>
                <a:cxn ang="0">
                  <a:pos x="932" y="3"/>
                </a:cxn>
                <a:cxn ang="0">
                  <a:pos x="957" y="7"/>
                </a:cxn>
                <a:cxn ang="0">
                  <a:pos x="983" y="14"/>
                </a:cxn>
                <a:cxn ang="0">
                  <a:pos x="1011" y="24"/>
                </a:cxn>
                <a:cxn ang="0">
                  <a:pos x="1041" y="38"/>
                </a:cxn>
                <a:cxn ang="0">
                  <a:pos x="1072" y="57"/>
                </a:cxn>
                <a:cxn ang="0">
                  <a:pos x="1105" y="79"/>
                </a:cxn>
                <a:cxn ang="0">
                  <a:pos x="1140" y="105"/>
                </a:cxn>
                <a:cxn ang="0">
                  <a:pos x="991" y="1438"/>
                </a:cxn>
                <a:cxn ang="0">
                  <a:pos x="989" y="1438"/>
                </a:cxn>
                <a:cxn ang="0">
                  <a:pos x="983" y="1439"/>
                </a:cxn>
                <a:cxn ang="0">
                  <a:pos x="973" y="1440"/>
                </a:cxn>
                <a:cxn ang="0">
                  <a:pos x="960" y="1442"/>
                </a:cxn>
                <a:cxn ang="0">
                  <a:pos x="944" y="1444"/>
                </a:cxn>
                <a:cxn ang="0">
                  <a:pos x="925" y="1445"/>
                </a:cxn>
                <a:cxn ang="0">
                  <a:pos x="906" y="1446"/>
                </a:cxn>
                <a:cxn ang="0">
                  <a:pos x="884" y="1447"/>
                </a:cxn>
                <a:cxn ang="0">
                  <a:pos x="861" y="1447"/>
                </a:cxn>
                <a:cxn ang="0">
                  <a:pos x="837" y="1446"/>
                </a:cxn>
                <a:cxn ang="0">
                  <a:pos x="811" y="1444"/>
                </a:cxn>
                <a:cxn ang="0">
                  <a:pos x="787" y="1440"/>
                </a:cxn>
                <a:cxn ang="0">
                  <a:pos x="763" y="1435"/>
                </a:cxn>
                <a:cxn ang="0">
                  <a:pos x="740" y="1430"/>
                </a:cxn>
                <a:cxn ang="0">
                  <a:pos x="718" y="1422"/>
                </a:cxn>
                <a:cxn ang="0">
                  <a:pos x="697" y="1411"/>
                </a:cxn>
                <a:cxn ang="0">
                  <a:pos x="0" y="1373"/>
                </a:cxn>
                <a:cxn ang="0">
                  <a:pos x="111" y="170"/>
                </a:cxn>
                <a:cxn ang="0">
                  <a:pos x="822" y="14"/>
                </a:cxn>
              </a:cxnLst>
              <a:rect l="0" t="0" r="r" b="b"/>
              <a:pathLst>
                <a:path w="1140" h="1447">
                  <a:moveTo>
                    <a:pt x="822" y="14"/>
                  </a:moveTo>
                  <a:lnTo>
                    <a:pt x="823" y="13"/>
                  </a:lnTo>
                  <a:lnTo>
                    <a:pt x="828" y="12"/>
                  </a:lnTo>
                  <a:lnTo>
                    <a:pt x="836" y="9"/>
                  </a:lnTo>
                  <a:lnTo>
                    <a:pt x="845" y="6"/>
                  </a:lnTo>
                  <a:lnTo>
                    <a:pt x="858" y="4"/>
                  </a:lnTo>
                  <a:lnTo>
                    <a:pt x="872" y="1"/>
                  </a:lnTo>
                  <a:lnTo>
                    <a:pt x="891" y="0"/>
                  </a:lnTo>
                  <a:lnTo>
                    <a:pt x="910" y="0"/>
                  </a:lnTo>
                  <a:lnTo>
                    <a:pt x="932" y="3"/>
                  </a:lnTo>
                  <a:lnTo>
                    <a:pt x="957" y="7"/>
                  </a:lnTo>
                  <a:lnTo>
                    <a:pt x="983" y="14"/>
                  </a:lnTo>
                  <a:lnTo>
                    <a:pt x="1011" y="24"/>
                  </a:lnTo>
                  <a:lnTo>
                    <a:pt x="1041" y="38"/>
                  </a:lnTo>
                  <a:lnTo>
                    <a:pt x="1072" y="57"/>
                  </a:lnTo>
                  <a:lnTo>
                    <a:pt x="1105" y="79"/>
                  </a:lnTo>
                  <a:lnTo>
                    <a:pt x="1140" y="105"/>
                  </a:lnTo>
                  <a:lnTo>
                    <a:pt x="991" y="1438"/>
                  </a:lnTo>
                  <a:lnTo>
                    <a:pt x="989" y="1438"/>
                  </a:lnTo>
                  <a:lnTo>
                    <a:pt x="983" y="1439"/>
                  </a:lnTo>
                  <a:lnTo>
                    <a:pt x="973" y="1440"/>
                  </a:lnTo>
                  <a:lnTo>
                    <a:pt x="960" y="1442"/>
                  </a:lnTo>
                  <a:lnTo>
                    <a:pt x="944" y="1444"/>
                  </a:lnTo>
                  <a:lnTo>
                    <a:pt x="925" y="1445"/>
                  </a:lnTo>
                  <a:lnTo>
                    <a:pt x="906" y="1446"/>
                  </a:lnTo>
                  <a:lnTo>
                    <a:pt x="884" y="1447"/>
                  </a:lnTo>
                  <a:lnTo>
                    <a:pt x="861" y="1447"/>
                  </a:lnTo>
                  <a:lnTo>
                    <a:pt x="837" y="1446"/>
                  </a:lnTo>
                  <a:lnTo>
                    <a:pt x="811" y="1444"/>
                  </a:lnTo>
                  <a:lnTo>
                    <a:pt x="787" y="1440"/>
                  </a:lnTo>
                  <a:lnTo>
                    <a:pt x="763" y="1435"/>
                  </a:lnTo>
                  <a:lnTo>
                    <a:pt x="740" y="1430"/>
                  </a:lnTo>
                  <a:lnTo>
                    <a:pt x="718" y="1422"/>
                  </a:lnTo>
                  <a:lnTo>
                    <a:pt x="697" y="1411"/>
                  </a:lnTo>
                  <a:lnTo>
                    <a:pt x="0" y="1373"/>
                  </a:lnTo>
                  <a:lnTo>
                    <a:pt x="111" y="170"/>
                  </a:lnTo>
                  <a:lnTo>
                    <a:pt x="822" y="14"/>
                  </a:lnTo>
                  <a:close/>
                </a:path>
              </a:pathLst>
            </a:custGeom>
            <a:solidFill>
              <a:srgbClr val="BAE57F"/>
            </a:solidFill>
            <a:ln w="9525">
              <a:noFill/>
              <a:round/>
            </a:ln>
          </p:spPr>
          <p:txBody>
            <a:bodyPr/>
            <a:lstStyle/>
            <a:p>
              <a:endParaRPr lang="en-US"/>
            </a:p>
          </p:txBody>
        </p:sp>
        <p:sp>
          <p:nvSpPr>
            <p:cNvPr id="76" name="Freeform 141"/>
            <p:cNvSpPr/>
            <p:nvPr/>
          </p:nvSpPr>
          <p:spPr bwMode="auto">
            <a:xfrm>
              <a:off x="1392" y="294"/>
              <a:ext cx="546" cy="641"/>
            </a:xfrm>
            <a:custGeom>
              <a:avLst/>
              <a:gdLst/>
              <a:ahLst/>
              <a:cxnLst>
                <a:cxn ang="0">
                  <a:pos x="930" y="6"/>
                </a:cxn>
                <a:cxn ang="0">
                  <a:pos x="783" y="1392"/>
                </a:cxn>
                <a:cxn ang="0">
                  <a:pos x="0" y="1366"/>
                </a:cxn>
                <a:cxn ang="0">
                  <a:pos x="134" y="150"/>
                </a:cxn>
                <a:cxn ang="0">
                  <a:pos x="136" y="150"/>
                </a:cxn>
                <a:cxn ang="0">
                  <a:pos x="142" y="147"/>
                </a:cxn>
                <a:cxn ang="0">
                  <a:pos x="152" y="145"/>
                </a:cxn>
                <a:cxn ang="0">
                  <a:pos x="166" y="142"/>
                </a:cxn>
                <a:cxn ang="0">
                  <a:pos x="184" y="138"/>
                </a:cxn>
                <a:cxn ang="0">
                  <a:pos x="204" y="133"/>
                </a:cxn>
                <a:cxn ang="0">
                  <a:pos x="227" y="128"/>
                </a:cxn>
                <a:cxn ang="0">
                  <a:pos x="253" y="122"/>
                </a:cxn>
                <a:cxn ang="0">
                  <a:pos x="280" y="115"/>
                </a:cxn>
                <a:cxn ang="0">
                  <a:pos x="310" y="108"/>
                </a:cxn>
                <a:cxn ang="0">
                  <a:pos x="343" y="101"/>
                </a:cxn>
                <a:cxn ang="0">
                  <a:pos x="376" y="93"/>
                </a:cxn>
                <a:cxn ang="0">
                  <a:pos x="409" y="86"/>
                </a:cxn>
                <a:cxn ang="0">
                  <a:pos x="445" y="78"/>
                </a:cxn>
                <a:cxn ang="0">
                  <a:pos x="481" y="70"/>
                </a:cxn>
                <a:cxn ang="0">
                  <a:pos x="518" y="63"/>
                </a:cxn>
                <a:cxn ang="0">
                  <a:pos x="553" y="55"/>
                </a:cxn>
                <a:cxn ang="0">
                  <a:pos x="590" y="48"/>
                </a:cxn>
                <a:cxn ang="0">
                  <a:pos x="626" y="41"/>
                </a:cxn>
                <a:cxn ang="0">
                  <a:pos x="660" y="34"/>
                </a:cxn>
                <a:cxn ang="0">
                  <a:pos x="695" y="28"/>
                </a:cxn>
                <a:cxn ang="0">
                  <a:pos x="728" y="22"/>
                </a:cxn>
                <a:cxn ang="0">
                  <a:pos x="760" y="16"/>
                </a:cxn>
                <a:cxn ang="0">
                  <a:pos x="789" y="11"/>
                </a:cxn>
                <a:cxn ang="0">
                  <a:pos x="817" y="8"/>
                </a:cxn>
                <a:cxn ang="0">
                  <a:pos x="842" y="4"/>
                </a:cxn>
                <a:cxn ang="0">
                  <a:pos x="864" y="2"/>
                </a:cxn>
                <a:cxn ang="0">
                  <a:pos x="885" y="1"/>
                </a:cxn>
                <a:cxn ang="0">
                  <a:pos x="901" y="0"/>
                </a:cxn>
                <a:cxn ang="0">
                  <a:pos x="915" y="1"/>
                </a:cxn>
                <a:cxn ang="0">
                  <a:pos x="924" y="2"/>
                </a:cxn>
                <a:cxn ang="0">
                  <a:pos x="930" y="6"/>
                </a:cxn>
              </a:cxnLst>
              <a:rect l="0" t="0" r="r" b="b"/>
              <a:pathLst>
                <a:path w="930" h="1392">
                  <a:moveTo>
                    <a:pt x="930" y="6"/>
                  </a:moveTo>
                  <a:lnTo>
                    <a:pt x="783" y="1392"/>
                  </a:lnTo>
                  <a:lnTo>
                    <a:pt x="0" y="1366"/>
                  </a:lnTo>
                  <a:lnTo>
                    <a:pt x="134" y="150"/>
                  </a:lnTo>
                  <a:lnTo>
                    <a:pt x="136" y="150"/>
                  </a:lnTo>
                  <a:lnTo>
                    <a:pt x="142" y="147"/>
                  </a:lnTo>
                  <a:lnTo>
                    <a:pt x="152" y="145"/>
                  </a:lnTo>
                  <a:lnTo>
                    <a:pt x="166" y="142"/>
                  </a:lnTo>
                  <a:lnTo>
                    <a:pt x="184" y="138"/>
                  </a:lnTo>
                  <a:lnTo>
                    <a:pt x="204" y="133"/>
                  </a:lnTo>
                  <a:lnTo>
                    <a:pt x="227" y="128"/>
                  </a:lnTo>
                  <a:lnTo>
                    <a:pt x="253" y="122"/>
                  </a:lnTo>
                  <a:lnTo>
                    <a:pt x="280" y="115"/>
                  </a:lnTo>
                  <a:lnTo>
                    <a:pt x="310" y="108"/>
                  </a:lnTo>
                  <a:lnTo>
                    <a:pt x="343" y="101"/>
                  </a:lnTo>
                  <a:lnTo>
                    <a:pt x="376" y="93"/>
                  </a:lnTo>
                  <a:lnTo>
                    <a:pt x="409" y="86"/>
                  </a:lnTo>
                  <a:lnTo>
                    <a:pt x="445" y="78"/>
                  </a:lnTo>
                  <a:lnTo>
                    <a:pt x="481" y="70"/>
                  </a:lnTo>
                  <a:lnTo>
                    <a:pt x="518" y="63"/>
                  </a:lnTo>
                  <a:lnTo>
                    <a:pt x="553" y="55"/>
                  </a:lnTo>
                  <a:lnTo>
                    <a:pt x="590" y="48"/>
                  </a:lnTo>
                  <a:lnTo>
                    <a:pt x="626" y="41"/>
                  </a:lnTo>
                  <a:lnTo>
                    <a:pt x="660" y="34"/>
                  </a:lnTo>
                  <a:lnTo>
                    <a:pt x="695" y="28"/>
                  </a:lnTo>
                  <a:lnTo>
                    <a:pt x="728" y="22"/>
                  </a:lnTo>
                  <a:lnTo>
                    <a:pt x="760" y="16"/>
                  </a:lnTo>
                  <a:lnTo>
                    <a:pt x="789" y="11"/>
                  </a:lnTo>
                  <a:lnTo>
                    <a:pt x="817" y="8"/>
                  </a:lnTo>
                  <a:lnTo>
                    <a:pt x="842" y="4"/>
                  </a:lnTo>
                  <a:lnTo>
                    <a:pt x="864" y="2"/>
                  </a:lnTo>
                  <a:lnTo>
                    <a:pt x="885" y="1"/>
                  </a:lnTo>
                  <a:lnTo>
                    <a:pt x="901" y="0"/>
                  </a:lnTo>
                  <a:lnTo>
                    <a:pt x="915" y="1"/>
                  </a:lnTo>
                  <a:lnTo>
                    <a:pt x="924" y="2"/>
                  </a:lnTo>
                  <a:lnTo>
                    <a:pt x="930" y="6"/>
                  </a:lnTo>
                  <a:close/>
                </a:path>
              </a:pathLst>
            </a:custGeom>
            <a:solidFill>
              <a:srgbClr val="A0DB4C"/>
            </a:solidFill>
            <a:ln w="9525">
              <a:noFill/>
              <a:round/>
            </a:ln>
          </p:spPr>
          <p:txBody>
            <a:bodyPr/>
            <a:lstStyle/>
            <a:p>
              <a:endParaRPr lang="en-US"/>
            </a:p>
          </p:txBody>
        </p:sp>
        <p:sp>
          <p:nvSpPr>
            <p:cNvPr id="77" name="Freeform 142"/>
            <p:cNvSpPr/>
            <p:nvPr/>
          </p:nvSpPr>
          <p:spPr bwMode="auto">
            <a:xfrm>
              <a:off x="1752" y="317"/>
              <a:ext cx="132" cy="598"/>
            </a:xfrm>
            <a:custGeom>
              <a:avLst/>
              <a:gdLst/>
              <a:ahLst/>
              <a:cxnLst>
                <a:cxn ang="0">
                  <a:pos x="0" y="33"/>
                </a:cxn>
                <a:cxn ang="0">
                  <a:pos x="5" y="69"/>
                </a:cxn>
                <a:cxn ang="0">
                  <a:pos x="20" y="171"/>
                </a:cxn>
                <a:cxn ang="0">
                  <a:pos x="39" y="322"/>
                </a:cxn>
                <a:cxn ang="0">
                  <a:pos x="58" y="507"/>
                </a:cxn>
                <a:cxn ang="0">
                  <a:pos x="72" y="712"/>
                </a:cxn>
                <a:cxn ang="0">
                  <a:pos x="78" y="923"/>
                </a:cxn>
                <a:cxn ang="0">
                  <a:pos x="70" y="1123"/>
                </a:cxn>
                <a:cxn ang="0">
                  <a:pos x="44" y="1298"/>
                </a:cxn>
                <a:cxn ang="0">
                  <a:pos x="223" y="0"/>
                </a:cxn>
                <a:cxn ang="0">
                  <a:pos x="0" y="33"/>
                </a:cxn>
              </a:cxnLst>
              <a:rect l="0" t="0" r="r" b="b"/>
              <a:pathLst>
                <a:path w="223" h="1298">
                  <a:moveTo>
                    <a:pt x="0" y="33"/>
                  </a:moveTo>
                  <a:lnTo>
                    <a:pt x="5" y="69"/>
                  </a:lnTo>
                  <a:lnTo>
                    <a:pt x="20" y="171"/>
                  </a:lnTo>
                  <a:lnTo>
                    <a:pt x="39" y="322"/>
                  </a:lnTo>
                  <a:lnTo>
                    <a:pt x="58" y="507"/>
                  </a:lnTo>
                  <a:lnTo>
                    <a:pt x="72" y="712"/>
                  </a:lnTo>
                  <a:lnTo>
                    <a:pt x="78" y="923"/>
                  </a:lnTo>
                  <a:lnTo>
                    <a:pt x="70" y="1123"/>
                  </a:lnTo>
                  <a:lnTo>
                    <a:pt x="44" y="1298"/>
                  </a:lnTo>
                  <a:lnTo>
                    <a:pt x="223" y="0"/>
                  </a:lnTo>
                  <a:lnTo>
                    <a:pt x="0" y="33"/>
                  </a:lnTo>
                  <a:close/>
                </a:path>
              </a:pathLst>
            </a:custGeom>
            <a:solidFill>
              <a:srgbClr val="87D119"/>
            </a:solidFill>
            <a:ln w="9525">
              <a:noFill/>
              <a:round/>
            </a:ln>
          </p:spPr>
          <p:txBody>
            <a:bodyPr/>
            <a:lstStyle/>
            <a:p>
              <a:endParaRPr lang="en-US"/>
            </a:p>
          </p:txBody>
        </p:sp>
        <p:sp>
          <p:nvSpPr>
            <p:cNvPr id="78" name="Freeform 143"/>
            <p:cNvSpPr/>
            <p:nvPr/>
          </p:nvSpPr>
          <p:spPr bwMode="auto">
            <a:xfrm>
              <a:off x="1963" y="317"/>
              <a:ext cx="116" cy="630"/>
            </a:xfrm>
            <a:custGeom>
              <a:avLst/>
              <a:gdLst/>
              <a:ahLst/>
              <a:cxnLst>
                <a:cxn ang="0">
                  <a:pos x="133" y="0"/>
                </a:cxn>
                <a:cxn ang="0">
                  <a:pos x="0" y="1368"/>
                </a:cxn>
                <a:cxn ang="0">
                  <a:pos x="40" y="1367"/>
                </a:cxn>
                <a:cxn ang="0">
                  <a:pos x="198" y="70"/>
                </a:cxn>
                <a:cxn ang="0">
                  <a:pos x="133" y="0"/>
                </a:cxn>
              </a:cxnLst>
              <a:rect l="0" t="0" r="r" b="b"/>
              <a:pathLst>
                <a:path w="198" h="1368">
                  <a:moveTo>
                    <a:pt x="133" y="0"/>
                  </a:moveTo>
                  <a:lnTo>
                    <a:pt x="0" y="1368"/>
                  </a:lnTo>
                  <a:lnTo>
                    <a:pt x="40" y="1367"/>
                  </a:lnTo>
                  <a:lnTo>
                    <a:pt x="198" y="70"/>
                  </a:lnTo>
                  <a:lnTo>
                    <a:pt x="133" y="0"/>
                  </a:lnTo>
                  <a:close/>
                </a:path>
              </a:pathLst>
            </a:custGeom>
            <a:solidFill>
              <a:srgbClr val="A0DB4C"/>
            </a:solidFill>
            <a:ln w="9525">
              <a:noFill/>
              <a:round/>
            </a:ln>
          </p:spPr>
          <p:txBody>
            <a:bodyPr/>
            <a:lstStyle/>
            <a:p>
              <a:endParaRPr lang="en-US"/>
            </a:p>
          </p:txBody>
        </p:sp>
        <p:sp>
          <p:nvSpPr>
            <p:cNvPr id="79" name="Freeform 144"/>
            <p:cNvSpPr/>
            <p:nvPr/>
          </p:nvSpPr>
          <p:spPr bwMode="auto">
            <a:xfrm>
              <a:off x="1877" y="397"/>
              <a:ext cx="191" cy="38"/>
            </a:xfrm>
            <a:custGeom>
              <a:avLst/>
              <a:gdLst/>
              <a:ahLst/>
              <a:cxnLst>
                <a:cxn ang="0">
                  <a:pos x="324" y="83"/>
                </a:cxn>
                <a:cxn ang="0">
                  <a:pos x="323" y="82"/>
                </a:cxn>
                <a:cxn ang="0">
                  <a:pos x="319" y="77"/>
                </a:cxn>
                <a:cxn ang="0">
                  <a:pos x="312" y="72"/>
                </a:cxn>
                <a:cxn ang="0">
                  <a:pos x="302" y="65"/>
                </a:cxn>
                <a:cxn ang="0">
                  <a:pos x="291" y="57"/>
                </a:cxn>
                <a:cxn ang="0">
                  <a:pos x="276" y="48"/>
                </a:cxn>
                <a:cxn ang="0">
                  <a:pos x="260" y="37"/>
                </a:cxn>
                <a:cxn ang="0">
                  <a:pos x="240" y="28"/>
                </a:cxn>
                <a:cxn ang="0">
                  <a:pos x="218" y="20"/>
                </a:cxn>
                <a:cxn ang="0">
                  <a:pos x="194" y="12"/>
                </a:cxn>
                <a:cxn ang="0">
                  <a:pos x="168" y="6"/>
                </a:cxn>
                <a:cxn ang="0">
                  <a:pos x="138" y="1"/>
                </a:cxn>
                <a:cxn ang="0">
                  <a:pos x="107" y="0"/>
                </a:cxn>
                <a:cxn ang="0">
                  <a:pos x="73" y="0"/>
                </a:cxn>
                <a:cxn ang="0">
                  <a:pos x="38" y="5"/>
                </a:cxn>
                <a:cxn ang="0">
                  <a:pos x="0" y="13"/>
                </a:cxn>
                <a:cxn ang="0">
                  <a:pos x="3" y="13"/>
                </a:cxn>
                <a:cxn ang="0">
                  <a:pos x="11" y="14"/>
                </a:cxn>
                <a:cxn ang="0">
                  <a:pos x="25" y="15"/>
                </a:cxn>
                <a:cxn ang="0">
                  <a:pos x="43" y="18"/>
                </a:cxn>
                <a:cxn ang="0">
                  <a:pos x="64" y="20"/>
                </a:cxn>
                <a:cxn ang="0">
                  <a:pos x="88" y="23"/>
                </a:cxn>
                <a:cxn ang="0">
                  <a:pos x="115" y="27"/>
                </a:cxn>
                <a:cxn ang="0">
                  <a:pos x="142" y="31"/>
                </a:cxn>
                <a:cxn ang="0">
                  <a:pos x="171" y="36"/>
                </a:cxn>
                <a:cxn ang="0">
                  <a:pos x="199" y="42"/>
                </a:cxn>
                <a:cxn ang="0">
                  <a:pos x="226" y="48"/>
                </a:cxn>
                <a:cxn ang="0">
                  <a:pos x="252" y="53"/>
                </a:cxn>
                <a:cxn ang="0">
                  <a:pos x="275" y="60"/>
                </a:cxn>
                <a:cxn ang="0">
                  <a:pos x="296" y="67"/>
                </a:cxn>
                <a:cxn ang="0">
                  <a:pos x="312" y="75"/>
                </a:cxn>
                <a:cxn ang="0">
                  <a:pos x="324" y="83"/>
                </a:cxn>
              </a:cxnLst>
              <a:rect l="0" t="0" r="r" b="b"/>
              <a:pathLst>
                <a:path w="324" h="83">
                  <a:moveTo>
                    <a:pt x="324" y="83"/>
                  </a:moveTo>
                  <a:lnTo>
                    <a:pt x="323" y="82"/>
                  </a:lnTo>
                  <a:lnTo>
                    <a:pt x="319" y="77"/>
                  </a:lnTo>
                  <a:lnTo>
                    <a:pt x="312" y="72"/>
                  </a:lnTo>
                  <a:lnTo>
                    <a:pt x="302" y="65"/>
                  </a:lnTo>
                  <a:lnTo>
                    <a:pt x="291" y="57"/>
                  </a:lnTo>
                  <a:lnTo>
                    <a:pt x="276" y="48"/>
                  </a:lnTo>
                  <a:lnTo>
                    <a:pt x="260" y="37"/>
                  </a:lnTo>
                  <a:lnTo>
                    <a:pt x="240" y="28"/>
                  </a:lnTo>
                  <a:lnTo>
                    <a:pt x="218" y="20"/>
                  </a:lnTo>
                  <a:lnTo>
                    <a:pt x="194" y="12"/>
                  </a:lnTo>
                  <a:lnTo>
                    <a:pt x="168" y="6"/>
                  </a:lnTo>
                  <a:lnTo>
                    <a:pt x="138" y="1"/>
                  </a:lnTo>
                  <a:lnTo>
                    <a:pt x="107" y="0"/>
                  </a:lnTo>
                  <a:lnTo>
                    <a:pt x="73" y="0"/>
                  </a:lnTo>
                  <a:lnTo>
                    <a:pt x="38" y="5"/>
                  </a:lnTo>
                  <a:lnTo>
                    <a:pt x="0" y="13"/>
                  </a:lnTo>
                  <a:lnTo>
                    <a:pt x="3" y="13"/>
                  </a:lnTo>
                  <a:lnTo>
                    <a:pt x="11" y="14"/>
                  </a:lnTo>
                  <a:lnTo>
                    <a:pt x="25" y="15"/>
                  </a:lnTo>
                  <a:lnTo>
                    <a:pt x="43" y="18"/>
                  </a:lnTo>
                  <a:lnTo>
                    <a:pt x="64" y="20"/>
                  </a:lnTo>
                  <a:lnTo>
                    <a:pt x="88" y="23"/>
                  </a:lnTo>
                  <a:lnTo>
                    <a:pt x="115" y="27"/>
                  </a:lnTo>
                  <a:lnTo>
                    <a:pt x="142" y="31"/>
                  </a:lnTo>
                  <a:lnTo>
                    <a:pt x="171" y="36"/>
                  </a:lnTo>
                  <a:lnTo>
                    <a:pt x="199" y="42"/>
                  </a:lnTo>
                  <a:lnTo>
                    <a:pt x="226" y="48"/>
                  </a:lnTo>
                  <a:lnTo>
                    <a:pt x="252" y="53"/>
                  </a:lnTo>
                  <a:lnTo>
                    <a:pt x="275" y="60"/>
                  </a:lnTo>
                  <a:lnTo>
                    <a:pt x="296" y="67"/>
                  </a:lnTo>
                  <a:lnTo>
                    <a:pt x="312" y="75"/>
                  </a:lnTo>
                  <a:lnTo>
                    <a:pt x="324" y="83"/>
                  </a:lnTo>
                  <a:close/>
                </a:path>
              </a:pathLst>
            </a:custGeom>
            <a:solidFill>
              <a:srgbClr val="919126"/>
            </a:solidFill>
            <a:ln w="9525">
              <a:noFill/>
              <a:round/>
            </a:ln>
          </p:spPr>
          <p:txBody>
            <a:bodyPr/>
            <a:lstStyle/>
            <a:p>
              <a:endParaRPr lang="en-US"/>
            </a:p>
          </p:txBody>
        </p:sp>
        <p:sp>
          <p:nvSpPr>
            <p:cNvPr id="80" name="Freeform 145"/>
            <p:cNvSpPr/>
            <p:nvPr/>
          </p:nvSpPr>
          <p:spPr bwMode="auto">
            <a:xfrm>
              <a:off x="1877" y="429"/>
              <a:ext cx="191" cy="41"/>
            </a:xfrm>
            <a:custGeom>
              <a:avLst/>
              <a:gdLst/>
              <a:ahLst/>
              <a:cxnLst>
                <a:cxn ang="0">
                  <a:pos x="324" y="87"/>
                </a:cxn>
                <a:cxn ang="0">
                  <a:pos x="323" y="86"/>
                </a:cxn>
                <a:cxn ang="0">
                  <a:pos x="317" y="82"/>
                </a:cxn>
                <a:cxn ang="0">
                  <a:pos x="309" y="75"/>
                </a:cxn>
                <a:cxn ang="0">
                  <a:pos x="298" y="67"/>
                </a:cxn>
                <a:cxn ang="0">
                  <a:pos x="284" y="57"/>
                </a:cxn>
                <a:cxn ang="0">
                  <a:pos x="268" y="47"/>
                </a:cxn>
                <a:cxn ang="0">
                  <a:pos x="248" y="38"/>
                </a:cxn>
                <a:cxn ang="0">
                  <a:pos x="228" y="27"/>
                </a:cxn>
                <a:cxn ang="0">
                  <a:pos x="205" y="18"/>
                </a:cxn>
                <a:cxn ang="0">
                  <a:pos x="179" y="10"/>
                </a:cxn>
                <a:cxn ang="0">
                  <a:pos x="153" y="4"/>
                </a:cxn>
                <a:cxn ang="0">
                  <a:pos x="124" y="0"/>
                </a:cxn>
                <a:cxn ang="0">
                  <a:pos x="94" y="0"/>
                </a:cxn>
                <a:cxn ang="0">
                  <a:pos x="64" y="2"/>
                </a:cxn>
                <a:cxn ang="0">
                  <a:pos x="32" y="8"/>
                </a:cxn>
                <a:cxn ang="0">
                  <a:pos x="0" y="18"/>
                </a:cxn>
                <a:cxn ang="0">
                  <a:pos x="3" y="18"/>
                </a:cxn>
                <a:cxn ang="0">
                  <a:pos x="11" y="19"/>
                </a:cxn>
                <a:cxn ang="0">
                  <a:pos x="25" y="20"/>
                </a:cxn>
                <a:cxn ang="0">
                  <a:pos x="43" y="23"/>
                </a:cxn>
                <a:cxn ang="0">
                  <a:pos x="64" y="25"/>
                </a:cxn>
                <a:cxn ang="0">
                  <a:pos x="88" y="29"/>
                </a:cxn>
                <a:cxn ang="0">
                  <a:pos x="115" y="32"/>
                </a:cxn>
                <a:cxn ang="0">
                  <a:pos x="142" y="37"/>
                </a:cxn>
                <a:cxn ang="0">
                  <a:pos x="171" y="41"/>
                </a:cxn>
                <a:cxn ang="0">
                  <a:pos x="199" y="46"/>
                </a:cxn>
                <a:cxn ang="0">
                  <a:pos x="226" y="52"/>
                </a:cxn>
                <a:cxn ang="0">
                  <a:pos x="252" y="58"/>
                </a:cxn>
                <a:cxn ang="0">
                  <a:pos x="275" y="64"/>
                </a:cxn>
                <a:cxn ang="0">
                  <a:pos x="296" y="72"/>
                </a:cxn>
                <a:cxn ang="0">
                  <a:pos x="312" y="79"/>
                </a:cxn>
                <a:cxn ang="0">
                  <a:pos x="324" y="87"/>
                </a:cxn>
              </a:cxnLst>
              <a:rect l="0" t="0" r="r" b="b"/>
              <a:pathLst>
                <a:path w="324" h="87">
                  <a:moveTo>
                    <a:pt x="324" y="87"/>
                  </a:moveTo>
                  <a:lnTo>
                    <a:pt x="323" y="86"/>
                  </a:lnTo>
                  <a:lnTo>
                    <a:pt x="317" y="82"/>
                  </a:lnTo>
                  <a:lnTo>
                    <a:pt x="309" y="75"/>
                  </a:lnTo>
                  <a:lnTo>
                    <a:pt x="298" y="67"/>
                  </a:lnTo>
                  <a:lnTo>
                    <a:pt x="284" y="57"/>
                  </a:lnTo>
                  <a:lnTo>
                    <a:pt x="268" y="47"/>
                  </a:lnTo>
                  <a:lnTo>
                    <a:pt x="248" y="38"/>
                  </a:lnTo>
                  <a:lnTo>
                    <a:pt x="228" y="27"/>
                  </a:lnTo>
                  <a:lnTo>
                    <a:pt x="205" y="18"/>
                  </a:lnTo>
                  <a:lnTo>
                    <a:pt x="179" y="10"/>
                  </a:lnTo>
                  <a:lnTo>
                    <a:pt x="153" y="4"/>
                  </a:lnTo>
                  <a:lnTo>
                    <a:pt x="124" y="0"/>
                  </a:lnTo>
                  <a:lnTo>
                    <a:pt x="94" y="0"/>
                  </a:lnTo>
                  <a:lnTo>
                    <a:pt x="64" y="2"/>
                  </a:lnTo>
                  <a:lnTo>
                    <a:pt x="32" y="8"/>
                  </a:lnTo>
                  <a:lnTo>
                    <a:pt x="0" y="18"/>
                  </a:lnTo>
                  <a:lnTo>
                    <a:pt x="3" y="18"/>
                  </a:lnTo>
                  <a:lnTo>
                    <a:pt x="11" y="19"/>
                  </a:lnTo>
                  <a:lnTo>
                    <a:pt x="25" y="20"/>
                  </a:lnTo>
                  <a:lnTo>
                    <a:pt x="43" y="23"/>
                  </a:lnTo>
                  <a:lnTo>
                    <a:pt x="64" y="25"/>
                  </a:lnTo>
                  <a:lnTo>
                    <a:pt x="88" y="29"/>
                  </a:lnTo>
                  <a:lnTo>
                    <a:pt x="115" y="32"/>
                  </a:lnTo>
                  <a:lnTo>
                    <a:pt x="142" y="37"/>
                  </a:lnTo>
                  <a:lnTo>
                    <a:pt x="171" y="41"/>
                  </a:lnTo>
                  <a:lnTo>
                    <a:pt x="199" y="46"/>
                  </a:lnTo>
                  <a:lnTo>
                    <a:pt x="226" y="52"/>
                  </a:lnTo>
                  <a:lnTo>
                    <a:pt x="252" y="58"/>
                  </a:lnTo>
                  <a:lnTo>
                    <a:pt x="275" y="64"/>
                  </a:lnTo>
                  <a:lnTo>
                    <a:pt x="296" y="72"/>
                  </a:lnTo>
                  <a:lnTo>
                    <a:pt x="312" y="79"/>
                  </a:lnTo>
                  <a:lnTo>
                    <a:pt x="324" y="87"/>
                  </a:lnTo>
                  <a:close/>
                </a:path>
              </a:pathLst>
            </a:custGeom>
            <a:solidFill>
              <a:srgbClr val="919126"/>
            </a:solidFill>
            <a:ln w="9525">
              <a:noFill/>
              <a:round/>
            </a:ln>
          </p:spPr>
          <p:txBody>
            <a:bodyPr/>
            <a:lstStyle/>
            <a:p>
              <a:endParaRPr lang="en-US"/>
            </a:p>
          </p:txBody>
        </p:sp>
        <p:sp>
          <p:nvSpPr>
            <p:cNvPr id="81" name="Freeform 146"/>
            <p:cNvSpPr/>
            <p:nvPr/>
          </p:nvSpPr>
          <p:spPr bwMode="auto">
            <a:xfrm>
              <a:off x="1820" y="832"/>
              <a:ext cx="185" cy="33"/>
            </a:xfrm>
            <a:custGeom>
              <a:avLst/>
              <a:gdLst/>
              <a:ahLst/>
              <a:cxnLst>
                <a:cxn ang="0">
                  <a:pos x="313" y="70"/>
                </a:cxn>
                <a:cxn ang="0">
                  <a:pos x="311" y="69"/>
                </a:cxn>
                <a:cxn ang="0">
                  <a:pos x="303" y="66"/>
                </a:cxn>
                <a:cxn ang="0">
                  <a:pos x="291" y="60"/>
                </a:cxn>
                <a:cxn ang="0">
                  <a:pos x="276" y="52"/>
                </a:cxn>
                <a:cxn ang="0">
                  <a:pos x="257" y="44"/>
                </a:cxn>
                <a:cxn ang="0">
                  <a:pos x="236" y="36"/>
                </a:cxn>
                <a:cxn ang="0">
                  <a:pos x="213" y="26"/>
                </a:cxn>
                <a:cxn ang="0">
                  <a:pos x="188" y="18"/>
                </a:cxn>
                <a:cxn ang="0">
                  <a:pos x="162" y="11"/>
                </a:cxn>
                <a:cxn ang="0">
                  <a:pos x="136" y="6"/>
                </a:cxn>
                <a:cxn ang="0">
                  <a:pos x="109" y="1"/>
                </a:cxn>
                <a:cxn ang="0">
                  <a:pos x="84" y="0"/>
                </a:cxn>
                <a:cxn ang="0">
                  <a:pos x="60" y="1"/>
                </a:cxn>
                <a:cxn ang="0">
                  <a:pos x="37" y="5"/>
                </a:cxn>
                <a:cxn ang="0">
                  <a:pos x="17" y="13"/>
                </a:cxn>
                <a:cxn ang="0">
                  <a:pos x="0" y="25"/>
                </a:cxn>
                <a:cxn ang="0">
                  <a:pos x="3" y="25"/>
                </a:cxn>
                <a:cxn ang="0">
                  <a:pos x="11" y="26"/>
                </a:cxn>
                <a:cxn ang="0">
                  <a:pos x="24" y="28"/>
                </a:cxn>
                <a:cxn ang="0">
                  <a:pos x="40" y="29"/>
                </a:cxn>
                <a:cxn ang="0">
                  <a:pos x="61" y="31"/>
                </a:cxn>
                <a:cxn ang="0">
                  <a:pos x="84" y="33"/>
                </a:cxn>
                <a:cxn ang="0">
                  <a:pos x="108" y="36"/>
                </a:cxn>
                <a:cxn ang="0">
                  <a:pos x="135" y="38"/>
                </a:cxn>
                <a:cxn ang="0">
                  <a:pos x="162" y="41"/>
                </a:cxn>
                <a:cxn ang="0">
                  <a:pos x="189" y="45"/>
                </a:cxn>
                <a:cxn ang="0">
                  <a:pos x="215" y="48"/>
                </a:cxn>
                <a:cxn ang="0">
                  <a:pos x="239" y="53"/>
                </a:cxn>
                <a:cxn ang="0">
                  <a:pos x="262" y="56"/>
                </a:cxn>
                <a:cxn ang="0">
                  <a:pos x="283" y="61"/>
                </a:cxn>
                <a:cxn ang="0">
                  <a:pos x="300" y="66"/>
                </a:cxn>
                <a:cxn ang="0">
                  <a:pos x="313" y="70"/>
                </a:cxn>
              </a:cxnLst>
              <a:rect l="0" t="0" r="r" b="b"/>
              <a:pathLst>
                <a:path w="313" h="70">
                  <a:moveTo>
                    <a:pt x="313" y="70"/>
                  </a:moveTo>
                  <a:lnTo>
                    <a:pt x="311" y="69"/>
                  </a:lnTo>
                  <a:lnTo>
                    <a:pt x="303" y="66"/>
                  </a:lnTo>
                  <a:lnTo>
                    <a:pt x="291" y="60"/>
                  </a:lnTo>
                  <a:lnTo>
                    <a:pt x="276" y="52"/>
                  </a:lnTo>
                  <a:lnTo>
                    <a:pt x="257" y="44"/>
                  </a:lnTo>
                  <a:lnTo>
                    <a:pt x="236" y="36"/>
                  </a:lnTo>
                  <a:lnTo>
                    <a:pt x="213" y="26"/>
                  </a:lnTo>
                  <a:lnTo>
                    <a:pt x="188" y="18"/>
                  </a:lnTo>
                  <a:lnTo>
                    <a:pt x="162" y="11"/>
                  </a:lnTo>
                  <a:lnTo>
                    <a:pt x="136" y="6"/>
                  </a:lnTo>
                  <a:lnTo>
                    <a:pt x="109" y="1"/>
                  </a:lnTo>
                  <a:lnTo>
                    <a:pt x="84" y="0"/>
                  </a:lnTo>
                  <a:lnTo>
                    <a:pt x="60" y="1"/>
                  </a:lnTo>
                  <a:lnTo>
                    <a:pt x="37" y="5"/>
                  </a:lnTo>
                  <a:lnTo>
                    <a:pt x="17" y="13"/>
                  </a:lnTo>
                  <a:lnTo>
                    <a:pt x="0" y="25"/>
                  </a:lnTo>
                  <a:lnTo>
                    <a:pt x="3" y="25"/>
                  </a:lnTo>
                  <a:lnTo>
                    <a:pt x="11" y="26"/>
                  </a:lnTo>
                  <a:lnTo>
                    <a:pt x="24" y="28"/>
                  </a:lnTo>
                  <a:lnTo>
                    <a:pt x="40" y="29"/>
                  </a:lnTo>
                  <a:lnTo>
                    <a:pt x="61" y="31"/>
                  </a:lnTo>
                  <a:lnTo>
                    <a:pt x="84" y="33"/>
                  </a:lnTo>
                  <a:lnTo>
                    <a:pt x="108" y="36"/>
                  </a:lnTo>
                  <a:lnTo>
                    <a:pt x="135" y="38"/>
                  </a:lnTo>
                  <a:lnTo>
                    <a:pt x="162" y="41"/>
                  </a:lnTo>
                  <a:lnTo>
                    <a:pt x="189" y="45"/>
                  </a:lnTo>
                  <a:lnTo>
                    <a:pt x="215" y="48"/>
                  </a:lnTo>
                  <a:lnTo>
                    <a:pt x="239" y="53"/>
                  </a:lnTo>
                  <a:lnTo>
                    <a:pt x="262" y="56"/>
                  </a:lnTo>
                  <a:lnTo>
                    <a:pt x="283" y="61"/>
                  </a:lnTo>
                  <a:lnTo>
                    <a:pt x="300" y="66"/>
                  </a:lnTo>
                  <a:lnTo>
                    <a:pt x="313" y="70"/>
                  </a:lnTo>
                  <a:close/>
                </a:path>
              </a:pathLst>
            </a:custGeom>
            <a:solidFill>
              <a:srgbClr val="919126"/>
            </a:solidFill>
            <a:ln w="9525">
              <a:noFill/>
              <a:round/>
            </a:ln>
          </p:spPr>
          <p:txBody>
            <a:bodyPr/>
            <a:lstStyle/>
            <a:p>
              <a:endParaRPr lang="en-US"/>
            </a:p>
          </p:txBody>
        </p:sp>
        <p:sp>
          <p:nvSpPr>
            <p:cNvPr id="82" name="Freeform 147"/>
            <p:cNvSpPr/>
            <p:nvPr/>
          </p:nvSpPr>
          <p:spPr bwMode="auto">
            <a:xfrm>
              <a:off x="1817" y="862"/>
              <a:ext cx="184" cy="33"/>
            </a:xfrm>
            <a:custGeom>
              <a:avLst/>
              <a:gdLst/>
              <a:ahLst/>
              <a:cxnLst>
                <a:cxn ang="0">
                  <a:pos x="313" y="70"/>
                </a:cxn>
                <a:cxn ang="0">
                  <a:pos x="311" y="69"/>
                </a:cxn>
                <a:cxn ang="0">
                  <a:pos x="303" y="65"/>
                </a:cxn>
                <a:cxn ang="0">
                  <a:pos x="291" y="60"/>
                </a:cxn>
                <a:cxn ang="0">
                  <a:pos x="276" y="51"/>
                </a:cxn>
                <a:cxn ang="0">
                  <a:pos x="257" y="43"/>
                </a:cxn>
                <a:cxn ang="0">
                  <a:pos x="236" y="35"/>
                </a:cxn>
                <a:cxn ang="0">
                  <a:pos x="213" y="26"/>
                </a:cxn>
                <a:cxn ang="0">
                  <a:pos x="188" y="18"/>
                </a:cxn>
                <a:cxn ang="0">
                  <a:pos x="162" y="11"/>
                </a:cxn>
                <a:cxn ang="0">
                  <a:pos x="136" y="5"/>
                </a:cxn>
                <a:cxn ang="0">
                  <a:pos x="109" y="1"/>
                </a:cxn>
                <a:cxn ang="0">
                  <a:pos x="84" y="0"/>
                </a:cxn>
                <a:cxn ang="0">
                  <a:pos x="60" y="1"/>
                </a:cxn>
                <a:cxn ang="0">
                  <a:pos x="37" y="4"/>
                </a:cxn>
                <a:cxn ang="0">
                  <a:pos x="17" y="12"/>
                </a:cxn>
                <a:cxn ang="0">
                  <a:pos x="0" y="25"/>
                </a:cxn>
                <a:cxn ang="0">
                  <a:pos x="3" y="25"/>
                </a:cxn>
                <a:cxn ang="0">
                  <a:pos x="11" y="26"/>
                </a:cxn>
                <a:cxn ang="0">
                  <a:pos x="24" y="27"/>
                </a:cxn>
                <a:cxn ang="0">
                  <a:pos x="40" y="28"/>
                </a:cxn>
                <a:cxn ang="0">
                  <a:pos x="61" y="31"/>
                </a:cxn>
                <a:cxn ang="0">
                  <a:pos x="84" y="33"/>
                </a:cxn>
                <a:cxn ang="0">
                  <a:pos x="108" y="35"/>
                </a:cxn>
                <a:cxn ang="0">
                  <a:pos x="135" y="38"/>
                </a:cxn>
                <a:cxn ang="0">
                  <a:pos x="162" y="41"/>
                </a:cxn>
                <a:cxn ang="0">
                  <a:pos x="189" y="45"/>
                </a:cxn>
                <a:cxn ang="0">
                  <a:pos x="215" y="48"/>
                </a:cxn>
                <a:cxn ang="0">
                  <a:pos x="240" y="53"/>
                </a:cxn>
                <a:cxn ang="0">
                  <a:pos x="263" y="56"/>
                </a:cxn>
                <a:cxn ang="0">
                  <a:pos x="283" y="61"/>
                </a:cxn>
                <a:cxn ang="0">
                  <a:pos x="301" y="65"/>
                </a:cxn>
                <a:cxn ang="0">
                  <a:pos x="313" y="70"/>
                </a:cxn>
              </a:cxnLst>
              <a:rect l="0" t="0" r="r" b="b"/>
              <a:pathLst>
                <a:path w="313" h="70">
                  <a:moveTo>
                    <a:pt x="313" y="70"/>
                  </a:moveTo>
                  <a:lnTo>
                    <a:pt x="311" y="69"/>
                  </a:lnTo>
                  <a:lnTo>
                    <a:pt x="303" y="65"/>
                  </a:lnTo>
                  <a:lnTo>
                    <a:pt x="291" y="60"/>
                  </a:lnTo>
                  <a:lnTo>
                    <a:pt x="276" y="51"/>
                  </a:lnTo>
                  <a:lnTo>
                    <a:pt x="257" y="43"/>
                  </a:lnTo>
                  <a:lnTo>
                    <a:pt x="236" y="35"/>
                  </a:lnTo>
                  <a:lnTo>
                    <a:pt x="213" y="26"/>
                  </a:lnTo>
                  <a:lnTo>
                    <a:pt x="188" y="18"/>
                  </a:lnTo>
                  <a:lnTo>
                    <a:pt x="162" y="11"/>
                  </a:lnTo>
                  <a:lnTo>
                    <a:pt x="136" y="5"/>
                  </a:lnTo>
                  <a:lnTo>
                    <a:pt x="109" y="1"/>
                  </a:lnTo>
                  <a:lnTo>
                    <a:pt x="84" y="0"/>
                  </a:lnTo>
                  <a:lnTo>
                    <a:pt x="60" y="1"/>
                  </a:lnTo>
                  <a:lnTo>
                    <a:pt x="37" y="4"/>
                  </a:lnTo>
                  <a:lnTo>
                    <a:pt x="17" y="12"/>
                  </a:lnTo>
                  <a:lnTo>
                    <a:pt x="0" y="25"/>
                  </a:lnTo>
                  <a:lnTo>
                    <a:pt x="3" y="25"/>
                  </a:lnTo>
                  <a:lnTo>
                    <a:pt x="11" y="26"/>
                  </a:lnTo>
                  <a:lnTo>
                    <a:pt x="24" y="27"/>
                  </a:lnTo>
                  <a:lnTo>
                    <a:pt x="40" y="28"/>
                  </a:lnTo>
                  <a:lnTo>
                    <a:pt x="61" y="31"/>
                  </a:lnTo>
                  <a:lnTo>
                    <a:pt x="84" y="33"/>
                  </a:lnTo>
                  <a:lnTo>
                    <a:pt x="108" y="35"/>
                  </a:lnTo>
                  <a:lnTo>
                    <a:pt x="135" y="38"/>
                  </a:lnTo>
                  <a:lnTo>
                    <a:pt x="162" y="41"/>
                  </a:lnTo>
                  <a:lnTo>
                    <a:pt x="189" y="45"/>
                  </a:lnTo>
                  <a:lnTo>
                    <a:pt x="215" y="48"/>
                  </a:lnTo>
                  <a:lnTo>
                    <a:pt x="240" y="53"/>
                  </a:lnTo>
                  <a:lnTo>
                    <a:pt x="263" y="56"/>
                  </a:lnTo>
                  <a:lnTo>
                    <a:pt x="283" y="61"/>
                  </a:lnTo>
                  <a:lnTo>
                    <a:pt x="301" y="65"/>
                  </a:lnTo>
                  <a:lnTo>
                    <a:pt x="313" y="70"/>
                  </a:lnTo>
                  <a:close/>
                </a:path>
              </a:pathLst>
            </a:custGeom>
            <a:solidFill>
              <a:srgbClr val="919126"/>
            </a:solidFill>
            <a:ln w="9525">
              <a:noFill/>
              <a:round/>
            </a:ln>
          </p:spPr>
          <p:txBody>
            <a:bodyPr/>
            <a:lstStyle/>
            <a:p>
              <a:endParaRPr lang="en-US"/>
            </a:p>
          </p:txBody>
        </p:sp>
        <p:sp>
          <p:nvSpPr>
            <p:cNvPr id="83" name="Freeform 148"/>
            <p:cNvSpPr/>
            <p:nvPr/>
          </p:nvSpPr>
          <p:spPr bwMode="auto">
            <a:xfrm>
              <a:off x="1945" y="399"/>
              <a:ext cx="84" cy="20"/>
            </a:xfrm>
            <a:custGeom>
              <a:avLst/>
              <a:gdLst/>
              <a:ahLst/>
              <a:cxnLst>
                <a:cxn ang="0">
                  <a:pos x="143" y="45"/>
                </a:cxn>
                <a:cxn ang="0">
                  <a:pos x="140" y="41"/>
                </a:cxn>
                <a:cxn ang="0">
                  <a:pos x="132" y="33"/>
                </a:cxn>
                <a:cxn ang="0">
                  <a:pos x="121" y="22"/>
                </a:cxn>
                <a:cxn ang="0">
                  <a:pos x="104" y="10"/>
                </a:cxn>
                <a:cxn ang="0">
                  <a:pos x="83" y="2"/>
                </a:cxn>
                <a:cxn ang="0">
                  <a:pos x="59" y="0"/>
                </a:cxn>
                <a:cxn ang="0">
                  <a:pos x="31" y="6"/>
                </a:cxn>
                <a:cxn ang="0">
                  <a:pos x="0" y="22"/>
                </a:cxn>
                <a:cxn ang="0">
                  <a:pos x="4" y="23"/>
                </a:cxn>
                <a:cxn ang="0">
                  <a:pos x="16" y="25"/>
                </a:cxn>
                <a:cxn ang="0">
                  <a:pos x="34" y="29"/>
                </a:cxn>
                <a:cxn ang="0">
                  <a:pos x="56" y="33"/>
                </a:cxn>
                <a:cxn ang="0">
                  <a:pos x="79" y="38"/>
                </a:cxn>
                <a:cxn ang="0">
                  <a:pos x="104" y="41"/>
                </a:cxn>
                <a:cxn ang="0">
                  <a:pos x="125" y="44"/>
                </a:cxn>
                <a:cxn ang="0">
                  <a:pos x="143" y="45"/>
                </a:cxn>
              </a:cxnLst>
              <a:rect l="0" t="0" r="r" b="b"/>
              <a:pathLst>
                <a:path w="143" h="45">
                  <a:moveTo>
                    <a:pt x="143" y="45"/>
                  </a:moveTo>
                  <a:lnTo>
                    <a:pt x="140" y="41"/>
                  </a:lnTo>
                  <a:lnTo>
                    <a:pt x="132" y="33"/>
                  </a:lnTo>
                  <a:lnTo>
                    <a:pt x="121" y="22"/>
                  </a:lnTo>
                  <a:lnTo>
                    <a:pt x="104" y="10"/>
                  </a:lnTo>
                  <a:lnTo>
                    <a:pt x="83" y="2"/>
                  </a:lnTo>
                  <a:lnTo>
                    <a:pt x="59" y="0"/>
                  </a:lnTo>
                  <a:lnTo>
                    <a:pt x="31" y="6"/>
                  </a:lnTo>
                  <a:lnTo>
                    <a:pt x="0" y="22"/>
                  </a:lnTo>
                  <a:lnTo>
                    <a:pt x="4" y="23"/>
                  </a:lnTo>
                  <a:lnTo>
                    <a:pt x="16" y="25"/>
                  </a:lnTo>
                  <a:lnTo>
                    <a:pt x="34" y="29"/>
                  </a:lnTo>
                  <a:lnTo>
                    <a:pt x="56" y="33"/>
                  </a:lnTo>
                  <a:lnTo>
                    <a:pt x="79" y="38"/>
                  </a:lnTo>
                  <a:lnTo>
                    <a:pt x="104" y="41"/>
                  </a:lnTo>
                  <a:lnTo>
                    <a:pt x="125" y="44"/>
                  </a:lnTo>
                  <a:lnTo>
                    <a:pt x="143" y="45"/>
                  </a:lnTo>
                  <a:close/>
                </a:path>
              </a:pathLst>
            </a:custGeom>
            <a:solidFill>
              <a:srgbClr val="FFFFA5"/>
            </a:solidFill>
            <a:ln w="9525">
              <a:noFill/>
              <a:round/>
            </a:ln>
          </p:spPr>
          <p:txBody>
            <a:bodyPr/>
            <a:lstStyle/>
            <a:p>
              <a:endParaRPr lang="en-US"/>
            </a:p>
          </p:txBody>
        </p:sp>
        <p:sp>
          <p:nvSpPr>
            <p:cNvPr id="84" name="Freeform 149"/>
            <p:cNvSpPr/>
            <p:nvPr/>
          </p:nvSpPr>
          <p:spPr bwMode="auto">
            <a:xfrm>
              <a:off x="1936" y="435"/>
              <a:ext cx="84" cy="18"/>
            </a:xfrm>
            <a:custGeom>
              <a:avLst/>
              <a:gdLst/>
              <a:ahLst/>
              <a:cxnLst>
                <a:cxn ang="0">
                  <a:pos x="144" y="41"/>
                </a:cxn>
                <a:cxn ang="0">
                  <a:pos x="140" y="37"/>
                </a:cxn>
                <a:cxn ang="0">
                  <a:pos x="131" y="30"/>
                </a:cxn>
                <a:cxn ang="0">
                  <a:pos x="117" y="20"/>
                </a:cxn>
                <a:cxn ang="0">
                  <a:pos x="100" y="9"/>
                </a:cxn>
                <a:cxn ang="0">
                  <a:pos x="78" y="3"/>
                </a:cxn>
                <a:cxn ang="0">
                  <a:pos x="54" y="0"/>
                </a:cxn>
                <a:cxn ang="0">
                  <a:pos x="27" y="4"/>
                </a:cxn>
                <a:cxn ang="0">
                  <a:pos x="0" y="18"/>
                </a:cxn>
                <a:cxn ang="0">
                  <a:pos x="4" y="19"/>
                </a:cxn>
                <a:cxn ang="0">
                  <a:pos x="16" y="21"/>
                </a:cxn>
                <a:cxn ang="0">
                  <a:pos x="34" y="24"/>
                </a:cxn>
                <a:cxn ang="0">
                  <a:pos x="56" y="29"/>
                </a:cxn>
                <a:cxn ang="0">
                  <a:pos x="80" y="34"/>
                </a:cxn>
                <a:cxn ang="0">
                  <a:pos x="103" y="37"/>
                </a:cxn>
                <a:cxn ang="0">
                  <a:pos x="125" y="39"/>
                </a:cxn>
                <a:cxn ang="0">
                  <a:pos x="144" y="41"/>
                </a:cxn>
              </a:cxnLst>
              <a:rect l="0" t="0" r="r" b="b"/>
              <a:pathLst>
                <a:path w="144" h="41">
                  <a:moveTo>
                    <a:pt x="144" y="41"/>
                  </a:moveTo>
                  <a:lnTo>
                    <a:pt x="140" y="37"/>
                  </a:lnTo>
                  <a:lnTo>
                    <a:pt x="131" y="30"/>
                  </a:lnTo>
                  <a:lnTo>
                    <a:pt x="117" y="20"/>
                  </a:lnTo>
                  <a:lnTo>
                    <a:pt x="100" y="9"/>
                  </a:lnTo>
                  <a:lnTo>
                    <a:pt x="78" y="3"/>
                  </a:lnTo>
                  <a:lnTo>
                    <a:pt x="54" y="0"/>
                  </a:lnTo>
                  <a:lnTo>
                    <a:pt x="27" y="4"/>
                  </a:lnTo>
                  <a:lnTo>
                    <a:pt x="0" y="18"/>
                  </a:lnTo>
                  <a:lnTo>
                    <a:pt x="4" y="19"/>
                  </a:lnTo>
                  <a:lnTo>
                    <a:pt x="16" y="21"/>
                  </a:lnTo>
                  <a:lnTo>
                    <a:pt x="34" y="24"/>
                  </a:lnTo>
                  <a:lnTo>
                    <a:pt x="56" y="29"/>
                  </a:lnTo>
                  <a:lnTo>
                    <a:pt x="80" y="34"/>
                  </a:lnTo>
                  <a:lnTo>
                    <a:pt x="103" y="37"/>
                  </a:lnTo>
                  <a:lnTo>
                    <a:pt x="125" y="39"/>
                  </a:lnTo>
                  <a:lnTo>
                    <a:pt x="144" y="41"/>
                  </a:lnTo>
                  <a:close/>
                </a:path>
              </a:pathLst>
            </a:custGeom>
            <a:solidFill>
              <a:srgbClr val="FFFFA5"/>
            </a:solidFill>
            <a:ln w="9525">
              <a:noFill/>
              <a:round/>
            </a:ln>
          </p:spPr>
          <p:txBody>
            <a:bodyPr/>
            <a:lstStyle/>
            <a:p>
              <a:endParaRPr lang="en-US"/>
            </a:p>
          </p:txBody>
        </p:sp>
        <p:sp>
          <p:nvSpPr>
            <p:cNvPr id="85" name="Freeform 150"/>
            <p:cNvSpPr/>
            <p:nvPr/>
          </p:nvSpPr>
          <p:spPr bwMode="auto">
            <a:xfrm>
              <a:off x="1882" y="837"/>
              <a:ext cx="84" cy="18"/>
            </a:xfrm>
            <a:custGeom>
              <a:avLst/>
              <a:gdLst/>
              <a:ahLst/>
              <a:cxnLst>
                <a:cxn ang="0">
                  <a:pos x="144" y="40"/>
                </a:cxn>
                <a:cxn ang="0">
                  <a:pos x="140" y="37"/>
                </a:cxn>
                <a:cxn ang="0">
                  <a:pos x="131" y="30"/>
                </a:cxn>
                <a:cxn ang="0">
                  <a:pos x="117" y="20"/>
                </a:cxn>
                <a:cxn ang="0">
                  <a:pos x="100" y="9"/>
                </a:cxn>
                <a:cxn ang="0">
                  <a:pos x="78" y="2"/>
                </a:cxn>
                <a:cxn ang="0">
                  <a:pos x="54" y="0"/>
                </a:cxn>
                <a:cxn ang="0">
                  <a:pos x="27" y="4"/>
                </a:cxn>
                <a:cxn ang="0">
                  <a:pos x="0" y="17"/>
                </a:cxn>
                <a:cxn ang="0">
                  <a:pos x="4" y="19"/>
                </a:cxn>
                <a:cxn ang="0">
                  <a:pos x="16" y="21"/>
                </a:cxn>
                <a:cxn ang="0">
                  <a:pos x="34" y="24"/>
                </a:cxn>
                <a:cxn ang="0">
                  <a:pos x="56" y="29"/>
                </a:cxn>
                <a:cxn ang="0">
                  <a:pos x="80" y="34"/>
                </a:cxn>
                <a:cxn ang="0">
                  <a:pos x="103" y="37"/>
                </a:cxn>
                <a:cxn ang="0">
                  <a:pos x="125" y="39"/>
                </a:cxn>
                <a:cxn ang="0">
                  <a:pos x="144" y="40"/>
                </a:cxn>
              </a:cxnLst>
              <a:rect l="0" t="0" r="r" b="b"/>
              <a:pathLst>
                <a:path w="144" h="40">
                  <a:moveTo>
                    <a:pt x="144" y="40"/>
                  </a:moveTo>
                  <a:lnTo>
                    <a:pt x="140" y="37"/>
                  </a:lnTo>
                  <a:lnTo>
                    <a:pt x="131" y="30"/>
                  </a:lnTo>
                  <a:lnTo>
                    <a:pt x="117" y="20"/>
                  </a:lnTo>
                  <a:lnTo>
                    <a:pt x="100" y="9"/>
                  </a:lnTo>
                  <a:lnTo>
                    <a:pt x="78" y="2"/>
                  </a:lnTo>
                  <a:lnTo>
                    <a:pt x="54" y="0"/>
                  </a:lnTo>
                  <a:lnTo>
                    <a:pt x="27" y="4"/>
                  </a:lnTo>
                  <a:lnTo>
                    <a:pt x="0" y="17"/>
                  </a:lnTo>
                  <a:lnTo>
                    <a:pt x="4" y="19"/>
                  </a:lnTo>
                  <a:lnTo>
                    <a:pt x="16" y="21"/>
                  </a:lnTo>
                  <a:lnTo>
                    <a:pt x="34" y="24"/>
                  </a:lnTo>
                  <a:lnTo>
                    <a:pt x="56" y="29"/>
                  </a:lnTo>
                  <a:lnTo>
                    <a:pt x="80" y="34"/>
                  </a:lnTo>
                  <a:lnTo>
                    <a:pt x="103" y="37"/>
                  </a:lnTo>
                  <a:lnTo>
                    <a:pt x="125" y="39"/>
                  </a:lnTo>
                  <a:lnTo>
                    <a:pt x="144" y="40"/>
                  </a:lnTo>
                  <a:close/>
                </a:path>
              </a:pathLst>
            </a:custGeom>
            <a:solidFill>
              <a:srgbClr val="FFFFA5"/>
            </a:solidFill>
            <a:ln w="9525">
              <a:noFill/>
              <a:round/>
            </a:ln>
          </p:spPr>
          <p:txBody>
            <a:bodyPr/>
            <a:lstStyle/>
            <a:p>
              <a:endParaRPr lang="en-US"/>
            </a:p>
          </p:txBody>
        </p:sp>
        <p:sp>
          <p:nvSpPr>
            <p:cNvPr id="86" name="Freeform 151"/>
            <p:cNvSpPr/>
            <p:nvPr/>
          </p:nvSpPr>
          <p:spPr bwMode="auto">
            <a:xfrm>
              <a:off x="1878" y="869"/>
              <a:ext cx="85" cy="18"/>
            </a:xfrm>
            <a:custGeom>
              <a:avLst/>
              <a:gdLst/>
              <a:ahLst/>
              <a:cxnLst>
                <a:cxn ang="0">
                  <a:pos x="144" y="41"/>
                </a:cxn>
                <a:cxn ang="0">
                  <a:pos x="140" y="37"/>
                </a:cxn>
                <a:cxn ang="0">
                  <a:pos x="131" y="30"/>
                </a:cxn>
                <a:cxn ang="0">
                  <a:pos x="117" y="20"/>
                </a:cxn>
                <a:cxn ang="0">
                  <a:pos x="100" y="11"/>
                </a:cxn>
                <a:cxn ang="0">
                  <a:pos x="78" y="3"/>
                </a:cxn>
                <a:cxn ang="0">
                  <a:pos x="54" y="0"/>
                </a:cxn>
                <a:cxn ang="0">
                  <a:pos x="27" y="5"/>
                </a:cxn>
                <a:cxn ang="0">
                  <a:pos x="0" y="19"/>
                </a:cxn>
                <a:cxn ang="0">
                  <a:pos x="4" y="20"/>
                </a:cxn>
                <a:cxn ang="0">
                  <a:pos x="16" y="22"/>
                </a:cxn>
                <a:cxn ang="0">
                  <a:pos x="34" y="26"/>
                </a:cxn>
                <a:cxn ang="0">
                  <a:pos x="56" y="29"/>
                </a:cxn>
                <a:cxn ang="0">
                  <a:pos x="80" y="34"/>
                </a:cxn>
                <a:cxn ang="0">
                  <a:pos x="103" y="37"/>
                </a:cxn>
                <a:cxn ang="0">
                  <a:pos x="125" y="40"/>
                </a:cxn>
                <a:cxn ang="0">
                  <a:pos x="144" y="41"/>
                </a:cxn>
              </a:cxnLst>
              <a:rect l="0" t="0" r="r" b="b"/>
              <a:pathLst>
                <a:path w="144" h="41">
                  <a:moveTo>
                    <a:pt x="144" y="41"/>
                  </a:moveTo>
                  <a:lnTo>
                    <a:pt x="140" y="37"/>
                  </a:lnTo>
                  <a:lnTo>
                    <a:pt x="131" y="30"/>
                  </a:lnTo>
                  <a:lnTo>
                    <a:pt x="117" y="20"/>
                  </a:lnTo>
                  <a:lnTo>
                    <a:pt x="100" y="11"/>
                  </a:lnTo>
                  <a:lnTo>
                    <a:pt x="78" y="3"/>
                  </a:lnTo>
                  <a:lnTo>
                    <a:pt x="54" y="0"/>
                  </a:lnTo>
                  <a:lnTo>
                    <a:pt x="27" y="5"/>
                  </a:lnTo>
                  <a:lnTo>
                    <a:pt x="0" y="19"/>
                  </a:lnTo>
                  <a:lnTo>
                    <a:pt x="4" y="20"/>
                  </a:lnTo>
                  <a:lnTo>
                    <a:pt x="16" y="22"/>
                  </a:lnTo>
                  <a:lnTo>
                    <a:pt x="34" y="26"/>
                  </a:lnTo>
                  <a:lnTo>
                    <a:pt x="56" y="29"/>
                  </a:lnTo>
                  <a:lnTo>
                    <a:pt x="80" y="34"/>
                  </a:lnTo>
                  <a:lnTo>
                    <a:pt x="103" y="37"/>
                  </a:lnTo>
                  <a:lnTo>
                    <a:pt x="125" y="40"/>
                  </a:lnTo>
                  <a:lnTo>
                    <a:pt x="144" y="41"/>
                  </a:lnTo>
                  <a:close/>
                </a:path>
              </a:pathLst>
            </a:custGeom>
            <a:solidFill>
              <a:srgbClr val="FFFFA5"/>
            </a:solidFill>
            <a:ln w="9525">
              <a:noFill/>
              <a:round/>
            </a:ln>
          </p:spPr>
          <p:txBody>
            <a:bodyPr/>
            <a:lstStyle/>
            <a:p>
              <a:endParaRPr lang="en-US"/>
            </a:p>
          </p:txBody>
        </p:sp>
        <p:sp>
          <p:nvSpPr>
            <p:cNvPr id="87" name="Freeform 152"/>
            <p:cNvSpPr/>
            <p:nvPr/>
          </p:nvSpPr>
          <p:spPr bwMode="auto">
            <a:xfrm>
              <a:off x="1883" y="442"/>
              <a:ext cx="173" cy="26"/>
            </a:xfrm>
            <a:custGeom>
              <a:avLst/>
              <a:gdLst/>
              <a:ahLst/>
              <a:cxnLst>
                <a:cxn ang="0">
                  <a:pos x="296" y="58"/>
                </a:cxn>
                <a:cxn ang="0">
                  <a:pos x="295" y="57"/>
                </a:cxn>
                <a:cxn ang="0">
                  <a:pos x="290" y="54"/>
                </a:cxn>
                <a:cxn ang="0">
                  <a:pos x="284" y="52"/>
                </a:cxn>
                <a:cxn ang="0">
                  <a:pos x="275" y="47"/>
                </a:cxn>
                <a:cxn ang="0">
                  <a:pos x="264" y="42"/>
                </a:cxn>
                <a:cxn ang="0">
                  <a:pos x="250" y="37"/>
                </a:cxn>
                <a:cxn ang="0">
                  <a:pos x="235" y="31"/>
                </a:cxn>
                <a:cxn ang="0">
                  <a:pos x="216" y="24"/>
                </a:cxn>
                <a:cxn ang="0">
                  <a:pos x="196" y="19"/>
                </a:cxn>
                <a:cxn ang="0">
                  <a:pos x="174" y="14"/>
                </a:cxn>
                <a:cxn ang="0">
                  <a:pos x="149" y="8"/>
                </a:cxn>
                <a:cxn ang="0">
                  <a:pos x="123" y="5"/>
                </a:cxn>
                <a:cxn ang="0">
                  <a:pos x="94" y="1"/>
                </a:cxn>
                <a:cxn ang="0">
                  <a:pos x="64" y="0"/>
                </a:cxn>
                <a:cxn ang="0">
                  <a:pos x="33" y="0"/>
                </a:cxn>
                <a:cxn ang="0">
                  <a:pos x="0" y="1"/>
                </a:cxn>
                <a:cxn ang="0">
                  <a:pos x="2" y="1"/>
                </a:cxn>
                <a:cxn ang="0">
                  <a:pos x="10" y="3"/>
                </a:cxn>
                <a:cxn ang="0">
                  <a:pos x="22" y="4"/>
                </a:cxn>
                <a:cxn ang="0">
                  <a:pos x="37" y="5"/>
                </a:cxn>
                <a:cxn ang="0">
                  <a:pos x="55" y="7"/>
                </a:cxn>
                <a:cxn ang="0">
                  <a:pos x="75" y="9"/>
                </a:cxn>
                <a:cxn ang="0">
                  <a:pos x="98" y="12"/>
                </a:cxn>
                <a:cxn ang="0">
                  <a:pos x="122" y="15"/>
                </a:cxn>
                <a:cxn ang="0">
                  <a:pos x="147" y="19"/>
                </a:cxn>
                <a:cxn ang="0">
                  <a:pos x="171" y="23"/>
                </a:cxn>
                <a:cxn ang="0">
                  <a:pos x="197" y="28"/>
                </a:cxn>
                <a:cxn ang="0">
                  <a:pos x="221" y="32"/>
                </a:cxn>
                <a:cxn ang="0">
                  <a:pos x="243" y="38"/>
                </a:cxn>
                <a:cxn ang="0">
                  <a:pos x="264" y="44"/>
                </a:cxn>
                <a:cxn ang="0">
                  <a:pos x="281" y="51"/>
                </a:cxn>
                <a:cxn ang="0">
                  <a:pos x="296" y="58"/>
                </a:cxn>
              </a:cxnLst>
              <a:rect l="0" t="0" r="r" b="b"/>
              <a:pathLst>
                <a:path w="296" h="58">
                  <a:moveTo>
                    <a:pt x="296" y="58"/>
                  </a:moveTo>
                  <a:lnTo>
                    <a:pt x="295" y="57"/>
                  </a:lnTo>
                  <a:lnTo>
                    <a:pt x="290" y="54"/>
                  </a:lnTo>
                  <a:lnTo>
                    <a:pt x="284" y="52"/>
                  </a:lnTo>
                  <a:lnTo>
                    <a:pt x="275" y="47"/>
                  </a:lnTo>
                  <a:lnTo>
                    <a:pt x="264" y="42"/>
                  </a:lnTo>
                  <a:lnTo>
                    <a:pt x="250" y="37"/>
                  </a:lnTo>
                  <a:lnTo>
                    <a:pt x="235" y="31"/>
                  </a:lnTo>
                  <a:lnTo>
                    <a:pt x="216" y="24"/>
                  </a:lnTo>
                  <a:lnTo>
                    <a:pt x="196" y="19"/>
                  </a:lnTo>
                  <a:lnTo>
                    <a:pt x="174" y="14"/>
                  </a:lnTo>
                  <a:lnTo>
                    <a:pt x="149" y="8"/>
                  </a:lnTo>
                  <a:lnTo>
                    <a:pt x="123" y="5"/>
                  </a:lnTo>
                  <a:lnTo>
                    <a:pt x="94" y="1"/>
                  </a:lnTo>
                  <a:lnTo>
                    <a:pt x="64" y="0"/>
                  </a:lnTo>
                  <a:lnTo>
                    <a:pt x="33" y="0"/>
                  </a:lnTo>
                  <a:lnTo>
                    <a:pt x="0" y="1"/>
                  </a:lnTo>
                  <a:lnTo>
                    <a:pt x="2" y="1"/>
                  </a:lnTo>
                  <a:lnTo>
                    <a:pt x="10" y="3"/>
                  </a:lnTo>
                  <a:lnTo>
                    <a:pt x="22" y="4"/>
                  </a:lnTo>
                  <a:lnTo>
                    <a:pt x="37" y="5"/>
                  </a:lnTo>
                  <a:lnTo>
                    <a:pt x="55" y="7"/>
                  </a:lnTo>
                  <a:lnTo>
                    <a:pt x="75" y="9"/>
                  </a:lnTo>
                  <a:lnTo>
                    <a:pt x="98" y="12"/>
                  </a:lnTo>
                  <a:lnTo>
                    <a:pt x="122" y="15"/>
                  </a:lnTo>
                  <a:lnTo>
                    <a:pt x="147" y="19"/>
                  </a:lnTo>
                  <a:lnTo>
                    <a:pt x="171" y="23"/>
                  </a:lnTo>
                  <a:lnTo>
                    <a:pt x="197" y="28"/>
                  </a:lnTo>
                  <a:lnTo>
                    <a:pt x="221" y="32"/>
                  </a:lnTo>
                  <a:lnTo>
                    <a:pt x="243" y="38"/>
                  </a:lnTo>
                  <a:lnTo>
                    <a:pt x="264" y="44"/>
                  </a:lnTo>
                  <a:lnTo>
                    <a:pt x="281" y="51"/>
                  </a:lnTo>
                  <a:lnTo>
                    <a:pt x="296" y="58"/>
                  </a:lnTo>
                  <a:close/>
                </a:path>
              </a:pathLst>
            </a:custGeom>
            <a:solidFill>
              <a:srgbClr val="A0DB4C"/>
            </a:solidFill>
            <a:ln w="9525">
              <a:noFill/>
              <a:round/>
            </a:ln>
          </p:spPr>
          <p:txBody>
            <a:bodyPr/>
            <a:lstStyle/>
            <a:p>
              <a:endParaRPr lang="en-US"/>
            </a:p>
          </p:txBody>
        </p:sp>
        <p:sp>
          <p:nvSpPr>
            <p:cNvPr id="88" name="Freeform 153"/>
            <p:cNvSpPr/>
            <p:nvPr/>
          </p:nvSpPr>
          <p:spPr bwMode="auto">
            <a:xfrm>
              <a:off x="1890" y="406"/>
              <a:ext cx="173" cy="27"/>
            </a:xfrm>
            <a:custGeom>
              <a:avLst/>
              <a:gdLst/>
              <a:ahLst/>
              <a:cxnLst>
                <a:cxn ang="0">
                  <a:pos x="296" y="59"/>
                </a:cxn>
                <a:cxn ang="0">
                  <a:pos x="295" y="58"/>
                </a:cxn>
                <a:cxn ang="0">
                  <a:pos x="291" y="55"/>
                </a:cxn>
                <a:cxn ang="0">
                  <a:pos x="285" y="52"/>
                </a:cxn>
                <a:cxn ang="0">
                  <a:pos x="276" y="48"/>
                </a:cxn>
                <a:cxn ang="0">
                  <a:pos x="264" y="43"/>
                </a:cxn>
                <a:cxn ang="0">
                  <a:pos x="250" y="37"/>
                </a:cxn>
                <a:cxn ang="0">
                  <a:pos x="235" y="31"/>
                </a:cxn>
                <a:cxn ang="0">
                  <a:pos x="217" y="25"/>
                </a:cxn>
                <a:cxn ang="0">
                  <a:pos x="196" y="20"/>
                </a:cxn>
                <a:cxn ang="0">
                  <a:pos x="174" y="14"/>
                </a:cxn>
                <a:cxn ang="0">
                  <a:pos x="150" y="9"/>
                </a:cxn>
                <a:cxn ang="0">
                  <a:pos x="124" y="5"/>
                </a:cxn>
                <a:cxn ang="0">
                  <a:pos x="95" y="2"/>
                </a:cxn>
                <a:cxn ang="0">
                  <a:pos x="65" y="0"/>
                </a:cxn>
                <a:cxn ang="0">
                  <a:pos x="34" y="0"/>
                </a:cxn>
                <a:cxn ang="0">
                  <a:pos x="0" y="1"/>
                </a:cxn>
                <a:cxn ang="0">
                  <a:pos x="3" y="1"/>
                </a:cxn>
                <a:cxn ang="0">
                  <a:pos x="11" y="2"/>
                </a:cxn>
                <a:cxn ang="0">
                  <a:pos x="22" y="3"/>
                </a:cxn>
                <a:cxn ang="0">
                  <a:pos x="37" y="5"/>
                </a:cxn>
                <a:cxn ang="0">
                  <a:pos x="56" y="7"/>
                </a:cxn>
                <a:cxn ang="0">
                  <a:pos x="75" y="9"/>
                </a:cxn>
                <a:cxn ang="0">
                  <a:pos x="98" y="13"/>
                </a:cxn>
                <a:cxn ang="0">
                  <a:pos x="123" y="16"/>
                </a:cxn>
                <a:cxn ang="0">
                  <a:pos x="148" y="20"/>
                </a:cxn>
                <a:cxn ang="0">
                  <a:pos x="172" y="24"/>
                </a:cxn>
                <a:cxn ang="0">
                  <a:pos x="197" y="29"/>
                </a:cxn>
                <a:cxn ang="0">
                  <a:pos x="222" y="33"/>
                </a:cxn>
                <a:cxn ang="0">
                  <a:pos x="243" y="39"/>
                </a:cxn>
                <a:cxn ang="0">
                  <a:pos x="264" y="45"/>
                </a:cxn>
                <a:cxn ang="0">
                  <a:pos x="281" y="52"/>
                </a:cxn>
                <a:cxn ang="0">
                  <a:pos x="296" y="59"/>
                </a:cxn>
              </a:cxnLst>
              <a:rect l="0" t="0" r="r" b="b"/>
              <a:pathLst>
                <a:path w="296" h="59">
                  <a:moveTo>
                    <a:pt x="296" y="59"/>
                  </a:moveTo>
                  <a:lnTo>
                    <a:pt x="295" y="58"/>
                  </a:lnTo>
                  <a:lnTo>
                    <a:pt x="291" y="55"/>
                  </a:lnTo>
                  <a:lnTo>
                    <a:pt x="285" y="52"/>
                  </a:lnTo>
                  <a:lnTo>
                    <a:pt x="276" y="48"/>
                  </a:lnTo>
                  <a:lnTo>
                    <a:pt x="264" y="43"/>
                  </a:lnTo>
                  <a:lnTo>
                    <a:pt x="250" y="37"/>
                  </a:lnTo>
                  <a:lnTo>
                    <a:pt x="235" y="31"/>
                  </a:lnTo>
                  <a:lnTo>
                    <a:pt x="217" y="25"/>
                  </a:lnTo>
                  <a:lnTo>
                    <a:pt x="196" y="20"/>
                  </a:lnTo>
                  <a:lnTo>
                    <a:pt x="174" y="14"/>
                  </a:lnTo>
                  <a:lnTo>
                    <a:pt x="150" y="9"/>
                  </a:lnTo>
                  <a:lnTo>
                    <a:pt x="124" y="5"/>
                  </a:lnTo>
                  <a:lnTo>
                    <a:pt x="95" y="2"/>
                  </a:lnTo>
                  <a:lnTo>
                    <a:pt x="65" y="0"/>
                  </a:lnTo>
                  <a:lnTo>
                    <a:pt x="34" y="0"/>
                  </a:lnTo>
                  <a:lnTo>
                    <a:pt x="0" y="1"/>
                  </a:lnTo>
                  <a:lnTo>
                    <a:pt x="3" y="1"/>
                  </a:lnTo>
                  <a:lnTo>
                    <a:pt x="11" y="2"/>
                  </a:lnTo>
                  <a:lnTo>
                    <a:pt x="22" y="3"/>
                  </a:lnTo>
                  <a:lnTo>
                    <a:pt x="37" y="5"/>
                  </a:lnTo>
                  <a:lnTo>
                    <a:pt x="56" y="7"/>
                  </a:lnTo>
                  <a:lnTo>
                    <a:pt x="75" y="9"/>
                  </a:lnTo>
                  <a:lnTo>
                    <a:pt x="98" y="13"/>
                  </a:lnTo>
                  <a:lnTo>
                    <a:pt x="123" y="16"/>
                  </a:lnTo>
                  <a:lnTo>
                    <a:pt x="148" y="20"/>
                  </a:lnTo>
                  <a:lnTo>
                    <a:pt x="172" y="24"/>
                  </a:lnTo>
                  <a:lnTo>
                    <a:pt x="197" y="29"/>
                  </a:lnTo>
                  <a:lnTo>
                    <a:pt x="222" y="33"/>
                  </a:lnTo>
                  <a:lnTo>
                    <a:pt x="243" y="39"/>
                  </a:lnTo>
                  <a:lnTo>
                    <a:pt x="264" y="45"/>
                  </a:lnTo>
                  <a:lnTo>
                    <a:pt x="281" y="52"/>
                  </a:lnTo>
                  <a:lnTo>
                    <a:pt x="296" y="59"/>
                  </a:lnTo>
                  <a:close/>
                </a:path>
              </a:pathLst>
            </a:custGeom>
            <a:solidFill>
              <a:srgbClr val="A0DB4C"/>
            </a:solidFill>
            <a:ln w="9525">
              <a:noFill/>
              <a:round/>
            </a:ln>
          </p:spPr>
          <p:txBody>
            <a:bodyPr/>
            <a:lstStyle/>
            <a:p>
              <a:endParaRPr lang="en-US"/>
            </a:p>
          </p:txBody>
        </p:sp>
        <p:sp>
          <p:nvSpPr>
            <p:cNvPr id="89" name="Freeform 154"/>
            <p:cNvSpPr/>
            <p:nvPr/>
          </p:nvSpPr>
          <p:spPr bwMode="auto">
            <a:xfrm>
              <a:off x="1823" y="844"/>
              <a:ext cx="175" cy="27"/>
            </a:xfrm>
            <a:custGeom>
              <a:avLst/>
              <a:gdLst/>
              <a:ahLst/>
              <a:cxnLst>
                <a:cxn ang="0">
                  <a:pos x="298" y="59"/>
                </a:cxn>
                <a:cxn ang="0">
                  <a:pos x="296" y="58"/>
                </a:cxn>
                <a:cxn ang="0">
                  <a:pos x="292" y="55"/>
                </a:cxn>
                <a:cxn ang="0">
                  <a:pos x="286" y="52"/>
                </a:cxn>
                <a:cxn ang="0">
                  <a:pos x="277" y="49"/>
                </a:cxn>
                <a:cxn ang="0">
                  <a:pos x="265" y="43"/>
                </a:cxn>
                <a:cxn ang="0">
                  <a:pos x="251" y="37"/>
                </a:cxn>
                <a:cxn ang="0">
                  <a:pos x="235" y="31"/>
                </a:cxn>
                <a:cxn ang="0">
                  <a:pos x="217" y="25"/>
                </a:cxn>
                <a:cxn ang="0">
                  <a:pos x="197" y="20"/>
                </a:cxn>
                <a:cxn ang="0">
                  <a:pos x="174" y="14"/>
                </a:cxn>
                <a:cxn ang="0">
                  <a:pos x="150" y="9"/>
                </a:cxn>
                <a:cxn ang="0">
                  <a:pos x="124" y="5"/>
                </a:cxn>
                <a:cxn ang="0">
                  <a:pos x="95" y="2"/>
                </a:cxn>
                <a:cxn ang="0">
                  <a:pos x="65" y="0"/>
                </a:cxn>
                <a:cxn ang="0">
                  <a:pos x="34" y="0"/>
                </a:cxn>
                <a:cxn ang="0">
                  <a:pos x="0" y="1"/>
                </a:cxn>
                <a:cxn ang="0">
                  <a:pos x="3" y="1"/>
                </a:cxn>
                <a:cxn ang="0">
                  <a:pos x="11" y="2"/>
                </a:cxn>
                <a:cxn ang="0">
                  <a:pos x="22" y="4"/>
                </a:cxn>
                <a:cxn ang="0">
                  <a:pos x="37" y="5"/>
                </a:cxn>
                <a:cxn ang="0">
                  <a:pos x="56" y="7"/>
                </a:cxn>
                <a:cxn ang="0">
                  <a:pos x="76" y="9"/>
                </a:cxn>
                <a:cxn ang="0">
                  <a:pos x="98" y="13"/>
                </a:cxn>
                <a:cxn ang="0">
                  <a:pos x="122" y="16"/>
                </a:cxn>
                <a:cxn ang="0">
                  <a:pos x="148" y="20"/>
                </a:cxn>
                <a:cxn ang="0">
                  <a:pos x="173" y="24"/>
                </a:cxn>
                <a:cxn ang="0">
                  <a:pos x="197" y="29"/>
                </a:cxn>
                <a:cxn ang="0">
                  <a:pos x="222" y="34"/>
                </a:cxn>
                <a:cxn ang="0">
                  <a:pos x="245" y="39"/>
                </a:cxn>
                <a:cxn ang="0">
                  <a:pos x="264" y="45"/>
                </a:cxn>
                <a:cxn ang="0">
                  <a:pos x="283" y="52"/>
                </a:cxn>
                <a:cxn ang="0">
                  <a:pos x="298" y="59"/>
                </a:cxn>
              </a:cxnLst>
              <a:rect l="0" t="0" r="r" b="b"/>
              <a:pathLst>
                <a:path w="298" h="59">
                  <a:moveTo>
                    <a:pt x="298" y="59"/>
                  </a:moveTo>
                  <a:lnTo>
                    <a:pt x="296" y="58"/>
                  </a:lnTo>
                  <a:lnTo>
                    <a:pt x="292" y="55"/>
                  </a:lnTo>
                  <a:lnTo>
                    <a:pt x="286" y="52"/>
                  </a:lnTo>
                  <a:lnTo>
                    <a:pt x="277" y="49"/>
                  </a:lnTo>
                  <a:lnTo>
                    <a:pt x="265" y="43"/>
                  </a:lnTo>
                  <a:lnTo>
                    <a:pt x="251" y="37"/>
                  </a:lnTo>
                  <a:lnTo>
                    <a:pt x="235" y="31"/>
                  </a:lnTo>
                  <a:lnTo>
                    <a:pt x="217" y="25"/>
                  </a:lnTo>
                  <a:lnTo>
                    <a:pt x="197" y="20"/>
                  </a:lnTo>
                  <a:lnTo>
                    <a:pt x="174" y="14"/>
                  </a:lnTo>
                  <a:lnTo>
                    <a:pt x="150" y="9"/>
                  </a:lnTo>
                  <a:lnTo>
                    <a:pt x="124" y="5"/>
                  </a:lnTo>
                  <a:lnTo>
                    <a:pt x="95" y="2"/>
                  </a:lnTo>
                  <a:lnTo>
                    <a:pt x="65" y="0"/>
                  </a:lnTo>
                  <a:lnTo>
                    <a:pt x="34" y="0"/>
                  </a:lnTo>
                  <a:lnTo>
                    <a:pt x="0" y="1"/>
                  </a:lnTo>
                  <a:lnTo>
                    <a:pt x="3" y="1"/>
                  </a:lnTo>
                  <a:lnTo>
                    <a:pt x="11" y="2"/>
                  </a:lnTo>
                  <a:lnTo>
                    <a:pt x="22" y="4"/>
                  </a:lnTo>
                  <a:lnTo>
                    <a:pt x="37" y="5"/>
                  </a:lnTo>
                  <a:lnTo>
                    <a:pt x="56" y="7"/>
                  </a:lnTo>
                  <a:lnTo>
                    <a:pt x="76" y="9"/>
                  </a:lnTo>
                  <a:lnTo>
                    <a:pt x="98" y="13"/>
                  </a:lnTo>
                  <a:lnTo>
                    <a:pt x="122" y="16"/>
                  </a:lnTo>
                  <a:lnTo>
                    <a:pt x="148" y="20"/>
                  </a:lnTo>
                  <a:lnTo>
                    <a:pt x="173" y="24"/>
                  </a:lnTo>
                  <a:lnTo>
                    <a:pt x="197" y="29"/>
                  </a:lnTo>
                  <a:lnTo>
                    <a:pt x="222" y="34"/>
                  </a:lnTo>
                  <a:lnTo>
                    <a:pt x="245" y="39"/>
                  </a:lnTo>
                  <a:lnTo>
                    <a:pt x="264" y="45"/>
                  </a:lnTo>
                  <a:lnTo>
                    <a:pt x="283" y="52"/>
                  </a:lnTo>
                  <a:lnTo>
                    <a:pt x="298" y="59"/>
                  </a:lnTo>
                  <a:close/>
                </a:path>
              </a:pathLst>
            </a:custGeom>
            <a:solidFill>
              <a:srgbClr val="A0DB4C"/>
            </a:solidFill>
            <a:ln w="9525">
              <a:noFill/>
              <a:round/>
            </a:ln>
          </p:spPr>
          <p:txBody>
            <a:bodyPr/>
            <a:lstStyle/>
            <a:p>
              <a:endParaRPr lang="en-US"/>
            </a:p>
          </p:txBody>
        </p:sp>
        <p:sp>
          <p:nvSpPr>
            <p:cNvPr id="90" name="Freeform 155"/>
            <p:cNvSpPr/>
            <p:nvPr/>
          </p:nvSpPr>
          <p:spPr bwMode="auto">
            <a:xfrm>
              <a:off x="1813" y="875"/>
              <a:ext cx="175" cy="27"/>
            </a:xfrm>
            <a:custGeom>
              <a:avLst/>
              <a:gdLst/>
              <a:ahLst/>
              <a:cxnLst>
                <a:cxn ang="0">
                  <a:pos x="297" y="59"/>
                </a:cxn>
                <a:cxn ang="0">
                  <a:pos x="296" y="58"/>
                </a:cxn>
                <a:cxn ang="0">
                  <a:pos x="292" y="55"/>
                </a:cxn>
                <a:cxn ang="0">
                  <a:pos x="286" y="52"/>
                </a:cxn>
                <a:cxn ang="0">
                  <a:pos x="277" y="48"/>
                </a:cxn>
                <a:cxn ang="0">
                  <a:pos x="265" y="43"/>
                </a:cxn>
                <a:cxn ang="0">
                  <a:pos x="251" y="37"/>
                </a:cxn>
                <a:cxn ang="0">
                  <a:pos x="235" y="31"/>
                </a:cxn>
                <a:cxn ang="0">
                  <a:pos x="217" y="25"/>
                </a:cxn>
                <a:cxn ang="0">
                  <a:pos x="197" y="20"/>
                </a:cxn>
                <a:cxn ang="0">
                  <a:pos x="174" y="14"/>
                </a:cxn>
                <a:cxn ang="0">
                  <a:pos x="150" y="9"/>
                </a:cxn>
                <a:cxn ang="0">
                  <a:pos x="123" y="5"/>
                </a:cxn>
                <a:cxn ang="0">
                  <a:pos x="95" y="2"/>
                </a:cxn>
                <a:cxn ang="0">
                  <a:pos x="65" y="0"/>
                </a:cxn>
                <a:cxn ang="0">
                  <a:pos x="34" y="0"/>
                </a:cxn>
                <a:cxn ang="0">
                  <a:pos x="0" y="1"/>
                </a:cxn>
                <a:cxn ang="0">
                  <a:pos x="3" y="1"/>
                </a:cxn>
                <a:cxn ang="0">
                  <a:pos x="11" y="2"/>
                </a:cxn>
                <a:cxn ang="0">
                  <a:pos x="22" y="4"/>
                </a:cxn>
                <a:cxn ang="0">
                  <a:pos x="37" y="5"/>
                </a:cxn>
                <a:cxn ang="0">
                  <a:pos x="56" y="7"/>
                </a:cxn>
                <a:cxn ang="0">
                  <a:pos x="76" y="9"/>
                </a:cxn>
                <a:cxn ang="0">
                  <a:pos x="98" y="13"/>
                </a:cxn>
                <a:cxn ang="0">
                  <a:pos x="122" y="16"/>
                </a:cxn>
                <a:cxn ang="0">
                  <a:pos x="148" y="20"/>
                </a:cxn>
                <a:cxn ang="0">
                  <a:pos x="173" y="24"/>
                </a:cxn>
                <a:cxn ang="0">
                  <a:pos x="197" y="29"/>
                </a:cxn>
                <a:cxn ang="0">
                  <a:pos x="221" y="34"/>
                </a:cxn>
                <a:cxn ang="0">
                  <a:pos x="244" y="39"/>
                </a:cxn>
                <a:cxn ang="0">
                  <a:pos x="264" y="45"/>
                </a:cxn>
                <a:cxn ang="0">
                  <a:pos x="282" y="52"/>
                </a:cxn>
                <a:cxn ang="0">
                  <a:pos x="297" y="59"/>
                </a:cxn>
              </a:cxnLst>
              <a:rect l="0" t="0" r="r" b="b"/>
              <a:pathLst>
                <a:path w="297" h="59">
                  <a:moveTo>
                    <a:pt x="297" y="59"/>
                  </a:moveTo>
                  <a:lnTo>
                    <a:pt x="296" y="58"/>
                  </a:lnTo>
                  <a:lnTo>
                    <a:pt x="292" y="55"/>
                  </a:lnTo>
                  <a:lnTo>
                    <a:pt x="286" y="52"/>
                  </a:lnTo>
                  <a:lnTo>
                    <a:pt x="277" y="48"/>
                  </a:lnTo>
                  <a:lnTo>
                    <a:pt x="265" y="43"/>
                  </a:lnTo>
                  <a:lnTo>
                    <a:pt x="251" y="37"/>
                  </a:lnTo>
                  <a:lnTo>
                    <a:pt x="235" y="31"/>
                  </a:lnTo>
                  <a:lnTo>
                    <a:pt x="217" y="25"/>
                  </a:lnTo>
                  <a:lnTo>
                    <a:pt x="197" y="20"/>
                  </a:lnTo>
                  <a:lnTo>
                    <a:pt x="174" y="14"/>
                  </a:lnTo>
                  <a:lnTo>
                    <a:pt x="150" y="9"/>
                  </a:lnTo>
                  <a:lnTo>
                    <a:pt x="123" y="5"/>
                  </a:lnTo>
                  <a:lnTo>
                    <a:pt x="95" y="2"/>
                  </a:lnTo>
                  <a:lnTo>
                    <a:pt x="65" y="0"/>
                  </a:lnTo>
                  <a:lnTo>
                    <a:pt x="34" y="0"/>
                  </a:lnTo>
                  <a:lnTo>
                    <a:pt x="0" y="1"/>
                  </a:lnTo>
                  <a:lnTo>
                    <a:pt x="3" y="1"/>
                  </a:lnTo>
                  <a:lnTo>
                    <a:pt x="11" y="2"/>
                  </a:lnTo>
                  <a:lnTo>
                    <a:pt x="22" y="4"/>
                  </a:lnTo>
                  <a:lnTo>
                    <a:pt x="37" y="5"/>
                  </a:lnTo>
                  <a:lnTo>
                    <a:pt x="56" y="7"/>
                  </a:lnTo>
                  <a:lnTo>
                    <a:pt x="76" y="9"/>
                  </a:lnTo>
                  <a:lnTo>
                    <a:pt x="98" y="13"/>
                  </a:lnTo>
                  <a:lnTo>
                    <a:pt x="122" y="16"/>
                  </a:lnTo>
                  <a:lnTo>
                    <a:pt x="148" y="20"/>
                  </a:lnTo>
                  <a:lnTo>
                    <a:pt x="173" y="24"/>
                  </a:lnTo>
                  <a:lnTo>
                    <a:pt x="197" y="29"/>
                  </a:lnTo>
                  <a:lnTo>
                    <a:pt x="221" y="34"/>
                  </a:lnTo>
                  <a:lnTo>
                    <a:pt x="244" y="39"/>
                  </a:lnTo>
                  <a:lnTo>
                    <a:pt x="264" y="45"/>
                  </a:lnTo>
                  <a:lnTo>
                    <a:pt x="282" y="52"/>
                  </a:lnTo>
                  <a:lnTo>
                    <a:pt x="297" y="59"/>
                  </a:lnTo>
                  <a:close/>
                </a:path>
              </a:pathLst>
            </a:custGeom>
            <a:solidFill>
              <a:srgbClr val="A0DB4C"/>
            </a:solidFill>
            <a:ln w="9525">
              <a:noFill/>
              <a:round/>
            </a:ln>
          </p:spPr>
          <p:txBody>
            <a:bodyPr/>
            <a:lstStyle/>
            <a:p>
              <a:endParaRPr lang="en-US"/>
            </a:p>
          </p:txBody>
        </p:sp>
        <p:sp>
          <p:nvSpPr>
            <p:cNvPr id="91" name="Freeform 156"/>
            <p:cNvSpPr/>
            <p:nvPr/>
          </p:nvSpPr>
          <p:spPr bwMode="auto">
            <a:xfrm>
              <a:off x="1400" y="859"/>
              <a:ext cx="79" cy="64"/>
            </a:xfrm>
            <a:custGeom>
              <a:avLst/>
              <a:gdLst/>
              <a:ahLst/>
              <a:cxnLst>
                <a:cxn ang="0">
                  <a:pos x="20" y="0"/>
                </a:cxn>
                <a:cxn ang="0">
                  <a:pos x="22" y="4"/>
                </a:cxn>
                <a:cxn ang="0">
                  <a:pos x="30" y="18"/>
                </a:cxn>
                <a:cxn ang="0">
                  <a:pos x="40" y="38"/>
                </a:cxn>
                <a:cxn ang="0">
                  <a:pos x="55" y="59"/>
                </a:cxn>
                <a:cxn ang="0">
                  <a:pos x="73" y="84"/>
                </a:cxn>
                <a:cxn ang="0">
                  <a:pos x="92" y="106"/>
                </a:cxn>
                <a:cxn ang="0">
                  <a:pos x="113" y="123"/>
                </a:cxn>
                <a:cxn ang="0">
                  <a:pos x="135" y="134"/>
                </a:cxn>
                <a:cxn ang="0">
                  <a:pos x="129" y="135"/>
                </a:cxn>
                <a:cxn ang="0">
                  <a:pos x="114" y="138"/>
                </a:cxn>
                <a:cxn ang="0">
                  <a:pos x="92" y="139"/>
                </a:cxn>
                <a:cxn ang="0">
                  <a:pos x="68" y="139"/>
                </a:cxn>
                <a:cxn ang="0">
                  <a:pos x="43" y="134"/>
                </a:cxn>
                <a:cxn ang="0">
                  <a:pos x="21" y="123"/>
                </a:cxn>
                <a:cxn ang="0">
                  <a:pos x="6" y="104"/>
                </a:cxn>
                <a:cxn ang="0">
                  <a:pos x="0" y="77"/>
                </a:cxn>
                <a:cxn ang="0">
                  <a:pos x="20" y="0"/>
                </a:cxn>
              </a:cxnLst>
              <a:rect l="0" t="0" r="r" b="b"/>
              <a:pathLst>
                <a:path w="135" h="139">
                  <a:moveTo>
                    <a:pt x="20" y="0"/>
                  </a:moveTo>
                  <a:lnTo>
                    <a:pt x="22" y="4"/>
                  </a:lnTo>
                  <a:lnTo>
                    <a:pt x="30" y="18"/>
                  </a:lnTo>
                  <a:lnTo>
                    <a:pt x="40" y="38"/>
                  </a:lnTo>
                  <a:lnTo>
                    <a:pt x="55" y="59"/>
                  </a:lnTo>
                  <a:lnTo>
                    <a:pt x="73" y="84"/>
                  </a:lnTo>
                  <a:lnTo>
                    <a:pt x="92" y="106"/>
                  </a:lnTo>
                  <a:lnTo>
                    <a:pt x="113" y="123"/>
                  </a:lnTo>
                  <a:lnTo>
                    <a:pt x="135" y="134"/>
                  </a:lnTo>
                  <a:lnTo>
                    <a:pt x="129" y="135"/>
                  </a:lnTo>
                  <a:lnTo>
                    <a:pt x="114" y="138"/>
                  </a:lnTo>
                  <a:lnTo>
                    <a:pt x="92" y="139"/>
                  </a:lnTo>
                  <a:lnTo>
                    <a:pt x="68" y="139"/>
                  </a:lnTo>
                  <a:lnTo>
                    <a:pt x="43" y="134"/>
                  </a:lnTo>
                  <a:lnTo>
                    <a:pt x="21" y="123"/>
                  </a:lnTo>
                  <a:lnTo>
                    <a:pt x="6" y="104"/>
                  </a:lnTo>
                  <a:lnTo>
                    <a:pt x="0" y="77"/>
                  </a:lnTo>
                  <a:lnTo>
                    <a:pt x="20" y="0"/>
                  </a:lnTo>
                  <a:close/>
                </a:path>
              </a:pathLst>
            </a:custGeom>
            <a:solidFill>
              <a:srgbClr val="919126"/>
            </a:solidFill>
            <a:ln w="9525">
              <a:noFill/>
              <a:round/>
            </a:ln>
          </p:spPr>
          <p:txBody>
            <a:bodyPr/>
            <a:lstStyle/>
            <a:p>
              <a:endParaRPr lang="en-US"/>
            </a:p>
          </p:txBody>
        </p:sp>
        <p:sp>
          <p:nvSpPr>
            <p:cNvPr id="92" name="Freeform 157"/>
            <p:cNvSpPr/>
            <p:nvPr/>
          </p:nvSpPr>
          <p:spPr bwMode="auto">
            <a:xfrm>
              <a:off x="1453" y="358"/>
              <a:ext cx="78" cy="59"/>
            </a:xfrm>
            <a:custGeom>
              <a:avLst/>
              <a:gdLst/>
              <a:ahLst/>
              <a:cxnLst>
                <a:cxn ang="0">
                  <a:pos x="133" y="0"/>
                </a:cxn>
                <a:cxn ang="0">
                  <a:pos x="128" y="3"/>
                </a:cxn>
                <a:cxn ang="0">
                  <a:pos x="118" y="11"/>
                </a:cxn>
                <a:cxn ang="0">
                  <a:pos x="102" y="22"/>
                </a:cxn>
                <a:cxn ang="0">
                  <a:pos x="82" y="38"/>
                </a:cxn>
                <a:cxn ang="0">
                  <a:pos x="61" y="57"/>
                </a:cxn>
                <a:cxn ang="0">
                  <a:pos x="42" y="79"/>
                </a:cxn>
                <a:cxn ang="0">
                  <a:pos x="24" y="103"/>
                </a:cxn>
                <a:cxn ang="0">
                  <a:pos x="12" y="129"/>
                </a:cxn>
                <a:cxn ang="0">
                  <a:pos x="11" y="125"/>
                </a:cxn>
                <a:cxn ang="0">
                  <a:pos x="7" y="114"/>
                </a:cxn>
                <a:cxn ang="0">
                  <a:pos x="4" y="98"/>
                </a:cxn>
                <a:cxn ang="0">
                  <a:pos x="0" y="79"/>
                </a:cxn>
                <a:cxn ang="0">
                  <a:pos x="0" y="58"/>
                </a:cxn>
                <a:cxn ang="0">
                  <a:pos x="4" y="39"/>
                </a:cxn>
                <a:cxn ang="0">
                  <a:pos x="13" y="22"/>
                </a:cxn>
                <a:cxn ang="0">
                  <a:pos x="29" y="11"/>
                </a:cxn>
                <a:cxn ang="0">
                  <a:pos x="133" y="0"/>
                </a:cxn>
              </a:cxnLst>
              <a:rect l="0" t="0" r="r" b="b"/>
              <a:pathLst>
                <a:path w="133" h="129">
                  <a:moveTo>
                    <a:pt x="133" y="0"/>
                  </a:moveTo>
                  <a:lnTo>
                    <a:pt x="128" y="3"/>
                  </a:lnTo>
                  <a:lnTo>
                    <a:pt x="118" y="11"/>
                  </a:lnTo>
                  <a:lnTo>
                    <a:pt x="102" y="22"/>
                  </a:lnTo>
                  <a:lnTo>
                    <a:pt x="82" y="38"/>
                  </a:lnTo>
                  <a:lnTo>
                    <a:pt x="61" y="57"/>
                  </a:lnTo>
                  <a:lnTo>
                    <a:pt x="42" y="79"/>
                  </a:lnTo>
                  <a:lnTo>
                    <a:pt x="24" y="103"/>
                  </a:lnTo>
                  <a:lnTo>
                    <a:pt x="12" y="129"/>
                  </a:lnTo>
                  <a:lnTo>
                    <a:pt x="11" y="125"/>
                  </a:lnTo>
                  <a:lnTo>
                    <a:pt x="7" y="114"/>
                  </a:lnTo>
                  <a:lnTo>
                    <a:pt x="4" y="98"/>
                  </a:lnTo>
                  <a:lnTo>
                    <a:pt x="0" y="79"/>
                  </a:lnTo>
                  <a:lnTo>
                    <a:pt x="0" y="58"/>
                  </a:lnTo>
                  <a:lnTo>
                    <a:pt x="4" y="39"/>
                  </a:lnTo>
                  <a:lnTo>
                    <a:pt x="13" y="22"/>
                  </a:lnTo>
                  <a:lnTo>
                    <a:pt x="29" y="11"/>
                  </a:lnTo>
                  <a:lnTo>
                    <a:pt x="133" y="0"/>
                  </a:lnTo>
                  <a:close/>
                </a:path>
              </a:pathLst>
            </a:custGeom>
            <a:solidFill>
              <a:srgbClr val="919126"/>
            </a:solidFill>
            <a:ln w="9525">
              <a:noFill/>
              <a:round/>
            </a:ln>
          </p:spPr>
          <p:txBody>
            <a:bodyPr/>
            <a:lstStyle/>
            <a:p>
              <a:endParaRPr lang="en-US"/>
            </a:p>
          </p:txBody>
        </p:sp>
        <p:sp>
          <p:nvSpPr>
            <p:cNvPr id="93" name="Freeform 158"/>
            <p:cNvSpPr/>
            <p:nvPr/>
          </p:nvSpPr>
          <p:spPr bwMode="auto">
            <a:xfrm>
              <a:off x="1473" y="271"/>
              <a:ext cx="580" cy="73"/>
            </a:xfrm>
            <a:custGeom>
              <a:avLst/>
              <a:gdLst/>
              <a:ahLst/>
              <a:cxnLst>
                <a:cxn ang="0">
                  <a:pos x="0" y="158"/>
                </a:cxn>
                <a:cxn ang="0">
                  <a:pos x="641" y="54"/>
                </a:cxn>
                <a:cxn ang="0">
                  <a:pos x="642" y="53"/>
                </a:cxn>
                <a:cxn ang="0">
                  <a:pos x="647" y="51"/>
                </a:cxn>
                <a:cxn ang="0">
                  <a:pos x="654" y="46"/>
                </a:cxn>
                <a:cxn ang="0">
                  <a:pos x="663" y="42"/>
                </a:cxn>
                <a:cxn ang="0">
                  <a:pos x="676" y="37"/>
                </a:cxn>
                <a:cxn ang="0">
                  <a:pos x="691" y="33"/>
                </a:cxn>
                <a:cxn ang="0">
                  <a:pos x="708" y="28"/>
                </a:cxn>
                <a:cxn ang="0">
                  <a:pos x="729" y="25"/>
                </a:cxn>
                <a:cxn ang="0">
                  <a:pos x="752" y="23"/>
                </a:cxn>
                <a:cxn ang="0">
                  <a:pos x="778" y="23"/>
                </a:cxn>
                <a:cxn ang="0">
                  <a:pos x="806" y="26"/>
                </a:cxn>
                <a:cxn ang="0">
                  <a:pos x="837" y="31"/>
                </a:cxn>
                <a:cxn ang="0">
                  <a:pos x="872" y="39"/>
                </a:cxn>
                <a:cxn ang="0">
                  <a:pos x="907" y="52"/>
                </a:cxn>
                <a:cxn ang="0">
                  <a:pos x="947" y="69"/>
                </a:cxn>
                <a:cxn ang="0">
                  <a:pos x="988" y="90"/>
                </a:cxn>
                <a:cxn ang="0">
                  <a:pos x="986" y="89"/>
                </a:cxn>
                <a:cxn ang="0">
                  <a:pos x="980" y="83"/>
                </a:cxn>
                <a:cxn ang="0">
                  <a:pos x="971" y="76"/>
                </a:cxn>
                <a:cxn ang="0">
                  <a:pos x="957" y="67"/>
                </a:cxn>
                <a:cxn ang="0">
                  <a:pos x="941" y="57"/>
                </a:cxn>
                <a:cxn ang="0">
                  <a:pos x="922" y="46"/>
                </a:cxn>
                <a:cxn ang="0">
                  <a:pos x="900" y="36"/>
                </a:cxn>
                <a:cxn ang="0">
                  <a:pos x="876" y="25"/>
                </a:cxn>
                <a:cxn ang="0">
                  <a:pos x="850" y="15"/>
                </a:cxn>
                <a:cxn ang="0">
                  <a:pos x="822" y="8"/>
                </a:cxn>
                <a:cxn ang="0">
                  <a:pos x="792" y="3"/>
                </a:cxn>
                <a:cxn ang="0">
                  <a:pos x="761" y="0"/>
                </a:cxn>
                <a:cxn ang="0">
                  <a:pos x="729" y="1"/>
                </a:cxn>
                <a:cxn ang="0">
                  <a:pos x="695" y="7"/>
                </a:cxn>
                <a:cxn ang="0">
                  <a:pos x="662" y="18"/>
                </a:cxn>
                <a:cxn ang="0">
                  <a:pos x="629" y="33"/>
                </a:cxn>
                <a:cxn ang="0">
                  <a:pos x="0" y="158"/>
                </a:cxn>
              </a:cxnLst>
              <a:rect l="0" t="0" r="r" b="b"/>
              <a:pathLst>
                <a:path w="988" h="158">
                  <a:moveTo>
                    <a:pt x="0" y="158"/>
                  </a:moveTo>
                  <a:lnTo>
                    <a:pt x="641" y="54"/>
                  </a:lnTo>
                  <a:lnTo>
                    <a:pt x="642" y="53"/>
                  </a:lnTo>
                  <a:lnTo>
                    <a:pt x="647" y="51"/>
                  </a:lnTo>
                  <a:lnTo>
                    <a:pt x="654" y="46"/>
                  </a:lnTo>
                  <a:lnTo>
                    <a:pt x="663" y="42"/>
                  </a:lnTo>
                  <a:lnTo>
                    <a:pt x="676" y="37"/>
                  </a:lnTo>
                  <a:lnTo>
                    <a:pt x="691" y="33"/>
                  </a:lnTo>
                  <a:lnTo>
                    <a:pt x="708" y="28"/>
                  </a:lnTo>
                  <a:lnTo>
                    <a:pt x="729" y="25"/>
                  </a:lnTo>
                  <a:lnTo>
                    <a:pt x="752" y="23"/>
                  </a:lnTo>
                  <a:lnTo>
                    <a:pt x="778" y="23"/>
                  </a:lnTo>
                  <a:lnTo>
                    <a:pt x="806" y="26"/>
                  </a:lnTo>
                  <a:lnTo>
                    <a:pt x="837" y="31"/>
                  </a:lnTo>
                  <a:lnTo>
                    <a:pt x="872" y="39"/>
                  </a:lnTo>
                  <a:lnTo>
                    <a:pt x="907" y="52"/>
                  </a:lnTo>
                  <a:lnTo>
                    <a:pt x="947" y="69"/>
                  </a:lnTo>
                  <a:lnTo>
                    <a:pt x="988" y="90"/>
                  </a:lnTo>
                  <a:lnTo>
                    <a:pt x="986" y="89"/>
                  </a:lnTo>
                  <a:lnTo>
                    <a:pt x="980" y="83"/>
                  </a:lnTo>
                  <a:lnTo>
                    <a:pt x="971" y="76"/>
                  </a:lnTo>
                  <a:lnTo>
                    <a:pt x="957" y="67"/>
                  </a:lnTo>
                  <a:lnTo>
                    <a:pt x="941" y="57"/>
                  </a:lnTo>
                  <a:lnTo>
                    <a:pt x="922" y="46"/>
                  </a:lnTo>
                  <a:lnTo>
                    <a:pt x="900" y="36"/>
                  </a:lnTo>
                  <a:lnTo>
                    <a:pt x="876" y="25"/>
                  </a:lnTo>
                  <a:lnTo>
                    <a:pt x="850" y="15"/>
                  </a:lnTo>
                  <a:lnTo>
                    <a:pt x="822" y="8"/>
                  </a:lnTo>
                  <a:lnTo>
                    <a:pt x="792" y="3"/>
                  </a:lnTo>
                  <a:lnTo>
                    <a:pt x="761" y="0"/>
                  </a:lnTo>
                  <a:lnTo>
                    <a:pt x="729" y="1"/>
                  </a:lnTo>
                  <a:lnTo>
                    <a:pt x="695" y="7"/>
                  </a:lnTo>
                  <a:lnTo>
                    <a:pt x="662" y="18"/>
                  </a:lnTo>
                  <a:lnTo>
                    <a:pt x="629" y="33"/>
                  </a:lnTo>
                  <a:lnTo>
                    <a:pt x="0" y="158"/>
                  </a:lnTo>
                  <a:close/>
                </a:path>
              </a:pathLst>
            </a:custGeom>
            <a:solidFill>
              <a:srgbClr val="000000"/>
            </a:solidFill>
            <a:ln w="9525">
              <a:noFill/>
              <a:round/>
            </a:ln>
          </p:spPr>
          <p:txBody>
            <a:bodyPr/>
            <a:lstStyle/>
            <a:p>
              <a:endParaRPr lang="en-US"/>
            </a:p>
          </p:txBody>
        </p:sp>
        <p:sp>
          <p:nvSpPr>
            <p:cNvPr id="94" name="Freeform 159"/>
            <p:cNvSpPr/>
            <p:nvPr/>
          </p:nvSpPr>
          <p:spPr bwMode="auto">
            <a:xfrm>
              <a:off x="1992" y="343"/>
              <a:ext cx="86" cy="617"/>
            </a:xfrm>
            <a:custGeom>
              <a:avLst/>
              <a:gdLst/>
              <a:ahLst/>
              <a:cxnLst>
                <a:cxn ang="0">
                  <a:pos x="142" y="0"/>
                </a:cxn>
                <a:cxn ang="0">
                  <a:pos x="0" y="1339"/>
                </a:cxn>
                <a:cxn ang="0">
                  <a:pos x="8" y="1284"/>
                </a:cxn>
                <a:cxn ang="0">
                  <a:pos x="28" y="1139"/>
                </a:cxn>
                <a:cxn ang="0">
                  <a:pos x="56" y="933"/>
                </a:cxn>
                <a:cxn ang="0">
                  <a:pos x="85" y="694"/>
                </a:cxn>
                <a:cxn ang="0">
                  <a:pos x="114" y="452"/>
                </a:cxn>
                <a:cxn ang="0">
                  <a:pos x="136" y="237"/>
                </a:cxn>
                <a:cxn ang="0">
                  <a:pos x="147" y="76"/>
                </a:cxn>
                <a:cxn ang="0">
                  <a:pos x="142" y="0"/>
                </a:cxn>
              </a:cxnLst>
              <a:rect l="0" t="0" r="r" b="b"/>
              <a:pathLst>
                <a:path w="147" h="1339">
                  <a:moveTo>
                    <a:pt x="142" y="0"/>
                  </a:moveTo>
                  <a:lnTo>
                    <a:pt x="0" y="1339"/>
                  </a:lnTo>
                  <a:lnTo>
                    <a:pt x="8" y="1284"/>
                  </a:lnTo>
                  <a:lnTo>
                    <a:pt x="28" y="1139"/>
                  </a:lnTo>
                  <a:lnTo>
                    <a:pt x="56" y="933"/>
                  </a:lnTo>
                  <a:lnTo>
                    <a:pt x="85" y="694"/>
                  </a:lnTo>
                  <a:lnTo>
                    <a:pt x="114" y="452"/>
                  </a:lnTo>
                  <a:lnTo>
                    <a:pt x="136" y="237"/>
                  </a:lnTo>
                  <a:lnTo>
                    <a:pt x="147" y="76"/>
                  </a:lnTo>
                  <a:lnTo>
                    <a:pt x="142" y="0"/>
                  </a:lnTo>
                  <a:close/>
                </a:path>
              </a:pathLst>
            </a:custGeom>
            <a:solidFill>
              <a:srgbClr val="000000"/>
            </a:solidFill>
            <a:ln w="9525">
              <a:noFill/>
              <a:round/>
            </a:ln>
          </p:spPr>
          <p:txBody>
            <a:bodyPr/>
            <a:lstStyle/>
            <a:p>
              <a:endParaRPr lang="en-US"/>
            </a:p>
          </p:txBody>
        </p:sp>
        <p:sp>
          <p:nvSpPr>
            <p:cNvPr id="95" name="Freeform 160"/>
            <p:cNvSpPr/>
            <p:nvPr/>
          </p:nvSpPr>
          <p:spPr bwMode="auto">
            <a:xfrm>
              <a:off x="1396" y="904"/>
              <a:ext cx="596" cy="56"/>
            </a:xfrm>
            <a:custGeom>
              <a:avLst/>
              <a:gdLst/>
              <a:ahLst/>
              <a:cxnLst>
                <a:cxn ang="0">
                  <a:pos x="133" y="55"/>
                </a:cxn>
                <a:cxn ang="0">
                  <a:pos x="663" y="103"/>
                </a:cxn>
                <a:cxn ang="0">
                  <a:pos x="665" y="103"/>
                </a:cxn>
                <a:cxn ang="0">
                  <a:pos x="670" y="104"/>
                </a:cxn>
                <a:cxn ang="0">
                  <a:pos x="678" y="105"/>
                </a:cxn>
                <a:cxn ang="0">
                  <a:pos x="689" y="106"/>
                </a:cxn>
                <a:cxn ang="0">
                  <a:pos x="704" y="108"/>
                </a:cxn>
                <a:cxn ang="0">
                  <a:pos x="721" y="110"/>
                </a:cxn>
                <a:cxn ang="0">
                  <a:pos x="741" y="111"/>
                </a:cxn>
                <a:cxn ang="0">
                  <a:pos x="764" y="113"/>
                </a:cxn>
                <a:cxn ang="0">
                  <a:pos x="788" y="116"/>
                </a:cxn>
                <a:cxn ang="0">
                  <a:pos x="816" y="117"/>
                </a:cxn>
                <a:cxn ang="0">
                  <a:pos x="845" y="119"/>
                </a:cxn>
                <a:cxn ang="0">
                  <a:pos x="876" y="120"/>
                </a:cxn>
                <a:cxn ang="0">
                  <a:pos x="908" y="121"/>
                </a:cxn>
                <a:cxn ang="0">
                  <a:pos x="943" y="121"/>
                </a:cxn>
                <a:cxn ang="0">
                  <a:pos x="978" y="121"/>
                </a:cxn>
                <a:cxn ang="0">
                  <a:pos x="1015" y="121"/>
                </a:cxn>
                <a:cxn ang="0">
                  <a:pos x="1014" y="121"/>
                </a:cxn>
                <a:cxn ang="0">
                  <a:pos x="1009" y="121"/>
                </a:cxn>
                <a:cxn ang="0">
                  <a:pos x="1003" y="120"/>
                </a:cxn>
                <a:cxn ang="0">
                  <a:pos x="993" y="119"/>
                </a:cxn>
                <a:cxn ang="0">
                  <a:pos x="981" y="119"/>
                </a:cxn>
                <a:cxn ang="0">
                  <a:pos x="966" y="117"/>
                </a:cxn>
                <a:cxn ang="0">
                  <a:pos x="948" y="116"/>
                </a:cxn>
                <a:cxn ang="0">
                  <a:pos x="928" y="113"/>
                </a:cxn>
                <a:cxn ang="0">
                  <a:pos x="905" y="111"/>
                </a:cxn>
                <a:cxn ang="0">
                  <a:pos x="879" y="109"/>
                </a:cxn>
                <a:cxn ang="0">
                  <a:pos x="852" y="105"/>
                </a:cxn>
                <a:cxn ang="0">
                  <a:pos x="821" y="102"/>
                </a:cxn>
                <a:cxn ang="0">
                  <a:pos x="787" y="98"/>
                </a:cxn>
                <a:cxn ang="0">
                  <a:pos x="751" y="94"/>
                </a:cxn>
                <a:cxn ang="0">
                  <a:pos x="712" y="89"/>
                </a:cxn>
                <a:cxn ang="0">
                  <a:pos x="672" y="83"/>
                </a:cxn>
                <a:cxn ang="0">
                  <a:pos x="35" y="52"/>
                </a:cxn>
                <a:cxn ang="0">
                  <a:pos x="34" y="52"/>
                </a:cxn>
                <a:cxn ang="0">
                  <a:pos x="29" y="51"/>
                </a:cxn>
                <a:cxn ang="0">
                  <a:pos x="23" y="50"/>
                </a:cxn>
                <a:cxn ang="0">
                  <a:pos x="18" y="45"/>
                </a:cxn>
                <a:cxn ang="0">
                  <a:pos x="12" y="40"/>
                </a:cxn>
                <a:cxn ang="0">
                  <a:pos x="6" y="30"/>
                </a:cxn>
                <a:cxn ang="0">
                  <a:pos x="3" y="18"/>
                </a:cxn>
                <a:cxn ang="0">
                  <a:pos x="3" y="0"/>
                </a:cxn>
                <a:cxn ang="0">
                  <a:pos x="1" y="3"/>
                </a:cxn>
                <a:cxn ang="0">
                  <a:pos x="0" y="7"/>
                </a:cxn>
                <a:cxn ang="0">
                  <a:pos x="0" y="14"/>
                </a:cxn>
                <a:cxn ang="0">
                  <a:pos x="6" y="23"/>
                </a:cxn>
                <a:cxn ang="0">
                  <a:pos x="19" y="33"/>
                </a:cxn>
                <a:cxn ang="0">
                  <a:pos x="43" y="42"/>
                </a:cxn>
                <a:cxn ang="0">
                  <a:pos x="80" y="49"/>
                </a:cxn>
                <a:cxn ang="0">
                  <a:pos x="133" y="55"/>
                </a:cxn>
              </a:cxnLst>
              <a:rect l="0" t="0" r="r" b="b"/>
              <a:pathLst>
                <a:path w="1015" h="121">
                  <a:moveTo>
                    <a:pt x="133" y="55"/>
                  </a:moveTo>
                  <a:lnTo>
                    <a:pt x="663" y="103"/>
                  </a:lnTo>
                  <a:lnTo>
                    <a:pt x="665" y="103"/>
                  </a:lnTo>
                  <a:lnTo>
                    <a:pt x="670" y="104"/>
                  </a:lnTo>
                  <a:lnTo>
                    <a:pt x="678" y="105"/>
                  </a:lnTo>
                  <a:lnTo>
                    <a:pt x="689" y="106"/>
                  </a:lnTo>
                  <a:lnTo>
                    <a:pt x="704" y="108"/>
                  </a:lnTo>
                  <a:lnTo>
                    <a:pt x="721" y="110"/>
                  </a:lnTo>
                  <a:lnTo>
                    <a:pt x="741" y="111"/>
                  </a:lnTo>
                  <a:lnTo>
                    <a:pt x="764" y="113"/>
                  </a:lnTo>
                  <a:lnTo>
                    <a:pt x="788" y="116"/>
                  </a:lnTo>
                  <a:lnTo>
                    <a:pt x="816" y="117"/>
                  </a:lnTo>
                  <a:lnTo>
                    <a:pt x="845" y="119"/>
                  </a:lnTo>
                  <a:lnTo>
                    <a:pt x="876" y="120"/>
                  </a:lnTo>
                  <a:lnTo>
                    <a:pt x="908" y="121"/>
                  </a:lnTo>
                  <a:lnTo>
                    <a:pt x="943" y="121"/>
                  </a:lnTo>
                  <a:lnTo>
                    <a:pt x="978" y="121"/>
                  </a:lnTo>
                  <a:lnTo>
                    <a:pt x="1015" y="121"/>
                  </a:lnTo>
                  <a:lnTo>
                    <a:pt x="1014" y="121"/>
                  </a:lnTo>
                  <a:lnTo>
                    <a:pt x="1009" y="121"/>
                  </a:lnTo>
                  <a:lnTo>
                    <a:pt x="1003" y="120"/>
                  </a:lnTo>
                  <a:lnTo>
                    <a:pt x="993" y="119"/>
                  </a:lnTo>
                  <a:lnTo>
                    <a:pt x="981" y="119"/>
                  </a:lnTo>
                  <a:lnTo>
                    <a:pt x="966" y="117"/>
                  </a:lnTo>
                  <a:lnTo>
                    <a:pt x="948" y="116"/>
                  </a:lnTo>
                  <a:lnTo>
                    <a:pt x="928" y="113"/>
                  </a:lnTo>
                  <a:lnTo>
                    <a:pt x="905" y="111"/>
                  </a:lnTo>
                  <a:lnTo>
                    <a:pt x="879" y="109"/>
                  </a:lnTo>
                  <a:lnTo>
                    <a:pt x="852" y="105"/>
                  </a:lnTo>
                  <a:lnTo>
                    <a:pt x="821" y="102"/>
                  </a:lnTo>
                  <a:lnTo>
                    <a:pt x="787" y="98"/>
                  </a:lnTo>
                  <a:lnTo>
                    <a:pt x="751" y="94"/>
                  </a:lnTo>
                  <a:lnTo>
                    <a:pt x="712" y="89"/>
                  </a:lnTo>
                  <a:lnTo>
                    <a:pt x="672" y="83"/>
                  </a:lnTo>
                  <a:lnTo>
                    <a:pt x="35" y="52"/>
                  </a:lnTo>
                  <a:lnTo>
                    <a:pt x="34" y="52"/>
                  </a:lnTo>
                  <a:lnTo>
                    <a:pt x="29" y="51"/>
                  </a:lnTo>
                  <a:lnTo>
                    <a:pt x="23" y="50"/>
                  </a:lnTo>
                  <a:lnTo>
                    <a:pt x="18" y="45"/>
                  </a:lnTo>
                  <a:lnTo>
                    <a:pt x="12" y="40"/>
                  </a:lnTo>
                  <a:lnTo>
                    <a:pt x="6" y="30"/>
                  </a:lnTo>
                  <a:lnTo>
                    <a:pt x="3" y="18"/>
                  </a:lnTo>
                  <a:lnTo>
                    <a:pt x="3" y="0"/>
                  </a:lnTo>
                  <a:lnTo>
                    <a:pt x="1" y="3"/>
                  </a:lnTo>
                  <a:lnTo>
                    <a:pt x="0" y="7"/>
                  </a:lnTo>
                  <a:lnTo>
                    <a:pt x="0" y="14"/>
                  </a:lnTo>
                  <a:lnTo>
                    <a:pt x="6" y="23"/>
                  </a:lnTo>
                  <a:lnTo>
                    <a:pt x="19" y="33"/>
                  </a:lnTo>
                  <a:lnTo>
                    <a:pt x="43" y="42"/>
                  </a:lnTo>
                  <a:lnTo>
                    <a:pt x="80" y="49"/>
                  </a:lnTo>
                  <a:lnTo>
                    <a:pt x="133" y="55"/>
                  </a:lnTo>
                  <a:close/>
                </a:path>
              </a:pathLst>
            </a:custGeom>
            <a:solidFill>
              <a:srgbClr val="000000"/>
            </a:solidFill>
            <a:ln w="9525">
              <a:noFill/>
              <a:round/>
            </a:ln>
          </p:spPr>
          <p:txBody>
            <a:bodyPr/>
            <a:lstStyle/>
            <a:p>
              <a:endParaRPr lang="en-US"/>
            </a:p>
          </p:txBody>
        </p:sp>
        <p:sp>
          <p:nvSpPr>
            <p:cNvPr id="96" name="Freeform 161"/>
            <p:cNvSpPr/>
            <p:nvPr/>
          </p:nvSpPr>
          <p:spPr bwMode="auto">
            <a:xfrm>
              <a:off x="1396" y="359"/>
              <a:ext cx="69" cy="559"/>
            </a:xfrm>
            <a:custGeom>
              <a:avLst/>
              <a:gdLst/>
              <a:ahLst/>
              <a:cxnLst>
                <a:cxn ang="0">
                  <a:pos x="118" y="0"/>
                </a:cxn>
                <a:cxn ang="0">
                  <a:pos x="0" y="1211"/>
                </a:cxn>
                <a:cxn ang="0">
                  <a:pos x="3" y="1160"/>
                </a:cxn>
                <a:cxn ang="0">
                  <a:pos x="11" y="1023"/>
                </a:cxn>
                <a:cxn ang="0">
                  <a:pos x="23" y="828"/>
                </a:cxn>
                <a:cxn ang="0">
                  <a:pos x="38" y="606"/>
                </a:cxn>
                <a:cxn ang="0">
                  <a:pos x="57" y="383"/>
                </a:cxn>
                <a:cxn ang="0">
                  <a:pos x="76" y="189"/>
                </a:cxn>
                <a:cxn ang="0">
                  <a:pos x="97" y="52"/>
                </a:cxn>
                <a:cxn ang="0">
                  <a:pos x="118" y="0"/>
                </a:cxn>
              </a:cxnLst>
              <a:rect l="0" t="0" r="r" b="b"/>
              <a:pathLst>
                <a:path w="118" h="1211">
                  <a:moveTo>
                    <a:pt x="118" y="0"/>
                  </a:moveTo>
                  <a:lnTo>
                    <a:pt x="0" y="1211"/>
                  </a:lnTo>
                  <a:lnTo>
                    <a:pt x="3" y="1160"/>
                  </a:lnTo>
                  <a:lnTo>
                    <a:pt x="11" y="1023"/>
                  </a:lnTo>
                  <a:lnTo>
                    <a:pt x="23" y="828"/>
                  </a:lnTo>
                  <a:lnTo>
                    <a:pt x="38" y="606"/>
                  </a:lnTo>
                  <a:lnTo>
                    <a:pt x="57" y="383"/>
                  </a:lnTo>
                  <a:lnTo>
                    <a:pt x="76" y="189"/>
                  </a:lnTo>
                  <a:lnTo>
                    <a:pt x="97" y="52"/>
                  </a:lnTo>
                  <a:lnTo>
                    <a:pt x="118" y="0"/>
                  </a:lnTo>
                  <a:close/>
                </a:path>
              </a:pathLst>
            </a:custGeom>
            <a:solidFill>
              <a:srgbClr val="000000"/>
            </a:solidFill>
            <a:ln w="9525">
              <a:noFill/>
              <a:round/>
            </a:ln>
          </p:spPr>
          <p:txBody>
            <a:bodyPr/>
            <a:lstStyle/>
            <a:p>
              <a:endParaRPr lang="en-US"/>
            </a:p>
          </p:txBody>
        </p:sp>
        <p:sp>
          <p:nvSpPr>
            <p:cNvPr id="97" name="Freeform 162"/>
            <p:cNvSpPr/>
            <p:nvPr/>
          </p:nvSpPr>
          <p:spPr bwMode="auto">
            <a:xfrm>
              <a:off x="1798" y="316"/>
              <a:ext cx="91" cy="605"/>
            </a:xfrm>
            <a:custGeom>
              <a:avLst/>
              <a:gdLst/>
              <a:ahLst/>
              <a:cxnLst>
                <a:cxn ang="0">
                  <a:pos x="146" y="0"/>
                </a:cxn>
                <a:cxn ang="0">
                  <a:pos x="0" y="1314"/>
                </a:cxn>
                <a:cxn ang="0">
                  <a:pos x="2" y="1299"/>
                </a:cxn>
                <a:cxn ang="0">
                  <a:pos x="8" y="1259"/>
                </a:cxn>
                <a:cxn ang="0">
                  <a:pos x="17" y="1195"/>
                </a:cxn>
                <a:cxn ang="0">
                  <a:pos x="29" y="1112"/>
                </a:cxn>
                <a:cxn ang="0">
                  <a:pos x="42" y="1014"/>
                </a:cxn>
                <a:cxn ang="0">
                  <a:pos x="57" y="904"/>
                </a:cxn>
                <a:cxn ang="0">
                  <a:pos x="74" y="787"/>
                </a:cxn>
                <a:cxn ang="0">
                  <a:pos x="90" y="665"/>
                </a:cxn>
                <a:cxn ang="0">
                  <a:pos x="106" y="544"/>
                </a:cxn>
                <a:cxn ang="0">
                  <a:pos x="120" y="425"/>
                </a:cxn>
                <a:cxn ang="0">
                  <a:pos x="132" y="315"/>
                </a:cxn>
                <a:cxn ang="0">
                  <a:pos x="143" y="214"/>
                </a:cxn>
                <a:cxn ang="0">
                  <a:pos x="150" y="129"/>
                </a:cxn>
                <a:cxn ang="0">
                  <a:pos x="153" y="62"/>
                </a:cxn>
                <a:cxn ang="0">
                  <a:pos x="152" y="19"/>
                </a:cxn>
                <a:cxn ang="0">
                  <a:pos x="146" y="0"/>
                </a:cxn>
              </a:cxnLst>
              <a:rect l="0" t="0" r="r" b="b"/>
              <a:pathLst>
                <a:path w="153" h="1314">
                  <a:moveTo>
                    <a:pt x="146" y="0"/>
                  </a:moveTo>
                  <a:lnTo>
                    <a:pt x="0" y="1314"/>
                  </a:lnTo>
                  <a:lnTo>
                    <a:pt x="2" y="1299"/>
                  </a:lnTo>
                  <a:lnTo>
                    <a:pt x="8" y="1259"/>
                  </a:lnTo>
                  <a:lnTo>
                    <a:pt x="17" y="1195"/>
                  </a:lnTo>
                  <a:lnTo>
                    <a:pt x="29" y="1112"/>
                  </a:lnTo>
                  <a:lnTo>
                    <a:pt x="42" y="1014"/>
                  </a:lnTo>
                  <a:lnTo>
                    <a:pt x="57" y="904"/>
                  </a:lnTo>
                  <a:lnTo>
                    <a:pt x="74" y="787"/>
                  </a:lnTo>
                  <a:lnTo>
                    <a:pt x="90" y="665"/>
                  </a:lnTo>
                  <a:lnTo>
                    <a:pt x="106" y="544"/>
                  </a:lnTo>
                  <a:lnTo>
                    <a:pt x="120" y="425"/>
                  </a:lnTo>
                  <a:lnTo>
                    <a:pt x="132" y="315"/>
                  </a:lnTo>
                  <a:lnTo>
                    <a:pt x="143" y="214"/>
                  </a:lnTo>
                  <a:lnTo>
                    <a:pt x="150" y="129"/>
                  </a:lnTo>
                  <a:lnTo>
                    <a:pt x="153" y="62"/>
                  </a:lnTo>
                  <a:lnTo>
                    <a:pt x="152" y="19"/>
                  </a:lnTo>
                  <a:lnTo>
                    <a:pt x="146" y="0"/>
                  </a:lnTo>
                  <a:close/>
                </a:path>
              </a:pathLst>
            </a:custGeom>
            <a:solidFill>
              <a:srgbClr val="000000"/>
            </a:solidFill>
            <a:ln w="9525">
              <a:noFill/>
              <a:round/>
            </a:ln>
          </p:spPr>
          <p:txBody>
            <a:bodyPr/>
            <a:lstStyle/>
            <a:p>
              <a:endParaRPr lang="en-US"/>
            </a:p>
          </p:txBody>
        </p:sp>
        <p:sp>
          <p:nvSpPr>
            <p:cNvPr id="98" name="Freeform 163"/>
            <p:cNvSpPr/>
            <p:nvPr/>
          </p:nvSpPr>
          <p:spPr bwMode="auto">
            <a:xfrm>
              <a:off x="1413" y="856"/>
              <a:ext cx="86" cy="72"/>
            </a:xfrm>
            <a:custGeom>
              <a:avLst/>
              <a:gdLst/>
              <a:ahLst/>
              <a:cxnLst>
                <a:cxn ang="0">
                  <a:pos x="0" y="0"/>
                </a:cxn>
                <a:cxn ang="0">
                  <a:pos x="1" y="6"/>
                </a:cxn>
                <a:cxn ang="0">
                  <a:pos x="6" y="21"/>
                </a:cxn>
                <a:cxn ang="0">
                  <a:pos x="15" y="42"/>
                </a:cxn>
                <a:cxn ang="0">
                  <a:pos x="29" y="68"/>
                </a:cxn>
                <a:cxn ang="0">
                  <a:pos x="48" y="94"/>
                </a:cxn>
                <a:cxn ang="0">
                  <a:pos x="74" y="120"/>
                </a:cxn>
                <a:cxn ang="0">
                  <a:pos x="106" y="141"/>
                </a:cxn>
                <a:cxn ang="0">
                  <a:pos x="146" y="155"/>
                </a:cxn>
                <a:cxn ang="0">
                  <a:pos x="141" y="152"/>
                </a:cxn>
                <a:cxn ang="0">
                  <a:pos x="126" y="143"/>
                </a:cxn>
                <a:cxn ang="0">
                  <a:pos x="105" y="128"/>
                </a:cxn>
                <a:cxn ang="0">
                  <a:pos x="81" y="108"/>
                </a:cxn>
                <a:cxn ang="0">
                  <a:pos x="54" y="85"/>
                </a:cxn>
                <a:cxn ang="0">
                  <a:pos x="31" y="59"/>
                </a:cxn>
                <a:cxn ang="0">
                  <a:pos x="12" y="30"/>
                </a:cxn>
                <a:cxn ang="0">
                  <a:pos x="0" y="0"/>
                </a:cxn>
              </a:cxnLst>
              <a:rect l="0" t="0" r="r" b="b"/>
              <a:pathLst>
                <a:path w="146" h="155">
                  <a:moveTo>
                    <a:pt x="0" y="0"/>
                  </a:moveTo>
                  <a:lnTo>
                    <a:pt x="1" y="6"/>
                  </a:lnTo>
                  <a:lnTo>
                    <a:pt x="6" y="21"/>
                  </a:lnTo>
                  <a:lnTo>
                    <a:pt x="15" y="42"/>
                  </a:lnTo>
                  <a:lnTo>
                    <a:pt x="29" y="68"/>
                  </a:lnTo>
                  <a:lnTo>
                    <a:pt x="48" y="94"/>
                  </a:lnTo>
                  <a:lnTo>
                    <a:pt x="74" y="120"/>
                  </a:lnTo>
                  <a:lnTo>
                    <a:pt x="106" y="141"/>
                  </a:lnTo>
                  <a:lnTo>
                    <a:pt x="146" y="155"/>
                  </a:lnTo>
                  <a:lnTo>
                    <a:pt x="141" y="152"/>
                  </a:lnTo>
                  <a:lnTo>
                    <a:pt x="126" y="143"/>
                  </a:lnTo>
                  <a:lnTo>
                    <a:pt x="105" y="128"/>
                  </a:lnTo>
                  <a:lnTo>
                    <a:pt x="81" y="108"/>
                  </a:lnTo>
                  <a:lnTo>
                    <a:pt x="54" y="85"/>
                  </a:lnTo>
                  <a:lnTo>
                    <a:pt x="31" y="59"/>
                  </a:lnTo>
                  <a:lnTo>
                    <a:pt x="12" y="30"/>
                  </a:lnTo>
                  <a:lnTo>
                    <a:pt x="0" y="0"/>
                  </a:lnTo>
                  <a:close/>
                </a:path>
              </a:pathLst>
            </a:custGeom>
            <a:solidFill>
              <a:srgbClr val="000000"/>
            </a:solidFill>
            <a:ln w="9525">
              <a:noFill/>
              <a:round/>
            </a:ln>
          </p:spPr>
          <p:txBody>
            <a:bodyPr/>
            <a:lstStyle/>
            <a:p>
              <a:endParaRPr lang="en-US"/>
            </a:p>
          </p:txBody>
        </p:sp>
        <p:sp>
          <p:nvSpPr>
            <p:cNvPr id="99" name="Freeform 164"/>
            <p:cNvSpPr/>
            <p:nvPr/>
          </p:nvSpPr>
          <p:spPr bwMode="auto">
            <a:xfrm>
              <a:off x="1458" y="348"/>
              <a:ext cx="85" cy="73"/>
            </a:xfrm>
            <a:custGeom>
              <a:avLst/>
              <a:gdLst/>
              <a:ahLst/>
              <a:cxnLst>
                <a:cxn ang="0">
                  <a:pos x="148" y="0"/>
                </a:cxn>
                <a:cxn ang="0">
                  <a:pos x="142" y="4"/>
                </a:cxn>
                <a:cxn ang="0">
                  <a:pos x="126" y="14"/>
                </a:cxn>
                <a:cxn ang="0">
                  <a:pos x="104" y="30"/>
                </a:cxn>
                <a:cxn ang="0">
                  <a:pos x="77" y="50"/>
                </a:cxn>
                <a:cxn ang="0">
                  <a:pos x="51" y="74"/>
                </a:cxn>
                <a:cxn ang="0">
                  <a:pos x="27" y="101"/>
                </a:cxn>
                <a:cxn ang="0">
                  <a:pos x="9" y="129"/>
                </a:cxn>
                <a:cxn ang="0">
                  <a:pos x="0" y="158"/>
                </a:cxn>
                <a:cxn ang="0">
                  <a:pos x="4" y="153"/>
                </a:cxn>
                <a:cxn ang="0">
                  <a:pos x="13" y="136"/>
                </a:cxn>
                <a:cxn ang="0">
                  <a:pos x="28" y="113"/>
                </a:cxn>
                <a:cxn ang="0">
                  <a:pos x="47" y="86"/>
                </a:cxn>
                <a:cxn ang="0">
                  <a:pos x="69" y="58"/>
                </a:cxn>
                <a:cxn ang="0">
                  <a:pos x="95" y="33"/>
                </a:cxn>
                <a:cxn ang="0">
                  <a:pos x="121" y="12"/>
                </a:cxn>
                <a:cxn ang="0">
                  <a:pos x="148" y="0"/>
                </a:cxn>
              </a:cxnLst>
              <a:rect l="0" t="0" r="r" b="b"/>
              <a:pathLst>
                <a:path w="148" h="158">
                  <a:moveTo>
                    <a:pt x="148" y="0"/>
                  </a:moveTo>
                  <a:lnTo>
                    <a:pt x="142" y="4"/>
                  </a:lnTo>
                  <a:lnTo>
                    <a:pt x="126" y="14"/>
                  </a:lnTo>
                  <a:lnTo>
                    <a:pt x="104" y="30"/>
                  </a:lnTo>
                  <a:lnTo>
                    <a:pt x="77" y="50"/>
                  </a:lnTo>
                  <a:lnTo>
                    <a:pt x="51" y="74"/>
                  </a:lnTo>
                  <a:lnTo>
                    <a:pt x="27" y="101"/>
                  </a:lnTo>
                  <a:lnTo>
                    <a:pt x="9" y="129"/>
                  </a:lnTo>
                  <a:lnTo>
                    <a:pt x="0" y="158"/>
                  </a:lnTo>
                  <a:lnTo>
                    <a:pt x="4" y="153"/>
                  </a:lnTo>
                  <a:lnTo>
                    <a:pt x="13" y="136"/>
                  </a:lnTo>
                  <a:lnTo>
                    <a:pt x="28" y="113"/>
                  </a:lnTo>
                  <a:lnTo>
                    <a:pt x="47" y="86"/>
                  </a:lnTo>
                  <a:lnTo>
                    <a:pt x="69" y="58"/>
                  </a:lnTo>
                  <a:lnTo>
                    <a:pt x="95" y="33"/>
                  </a:lnTo>
                  <a:lnTo>
                    <a:pt x="121" y="12"/>
                  </a:lnTo>
                  <a:lnTo>
                    <a:pt x="148" y="0"/>
                  </a:lnTo>
                  <a:close/>
                </a:path>
              </a:pathLst>
            </a:custGeom>
            <a:solidFill>
              <a:srgbClr val="000000"/>
            </a:solidFill>
            <a:ln w="9525">
              <a:noFill/>
              <a:round/>
            </a:ln>
          </p:spPr>
          <p:txBody>
            <a:bodyPr/>
            <a:lstStyle/>
            <a:p>
              <a:endParaRPr lang="en-US"/>
            </a:p>
          </p:txBody>
        </p:sp>
      </p:grpSp>
      <p:grpSp>
        <p:nvGrpSpPr>
          <p:cNvPr id="100" name="Group 192"/>
          <p:cNvGrpSpPr/>
          <p:nvPr/>
        </p:nvGrpSpPr>
        <p:grpSpPr bwMode="auto">
          <a:xfrm>
            <a:off x="6629400" y="3124200"/>
            <a:ext cx="1154113" cy="865188"/>
            <a:chOff x="3648" y="2112"/>
            <a:chExt cx="727" cy="1265"/>
          </a:xfrm>
        </p:grpSpPr>
        <p:sp>
          <p:nvSpPr>
            <p:cNvPr id="101" name="AutoShape 172"/>
            <p:cNvSpPr>
              <a:spLocks noChangeAspect="1" noChangeArrowheads="1" noTextEdit="1"/>
            </p:cNvSpPr>
            <p:nvPr/>
          </p:nvSpPr>
          <p:spPr bwMode="auto">
            <a:xfrm>
              <a:off x="3648" y="2112"/>
              <a:ext cx="727" cy="1265"/>
            </a:xfrm>
            <a:prstGeom prst="rect">
              <a:avLst/>
            </a:prstGeom>
            <a:noFill/>
            <a:ln w="9525">
              <a:noFill/>
              <a:miter lim="800000"/>
            </a:ln>
          </p:spPr>
          <p:txBody>
            <a:bodyPr/>
            <a:lstStyle/>
            <a:p>
              <a:endParaRPr lang="en-US"/>
            </a:p>
          </p:txBody>
        </p:sp>
        <p:sp>
          <p:nvSpPr>
            <p:cNvPr id="102" name="Freeform 174"/>
            <p:cNvSpPr/>
            <p:nvPr/>
          </p:nvSpPr>
          <p:spPr bwMode="auto">
            <a:xfrm>
              <a:off x="3648" y="2112"/>
              <a:ext cx="727" cy="1265"/>
            </a:xfrm>
            <a:custGeom>
              <a:avLst/>
              <a:gdLst/>
              <a:ahLst/>
              <a:cxnLst>
                <a:cxn ang="0">
                  <a:pos x="0" y="2315"/>
                </a:cxn>
                <a:cxn ang="0">
                  <a:pos x="452" y="2530"/>
                </a:cxn>
                <a:cxn ang="0">
                  <a:pos x="1454" y="2128"/>
                </a:cxn>
                <a:cxn ang="0">
                  <a:pos x="1449" y="104"/>
                </a:cxn>
                <a:cxn ang="0">
                  <a:pos x="963" y="0"/>
                </a:cxn>
                <a:cxn ang="0">
                  <a:pos x="0" y="217"/>
                </a:cxn>
                <a:cxn ang="0">
                  <a:pos x="0" y="2315"/>
                </a:cxn>
              </a:cxnLst>
              <a:rect l="0" t="0" r="r" b="b"/>
              <a:pathLst>
                <a:path w="1454" h="2530">
                  <a:moveTo>
                    <a:pt x="0" y="2315"/>
                  </a:moveTo>
                  <a:lnTo>
                    <a:pt x="452" y="2530"/>
                  </a:lnTo>
                  <a:lnTo>
                    <a:pt x="1454" y="2128"/>
                  </a:lnTo>
                  <a:lnTo>
                    <a:pt x="1449" y="104"/>
                  </a:lnTo>
                  <a:lnTo>
                    <a:pt x="963" y="0"/>
                  </a:lnTo>
                  <a:lnTo>
                    <a:pt x="0" y="217"/>
                  </a:lnTo>
                  <a:lnTo>
                    <a:pt x="0" y="2315"/>
                  </a:lnTo>
                  <a:close/>
                </a:path>
              </a:pathLst>
            </a:custGeom>
            <a:solidFill>
              <a:srgbClr val="000000"/>
            </a:solidFill>
            <a:ln w="9525">
              <a:noFill/>
              <a:round/>
            </a:ln>
          </p:spPr>
          <p:txBody>
            <a:bodyPr/>
            <a:lstStyle/>
            <a:p>
              <a:endParaRPr lang="en-US"/>
            </a:p>
          </p:txBody>
        </p:sp>
        <p:sp>
          <p:nvSpPr>
            <p:cNvPr id="103" name="Freeform 175"/>
            <p:cNvSpPr/>
            <p:nvPr/>
          </p:nvSpPr>
          <p:spPr bwMode="auto">
            <a:xfrm>
              <a:off x="3701" y="2149"/>
              <a:ext cx="621" cy="147"/>
            </a:xfrm>
            <a:custGeom>
              <a:avLst/>
              <a:gdLst/>
              <a:ahLst/>
              <a:cxnLst>
                <a:cxn ang="0">
                  <a:pos x="0" y="196"/>
                </a:cxn>
                <a:cxn ang="0">
                  <a:pos x="856" y="0"/>
                </a:cxn>
                <a:cxn ang="0">
                  <a:pos x="1244" y="81"/>
                </a:cxn>
                <a:cxn ang="0">
                  <a:pos x="351" y="295"/>
                </a:cxn>
                <a:cxn ang="0">
                  <a:pos x="0" y="196"/>
                </a:cxn>
              </a:cxnLst>
              <a:rect l="0" t="0" r="r" b="b"/>
              <a:pathLst>
                <a:path w="1244" h="295">
                  <a:moveTo>
                    <a:pt x="0" y="196"/>
                  </a:moveTo>
                  <a:lnTo>
                    <a:pt x="856" y="0"/>
                  </a:lnTo>
                  <a:lnTo>
                    <a:pt x="1244" y="81"/>
                  </a:lnTo>
                  <a:lnTo>
                    <a:pt x="351" y="295"/>
                  </a:lnTo>
                  <a:lnTo>
                    <a:pt x="0" y="196"/>
                  </a:lnTo>
                  <a:close/>
                </a:path>
              </a:pathLst>
            </a:custGeom>
            <a:solidFill>
              <a:srgbClr val="725900"/>
            </a:solidFill>
            <a:ln w="9525">
              <a:noFill/>
              <a:round/>
            </a:ln>
          </p:spPr>
          <p:txBody>
            <a:bodyPr/>
            <a:lstStyle/>
            <a:p>
              <a:endParaRPr lang="en-US"/>
            </a:p>
          </p:txBody>
        </p:sp>
        <p:sp>
          <p:nvSpPr>
            <p:cNvPr id="104" name="Freeform 177"/>
            <p:cNvSpPr/>
            <p:nvPr/>
          </p:nvSpPr>
          <p:spPr bwMode="auto">
            <a:xfrm>
              <a:off x="4151" y="2214"/>
              <a:ext cx="179" cy="932"/>
            </a:xfrm>
            <a:custGeom>
              <a:avLst/>
              <a:gdLst/>
              <a:ahLst/>
              <a:cxnLst>
                <a:cxn ang="0">
                  <a:pos x="0" y="93"/>
                </a:cxn>
                <a:cxn ang="0">
                  <a:pos x="358" y="0"/>
                </a:cxn>
                <a:cxn ang="0">
                  <a:pos x="358" y="1865"/>
                </a:cxn>
                <a:cxn ang="0">
                  <a:pos x="0" y="1747"/>
                </a:cxn>
                <a:cxn ang="0">
                  <a:pos x="0" y="93"/>
                </a:cxn>
              </a:cxnLst>
              <a:rect l="0" t="0" r="r" b="b"/>
              <a:pathLst>
                <a:path w="358" h="1865">
                  <a:moveTo>
                    <a:pt x="0" y="93"/>
                  </a:moveTo>
                  <a:lnTo>
                    <a:pt x="358" y="0"/>
                  </a:lnTo>
                  <a:lnTo>
                    <a:pt x="358" y="1865"/>
                  </a:lnTo>
                  <a:lnTo>
                    <a:pt x="0" y="1747"/>
                  </a:lnTo>
                  <a:lnTo>
                    <a:pt x="0" y="93"/>
                  </a:lnTo>
                  <a:close/>
                </a:path>
              </a:pathLst>
            </a:custGeom>
            <a:solidFill>
              <a:srgbClr val="4C3300"/>
            </a:solidFill>
            <a:ln w="9525">
              <a:noFill/>
              <a:round/>
            </a:ln>
          </p:spPr>
          <p:txBody>
            <a:bodyPr/>
            <a:lstStyle/>
            <a:p>
              <a:endParaRPr lang="en-US"/>
            </a:p>
          </p:txBody>
        </p:sp>
        <p:sp>
          <p:nvSpPr>
            <p:cNvPr id="105" name="Freeform 178"/>
            <p:cNvSpPr/>
            <p:nvPr/>
          </p:nvSpPr>
          <p:spPr bwMode="auto">
            <a:xfrm>
              <a:off x="3685" y="2263"/>
              <a:ext cx="179" cy="1061"/>
            </a:xfrm>
            <a:custGeom>
              <a:avLst/>
              <a:gdLst/>
              <a:ahLst/>
              <a:cxnLst>
                <a:cxn ang="0">
                  <a:pos x="1" y="0"/>
                </a:cxn>
                <a:cxn ang="0">
                  <a:pos x="354" y="105"/>
                </a:cxn>
                <a:cxn ang="0">
                  <a:pos x="357" y="2120"/>
                </a:cxn>
                <a:cxn ang="0">
                  <a:pos x="0" y="1960"/>
                </a:cxn>
                <a:cxn ang="0">
                  <a:pos x="1" y="0"/>
                </a:cxn>
              </a:cxnLst>
              <a:rect l="0" t="0" r="r" b="b"/>
              <a:pathLst>
                <a:path w="357" h="2120">
                  <a:moveTo>
                    <a:pt x="1" y="0"/>
                  </a:moveTo>
                  <a:lnTo>
                    <a:pt x="354" y="105"/>
                  </a:lnTo>
                  <a:lnTo>
                    <a:pt x="357" y="2120"/>
                  </a:lnTo>
                  <a:lnTo>
                    <a:pt x="0" y="1960"/>
                  </a:lnTo>
                  <a:lnTo>
                    <a:pt x="1" y="0"/>
                  </a:lnTo>
                  <a:close/>
                </a:path>
              </a:pathLst>
            </a:custGeom>
            <a:solidFill>
              <a:srgbClr val="4C3300"/>
            </a:solidFill>
            <a:ln w="9525">
              <a:noFill/>
              <a:round/>
            </a:ln>
          </p:spPr>
          <p:txBody>
            <a:bodyPr/>
            <a:lstStyle/>
            <a:p>
              <a:endParaRPr lang="en-US"/>
            </a:p>
          </p:txBody>
        </p:sp>
        <p:sp>
          <p:nvSpPr>
            <p:cNvPr id="106" name="Freeform 179"/>
            <p:cNvSpPr/>
            <p:nvPr/>
          </p:nvSpPr>
          <p:spPr bwMode="auto">
            <a:xfrm>
              <a:off x="3883" y="3087"/>
              <a:ext cx="447" cy="237"/>
            </a:xfrm>
            <a:custGeom>
              <a:avLst/>
              <a:gdLst/>
              <a:ahLst/>
              <a:cxnLst>
                <a:cxn ang="0">
                  <a:pos x="1" y="199"/>
                </a:cxn>
                <a:cxn ang="0">
                  <a:pos x="0" y="472"/>
                </a:cxn>
                <a:cxn ang="0">
                  <a:pos x="892" y="118"/>
                </a:cxn>
                <a:cxn ang="0">
                  <a:pos x="534" y="0"/>
                </a:cxn>
                <a:cxn ang="0">
                  <a:pos x="1" y="199"/>
                </a:cxn>
              </a:cxnLst>
              <a:rect l="0" t="0" r="r" b="b"/>
              <a:pathLst>
                <a:path w="892" h="472">
                  <a:moveTo>
                    <a:pt x="1" y="199"/>
                  </a:moveTo>
                  <a:lnTo>
                    <a:pt x="0" y="472"/>
                  </a:lnTo>
                  <a:lnTo>
                    <a:pt x="892" y="118"/>
                  </a:lnTo>
                  <a:lnTo>
                    <a:pt x="534" y="0"/>
                  </a:lnTo>
                  <a:lnTo>
                    <a:pt x="1" y="199"/>
                  </a:lnTo>
                  <a:close/>
                </a:path>
              </a:pathLst>
            </a:custGeom>
            <a:solidFill>
              <a:srgbClr val="725900"/>
            </a:solidFill>
            <a:ln w="9525">
              <a:noFill/>
              <a:round/>
            </a:ln>
          </p:spPr>
          <p:txBody>
            <a:bodyPr/>
            <a:lstStyle/>
            <a:p>
              <a:endParaRPr lang="en-US"/>
            </a:p>
          </p:txBody>
        </p:sp>
      </p:grpSp>
      <p:sp>
        <p:nvSpPr>
          <p:cNvPr id="107" name="Content Placeholder 7"/>
          <p:cNvSpPr>
            <a:spLocks noGrp="1"/>
          </p:cNvSpPr>
          <p:nvPr>
            <p:ph idx="1"/>
          </p:nvPr>
        </p:nvSpPr>
        <p:spPr>
          <a:xfrm>
            <a:off x="823425" y="5527831"/>
            <a:ext cx="3761276" cy="477803"/>
          </a:xfrm>
        </p:spPr>
        <p:txBody>
          <a:bodyPr>
            <a:normAutofit fontScale="85000" lnSpcReduction="10000"/>
          </a:bodyPr>
          <a:lstStyle/>
          <a:p>
            <a:pPr>
              <a:lnSpc>
                <a:spcPct val="90000"/>
              </a:lnSpc>
            </a:pPr>
            <a:r>
              <a:rPr lang="en-US" dirty="0"/>
              <a:t>From Lectures of Prof. Roger </a:t>
            </a:r>
            <a:r>
              <a:rPr lang="en-US" dirty="0" err="1"/>
              <a:t>Crawfis</a:t>
            </a:r>
            <a:br>
              <a:rPr lang="en-US" dirty="0"/>
            </a:br>
            <a:endParaRPr lang="en-US" dirty="0"/>
          </a:p>
        </p:txBody>
      </p:sp>
      <p:sp>
        <p:nvSpPr>
          <p:cNvPr id="3" name="Footer Placeholder 2">
            <a:extLst>
              <a:ext uri="{FF2B5EF4-FFF2-40B4-BE49-F238E27FC236}">
                <a16:creationId xmlns:a16="http://schemas.microsoft.com/office/drawing/2014/main" id="{616586A0-12DB-46C6-9766-58B4825E01A0}"/>
              </a:ext>
            </a:extLst>
          </p:cNvPr>
          <p:cNvSpPr>
            <a:spLocks noGrp="1"/>
          </p:cNvSpPr>
          <p:nvPr>
            <p:ph type="ftr" sz="quarter" idx="11"/>
          </p:nvPr>
        </p:nvSpPr>
        <p:spPr/>
        <p:txBody>
          <a:bodyPr/>
          <a:lstStyle/>
          <a:p>
            <a:pPr>
              <a:defRPr/>
            </a:pPr>
            <a:r>
              <a:rPr lang="en-US"/>
              <a:t>zeshan.khan@nu.edu.pk</a:t>
            </a:r>
          </a:p>
        </p:txBody>
      </p:sp>
      <p:sp>
        <p:nvSpPr>
          <p:cNvPr id="108" name="Slide Number Placeholder 107">
            <a:extLst>
              <a:ext uri="{FF2B5EF4-FFF2-40B4-BE49-F238E27FC236}">
                <a16:creationId xmlns:a16="http://schemas.microsoft.com/office/drawing/2014/main" id="{2F42CA4C-B053-4576-BFDB-4798688AFAF7}"/>
              </a:ext>
            </a:extLst>
          </p:cNvPr>
          <p:cNvSpPr>
            <a:spLocks noGrp="1"/>
          </p:cNvSpPr>
          <p:nvPr>
            <p:ph type="sldNum" sz="quarter" idx="12"/>
          </p:nvPr>
        </p:nvSpPr>
        <p:spPr/>
        <p:txBody>
          <a:bodyPr/>
          <a:lstStyle/>
          <a:p>
            <a:pPr>
              <a:defRPr/>
            </a:pPr>
            <a:fld id="{506CEA49-2205-4EFB-BAAF-ED5401E11F52}" type="slidenum">
              <a:rPr lang="en-US" smtClean="0"/>
              <a:pPr>
                <a:defRPr/>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Algorithm: Knapsack</a:t>
            </a:r>
          </a:p>
        </p:txBody>
      </p:sp>
      <p:graphicFrame>
        <p:nvGraphicFramePr>
          <p:cNvPr id="6" name="Content Placeholder 5"/>
          <p:cNvGraphicFramePr>
            <a:graphicFrameLocks noGrp="1"/>
          </p:cNvGraphicFramePr>
          <p:nvPr>
            <p:ph sz="half" idx="1"/>
          </p:nvPr>
        </p:nvGraphicFramePr>
        <p:xfrm>
          <a:off x="838200" y="2487613"/>
          <a:ext cx="3337272" cy="2865120"/>
        </p:xfrm>
        <a:graphic>
          <a:graphicData uri="http://schemas.openxmlformats.org/drawingml/2006/table">
            <a:tbl>
              <a:tblPr firstRow="1" bandRow="1">
                <a:tableStyleId>{5C22544A-7EE6-4342-B048-85BDC9FD1C3A}</a:tableStyleId>
              </a:tblPr>
              <a:tblGrid>
                <a:gridCol w="728134">
                  <a:extLst>
                    <a:ext uri="{9D8B030D-6E8A-4147-A177-3AD203B41FA5}">
                      <a16:colId xmlns:a16="http://schemas.microsoft.com/office/drawing/2014/main" val="20000"/>
                    </a:ext>
                  </a:extLst>
                </a:gridCol>
                <a:gridCol w="940502">
                  <a:extLst>
                    <a:ext uri="{9D8B030D-6E8A-4147-A177-3AD203B41FA5}">
                      <a16:colId xmlns:a16="http://schemas.microsoft.com/office/drawing/2014/main" val="20001"/>
                    </a:ext>
                  </a:extLst>
                </a:gridCol>
                <a:gridCol w="834318">
                  <a:extLst>
                    <a:ext uri="{9D8B030D-6E8A-4147-A177-3AD203B41FA5}">
                      <a16:colId xmlns:a16="http://schemas.microsoft.com/office/drawing/2014/main" val="20002"/>
                    </a:ext>
                  </a:extLst>
                </a:gridCol>
                <a:gridCol w="834318">
                  <a:extLst>
                    <a:ext uri="{9D8B030D-6E8A-4147-A177-3AD203B41FA5}">
                      <a16:colId xmlns:a16="http://schemas.microsoft.com/office/drawing/2014/main" val="20003"/>
                    </a:ext>
                  </a:extLst>
                </a:gridCol>
              </a:tblGrid>
              <a:tr h="194628">
                <a:tc>
                  <a:txBody>
                    <a:bodyPr/>
                    <a:lstStyle/>
                    <a:p>
                      <a:r>
                        <a:rPr lang="en-US" dirty="0"/>
                        <a:t>No</a:t>
                      </a:r>
                    </a:p>
                  </a:txBody>
                  <a:tcPr marL="126201" marR="126201"/>
                </a:tc>
                <a:tc>
                  <a:txBody>
                    <a:bodyPr/>
                    <a:lstStyle/>
                    <a:p>
                      <a:r>
                        <a:rPr lang="en-US" dirty="0"/>
                        <a:t>Weight</a:t>
                      </a:r>
                    </a:p>
                  </a:txBody>
                  <a:tcPr marL="126201" marR="126201"/>
                </a:tc>
                <a:tc>
                  <a:txBody>
                    <a:bodyPr/>
                    <a:lstStyle/>
                    <a:p>
                      <a:r>
                        <a:rPr lang="en-US" dirty="0"/>
                        <a:t>Value</a:t>
                      </a:r>
                    </a:p>
                  </a:txBody>
                  <a:tcPr marL="126201" marR="126201"/>
                </a:tc>
                <a:tc>
                  <a:txBody>
                    <a:bodyPr/>
                    <a:lstStyle/>
                    <a:p>
                      <a:r>
                        <a:rPr lang="en-US" dirty="0"/>
                        <a:t>Ratio</a:t>
                      </a:r>
                    </a:p>
                  </a:txBody>
                  <a:tcPr marL="126201" marR="126201"/>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11</a:t>
                      </a:r>
                    </a:p>
                  </a:txBody>
                  <a:tcPr/>
                </a:tc>
                <a:tc>
                  <a:txBody>
                    <a:bodyPr/>
                    <a:lstStyle/>
                    <a:p>
                      <a:r>
                        <a:rPr lang="en-US" dirty="0"/>
                        <a:t>5.5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0.25</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4</a:t>
                      </a:r>
                    </a:p>
                  </a:txBody>
                  <a:tcPr/>
                </a:tc>
                <a:tc>
                  <a:txBody>
                    <a:bodyPr/>
                    <a:lstStyle/>
                    <a:p>
                      <a:r>
                        <a:rPr lang="en-US" dirty="0"/>
                        <a:t>12</a:t>
                      </a:r>
                    </a:p>
                  </a:txBody>
                  <a:tcPr/>
                </a:tc>
                <a:tc>
                  <a:txBody>
                    <a:bodyPr/>
                    <a:lstStyle/>
                    <a:p>
                      <a:r>
                        <a:rPr lang="en-US" dirty="0"/>
                        <a:t>3.0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6</a:t>
                      </a:r>
                    </a:p>
                  </a:txBody>
                  <a:tcPr/>
                </a:tc>
                <a:tc>
                  <a:txBody>
                    <a:bodyPr/>
                    <a:lstStyle/>
                    <a:p>
                      <a:r>
                        <a:rPr lang="en-US" dirty="0"/>
                        <a:t>19</a:t>
                      </a:r>
                    </a:p>
                  </a:txBody>
                  <a:tcPr/>
                </a:tc>
                <a:tc>
                  <a:txBody>
                    <a:bodyPr/>
                    <a:lstStyle/>
                    <a:p>
                      <a:r>
                        <a:rPr lang="en-US" dirty="0"/>
                        <a:t>3.167</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7</a:t>
                      </a:r>
                    </a:p>
                  </a:txBody>
                  <a:tcPr/>
                </a:tc>
                <a:tc>
                  <a:txBody>
                    <a:bodyPr/>
                    <a:lstStyle/>
                    <a:p>
                      <a:r>
                        <a:rPr lang="en-US" dirty="0"/>
                        <a:t>12</a:t>
                      </a:r>
                    </a:p>
                  </a:txBody>
                  <a:tcPr/>
                </a:tc>
                <a:tc>
                  <a:txBody>
                    <a:bodyPr/>
                    <a:lstStyle/>
                    <a:p>
                      <a:r>
                        <a:rPr lang="en-US" dirty="0"/>
                        <a:t>1.714</a:t>
                      </a:r>
                    </a:p>
                  </a:txBody>
                  <a:tcPr/>
                </a:tc>
                <a:extLst>
                  <a:ext uri="{0D108BD9-81ED-4DB2-BD59-A6C34878D82A}">
                    <a16:rowId xmlns:a16="http://schemas.microsoft.com/office/drawing/2014/main" val="10006"/>
                  </a:ext>
                </a:extLst>
              </a:tr>
            </a:tbl>
          </a:graphicData>
        </a:graphic>
      </p:graphicFrame>
      <p:sp>
        <p:nvSpPr>
          <p:cNvPr id="7" name="Content Placeholder 6"/>
          <p:cNvSpPr>
            <a:spLocks noGrp="1"/>
          </p:cNvSpPr>
          <p:nvPr>
            <p:ph sz="half" idx="2"/>
          </p:nvPr>
        </p:nvSpPr>
        <p:spPr>
          <a:xfrm>
            <a:off x="4209468" y="2370913"/>
            <a:ext cx="4248731" cy="3447288"/>
          </a:xfrm>
        </p:spPr>
        <p:txBody>
          <a:bodyPr>
            <a:normAutofit/>
          </a:bodyPr>
          <a:lstStyle/>
          <a:p>
            <a:r>
              <a:rPr lang="en-US" dirty="0"/>
              <a:t>Weight limit = W = 8 </a:t>
            </a:r>
          </a:p>
          <a:p>
            <a:r>
              <a:rPr lang="en-US" dirty="0"/>
              <a:t>Greedy Solution: Take the highest ratio item that will fit: (1, 6), (2, 11), and (4, 12)</a:t>
            </a:r>
          </a:p>
          <a:p>
            <a:r>
              <a:rPr lang="en-US" dirty="0"/>
              <a:t>Total value = 6 + 11 + 12 = 29</a:t>
            </a:r>
          </a:p>
          <a:p>
            <a:r>
              <a:rPr lang="en-US" dirty="0"/>
              <a:t>Is this optimal?</a:t>
            </a:r>
          </a:p>
          <a:p>
            <a:pPr lvl="1"/>
            <a:r>
              <a:rPr lang="en-US" dirty="0"/>
              <a:t>No</a:t>
            </a:r>
          </a:p>
          <a:p>
            <a:pPr lvl="1"/>
            <a:r>
              <a:rPr lang="en-US" dirty="0"/>
              <a:t>Yes</a:t>
            </a:r>
          </a:p>
        </p:txBody>
      </p:sp>
      <p:sp>
        <p:nvSpPr>
          <p:cNvPr id="3" name="Footer Placeholder 2">
            <a:extLst>
              <a:ext uri="{FF2B5EF4-FFF2-40B4-BE49-F238E27FC236}">
                <a16:creationId xmlns:a16="http://schemas.microsoft.com/office/drawing/2014/main" id="{217B5A7A-23DF-42BD-A1DE-D3343C9E7637}"/>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609D60B0-3B76-4752-9FB3-6894D3ADC58C}"/>
              </a:ext>
            </a:extLst>
          </p:cNvPr>
          <p:cNvSpPr>
            <a:spLocks noGrp="1"/>
          </p:cNvSpPr>
          <p:nvPr>
            <p:ph type="sldNum" sz="quarter" idx="12"/>
          </p:nvPr>
        </p:nvSpPr>
        <p:spPr/>
        <p:txBody>
          <a:bodyPr/>
          <a:lstStyle/>
          <a:p>
            <a:pPr>
              <a:defRPr/>
            </a:pPr>
            <a:fld id="{E92C62F1-FB6E-4ACE-95DF-E4AFD49537C2}"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Knapsack DP Solution</a:t>
            </a:r>
          </a:p>
        </p:txBody>
      </p:sp>
      <mc:AlternateContent xmlns:mc="http://schemas.openxmlformats.org/markup-compatibility/2006">
        <mc:Choice xmlns:a14="http://schemas.microsoft.com/office/drawing/2010/main" Requires="a14">
          <p:sp>
            <p:nvSpPr>
              <p:cNvPr id="8" name="Content Placeholder 7"/>
              <p:cNvSpPr>
                <a:spLocks noGrp="1"/>
              </p:cNvSpPr>
              <p:nvPr>
                <p:ph idx="1"/>
              </p:nvPr>
            </p:nvSpPr>
            <p:spPr>
              <a:xfrm>
                <a:off x="685800" y="2490135"/>
                <a:ext cx="7772401" cy="3444997"/>
              </a:xfrm>
            </p:spPr>
            <p:txBody>
              <a:bodyPr>
                <a:normAutofit/>
              </a:bodyPr>
              <a:lstStyle/>
              <a:p>
                <a:r>
                  <a:rPr lang="en-US" dirty="0"/>
                  <a:t>Select maximum from these two below:</a:t>
                </a:r>
              </a:p>
              <a:p>
                <a:pPr lvl="1"/>
                <a:r>
                  <a:rPr lang="en-US" dirty="0"/>
                  <a:t>Select and item and calculate the value</a:t>
                </a:r>
              </a:p>
              <a:p>
                <a:pPr lvl="1"/>
                <a:r>
                  <a:rPr lang="en-US" dirty="0"/>
                  <a:t>Reject an item and calculate the value</a:t>
                </a:r>
              </a:p>
              <a:p>
                <a:r>
                  <a:rPr lang="en-US" dirty="0"/>
                  <a:t>If there is no capacity in the bin return the value computed till now</a:t>
                </a:r>
              </a:p>
              <a:p>
                <a14:m>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𝑊</m:t>
                        </m:r>
                      </m:e>
                    </m:d>
                    <m:r>
                      <a:rPr lang="en-US" b="0" i="1" smtClean="0">
                        <a:latin typeface="Cambria Math" panose="02040503050406030204" pitchFamily="18" charset="0"/>
                      </a:rPr>
                      <m:t>={</m:t>
                    </m:r>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𝑖𝑓</m:t>
                          </m:r>
                        </m:e>
                        <m:e>
                          <m:r>
                            <a:rPr lang="en-US" b="0" i="1" smtClean="0">
                              <a:latin typeface="Cambria Math" panose="02040503050406030204" pitchFamily="18" charset="0"/>
                            </a:rPr>
                            <m:t>𝑛</m:t>
                          </m:r>
                          <m:r>
                            <a:rPr lang="en-US" b="0" i="1" smtClean="0">
                              <a:latin typeface="Cambria Math" panose="02040503050406030204" pitchFamily="18" charset="0"/>
                            </a:rPr>
                            <m:t>=0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=0</m:t>
                          </m:r>
                        </m:e>
                      </m:mr>
                      <m:mr>
                        <m:e>
                          <m:r>
                            <m:rPr>
                              <m:brk m:alnAt="7"/>
                            </m:rP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𝑊</m:t>
                          </m:r>
                          <m:r>
                            <a:rPr lang="en-US" i="1">
                              <a:latin typeface="Cambria Math" panose="02040503050406030204" pitchFamily="18" charset="0"/>
                            </a:rPr>
                            <m:t>)</m:t>
                          </m:r>
                        </m:e>
                        <m:e>
                          <m:r>
                            <a:rPr lang="en-US" b="0" i="1" smtClean="0">
                              <a:latin typeface="Cambria Math" panose="02040503050406030204" pitchFamily="18" charset="0"/>
                            </a:rPr>
                            <m:t>𝑖𝑓</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rPr>
                            <m:t>&gt;</m:t>
                          </m:r>
                          <m:r>
                            <a:rPr lang="en-US" b="0" i="1" smtClean="0">
                              <a:latin typeface="Cambria Math" panose="02040503050406030204" pitchFamily="18" charset="0"/>
                            </a:rPr>
                            <m:t>𝑊</m:t>
                          </m:r>
                        </m:e>
                      </m:mr>
                      <m:mr>
                        <m:e>
                          <m:r>
                            <m:rPr>
                              <m:sty m:val="p"/>
                            </m:rPr>
                            <a:rPr lang="en-US">
                              <a:latin typeface="Cambria Math" panose="02040503050406030204" pitchFamily="18" charset="0"/>
                            </a:rPr>
                            <m:t>max</m:t>
                          </m:r>
                          <m:r>
                            <a:rPr lang="en-US" i="1">
                              <a:latin typeface="Cambria Math" panose="02040503050406030204" pitchFamily="18" charset="0"/>
                            </a:rPr>
                            <m:t>⁡(</m:t>
                          </m:r>
                          <m:r>
                            <a:rPr lang="en-US" i="1">
                              <a:latin typeface="Cambria Math" panose="02040503050406030204" pitchFamily="18" charset="0"/>
                            </a:rPr>
                            <m:t>𝐴</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𝑊</m:t>
                              </m:r>
                            </m:e>
                          </m:d>
                          <m:r>
                            <a:rPr lang="en-US" i="1">
                              <a:latin typeface="Cambria Math" panose="02040503050406030204" pitchFamily="18" charset="0"/>
                            </a:rPr>
                            <m:t>,</m:t>
                          </m:r>
                          <m:r>
                            <a:rPr lang="en-US" i="1">
                              <a:latin typeface="Cambria Math" panose="02040503050406030204" pitchFamily="18" charset="0"/>
                            </a:rPr>
                            <m:t>𝐴</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−1,</m:t>
                              </m:r>
                              <m:r>
                                <a:rPr lang="en-US" i="1">
                                  <a:latin typeface="Cambria Math" panose="02040503050406030204" pitchFamily="18" charset="0"/>
                                </a:rPr>
                                <m:t>𝑊</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𝑛</m:t>
                              </m:r>
                            </m:sub>
                          </m:sSub>
                          <m:r>
                            <a:rPr lang="en-US" i="1">
                              <a:latin typeface="Cambria Math" panose="02040503050406030204" pitchFamily="18" charset="0"/>
                            </a:rPr>
                            <m:t>)</m:t>
                          </m:r>
                        </m:e>
                        <m:e>
                          <m:r>
                            <a:rPr lang="en-US" b="0" i="1" smtClean="0">
                              <a:latin typeface="Cambria Math" panose="02040503050406030204" pitchFamily="18" charset="0"/>
                            </a:rPr>
                            <m:t>𝑖𝑓</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𝑊</m:t>
                          </m:r>
                        </m:e>
                      </m:mr>
                    </m:m>
                  </m:oMath>
                </a14:m>
                <a:endParaRPr lang="en-US" dirty="0"/>
              </a:p>
            </p:txBody>
          </p:sp>
        </mc:Choice>
        <mc:Fallback>
          <p:sp>
            <p:nvSpPr>
              <p:cNvPr id="8" name="Content Placeholder 7"/>
              <p:cNvSpPr>
                <a:spLocks noGrp="1" noRot="1" noChangeAspect="1" noMove="1" noResize="1" noEditPoints="1" noAdjustHandles="1" noChangeArrowheads="1" noChangeShapeType="1" noTextEdit="1"/>
              </p:cNvSpPr>
              <p:nvPr>
                <p:ph idx="1"/>
              </p:nvPr>
            </p:nvSpPr>
            <p:spPr>
              <a:xfrm>
                <a:off x="685800" y="2490135"/>
                <a:ext cx="7772401" cy="3444997"/>
              </a:xfrm>
              <a:blipFill>
                <a:blip r:embed="rId2"/>
                <a:stretch>
                  <a:fillRect l="-157" t="-1237"/>
                </a:stretch>
              </a:blipFill>
            </p:spPr>
            <p:txBody>
              <a:bodyPr/>
              <a:lstStyle/>
              <a:p>
                <a:r>
                  <a:rPr lang="LID4096">
                    <a:noFill/>
                  </a:rPr>
                  <a:t> </a:t>
                </a:r>
              </a:p>
            </p:txBody>
          </p:sp>
        </mc:Fallback>
      </mc:AlternateContent>
      <p:sp>
        <p:nvSpPr>
          <p:cNvPr id="2" name="Footer Placeholder 1">
            <a:extLst>
              <a:ext uri="{FF2B5EF4-FFF2-40B4-BE49-F238E27FC236}">
                <a16:creationId xmlns:a16="http://schemas.microsoft.com/office/drawing/2014/main" id="{979E331E-2189-4615-AC2D-42132D6F984F}"/>
              </a:ext>
            </a:extLst>
          </p:cNvPr>
          <p:cNvSpPr>
            <a:spLocks noGrp="1"/>
          </p:cNvSpPr>
          <p:nvPr>
            <p:ph type="ftr" sz="quarter" idx="11"/>
          </p:nvPr>
        </p:nvSpPr>
        <p:spPr/>
        <p:txBody>
          <a:bodyPr/>
          <a:lstStyle/>
          <a:p>
            <a:pPr>
              <a:defRPr/>
            </a:pPr>
            <a:r>
              <a:rPr lang="en-US"/>
              <a:t>zeshan.khan@nu.edu.pk</a:t>
            </a:r>
          </a:p>
        </p:txBody>
      </p:sp>
      <p:sp>
        <p:nvSpPr>
          <p:cNvPr id="3" name="Slide Number Placeholder 2">
            <a:extLst>
              <a:ext uri="{FF2B5EF4-FFF2-40B4-BE49-F238E27FC236}">
                <a16:creationId xmlns:a16="http://schemas.microsoft.com/office/drawing/2014/main" id="{8288E583-003F-41D1-AA35-B4F983EF3F6A}"/>
              </a:ext>
            </a:extLst>
          </p:cNvPr>
          <p:cNvSpPr>
            <a:spLocks noGrp="1"/>
          </p:cNvSpPr>
          <p:nvPr>
            <p:ph type="sldNum" sz="quarter" idx="12"/>
          </p:nvPr>
        </p:nvSpPr>
        <p:spPr/>
        <p:txBody>
          <a:bodyPr/>
          <a:lstStyle/>
          <a:p>
            <a:pPr>
              <a:defRPr/>
            </a:pPr>
            <a:fld id="{506CEA49-2205-4EFB-BAAF-ED5401E11F52}" type="slidenum">
              <a:rPr lang="en-US" smtClean="0"/>
              <a:pPr>
                <a:defRPr/>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6477000" y="1295400"/>
            <a:ext cx="2895600" cy="2142068"/>
          </a:xfrm>
        </p:spPr>
        <p:txBody>
          <a:bodyPr>
            <a:noAutofit/>
          </a:bodyPr>
          <a:lstStyle/>
          <a:p>
            <a:pPr>
              <a:lnSpc>
                <a:spcPct val="90000"/>
              </a:lnSpc>
              <a:buFont typeface="Monotype Sorts" pitchFamily="2" charset="2"/>
              <a:buNone/>
            </a:pPr>
            <a:r>
              <a:rPr lang="en-US" sz="2000" u="sng" dirty="0"/>
              <a:t>item   weight    value             </a:t>
            </a:r>
            <a:endParaRPr lang="en-US" sz="2000" i="1" u="sng" dirty="0"/>
          </a:p>
          <a:p>
            <a:pPr>
              <a:lnSpc>
                <a:spcPct val="90000"/>
              </a:lnSpc>
              <a:buFont typeface="Monotype Sorts" pitchFamily="2" charset="2"/>
              <a:buNone/>
            </a:pPr>
            <a:r>
              <a:rPr lang="en-US" sz="2000" dirty="0"/>
              <a:t>   1       2           $12</a:t>
            </a:r>
          </a:p>
          <a:p>
            <a:pPr>
              <a:lnSpc>
                <a:spcPct val="90000"/>
              </a:lnSpc>
              <a:buFont typeface="Monotype Sorts" pitchFamily="2" charset="2"/>
              <a:buNone/>
            </a:pPr>
            <a:r>
              <a:rPr lang="en-US" sz="2000" dirty="0"/>
              <a:t>   2       1           $10</a:t>
            </a:r>
          </a:p>
          <a:p>
            <a:pPr>
              <a:lnSpc>
                <a:spcPct val="90000"/>
              </a:lnSpc>
              <a:buFont typeface="Monotype Sorts" pitchFamily="2" charset="2"/>
              <a:buNone/>
            </a:pPr>
            <a:r>
              <a:rPr lang="en-US" sz="2000" dirty="0"/>
              <a:t>   3       3           $20</a:t>
            </a:r>
          </a:p>
          <a:p>
            <a:pPr>
              <a:lnSpc>
                <a:spcPct val="90000"/>
              </a:lnSpc>
              <a:buFont typeface="Monotype Sorts" pitchFamily="2" charset="2"/>
              <a:buNone/>
            </a:pPr>
            <a:r>
              <a:rPr lang="en-US" sz="2000" dirty="0"/>
              <a:t>   4       2           $15</a:t>
            </a:r>
            <a:r>
              <a:rPr kumimoji="0" lang="en-US" sz="2000" dirty="0"/>
              <a:t>	</a:t>
            </a:r>
            <a:endParaRPr lang="en-US" sz="2000" dirty="0"/>
          </a:p>
        </p:txBody>
      </p:sp>
      <p:sp>
        <p:nvSpPr>
          <p:cNvPr id="22" name="Content Placeholder 21"/>
          <p:cNvSpPr>
            <a:spLocks noGrp="1"/>
          </p:cNvSpPr>
          <p:nvPr>
            <p:ph type="body" sz="half" idx="2"/>
          </p:nvPr>
        </p:nvSpPr>
        <p:spPr>
          <a:xfrm>
            <a:off x="959300" y="1676400"/>
            <a:ext cx="3841300" cy="1371600"/>
          </a:xfrm>
        </p:spPr>
        <p:txBody>
          <a:bodyPr>
            <a:normAutofit fontScale="92500" lnSpcReduction="10000"/>
          </a:bodyPr>
          <a:lstStyle/>
          <a:p>
            <a:pPr>
              <a:lnSpc>
                <a:spcPct val="90000"/>
              </a:lnSpc>
              <a:buNone/>
            </a:pPr>
            <a:r>
              <a:rPr lang="en-US" sz="2000" dirty="0"/>
              <a:t>Knapsack of capacity </a:t>
            </a:r>
            <a:r>
              <a:rPr lang="en-US" sz="2000" i="1" dirty="0"/>
              <a:t>W </a:t>
            </a:r>
            <a:r>
              <a:rPr lang="en-US" sz="2000" dirty="0"/>
              <a:t>= 5</a:t>
            </a:r>
            <a:endParaRPr lang="en-US" sz="2000" u="sng" dirty="0"/>
          </a:p>
          <a:p>
            <a:pPr>
              <a:buFont typeface="Monotype Sorts" pitchFamily="2" charset="2"/>
              <a:buNone/>
            </a:pPr>
            <a:r>
              <a:rPr lang="en-US" sz="2000" i="1" dirty="0"/>
              <a:t>w</a:t>
            </a:r>
            <a:r>
              <a:rPr lang="en-US" sz="2000" baseline="-25000" dirty="0"/>
              <a:t>1 </a:t>
            </a:r>
            <a:r>
              <a:rPr lang="en-US" sz="2000" dirty="0"/>
              <a:t>= 2, </a:t>
            </a:r>
            <a:r>
              <a:rPr lang="en-US" sz="1800" i="1" dirty="0"/>
              <a:t>v</a:t>
            </a:r>
            <a:r>
              <a:rPr lang="en-US" sz="1800" baseline="-25000" dirty="0"/>
              <a:t>1</a:t>
            </a:r>
            <a:r>
              <a:rPr lang="en-US" sz="1800" dirty="0"/>
              <a:t>=</a:t>
            </a:r>
            <a:r>
              <a:rPr lang="en-US" sz="1800" baseline="-25000" dirty="0"/>
              <a:t> </a:t>
            </a:r>
            <a:r>
              <a:rPr lang="en-US" sz="2000" dirty="0"/>
              <a:t>12    </a:t>
            </a:r>
            <a:r>
              <a:rPr lang="en-US" sz="2000" i="1" dirty="0"/>
              <a:t>w</a:t>
            </a:r>
            <a:r>
              <a:rPr lang="en-US" sz="2000" baseline="-25000" dirty="0"/>
              <a:t>2 </a:t>
            </a:r>
            <a:r>
              <a:rPr lang="en-US" sz="2000" dirty="0"/>
              <a:t>= 1, </a:t>
            </a:r>
            <a:r>
              <a:rPr lang="en-US" sz="1800" i="1" dirty="0"/>
              <a:t>v</a:t>
            </a:r>
            <a:r>
              <a:rPr lang="en-US" sz="1800" baseline="-25000" dirty="0"/>
              <a:t>2</a:t>
            </a:r>
            <a:r>
              <a:rPr lang="en-US" sz="1800" dirty="0"/>
              <a:t>=</a:t>
            </a:r>
            <a:r>
              <a:rPr lang="en-US" sz="1800" baseline="-25000" dirty="0"/>
              <a:t> </a:t>
            </a:r>
            <a:r>
              <a:rPr lang="en-US" sz="2000" dirty="0"/>
              <a:t>10</a:t>
            </a:r>
          </a:p>
          <a:p>
            <a:pPr>
              <a:buFont typeface="Monotype Sorts" pitchFamily="2" charset="2"/>
              <a:buNone/>
            </a:pPr>
            <a:r>
              <a:rPr lang="en-US" sz="2000" i="1" dirty="0"/>
              <a:t>w</a:t>
            </a:r>
            <a:r>
              <a:rPr lang="en-US" sz="2000" baseline="-25000" dirty="0"/>
              <a:t>3 </a:t>
            </a:r>
            <a:r>
              <a:rPr lang="en-US" sz="2000" dirty="0"/>
              <a:t>= 3, </a:t>
            </a:r>
            <a:r>
              <a:rPr lang="en-US" sz="1800" i="1" dirty="0"/>
              <a:t>v</a:t>
            </a:r>
            <a:r>
              <a:rPr lang="en-US" sz="1800" baseline="-25000" dirty="0"/>
              <a:t>3</a:t>
            </a:r>
            <a:r>
              <a:rPr lang="en-US" sz="1800" dirty="0"/>
              <a:t>=</a:t>
            </a:r>
            <a:r>
              <a:rPr lang="en-US" sz="1800" baseline="-25000" dirty="0"/>
              <a:t> </a:t>
            </a:r>
            <a:r>
              <a:rPr lang="en-US" sz="2000" dirty="0"/>
              <a:t>20    </a:t>
            </a:r>
            <a:r>
              <a:rPr lang="en-US" sz="2000" i="1" dirty="0"/>
              <a:t>w</a:t>
            </a:r>
            <a:r>
              <a:rPr lang="en-US" sz="2000" baseline="-25000" dirty="0"/>
              <a:t>4  </a:t>
            </a:r>
            <a:r>
              <a:rPr lang="en-US" sz="2000" dirty="0"/>
              <a:t>= 2, </a:t>
            </a:r>
            <a:r>
              <a:rPr lang="en-US" sz="1800" i="1" dirty="0"/>
              <a:t>v</a:t>
            </a:r>
            <a:r>
              <a:rPr lang="en-US" sz="1800" baseline="-25000" dirty="0"/>
              <a:t>4</a:t>
            </a:r>
            <a:r>
              <a:rPr lang="en-US" sz="1800" dirty="0"/>
              <a:t>=</a:t>
            </a:r>
            <a:r>
              <a:rPr lang="en-US" sz="1800" baseline="-25000" dirty="0"/>
              <a:t> </a:t>
            </a:r>
            <a:r>
              <a:rPr lang="en-US" sz="2000" dirty="0"/>
              <a:t>15 </a:t>
            </a:r>
            <a:r>
              <a:rPr lang="en-US" dirty="0"/>
              <a:t>		</a:t>
            </a:r>
          </a:p>
        </p:txBody>
      </p:sp>
      <p:graphicFrame>
        <p:nvGraphicFramePr>
          <p:cNvPr id="21" name="Table 20"/>
          <p:cNvGraphicFramePr>
            <a:graphicFrameLocks noGrp="1"/>
          </p:cNvGraphicFramePr>
          <p:nvPr/>
        </p:nvGraphicFramePr>
        <p:xfrm>
          <a:off x="838200" y="3048000"/>
          <a:ext cx="7391400" cy="2768600"/>
        </p:xfrm>
        <a:graphic>
          <a:graphicData uri="http://schemas.openxmlformats.org/drawingml/2006/table">
            <a:tbl>
              <a:tblPr firstRow="1" bandRow="1">
                <a:tableStyleId>{5C22544A-7EE6-4342-B048-85BDC9FD1C3A}</a:tableStyleId>
              </a:tblPr>
              <a:tblGrid>
                <a:gridCol w="1267098">
                  <a:extLst>
                    <a:ext uri="{9D8B030D-6E8A-4147-A177-3AD203B41FA5}">
                      <a16:colId xmlns:a16="http://schemas.microsoft.com/office/drawing/2014/main" val="20000"/>
                    </a:ext>
                  </a:extLst>
                </a:gridCol>
                <a:gridCol w="844732">
                  <a:extLst>
                    <a:ext uri="{9D8B030D-6E8A-4147-A177-3AD203B41FA5}">
                      <a16:colId xmlns:a16="http://schemas.microsoft.com/office/drawing/2014/main" val="20001"/>
                    </a:ext>
                  </a:extLst>
                </a:gridCol>
                <a:gridCol w="1055914">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1055914">
                  <a:extLst>
                    <a:ext uri="{9D8B030D-6E8A-4147-A177-3AD203B41FA5}">
                      <a16:colId xmlns:a16="http://schemas.microsoft.com/office/drawing/2014/main" val="20004"/>
                    </a:ext>
                  </a:extLst>
                </a:gridCol>
                <a:gridCol w="1055914">
                  <a:extLst>
                    <a:ext uri="{9D8B030D-6E8A-4147-A177-3AD203B41FA5}">
                      <a16:colId xmlns:a16="http://schemas.microsoft.com/office/drawing/2014/main" val="20005"/>
                    </a:ext>
                  </a:extLst>
                </a:gridCol>
                <a:gridCol w="1055914">
                  <a:extLst>
                    <a:ext uri="{9D8B030D-6E8A-4147-A177-3AD203B41FA5}">
                      <a16:colId xmlns:a16="http://schemas.microsoft.com/office/drawing/2014/main" val="20006"/>
                    </a:ext>
                  </a:extLst>
                </a:gridCol>
              </a:tblGrid>
              <a:tr h="370840">
                <a:tc rowSpan="2">
                  <a:txBody>
                    <a:bodyPr/>
                    <a:lstStyle/>
                    <a:p>
                      <a:pPr algn="ctr"/>
                      <a:r>
                        <a:rPr lang="en-US" dirty="0"/>
                        <a:t>Max item allowed</a:t>
                      </a: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Max Weight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b="1" i="0" dirty="0"/>
                        <a:t>0</a:t>
                      </a:r>
                    </a:p>
                  </a:txBody>
                  <a:tcPr>
                    <a:solidFill>
                      <a:schemeClr val="accent1"/>
                    </a:solidFill>
                  </a:tcPr>
                </a:tc>
                <a:tc>
                  <a:txBody>
                    <a:bodyPr/>
                    <a:lstStyle/>
                    <a:p>
                      <a:pPr algn="ctr"/>
                      <a:r>
                        <a:rPr lang="en-US" b="1" i="0" dirty="0"/>
                        <a:t>1</a:t>
                      </a:r>
                    </a:p>
                  </a:txBody>
                  <a:tcPr>
                    <a:solidFill>
                      <a:schemeClr val="accent1"/>
                    </a:solidFill>
                  </a:tcPr>
                </a:tc>
                <a:tc>
                  <a:txBody>
                    <a:bodyPr/>
                    <a:lstStyle/>
                    <a:p>
                      <a:pPr algn="ctr"/>
                      <a:r>
                        <a:rPr lang="en-US" b="1" i="0" dirty="0"/>
                        <a:t>2</a:t>
                      </a:r>
                    </a:p>
                  </a:txBody>
                  <a:tcPr>
                    <a:solidFill>
                      <a:schemeClr val="accent1"/>
                    </a:solidFill>
                  </a:tcPr>
                </a:tc>
                <a:tc>
                  <a:txBody>
                    <a:bodyPr/>
                    <a:lstStyle/>
                    <a:p>
                      <a:pPr algn="ctr"/>
                      <a:r>
                        <a:rPr lang="en-US" b="1" i="0" dirty="0"/>
                        <a:t>3</a:t>
                      </a:r>
                    </a:p>
                  </a:txBody>
                  <a:tcPr>
                    <a:solidFill>
                      <a:schemeClr val="accent1"/>
                    </a:solidFill>
                  </a:tcPr>
                </a:tc>
                <a:tc>
                  <a:txBody>
                    <a:bodyPr/>
                    <a:lstStyle/>
                    <a:p>
                      <a:pPr algn="ctr"/>
                      <a:r>
                        <a:rPr lang="en-US" b="1" i="0" dirty="0"/>
                        <a:t>4</a:t>
                      </a:r>
                    </a:p>
                  </a:txBody>
                  <a:tcPr>
                    <a:solidFill>
                      <a:schemeClr val="accent1"/>
                    </a:solidFill>
                  </a:tcPr>
                </a:tc>
                <a:tc>
                  <a:txBody>
                    <a:bodyPr/>
                    <a:lstStyle/>
                    <a:p>
                      <a:pPr algn="ctr"/>
                      <a:r>
                        <a:rPr lang="en-US" b="1" i="0" dirty="0"/>
                        <a:t>5</a:t>
                      </a:r>
                    </a:p>
                  </a:txBody>
                  <a:tcPr>
                    <a:solidFill>
                      <a:schemeClr val="accent1"/>
                    </a:solidFill>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r>
                        <a:rPr lang="en-US" dirty="0"/>
                        <a:t>4</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241000" y="825194"/>
                <a:ext cx="7988600" cy="6373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𝑊</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&gt;</m:t>
                            </m:r>
                            <m:r>
                              <a:rPr lang="en-US" sz="1800" i="1">
                                <a:latin typeface="Cambria Math" panose="02040503050406030204" pitchFamily="18" charset="0"/>
                              </a:rPr>
                              <m:t>𝑊</m:t>
                            </m:r>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e>
                            </m:d>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𝑊</m:t>
                            </m:r>
                          </m:e>
                        </m:mr>
                      </m:m>
                    </m:oMath>
                  </m:oMathPara>
                </a14:m>
                <a:endParaRPr lang="en-US" sz="1800" dirty="0"/>
              </a:p>
            </p:txBody>
          </p:sp>
        </mc:Choice>
        <mc:Fallback xmlns="">
          <p:sp>
            <p:nvSpPr>
              <p:cNvPr id="3" name="Rectangle 2"/>
              <p:cNvSpPr>
                <a:spLocks noRot="1" noChangeAspect="1" noMove="1" noResize="1" noEditPoints="1" noAdjustHandles="1" noChangeArrowheads="1" noChangeShapeType="1" noTextEdit="1"/>
              </p:cNvSpPr>
              <p:nvPr/>
            </p:nvSpPr>
            <p:spPr>
              <a:xfrm>
                <a:off x="241000" y="825194"/>
                <a:ext cx="7988600" cy="637354"/>
              </a:xfrm>
              <a:prstGeom prst="rect">
                <a:avLst/>
              </a:prstGeom>
              <a:blipFill rotWithShape="0">
                <a:blip r:embed="rId3"/>
                <a:stretch>
                  <a:fillRect/>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D8A2EAFA-99E6-4F43-B1F3-00348AF71FA2}"/>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B792DB7D-C8BD-4A10-B480-FC6C53AFA06A}"/>
              </a:ext>
            </a:extLst>
          </p:cNvPr>
          <p:cNvSpPr>
            <a:spLocks noGrp="1"/>
          </p:cNvSpPr>
          <p:nvPr>
            <p:ph type="sldNum" sz="quarter" idx="12"/>
          </p:nvPr>
        </p:nvSpPr>
        <p:spPr/>
        <p:txBody>
          <a:bodyPr/>
          <a:lstStyle/>
          <a:p>
            <a:pPr>
              <a:defRPr/>
            </a:pPr>
            <a:fld id="{4B3F5036-F292-4C73-9705-D3BB5558A1F5}"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5791201" y="1219200"/>
            <a:ext cx="2819400" cy="2142068"/>
          </a:xfrm>
        </p:spPr>
        <p:txBody>
          <a:bodyPr>
            <a:noAutofit/>
          </a:bodyPr>
          <a:lstStyle/>
          <a:p>
            <a:pPr>
              <a:lnSpc>
                <a:spcPct val="90000"/>
              </a:lnSpc>
              <a:buFont typeface="Monotype Sorts" pitchFamily="2" charset="2"/>
              <a:buNone/>
            </a:pPr>
            <a:r>
              <a:rPr lang="en-US" sz="2000" u="sng" dirty="0"/>
              <a:t>item   weight    value             </a:t>
            </a:r>
            <a:endParaRPr lang="en-US" sz="2000" i="1" u="sng" dirty="0"/>
          </a:p>
          <a:p>
            <a:pPr>
              <a:lnSpc>
                <a:spcPct val="90000"/>
              </a:lnSpc>
              <a:buFont typeface="Monotype Sorts" pitchFamily="2" charset="2"/>
              <a:buNone/>
            </a:pPr>
            <a:r>
              <a:rPr lang="en-US" sz="2000" dirty="0"/>
              <a:t>   1       2           $12</a:t>
            </a:r>
          </a:p>
          <a:p>
            <a:pPr>
              <a:lnSpc>
                <a:spcPct val="90000"/>
              </a:lnSpc>
              <a:buFont typeface="Monotype Sorts" pitchFamily="2" charset="2"/>
              <a:buNone/>
            </a:pPr>
            <a:r>
              <a:rPr lang="en-US" sz="2000" dirty="0"/>
              <a:t>   2       1           $10</a:t>
            </a:r>
          </a:p>
          <a:p>
            <a:pPr>
              <a:lnSpc>
                <a:spcPct val="90000"/>
              </a:lnSpc>
              <a:buFont typeface="Monotype Sorts" pitchFamily="2" charset="2"/>
              <a:buNone/>
            </a:pPr>
            <a:r>
              <a:rPr lang="en-US" sz="2000" dirty="0"/>
              <a:t>   3       3           $20</a:t>
            </a:r>
          </a:p>
          <a:p>
            <a:pPr>
              <a:lnSpc>
                <a:spcPct val="90000"/>
              </a:lnSpc>
              <a:buFont typeface="Monotype Sorts" pitchFamily="2" charset="2"/>
              <a:buNone/>
            </a:pPr>
            <a:r>
              <a:rPr lang="en-US" sz="2000" dirty="0"/>
              <a:t>   4       2           $15</a:t>
            </a:r>
            <a:r>
              <a:rPr kumimoji="0" lang="en-US" sz="2000" dirty="0"/>
              <a:t>	</a:t>
            </a:r>
            <a:endParaRPr lang="en-US" sz="2000" dirty="0"/>
          </a:p>
        </p:txBody>
      </p:sp>
      <p:sp>
        <p:nvSpPr>
          <p:cNvPr id="22" name="Content Placeholder 21"/>
          <p:cNvSpPr>
            <a:spLocks noGrp="1"/>
          </p:cNvSpPr>
          <p:nvPr>
            <p:ph type="body" sz="half" idx="2"/>
          </p:nvPr>
        </p:nvSpPr>
        <p:spPr>
          <a:xfrm>
            <a:off x="990600" y="1457632"/>
            <a:ext cx="3276000" cy="1371600"/>
          </a:xfrm>
        </p:spPr>
        <p:txBody>
          <a:bodyPr>
            <a:normAutofit fontScale="85000" lnSpcReduction="10000"/>
          </a:bodyPr>
          <a:lstStyle/>
          <a:p>
            <a:pPr>
              <a:lnSpc>
                <a:spcPct val="90000"/>
              </a:lnSpc>
              <a:buNone/>
            </a:pPr>
            <a:r>
              <a:rPr lang="en-US" sz="2000" dirty="0"/>
              <a:t>Knapsack of capacity </a:t>
            </a:r>
            <a:r>
              <a:rPr lang="en-US" sz="2000" i="1" dirty="0"/>
              <a:t>W </a:t>
            </a:r>
            <a:r>
              <a:rPr lang="en-US" sz="2000" dirty="0"/>
              <a:t>= 5</a:t>
            </a:r>
            <a:endParaRPr lang="en-US" sz="2000" u="sng" dirty="0"/>
          </a:p>
          <a:p>
            <a:pPr>
              <a:buFont typeface="Monotype Sorts" pitchFamily="2" charset="2"/>
              <a:buNone/>
            </a:pPr>
            <a:r>
              <a:rPr lang="en-US" sz="2000" i="1" dirty="0"/>
              <a:t>w</a:t>
            </a:r>
            <a:r>
              <a:rPr lang="en-US" sz="2000" baseline="-25000" dirty="0"/>
              <a:t>1 </a:t>
            </a:r>
            <a:r>
              <a:rPr lang="en-US" sz="2000" dirty="0"/>
              <a:t>= 2, </a:t>
            </a:r>
            <a:r>
              <a:rPr lang="en-US" sz="1800" i="1" dirty="0"/>
              <a:t>v</a:t>
            </a:r>
            <a:r>
              <a:rPr lang="en-US" sz="1800" baseline="-25000" dirty="0"/>
              <a:t>1</a:t>
            </a:r>
            <a:r>
              <a:rPr lang="en-US" sz="1800" dirty="0"/>
              <a:t>=</a:t>
            </a:r>
            <a:r>
              <a:rPr lang="en-US" sz="1800" baseline="-25000" dirty="0"/>
              <a:t> </a:t>
            </a:r>
            <a:r>
              <a:rPr lang="en-US" sz="2000" dirty="0"/>
              <a:t>12    </a:t>
            </a:r>
            <a:r>
              <a:rPr lang="en-US" sz="2000" i="1" dirty="0"/>
              <a:t>w</a:t>
            </a:r>
            <a:r>
              <a:rPr lang="en-US" sz="2000" baseline="-25000" dirty="0"/>
              <a:t>2 </a:t>
            </a:r>
            <a:r>
              <a:rPr lang="en-US" sz="2000" dirty="0"/>
              <a:t>= 1, </a:t>
            </a:r>
            <a:r>
              <a:rPr lang="en-US" sz="1800" i="1" dirty="0"/>
              <a:t>v</a:t>
            </a:r>
            <a:r>
              <a:rPr lang="en-US" sz="1800" baseline="-25000" dirty="0"/>
              <a:t>2</a:t>
            </a:r>
            <a:r>
              <a:rPr lang="en-US" sz="1800" dirty="0"/>
              <a:t>=</a:t>
            </a:r>
            <a:r>
              <a:rPr lang="en-US" sz="1800" baseline="-25000" dirty="0"/>
              <a:t> </a:t>
            </a:r>
            <a:r>
              <a:rPr lang="en-US" sz="2000" dirty="0"/>
              <a:t>10</a:t>
            </a:r>
          </a:p>
          <a:p>
            <a:pPr>
              <a:buFont typeface="Monotype Sorts" pitchFamily="2" charset="2"/>
              <a:buNone/>
            </a:pPr>
            <a:r>
              <a:rPr lang="en-US" sz="2000" i="1" dirty="0"/>
              <a:t>w</a:t>
            </a:r>
            <a:r>
              <a:rPr lang="en-US" sz="2000" baseline="-25000" dirty="0"/>
              <a:t>3 </a:t>
            </a:r>
            <a:r>
              <a:rPr lang="en-US" sz="2000" dirty="0"/>
              <a:t>= 3, </a:t>
            </a:r>
            <a:r>
              <a:rPr lang="en-US" sz="1800" i="1" dirty="0"/>
              <a:t>v</a:t>
            </a:r>
            <a:r>
              <a:rPr lang="en-US" sz="1800" baseline="-25000" dirty="0"/>
              <a:t>3</a:t>
            </a:r>
            <a:r>
              <a:rPr lang="en-US" sz="1800" dirty="0"/>
              <a:t>=</a:t>
            </a:r>
            <a:r>
              <a:rPr lang="en-US" sz="1800" baseline="-25000" dirty="0"/>
              <a:t> </a:t>
            </a:r>
            <a:r>
              <a:rPr lang="en-US" sz="2000" dirty="0"/>
              <a:t>20    </a:t>
            </a:r>
            <a:r>
              <a:rPr lang="en-US" sz="2000" i="1" dirty="0"/>
              <a:t>w</a:t>
            </a:r>
            <a:r>
              <a:rPr lang="en-US" sz="2000" baseline="-25000" dirty="0"/>
              <a:t>4  </a:t>
            </a:r>
            <a:r>
              <a:rPr lang="en-US" sz="2000" dirty="0"/>
              <a:t>= 2, </a:t>
            </a:r>
            <a:r>
              <a:rPr lang="en-US" sz="1800" i="1" dirty="0"/>
              <a:t>v</a:t>
            </a:r>
            <a:r>
              <a:rPr lang="en-US" sz="1800" baseline="-25000" dirty="0"/>
              <a:t>4</a:t>
            </a:r>
            <a:r>
              <a:rPr lang="en-US" sz="1800" dirty="0"/>
              <a:t>=</a:t>
            </a:r>
            <a:r>
              <a:rPr lang="en-US" sz="1800" baseline="-25000" dirty="0"/>
              <a:t> </a:t>
            </a:r>
            <a:r>
              <a:rPr lang="en-US" sz="2000" dirty="0"/>
              <a:t>15 </a:t>
            </a:r>
            <a:r>
              <a:rPr lang="en-US" dirty="0"/>
              <a:t>		</a:t>
            </a:r>
          </a:p>
        </p:txBody>
      </p:sp>
      <p:graphicFrame>
        <p:nvGraphicFramePr>
          <p:cNvPr id="21" name="Table 20"/>
          <p:cNvGraphicFramePr>
            <a:graphicFrameLocks noGrp="1"/>
          </p:cNvGraphicFramePr>
          <p:nvPr/>
        </p:nvGraphicFramePr>
        <p:xfrm>
          <a:off x="838200" y="3048000"/>
          <a:ext cx="7391400" cy="2768600"/>
        </p:xfrm>
        <a:graphic>
          <a:graphicData uri="http://schemas.openxmlformats.org/drawingml/2006/table">
            <a:tbl>
              <a:tblPr firstRow="1" bandRow="1">
                <a:tableStyleId>{5C22544A-7EE6-4342-B048-85BDC9FD1C3A}</a:tableStyleId>
              </a:tblPr>
              <a:tblGrid>
                <a:gridCol w="1267098">
                  <a:extLst>
                    <a:ext uri="{9D8B030D-6E8A-4147-A177-3AD203B41FA5}">
                      <a16:colId xmlns:a16="http://schemas.microsoft.com/office/drawing/2014/main" val="20000"/>
                    </a:ext>
                  </a:extLst>
                </a:gridCol>
                <a:gridCol w="844732">
                  <a:extLst>
                    <a:ext uri="{9D8B030D-6E8A-4147-A177-3AD203B41FA5}">
                      <a16:colId xmlns:a16="http://schemas.microsoft.com/office/drawing/2014/main" val="20001"/>
                    </a:ext>
                  </a:extLst>
                </a:gridCol>
                <a:gridCol w="1055914">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1055914">
                  <a:extLst>
                    <a:ext uri="{9D8B030D-6E8A-4147-A177-3AD203B41FA5}">
                      <a16:colId xmlns:a16="http://schemas.microsoft.com/office/drawing/2014/main" val="20004"/>
                    </a:ext>
                  </a:extLst>
                </a:gridCol>
                <a:gridCol w="1055914">
                  <a:extLst>
                    <a:ext uri="{9D8B030D-6E8A-4147-A177-3AD203B41FA5}">
                      <a16:colId xmlns:a16="http://schemas.microsoft.com/office/drawing/2014/main" val="20005"/>
                    </a:ext>
                  </a:extLst>
                </a:gridCol>
                <a:gridCol w="1055914">
                  <a:extLst>
                    <a:ext uri="{9D8B030D-6E8A-4147-A177-3AD203B41FA5}">
                      <a16:colId xmlns:a16="http://schemas.microsoft.com/office/drawing/2014/main" val="20006"/>
                    </a:ext>
                  </a:extLst>
                </a:gridCol>
              </a:tblGrid>
              <a:tr h="370840">
                <a:tc rowSpan="2">
                  <a:txBody>
                    <a:bodyPr/>
                    <a:lstStyle/>
                    <a:p>
                      <a:pPr algn="ctr"/>
                      <a:r>
                        <a:rPr lang="en-US" dirty="0"/>
                        <a:t>Max item allowed</a:t>
                      </a: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Max Weight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b="1" i="0" dirty="0"/>
                        <a:t>0</a:t>
                      </a:r>
                    </a:p>
                  </a:txBody>
                  <a:tcPr>
                    <a:solidFill>
                      <a:schemeClr val="accent1"/>
                    </a:solidFill>
                  </a:tcPr>
                </a:tc>
                <a:tc>
                  <a:txBody>
                    <a:bodyPr/>
                    <a:lstStyle/>
                    <a:p>
                      <a:pPr algn="ctr"/>
                      <a:r>
                        <a:rPr lang="en-US" b="1" i="0" dirty="0"/>
                        <a:t>1</a:t>
                      </a:r>
                    </a:p>
                  </a:txBody>
                  <a:tcPr>
                    <a:solidFill>
                      <a:schemeClr val="accent1"/>
                    </a:solidFill>
                  </a:tcPr>
                </a:tc>
                <a:tc>
                  <a:txBody>
                    <a:bodyPr/>
                    <a:lstStyle/>
                    <a:p>
                      <a:pPr algn="ctr"/>
                      <a:r>
                        <a:rPr lang="en-US" b="1" i="0" dirty="0"/>
                        <a:t>2</a:t>
                      </a:r>
                    </a:p>
                  </a:txBody>
                  <a:tcPr>
                    <a:solidFill>
                      <a:schemeClr val="accent1"/>
                    </a:solidFill>
                  </a:tcPr>
                </a:tc>
                <a:tc>
                  <a:txBody>
                    <a:bodyPr/>
                    <a:lstStyle/>
                    <a:p>
                      <a:pPr algn="ctr"/>
                      <a:r>
                        <a:rPr lang="en-US" b="1" i="0" dirty="0"/>
                        <a:t>3</a:t>
                      </a:r>
                    </a:p>
                  </a:txBody>
                  <a:tcPr>
                    <a:solidFill>
                      <a:schemeClr val="accent1"/>
                    </a:solidFill>
                  </a:tcPr>
                </a:tc>
                <a:tc>
                  <a:txBody>
                    <a:bodyPr/>
                    <a:lstStyle/>
                    <a:p>
                      <a:pPr algn="ctr"/>
                      <a:r>
                        <a:rPr lang="en-US" b="1" i="0" dirty="0"/>
                        <a:t>4</a:t>
                      </a:r>
                    </a:p>
                  </a:txBody>
                  <a:tcPr>
                    <a:solidFill>
                      <a:schemeClr val="accent1"/>
                    </a:solidFill>
                  </a:tcPr>
                </a:tc>
                <a:tc>
                  <a:txBody>
                    <a:bodyPr/>
                    <a:lstStyle/>
                    <a:p>
                      <a:pPr algn="ctr"/>
                      <a:r>
                        <a:rPr lang="en-US" b="1" i="0" dirty="0"/>
                        <a:t>5</a:t>
                      </a:r>
                    </a:p>
                  </a:txBody>
                  <a:tcPr>
                    <a:solidFill>
                      <a:schemeClr val="accent1"/>
                    </a:solidFill>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r>
                        <a:rPr lang="en-US" dirty="0"/>
                        <a:t>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698200" y="629327"/>
                <a:ext cx="7988600" cy="6373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𝑊</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&gt;</m:t>
                            </m:r>
                            <m:r>
                              <a:rPr lang="en-US" sz="1800" i="1">
                                <a:latin typeface="Cambria Math" panose="02040503050406030204" pitchFamily="18" charset="0"/>
                              </a:rPr>
                              <m:t>𝑊</m:t>
                            </m:r>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e>
                            </m:d>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𝑊</m:t>
                            </m:r>
                          </m:e>
                        </m:mr>
                      </m:m>
                    </m:oMath>
                  </m:oMathPara>
                </a14:m>
                <a:endParaRPr lang="en-US" sz="1800" dirty="0"/>
              </a:p>
            </p:txBody>
          </p:sp>
        </mc:Choice>
        <mc:Fallback xmlns="">
          <p:sp>
            <p:nvSpPr>
              <p:cNvPr id="3" name="Rectangle 2"/>
              <p:cNvSpPr>
                <a:spLocks noRot="true" noChangeAspect="true" noMove="true" noResize="true" noEditPoints="true" noAdjustHandles="true" noChangeArrowheads="true" noChangeShapeType="true" noTextEdit="true"/>
              </p:cNvSpPr>
              <p:nvPr/>
            </p:nvSpPr>
            <p:spPr>
              <a:xfrm>
                <a:off x="698200" y="629327"/>
                <a:ext cx="7988600" cy="637354"/>
              </a:xfrm>
              <a:prstGeom prst="rect">
                <a:avLst/>
              </a:prstGeom>
              <a:blipFill rotWithShape="true">
                <a:blip r:embed="rId3"/>
                <a:stretch>
                  <a:fillRect l="-4" t="-7" r="8" b="77"/>
                </a:stretch>
              </a:blipFill>
            </p:spPr>
            <p:txBody>
              <a:bodyPr/>
              <a:lstStyle/>
              <a:p>
                <a:r>
                  <a:rPr lang="en-US" altLang="en-US">
                    <a:noFill/>
                  </a:rPr>
                  <a:t> </a:t>
                </a:r>
              </a:p>
            </p:txBody>
          </p:sp>
        </mc:Fallback>
      </mc:AlternateContent>
      <p:sp>
        <p:nvSpPr>
          <p:cNvPr id="2" name="Footer Placeholder 1">
            <a:extLst>
              <a:ext uri="{FF2B5EF4-FFF2-40B4-BE49-F238E27FC236}">
                <a16:creationId xmlns:a16="http://schemas.microsoft.com/office/drawing/2014/main" id="{74F1E8CD-71A2-48DD-B3D7-1F829A0B7003}"/>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B060CEB3-0606-4B1D-A5B3-28481FFFA67A}"/>
              </a:ext>
            </a:extLst>
          </p:cNvPr>
          <p:cNvSpPr>
            <a:spLocks noGrp="1"/>
          </p:cNvSpPr>
          <p:nvPr>
            <p:ph type="sldNum" sz="quarter" idx="12"/>
          </p:nvPr>
        </p:nvSpPr>
        <p:spPr/>
        <p:txBody>
          <a:bodyPr/>
          <a:lstStyle/>
          <a:p>
            <a:pPr>
              <a:defRPr/>
            </a:pPr>
            <a:fld id="{4B3F5036-F292-4C73-9705-D3BB5558A1F5}"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5638801" y="1219200"/>
            <a:ext cx="2971800" cy="2142068"/>
          </a:xfrm>
        </p:spPr>
        <p:txBody>
          <a:bodyPr>
            <a:noAutofit/>
          </a:bodyPr>
          <a:lstStyle/>
          <a:p>
            <a:pPr>
              <a:lnSpc>
                <a:spcPct val="90000"/>
              </a:lnSpc>
              <a:buFont typeface="Monotype Sorts" pitchFamily="2" charset="2"/>
              <a:buNone/>
            </a:pPr>
            <a:r>
              <a:rPr lang="en-US" sz="2000" u="sng" dirty="0"/>
              <a:t>item   weight    value             </a:t>
            </a:r>
            <a:endParaRPr lang="en-US" sz="2000" i="1" u="sng" dirty="0"/>
          </a:p>
          <a:p>
            <a:pPr>
              <a:lnSpc>
                <a:spcPct val="90000"/>
              </a:lnSpc>
              <a:buFont typeface="Monotype Sorts" pitchFamily="2" charset="2"/>
              <a:buNone/>
            </a:pPr>
            <a:r>
              <a:rPr lang="en-US" sz="2000" dirty="0"/>
              <a:t>   1       2           $12</a:t>
            </a:r>
          </a:p>
          <a:p>
            <a:pPr>
              <a:lnSpc>
                <a:spcPct val="90000"/>
              </a:lnSpc>
              <a:buFont typeface="Monotype Sorts" pitchFamily="2" charset="2"/>
              <a:buNone/>
            </a:pPr>
            <a:r>
              <a:rPr lang="en-US" sz="2000" dirty="0"/>
              <a:t>   2       1           $10</a:t>
            </a:r>
          </a:p>
          <a:p>
            <a:pPr>
              <a:lnSpc>
                <a:spcPct val="90000"/>
              </a:lnSpc>
              <a:buFont typeface="Monotype Sorts" pitchFamily="2" charset="2"/>
              <a:buNone/>
            </a:pPr>
            <a:r>
              <a:rPr lang="en-US" sz="2000" dirty="0"/>
              <a:t>   3       3           $20</a:t>
            </a:r>
          </a:p>
          <a:p>
            <a:pPr>
              <a:lnSpc>
                <a:spcPct val="90000"/>
              </a:lnSpc>
              <a:buFont typeface="Monotype Sorts" pitchFamily="2" charset="2"/>
              <a:buNone/>
            </a:pPr>
            <a:r>
              <a:rPr lang="en-US" sz="2000" dirty="0"/>
              <a:t>   4       2           $15</a:t>
            </a:r>
            <a:r>
              <a:rPr kumimoji="0" lang="en-US" sz="2000" dirty="0"/>
              <a:t>	</a:t>
            </a:r>
            <a:endParaRPr lang="en-US" sz="2000" dirty="0"/>
          </a:p>
        </p:txBody>
      </p:sp>
      <p:sp>
        <p:nvSpPr>
          <p:cNvPr id="22" name="Content Placeholder 21"/>
          <p:cNvSpPr>
            <a:spLocks noGrp="1"/>
          </p:cNvSpPr>
          <p:nvPr>
            <p:ph type="body" sz="half" idx="2"/>
          </p:nvPr>
        </p:nvSpPr>
        <p:spPr>
          <a:xfrm>
            <a:off x="990600" y="1457632"/>
            <a:ext cx="3276000" cy="1371600"/>
          </a:xfrm>
        </p:spPr>
        <p:txBody>
          <a:bodyPr>
            <a:normAutofit fontScale="85000" lnSpcReduction="10000"/>
          </a:bodyPr>
          <a:lstStyle/>
          <a:p>
            <a:pPr>
              <a:lnSpc>
                <a:spcPct val="90000"/>
              </a:lnSpc>
              <a:buNone/>
            </a:pPr>
            <a:r>
              <a:rPr lang="en-US" sz="2000" dirty="0"/>
              <a:t>Knapsack of capacity </a:t>
            </a:r>
            <a:r>
              <a:rPr lang="en-US" sz="2000" i="1" dirty="0"/>
              <a:t>W </a:t>
            </a:r>
            <a:r>
              <a:rPr lang="en-US" sz="2000" dirty="0"/>
              <a:t>= 5</a:t>
            </a:r>
            <a:endParaRPr lang="en-US" sz="2000" u="sng" dirty="0"/>
          </a:p>
          <a:p>
            <a:pPr>
              <a:buFont typeface="Monotype Sorts" pitchFamily="2" charset="2"/>
              <a:buNone/>
            </a:pPr>
            <a:r>
              <a:rPr lang="en-US" sz="2000" i="1" dirty="0"/>
              <a:t>w</a:t>
            </a:r>
            <a:r>
              <a:rPr lang="en-US" sz="2000" baseline="-25000" dirty="0"/>
              <a:t>1 </a:t>
            </a:r>
            <a:r>
              <a:rPr lang="en-US" sz="2000" dirty="0"/>
              <a:t>= 2, </a:t>
            </a:r>
            <a:r>
              <a:rPr lang="en-US" sz="1800" i="1" dirty="0"/>
              <a:t>v</a:t>
            </a:r>
            <a:r>
              <a:rPr lang="en-US" sz="1800" baseline="-25000" dirty="0"/>
              <a:t>1</a:t>
            </a:r>
            <a:r>
              <a:rPr lang="en-US" sz="1800" dirty="0"/>
              <a:t>=</a:t>
            </a:r>
            <a:r>
              <a:rPr lang="en-US" sz="1800" baseline="-25000" dirty="0"/>
              <a:t> </a:t>
            </a:r>
            <a:r>
              <a:rPr lang="en-US" sz="2000" dirty="0"/>
              <a:t>12    </a:t>
            </a:r>
            <a:r>
              <a:rPr lang="en-US" sz="2000" i="1" dirty="0"/>
              <a:t>w</a:t>
            </a:r>
            <a:r>
              <a:rPr lang="en-US" sz="2000" baseline="-25000" dirty="0"/>
              <a:t>2 </a:t>
            </a:r>
            <a:r>
              <a:rPr lang="en-US" sz="2000" dirty="0"/>
              <a:t>= 1, </a:t>
            </a:r>
            <a:r>
              <a:rPr lang="en-US" sz="1800" i="1" dirty="0"/>
              <a:t>v</a:t>
            </a:r>
            <a:r>
              <a:rPr lang="en-US" sz="1800" baseline="-25000" dirty="0"/>
              <a:t>2</a:t>
            </a:r>
            <a:r>
              <a:rPr lang="en-US" sz="1800" dirty="0"/>
              <a:t>=</a:t>
            </a:r>
            <a:r>
              <a:rPr lang="en-US" sz="1800" baseline="-25000" dirty="0"/>
              <a:t> </a:t>
            </a:r>
            <a:r>
              <a:rPr lang="en-US" sz="2000" dirty="0"/>
              <a:t>10</a:t>
            </a:r>
          </a:p>
          <a:p>
            <a:pPr>
              <a:buFont typeface="Monotype Sorts" pitchFamily="2" charset="2"/>
              <a:buNone/>
            </a:pPr>
            <a:r>
              <a:rPr lang="en-US" sz="2000" i="1" dirty="0"/>
              <a:t>w</a:t>
            </a:r>
            <a:r>
              <a:rPr lang="en-US" sz="2000" baseline="-25000" dirty="0"/>
              <a:t>3 </a:t>
            </a:r>
            <a:r>
              <a:rPr lang="en-US" sz="2000" dirty="0"/>
              <a:t>= 3, </a:t>
            </a:r>
            <a:r>
              <a:rPr lang="en-US" sz="1800" i="1" dirty="0"/>
              <a:t>v</a:t>
            </a:r>
            <a:r>
              <a:rPr lang="en-US" sz="1800" baseline="-25000" dirty="0"/>
              <a:t>3</a:t>
            </a:r>
            <a:r>
              <a:rPr lang="en-US" sz="1800" dirty="0"/>
              <a:t>=</a:t>
            </a:r>
            <a:r>
              <a:rPr lang="en-US" sz="1800" baseline="-25000" dirty="0"/>
              <a:t> </a:t>
            </a:r>
            <a:r>
              <a:rPr lang="en-US" sz="2000" dirty="0"/>
              <a:t>20    </a:t>
            </a:r>
            <a:r>
              <a:rPr lang="en-US" sz="2000" i="1" dirty="0"/>
              <a:t>w</a:t>
            </a:r>
            <a:r>
              <a:rPr lang="en-US" sz="2000" baseline="-25000" dirty="0"/>
              <a:t>4  </a:t>
            </a:r>
            <a:r>
              <a:rPr lang="en-US" sz="2000" dirty="0"/>
              <a:t>= 2, </a:t>
            </a:r>
            <a:r>
              <a:rPr lang="en-US" sz="1800" i="1" dirty="0"/>
              <a:t>v</a:t>
            </a:r>
            <a:r>
              <a:rPr lang="en-US" sz="1800" baseline="-25000" dirty="0"/>
              <a:t>4</a:t>
            </a:r>
            <a:r>
              <a:rPr lang="en-US" sz="1800" dirty="0"/>
              <a:t>=</a:t>
            </a:r>
            <a:r>
              <a:rPr lang="en-US" sz="1800" baseline="-25000" dirty="0"/>
              <a:t> </a:t>
            </a:r>
            <a:r>
              <a:rPr lang="en-US" sz="2000" dirty="0"/>
              <a:t>15 </a:t>
            </a:r>
            <a:r>
              <a:rPr lang="en-US" dirty="0"/>
              <a:t>		</a:t>
            </a:r>
          </a:p>
        </p:txBody>
      </p:sp>
      <p:graphicFrame>
        <p:nvGraphicFramePr>
          <p:cNvPr id="21" name="Table 20"/>
          <p:cNvGraphicFramePr>
            <a:graphicFrameLocks noGrp="1"/>
          </p:cNvGraphicFramePr>
          <p:nvPr/>
        </p:nvGraphicFramePr>
        <p:xfrm>
          <a:off x="838200" y="3048000"/>
          <a:ext cx="7391400" cy="2768600"/>
        </p:xfrm>
        <a:graphic>
          <a:graphicData uri="http://schemas.openxmlformats.org/drawingml/2006/table">
            <a:tbl>
              <a:tblPr firstRow="1" bandRow="1">
                <a:tableStyleId>{5C22544A-7EE6-4342-B048-85BDC9FD1C3A}</a:tableStyleId>
              </a:tblPr>
              <a:tblGrid>
                <a:gridCol w="1267098">
                  <a:extLst>
                    <a:ext uri="{9D8B030D-6E8A-4147-A177-3AD203B41FA5}">
                      <a16:colId xmlns:a16="http://schemas.microsoft.com/office/drawing/2014/main" val="20000"/>
                    </a:ext>
                  </a:extLst>
                </a:gridCol>
                <a:gridCol w="844732">
                  <a:extLst>
                    <a:ext uri="{9D8B030D-6E8A-4147-A177-3AD203B41FA5}">
                      <a16:colId xmlns:a16="http://schemas.microsoft.com/office/drawing/2014/main" val="20001"/>
                    </a:ext>
                  </a:extLst>
                </a:gridCol>
                <a:gridCol w="1055914">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1055914">
                  <a:extLst>
                    <a:ext uri="{9D8B030D-6E8A-4147-A177-3AD203B41FA5}">
                      <a16:colId xmlns:a16="http://schemas.microsoft.com/office/drawing/2014/main" val="20004"/>
                    </a:ext>
                  </a:extLst>
                </a:gridCol>
                <a:gridCol w="1055914">
                  <a:extLst>
                    <a:ext uri="{9D8B030D-6E8A-4147-A177-3AD203B41FA5}">
                      <a16:colId xmlns:a16="http://schemas.microsoft.com/office/drawing/2014/main" val="20005"/>
                    </a:ext>
                  </a:extLst>
                </a:gridCol>
                <a:gridCol w="1055914">
                  <a:extLst>
                    <a:ext uri="{9D8B030D-6E8A-4147-A177-3AD203B41FA5}">
                      <a16:colId xmlns:a16="http://schemas.microsoft.com/office/drawing/2014/main" val="20006"/>
                    </a:ext>
                  </a:extLst>
                </a:gridCol>
              </a:tblGrid>
              <a:tr h="370840">
                <a:tc rowSpan="2">
                  <a:txBody>
                    <a:bodyPr/>
                    <a:lstStyle/>
                    <a:p>
                      <a:pPr algn="ctr"/>
                      <a:r>
                        <a:rPr lang="en-US" dirty="0"/>
                        <a:t>Max item allowed</a:t>
                      </a: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Max Weight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b="1" i="0" dirty="0"/>
                        <a:t>0</a:t>
                      </a:r>
                    </a:p>
                  </a:txBody>
                  <a:tcPr>
                    <a:solidFill>
                      <a:schemeClr val="accent1"/>
                    </a:solidFill>
                  </a:tcPr>
                </a:tc>
                <a:tc>
                  <a:txBody>
                    <a:bodyPr/>
                    <a:lstStyle/>
                    <a:p>
                      <a:pPr algn="ctr"/>
                      <a:r>
                        <a:rPr lang="en-US" b="1" i="0" dirty="0"/>
                        <a:t>1</a:t>
                      </a:r>
                    </a:p>
                  </a:txBody>
                  <a:tcPr>
                    <a:solidFill>
                      <a:schemeClr val="accent1"/>
                    </a:solidFill>
                  </a:tcPr>
                </a:tc>
                <a:tc>
                  <a:txBody>
                    <a:bodyPr/>
                    <a:lstStyle/>
                    <a:p>
                      <a:pPr algn="ctr"/>
                      <a:r>
                        <a:rPr lang="en-US" b="1" i="0" dirty="0"/>
                        <a:t>2</a:t>
                      </a:r>
                    </a:p>
                  </a:txBody>
                  <a:tcPr>
                    <a:solidFill>
                      <a:schemeClr val="accent1"/>
                    </a:solidFill>
                  </a:tcPr>
                </a:tc>
                <a:tc>
                  <a:txBody>
                    <a:bodyPr/>
                    <a:lstStyle/>
                    <a:p>
                      <a:pPr algn="ctr"/>
                      <a:r>
                        <a:rPr lang="en-US" b="1" i="0" dirty="0"/>
                        <a:t>3</a:t>
                      </a:r>
                    </a:p>
                  </a:txBody>
                  <a:tcPr>
                    <a:solidFill>
                      <a:schemeClr val="accent1"/>
                    </a:solidFill>
                  </a:tcPr>
                </a:tc>
                <a:tc>
                  <a:txBody>
                    <a:bodyPr/>
                    <a:lstStyle/>
                    <a:p>
                      <a:pPr algn="ctr"/>
                      <a:r>
                        <a:rPr lang="en-US" b="1" i="0" dirty="0"/>
                        <a:t>4</a:t>
                      </a:r>
                    </a:p>
                  </a:txBody>
                  <a:tcPr>
                    <a:solidFill>
                      <a:schemeClr val="accent1"/>
                    </a:solidFill>
                  </a:tcPr>
                </a:tc>
                <a:tc>
                  <a:txBody>
                    <a:bodyPr/>
                    <a:lstStyle/>
                    <a:p>
                      <a:pPr algn="ctr"/>
                      <a:r>
                        <a:rPr lang="en-US" b="1" i="0" dirty="0"/>
                        <a:t>5</a:t>
                      </a:r>
                    </a:p>
                  </a:txBody>
                  <a:tcPr>
                    <a:solidFill>
                      <a:schemeClr val="accent1"/>
                    </a:solidFill>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r>
                        <a:rPr lang="en-US" dirty="0"/>
                        <a:t>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698200" y="629327"/>
                <a:ext cx="7988600" cy="6373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𝑊</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&gt;</m:t>
                            </m:r>
                            <m:r>
                              <a:rPr lang="en-US" sz="1800" i="1">
                                <a:latin typeface="Cambria Math" panose="02040503050406030204" pitchFamily="18" charset="0"/>
                              </a:rPr>
                              <m:t>𝑊</m:t>
                            </m:r>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e>
                            </m:d>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𝑊</m:t>
                            </m:r>
                          </m:e>
                        </m:mr>
                      </m:m>
                    </m:oMath>
                  </m:oMathPara>
                </a14:m>
                <a:endParaRPr lang="en-US" sz="1800" dirty="0"/>
              </a:p>
            </p:txBody>
          </p:sp>
        </mc:Choice>
        <mc:Fallback xmlns="">
          <p:sp>
            <p:nvSpPr>
              <p:cNvPr id="3" name="Rectangle 2"/>
              <p:cNvSpPr>
                <a:spLocks noRot="true" noChangeAspect="true" noMove="true" noResize="true" noEditPoints="true" noAdjustHandles="true" noChangeArrowheads="true" noChangeShapeType="true" noTextEdit="true"/>
              </p:cNvSpPr>
              <p:nvPr/>
            </p:nvSpPr>
            <p:spPr>
              <a:xfrm>
                <a:off x="698200" y="629327"/>
                <a:ext cx="7988600" cy="637354"/>
              </a:xfrm>
              <a:prstGeom prst="rect">
                <a:avLst/>
              </a:prstGeom>
              <a:blipFill rotWithShape="true">
                <a:blip r:embed="rId3"/>
                <a:stretch>
                  <a:fillRect l="-4" t="-7" r="8" b="77"/>
                </a:stretch>
              </a:blipFill>
            </p:spPr>
            <p:txBody>
              <a:bodyPr/>
              <a:lstStyle/>
              <a:p>
                <a:r>
                  <a:rPr lang="en-US" altLang="en-US">
                    <a:noFill/>
                  </a:rPr>
                  <a:t> </a:t>
                </a:r>
              </a:p>
            </p:txBody>
          </p:sp>
        </mc:Fallback>
      </mc:AlternateContent>
      <p:sp>
        <p:nvSpPr>
          <p:cNvPr id="2" name="Footer Placeholder 1">
            <a:extLst>
              <a:ext uri="{FF2B5EF4-FFF2-40B4-BE49-F238E27FC236}">
                <a16:creationId xmlns:a16="http://schemas.microsoft.com/office/drawing/2014/main" id="{1550B2D7-E14E-4F1F-89E3-582ED8F85EB4}"/>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C42536EF-737D-47F8-B765-398B4BD789EE}"/>
              </a:ext>
            </a:extLst>
          </p:cNvPr>
          <p:cNvSpPr>
            <a:spLocks noGrp="1"/>
          </p:cNvSpPr>
          <p:nvPr>
            <p:ph type="sldNum" sz="quarter" idx="12"/>
          </p:nvPr>
        </p:nvSpPr>
        <p:spPr/>
        <p:txBody>
          <a:bodyPr/>
          <a:lstStyle/>
          <a:p>
            <a:pPr>
              <a:defRPr/>
            </a:pPr>
            <a:fld id="{4B3F5036-F292-4C73-9705-D3BB5558A1F5}"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5486401" y="1219200"/>
            <a:ext cx="3124200" cy="2142068"/>
          </a:xfrm>
        </p:spPr>
        <p:txBody>
          <a:bodyPr>
            <a:noAutofit/>
          </a:bodyPr>
          <a:lstStyle/>
          <a:p>
            <a:pPr>
              <a:lnSpc>
                <a:spcPct val="90000"/>
              </a:lnSpc>
              <a:buFont typeface="Monotype Sorts" pitchFamily="2" charset="2"/>
              <a:buNone/>
            </a:pPr>
            <a:r>
              <a:rPr lang="en-US" sz="2000" u="sng" dirty="0"/>
              <a:t>item   weight    value             </a:t>
            </a:r>
            <a:endParaRPr lang="en-US" sz="2000" i="1" u="sng" dirty="0"/>
          </a:p>
          <a:p>
            <a:pPr>
              <a:lnSpc>
                <a:spcPct val="90000"/>
              </a:lnSpc>
              <a:buFont typeface="Monotype Sorts" pitchFamily="2" charset="2"/>
              <a:buNone/>
            </a:pPr>
            <a:r>
              <a:rPr lang="en-US" sz="2000" dirty="0"/>
              <a:t>   1       2           $12</a:t>
            </a:r>
          </a:p>
          <a:p>
            <a:pPr>
              <a:lnSpc>
                <a:spcPct val="90000"/>
              </a:lnSpc>
              <a:buFont typeface="Monotype Sorts" pitchFamily="2" charset="2"/>
              <a:buNone/>
            </a:pPr>
            <a:r>
              <a:rPr lang="en-US" sz="2000" dirty="0"/>
              <a:t>   2       1           $10</a:t>
            </a:r>
          </a:p>
          <a:p>
            <a:pPr>
              <a:lnSpc>
                <a:spcPct val="90000"/>
              </a:lnSpc>
              <a:buFont typeface="Monotype Sorts" pitchFamily="2" charset="2"/>
              <a:buNone/>
            </a:pPr>
            <a:r>
              <a:rPr lang="en-US" sz="2000" dirty="0"/>
              <a:t>   3       3           $20</a:t>
            </a:r>
          </a:p>
          <a:p>
            <a:pPr>
              <a:lnSpc>
                <a:spcPct val="90000"/>
              </a:lnSpc>
              <a:buFont typeface="Monotype Sorts" pitchFamily="2" charset="2"/>
              <a:buNone/>
            </a:pPr>
            <a:r>
              <a:rPr lang="en-US" sz="2000" dirty="0"/>
              <a:t>   4       2           $15</a:t>
            </a:r>
            <a:r>
              <a:rPr kumimoji="0" lang="en-US" sz="2000" dirty="0"/>
              <a:t>	</a:t>
            </a:r>
            <a:endParaRPr lang="en-US" sz="2000" dirty="0"/>
          </a:p>
        </p:txBody>
      </p:sp>
      <p:sp>
        <p:nvSpPr>
          <p:cNvPr id="22" name="Content Placeholder 21"/>
          <p:cNvSpPr>
            <a:spLocks noGrp="1"/>
          </p:cNvSpPr>
          <p:nvPr>
            <p:ph type="body" sz="half" idx="2"/>
          </p:nvPr>
        </p:nvSpPr>
        <p:spPr>
          <a:xfrm>
            <a:off x="990600" y="1457632"/>
            <a:ext cx="3276000" cy="1371600"/>
          </a:xfrm>
        </p:spPr>
        <p:txBody>
          <a:bodyPr>
            <a:normAutofit fontScale="85000" lnSpcReduction="10000"/>
          </a:bodyPr>
          <a:lstStyle/>
          <a:p>
            <a:pPr>
              <a:lnSpc>
                <a:spcPct val="90000"/>
              </a:lnSpc>
              <a:buNone/>
            </a:pPr>
            <a:r>
              <a:rPr lang="en-US" sz="2000" dirty="0"/>
              <a:t>Knapsack of capacity </a:t>
            </a:r>
            <a:r>
              <a:rPr lang="en-US" sz="2000" i="1" dirty="0"/>
              <a:t>W </a:t>
            </a:r>
            <a:r>
              <a:rPr lang="en-US" sz="2000" dirty="0"/>
              <a:t>= 5</a:t>
            </a:r>
            <a:endParaRPr lang="en-US" sz="2000" u="sng" dirty="0"/>
          </a:p>
          <a:p>
            <a:pPr>
              <a:buFont typeface="Monotype Sorts" pitchFamily="2" charset="2"/>
              <a:buNone/>
            </a:pPr>
            <a:r>
              <a:rPr lang="en-US" sz="2000" i="1" dirty="0"/>
              <a:t>w</a:t>
            </a:r>
            <a:r>
              <a:rPr lang="en-US" sz="2000" baseline="-25000" dirty="0"/>
              <a:t>1 </a:t>
            </a:r>
            <a:r>
              <a:rPr lang="en-US" sz="2000" dirty="0"/>
              <a:t>= 2, </a:t>
            </a:r>
            <a:r>
              <a:rPr lang="en-US" sz="1800" i="1" dirty="0"/>
              <a:t>v</a:t>
            </a:r>
            <a:r>
              <a:rPr lang="en-US" sz="1800" baseline="-25000" dirty="0"/>
              <a:t>1</a:t>
            </a:r>
            <a:r>
              <a:rPr lang="en-US" sz="1800" dirty="0"/>
              <a:t>=</a:t>
            </a:r>
            <a:r>
              <a:rPr lang="en-US" sz="1800" baseline="-25000" dirty="0"/>
              <a:t> </a:t>
            </a:r>
            <a:r>
              <a:rPr lang="en-US" sz="2000" dirty="0"/>
              <a:t>12    </a:t>
            </a:r>
            <a:r>
              <a:rPr lang="en-US" sz="2000" i="1" dirty="0"/>
              <a:t>w</a:t>
            </a:r>
            <a:r>
              <a:rPr lang="en-US" sz="2000" baseline="-25000" dirty="0"/>
              <a:t>2 </a:t>
            </a:r>
            <a:r>
              <a:rPr lang="en-US" sz="2000" dirty="0"/>
              <a:t>= 1, </a:t>
            </a:r>
            <a:r>
              <a:rPr lang="en-US" sz="1800" i="1" dirty="0"/>
              <a:t>v</a:t>
            </a:r>
            <a:r>
              <a:rPr lang="en-US" sz="1800" baseline="-25000" dirty="0"/>
              <a:t>2</a:t>
            </a:r>
            <a:r>
              <a:rPr lang="en-US" sz="1800" dirty="0"/>
              <a:t>=</a:t>
            </a:r>
            <a:r>
              <a:rPr lang="en-US" sz="1800" baseline="-25000" dirty="0"/>
              <a:t> </a:t>
            </a:r>
            <a:r>
              <a:rPr lang="en-US" sz="2000" dirty="0"/>
              <a:t>10</a:t>
            </a:r>
          </a:p>
          <a:p>
            <a:pPr>
              <a:buFont typeface="Monotype Sorts" pitchFamily="2" charset="2"/>
              <a:buNone/>
            </a:pPr>
            <a:r>
              <a:rPr lang="en-US" sz="2000" i="1" dirty="0"/>
              <a:t>w</a:t>
            </a:r>
            <a:r>
              <a:rPr lang="en-US" sz="2000" baseline="-25000" dirty="0"/>
              <a:t>3 </a:t>
            </a:r>
            <a:r>
              <a:rPr lang="en-US" sz="2000" dirty="0"/>
              <a:t>= 3, </a:t>
            </a:r>
            <a:r>
              <a:rPr lang="en-US" sz="1800" i="1" dirty="0"/>
              <a:t>v</a:t>
            </a:r>
            <a:r>
              <a:rPr lang="en-US" sz="1800" baseline="-25000" dirty="0"/>
              <a:t>3</a:t>
            </a:r>
            <a:r>
              <a:rPr lang="en-US" sz="1800" dirty="0"/>
              <a:t>=</a:t>
            </a:r>
            <a:r>
              <a:rPr lang="en-US" sz="1800" baseline="-25000" dirty="0"/>
              <a:t> </a:t>
            </a:r>
            <a:r>
              <a:rPr lang="en-US" sz="2000" dirty="0"/>
              <a:t>20    </a:t>
            </a:r>
            <a:r>
              <a:rPr lang="en-US" sz="2000" i="1" dirty="0"/>
              <a:t>w</a:t>
            </a:r>
            <a:r>
              <a:rPr lang="en-US" sz="2000" baseline="-25000" dirty="0"/>
              <a:t>4  </a:t>
            </a:r>
            <a:r>
              <a:rPr lang="en-US" sz="2000" dirty="0"/>
              <a:t>= 2, </a:t>
            </a:r>
            <a:r>
              <a:rPr lang="en-US" sz="1800" i="1" dirty="0"/>
              <a:t>v</a:t>
            </a:r>
            <a:r>
              <a:rPr lang="en-US" sz="1800" baseline="-25000" dirty="0"/>
              <a:t>4</a:t>
            </a:r>
            <a:r>
              <a:rPr lang="en-US" sz="1800" dirty="0"/>
              <a:t>=</a:t>
            </a:r>
            <a:r>
              <a:rPr lang="en-US" sz="1800" baseline="-25000" dirty="0"/>
              <a:t> </a:t>
            </a:r>
            <a:r>
              <a:rPr lang="en-US" sz="2000" dirty="0"/>
              <a:t>15 </a:t>
            </a:r>
            <a:r>
              <a:rPr lang="en-US" dirty="0"/>
              <a:t>		</a:t>
            </a:r>
          </a:p>
        </p:txBody>
      </p:sp>
      <p:graphicFrame>
        <p:nvGraphicFramePr>
          <p:cNvPr id="21" name="Table 20"/>
          <p:cNvGraphicFramePr>
            <a:graphicFrameLocks noGrp="1"/>
          </p:cNvGraphicFramePr>
          <p:nvPr/>
        </p:nvGraphicFramePr>
        <p:xfrm>
          <a:off x="838200" y="3048000"/>
          <a:ext cx="7391400" cy="2768600"/>
        </p:xfrm>
        <a:graphic>
          <a:graphicData uri="http://schemas.openxmlformats.org/drawingml/2006/table">
            <a:tbl>
              <a:tblPr firstRow="1" bandRow="1">
                <a:tableStyleId>{5C22544A-7EE6-4342-B048-85BDC9FD1C3A}</a:tableStyleId>
              </a:tblPr>
              <a:tblGrid>
                <a:gridCol w="1267098">
                  <a:extLst>
                    <a:ext uri="{9D8B030D-6E8A-4147-A177-3AD203B41FA5}">
                      <a16:colId xmlns:a16="http://schemas.microsoft.com/office/drawing/2014/main" val="20000"/>
                    </a:ext>
                  </a:extLst>
                </a:gridCol>
                <a:gridCol w="844732">
                  <a:extLst>
                    <a:ext uri="{9D8B030D-6E8A-4147-A177-3AD203B41FA5}">
                      <a16:colId xmlns:a16="http://schemas.microsoft.com/office/drawing/2014/main" val="20001"/>
                    </a:ext>
                  </a:extLst>
                </a:gridCol>
                <a:gridCol w="1055914">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1055914">
                  <a:extLst>
                    <a:ext uri="{9D8B030D-6E8A-4147-A177-3AD203B41FA5}">
                      <a16:colId xmlns:a16="http://schemas.microsoft.com/office/drawing/2014/main" val="20004"/>
                    </a:ext>
                  </a:extLst>
                </a:gridCol>
                <a:gridCol w="1055914">
                  <a:extLst>
                    <a:ext uri="{9D8B030D-6E8A-4147-A177-3AD203B41FA5}">
                      <a16:colId xmlns:a16="http://schemas.microsoft.com/office/drawing/2014/main" val="20005"/>
                    </a:ext>
                  </a:extLst>
                </a:gridCol>
                <a:gridCol w="1055914">
                  <a:extLst>
                    <a:ext uri="{9D8B030D-6E8A-4147-A177-3AD203B41FA5}">
                      <a16:colId xmlns:a16="http://schemas.microsoft.com/office/drawing/2014/main" val="20006"/>
                    </a:ext>
                  </a:extLst>
                </a:gridCol>
              </a:tblGrid>
              <a:tr h="370840">
                <a:tc rowSpan="2">
                  <a:txBody>
                    <a:bodyPr/>
                    <a:lstStyle/>
                    <a:p>
                      <a:pPr algn="ctr"/>
                      <a:r>
                        <a:rPr lang="en-US" dirty="0"/>
                        <a:t>Max item allowed</a:t>
                      </a: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Max Weight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b="1" i="0" dirty="0"/>
                        <a:t>0</a:t>
                      </a:r>
                    </a:p>
                  </a:txBody>
                  <a:tcPr>
                    <a:solidFill>
                      <a:schemeClr val="accent1"/>
                    </a:solidFill>
                  </a:tcPr>
                </a:tc>
                <a:tc>
                  <a:txBody>
                    <a:bodyPr/>
                    <a:lstStyle/>
                    <a:p>
                      <a:pPr algn="ctr"/>
                      <a:r>
                        <a:rPr lang="en-US" b="1" i="0" dirty="0"/>
                        <a:t>1</a:t>
                      </a:r>
                    </a:p>
                  </a:txBody>
                  <a:tcPr>
                    <a:solidFill>
                      <a:schemeClr val="accent1"/>
                    </a:solidFill>
                  </a:tcPr>
                </a:tc>
                <a:tc>
                  <a:txBody>
                    <a:bodyPr/>
                    <a:lstStyle/>
                    <a:p>
                      <a:pPr algn="ctr"/>
                      <a:r>
                        <a:rPr lang="en-US" b="1" i="0" dirty="0"/>
                        <a:t>2</a:t>
                      </a:r>
                    </a:p>
                  </a:txBody>
                  <a:tcPr>
                    <a:solidFill>
                      <a:schemeClr val="accent1"/>
                    </a:solidFill>
                  </a:tcPr>
                </a:tc>
                <a:tc>
                  <a:txBody>
                    <a:bodyPr/>
                    <a:lstStyle/>
                    <a:p>
                      <a:pPr algn="ctr"/>
                      <a:r>
                        <a:rPr lang="en-US" b="1" i="0" dirty="0"/>
                        <a:t>3</a:t>
                      </a:r>
                    </a:p>
                  </a:txBody>
                  <a:tcPr>
                    <a:solidFill>
                      <a:schemeClr val="accent1"/>
                    </a:solidFill>
                  </a:tcPr>
                </a:tc>
                <a:tc>
                  <a:txBody>
                    <a:bodyPr/>
                    <a:lstStyle/>
                    <a:p>
                      <a:pPr algn="ctr"/>
                      <a:r>
                        <a:rPr lang="en-US" b="1" i="0" dirty="0"/>
                        <a:t>4</a:t>
                      </a:r>
                    </a:p>
                  </a:txBody>
                  <a:tcPr>
                    <a:solidFill>
                      <a:schemeClr val="accent1"/>
                    </a:solidFill>
                  </a:tcPr>
                </a:tc>
                <a:tc>
                  <a:txBody>
                    <a:bodyPr/>
                    <a:lstStyle/>
                    <a:p>
                      <a:pPr algn="ctr"/>
                      <a:r>
                        <a:rPr lang="en-US" b="1" i="0" dirty="0"/>
                        <a:t>5</a:t>
                      </a:r>
                    </a:p>
                  </a:txBody>
                  <a:tcPr>
                    <a:solidFill>
                      <a:schemeClr val="accent1"/>
                    </a:solidFill>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r>
                        <a:rPr lang="en-US" dirty="0"/>
                        <a:t>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698200" y="629327"/>
                <a:ext cx="7988600" cy="6373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𝑊</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&gt;</m:t>
                            </m:r>
                            <m:r>
                              <a:rPr lang="en-US" sz="1800" i="1">
                                <a:latin typeface="Cambria Math" panose="02040503050406030204" pitchFamily="18" charset="0"/>
                              </a:rPr>
                              <m:t>𝑊</m:t>
                            </m:r>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e>
                            </m:d>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𝑊</m:t>
                            </m:r>
                          </m:e>
                        </m:mr>
                      </m:m>
                    </m:oMath>
                  </m:oMathPara>
                </a14:m>
                <a:endParaRPr lang="en-US" sz="1800" dirty="0"/>
              </a:p>
            </p:txBody>
          </p:sp>
        </mc:Choice>
        <mc:Fallback xmlns="">
          <p:sp>
            <p:nvSpPr>
              <p:cNvPr id="3" name="Rectangle 2"/>
              <p:cNvSpPr>
                <a:spLocks noRot="true" noChangeAspect="true" noMove="true" noResize="true" noEditPoints="true" noAdjustHandles="true" noChangeArrowheads="true" noChangeShapeType="true" noTextEdit="true"/>
              </p:cNvSpPr>
              <p:nvPr/>
            </p:nvSpPr>
            <p:spPr>
              <a:xfrm>
                <a:off x="698200" y="629327"/>
                <a:ext cx="7988600" cy="637354"/>
              </a:xfrm>
              <a:prstGeom prst="rect">
                <a:avLst/>
              </a:prstGeom>
              <a:blipFill rotWithShape="true">
                <a:blip r:embed="rId3"/>
                <a:stretch>
                  <a:fillRect l="-4" t="-7" r="8" b="77"/>
                </a:stretch>
              </a:blipFill>
            </p:spPr>
            <p:txBody>
              <a:bodyPr/>
              <a:lstStyle/>
              <a:p>
                <a:r>
                  <a:rPr lang="en-US" altLang="en-US">
                    <a:noFill/>
                  </a:rPr>
                  <a:t> </a:t>
                </a:r>
              </a:p>
            </p:txBody>
          </p:sp>
        </mc:Fallback>
      </mc:AlternateContent>
      <p:sp>
        <p:nvSpPr>
          <p:cNvPr id="2" name="Footer Placeholder 1">
            <a:extLst>
              <a:ext uri="{FF2B5EF4-FFF2-40B4-BE49-F238E27FC236}">
                <a16:creationId xmlns:a16="http://schemas.microsoft.com/office/drawing/2014/main" id="{0285734A-DF47-4C0A-8347-B032A684C55F}"/>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321FAC05-2827-4C98-BDD0-C70D46051E95}"/>
              </a:ext>
            </a:extLst>
          </p:cNvPr>
          <p:cNvSpPr>
            <a:spLocks noGrp="1"/>
          </p:cNvSpPr>
          <p:nvPr>
            <p:ph type="sldNum" sz="quarter" idx="12"/>
          </p:nvPr>
        </p:nvSpPr>
        <p:spPr/>
        <p:txBody>
          <a:bodyPr/>
          <a:lstStyle/>
          <a:p>
            <a:pPr>
              <a:defRPr/>
            </a:pPr>
            <a:fld id="{4B3F5036-F292-4C73-9705-D3BB5558A1F5}"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a:t>CR Solution</a:t>
            </a:r>
          </a:p>
        </p:txBody>
      </p:sp>
      <p:sp>
        <p:nvSpPr>
          <p:cNvPr id="7171" name="Content Placeholder 2"/>
          <p:cNvSpPr>
            <a:spLocks noGrp="1"/>
          </p:cNvSpPr>
          <p:nvPr>
            <p:ph idx="1"/>
          </p:nvPr>
        </p:nvSpPr>
        <p:spPr/>
        <p:txBody>
          <a:bodyPr/>
          <a:lstStyle/>
          <a:p>
            <a:pPr eaLnBrk="1" hangingPunct="1"/>
            <a:r>
              <a:rPr lang="en-US" dirty="0"/>
              <a:t>Thus, we have the following recurrence subject to the obvious initial conditions:</a:t>
            </a:r>
          </a:p>
          <a:p>
            <a:pPr eaLnBrk="1" hangingPunct="1">
              <a:buFontTx/>
              <a:buNone/>
            </a:pPr>
            <a:endParaRPr lang="en-US" sz="2800" b="1" i="1" dirty="0"/>
          </a:p>
          <a:p>
            <a:pPr eaLnBrk="1" hangingPunct="1">
              <a:buFontTx/>
              <a:buNone/>
            </a:pPr>
            <a:r>
              <a:rPr lang="en-US" sz="2800" b="1" i="1" dirty="0"/>
              <a:t>F(n) = max{</a:t>
            </a:r>
            <a:r>
              <a:rPr lang="en-US" sz="2800" b="1" i="1" dirty="0" err="1"/>
              <a:t>cn</a:t>
            </a:r>
            <a:r>
              <a:rPr lang="en-US" sz="2800" b="1" i="1" dirty="0"/>
              <a:t> </a:t>
            </a:r>
            <a:r>
              <a:rPr lang="pt-BR" sz="2800" b="1" dirty="0"/>
              <a:t>+ </a:t>
            </a:r>
            <a:r>
              <a:rPr lang="pt-BR" sz="2800" b="1" i="1" dirty="0"/>
              <a:t>F(n − 2), F(n − 1)}  for n &gt; 1,</a:t>
            </a:r>
          </a:p>
          <a:p>
            <a:pPr eaLnBrk="1" hangingPunct="1">
              <a:buFontTx/>
              <a:buNone/>
            </a:pPr>
            <a:r>
              <a:rPr lang="en-US" sz="2800" b="1" i="1" dirty="0"/>
              <a:t>F(0) = 0, F(1) = c1.</a:t>
            </a:r>
            <a:endParaRPr lang="en-US" sz="2800" b="1" dirty="0"/>
          </a:p>
        </p:txBody>
      </p:sp>
      <p:sp>
        <p:nvSpPr>
          <p:cNvPr id="6" name="Footer Placeholder 5">
            <a:extLst>
              <a:ext uri="{FF2B5EF4-FFF2-40B4-BE49-F238E27FC236}">
                <a16:creationId xmlns:a16="http://schemas.microsoft.com/office/drawing/2014/main" id="{E1328D5F-0F4E-4D89-8861-7D27D693B30D}"/>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42A5597E-99F0-4B08-BD81-2DD04E7FA937}"/>
              </a:ext>
            </a:extLst>
          </p:cNvPr>
          <p:cNvSpPr>
            <a:spLocks noGrp="1"/>
          </p:cNvSpPr>
          <p:nvPr>
            <p:ph type="sldNum" sz="quarter" idx="12"/>
          </p:nvPr>
        </p:nvSpPr>
        <p:spPr/>
        <p:txBody>
          <a:bodyPr/>
          <a:lstStyle/>
          <a:p>
            <a:pPr>
              <a:defRPr/>
            </a:pPr>
            <a:fld id="{506CEA49-2205-4EFB-BAAF-ED5401E11F52}"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5486401" y="1219200"/>
            <a:ext cx="3124200" cy="2142068"/>
          </a:xfrm>
        </p:spPr>
        <p:txBody>
          <a:bodyPr>
            <a:noAutofit/>
          </a:bodyPr>
          <a:lstStyle/>
          <a:p>
            <a:pPr>
              <a:lnSpc>
                <a:spcPct val="90000"/>
              </a:lnSpc>
              <a:buFont typeface="Monotype Sorts" pitchFamily="2" charset="2"/>
              <a:buNone/>
            </a:pPr>
            <a:r>
              <a:rPr lang="en-US" sz="2000" u="sng" dirty="0"/>
              <a:t>item   weight    value             </a:t>
            </a:r>
            <a:endParaRPr lang="en-US" sz="2000" i="1" u="sng" dirty="0"/>
          </a:p>
          <a:p>
            <a:pPr>
              <a:lnSpc>
                <a:spcPct val="90000"/>
              </a:lnSpc>
              <a:buFont typeface="Monotype Sorts" pitchFamily="2" charset="2"/>
              <a:buNone/>
            </a:pPr>
            <a:r>
              <a:rPr lang="en-US" sz="2000" dirty="0"/>
              <a:t>   1       2           $12</a:t>
            </a:r>
          </a:p>
          <a:p>
            <a:pPr>
              <a:lnSpc>
                <a:spcPct val="90000"/>
              </a:lnSpc>
              <a:buFont typeface="Monotype Sorts" pitchFamily="2" charset="2"/>
              <a:buNone/>
            </a:pPr>
            <a:r>
              <a:rPr lang="en-US" sz="2000" dirty="0"/>
              <a:t>   2       1           $10</a:t>
            </a:r>
          </a:p>
          <a:p>
            <a:pPr>
              <a:lnSpc>
                <a:spcPct val="90000"/>
              </a:lnSpc>
              <a:buFont typeface="Monotype Sorts" pitchFamily="2" charset="2"/>
              <a:buNone/>
            </a:pPr>
            <a:r>
              <a:rPr lang="en-US" sz="2000" dirty="0"/>
              <a:t>   3       3           $20</a:t>
            </a:r>
          </a:p>
          <a:p>
            <a:pPr>
              <a:lnSpc>
                <a:spcPct val="90000"/>
              </a:lnSpc>
              <a:buFont typeface="Monotype Sorts" pitchFamily="2" charset="2"/>
              <a:buNone/>
            </a:pPr>
            <a:r>
              <a:rPr lang="en-US" sz="2000" dirty="0"/>
              <a:t>   4       2           $15</a:t>
            </a:r>
            <a:r>
              <a:rPr kumimoji="0" lang="en-US" sz="2000" dirty="0"/>
              <a:t>	</a:t>
            </a:r>
            <a:endParaRPr lang="en-US" sz="2000" dirty="0"/>
          </a:p>
        </p:txBody>
      </p:sp>
      <p:graphicFrame>
        <p:nvGraphicFramePr>
          <p:cNvPr id="21" name="Table 20"/>
          <p:cNvGraphicFramePr>
            <a:graphicFrameLocks noGrp="1"/>
          </p:cNvGraphicFramePr>
          <p:nvPr/>
        </p:nvGraphicFramePr>
        <p:xfrm>
          <a:off x="838200" y="3048000"/>
          <a:ext cx="7391400" cy="2768600"/>
        </p:xfrm>
        <a:graphic>
          <a:graphicData uri="http://schemas.openxmlformats.org/drawingml/2006/table">
            <a:tbl>
              <a:tblPr firstRow="1" bandRow="1">
                <a:tableStyleId>{5C22544A-7EE6-4342-B048-85BDC9FD1C3A}</a:tableStyleId>
              </a:tblPr>
              <a:tblGrid>
                <a:gridCol w="1267098">
                  <a:extLst>
                    <a:ext uri="{9D8B030D-6E8A-4147-A177-3AD203B41FA5}">
                      <a16:colId xmlns:a16="http://schemas.microsoft.com/office/drawing/2014/main" val="20000"/>
                    </a:ext>
                  </a:extLst>
                </a:gridCol>
                <a:gridCol w="844732">
                  <a:extLst>
                    <a:ext uri="{9D8B030D-6E8A-4147-A177-3AD203B41FA5}">
                      <a16:colId xmlns:a16="http://schemas.microsoft.com/office/drawing/2014/main" val="20001"/>
                    </a:ext>
                  </a:extLst>
                </a:gridCol>
                <a:gridCol w="1055914">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1055914">
                  <a:extLst>
                    <a:ext uri="{9D8B030D-6E8A-4147-A177-3AD203B41FA5}">
                      <a16:colId xmlns:a16="http://schemas.microsoft.com/office/drawing/2014/main" val="20004"/>
                    </a:ext>
                  </a:extLst>
                </a:gridCol>
                <a:gridCol w="1055914">
                  <a:extLst>
                    <a:ext uri="{9D8B030D-6E8A-4147-A177-3AD203B41FA5}">
                      <a16:colId xmlns:a16="http://schemas.microsoft.com/office/drawing/2014/main" val="20005"/>
                    </a:ext>
                  </a:extLst>
                </a:gridCol>
                <a:gridCol w="1055914">
                  <a:extLst>
                    <a:ext uri="{9D8B030D-6E8A-4147-A177-3AD203B41FA5}">
                      <a16:colId xmlns:a16="http://schemas.microsoft.com/office/drawing/2014/main" val="20006"/>
                    </a:ext>
                  </a:extLst>
                </a:gridCol>
              </a:tblGrid>
              <a:tr h="370840">
                <a:tc rowSpan="2">
                  <a:txBody>
                    <a:bodyPr/>
                    <a:lstStyle/>
                    <a:p>
                      <a:pPr algn="ctr"/>
                      <a:r>
                        <a:rPr lang="en-US" dirty="0"/>
                        <a:t>Max item allowed</a:t>
                      </a: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Max Weight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b="1" i="0" dirty="0"/>
                        <a:t>0</a:t>
                      </a:r>
                    </a:p>
                  </a:txBody>
                  <a:tcPr>
                    <a:solidFill>
                      <a:schemeClr val="accent1"/>
                    </a:solidFill>
                  </a:tcPr>
                </a:tc>
                <a:tc>
                  <a:txBody>
                    <a:bodyPr/>
                    <a:lstStyle/>
                    <a:p>
                      <a:pPr algn="ctr"/>
                      <a:r>
                        <a:rPr lang="en-US" b="1" i="0" dirty="0"/>
                        <a:t>1</a:t>
                      </a:r>
                    </a:p>
                  </a:txBody>
                  <a:tcPr>
                    <a:solidFill>
                      <a:schemeClr val="accent1"/>
                    </a:solidFill>
                  </a:tcPr>
                </a:tc>
                <a:tc>
                  <a:txBody>
                    <a:bodyPr/>
                    <a:lstStyle/>
                    <a:p>
                      <a:pPr algn="ctr"/>
                      <a:r>
                        <a:rPr lang="en-US" b="1" i="0" dirty="0"/>
                        <a:t>2</a:t>
                      </a:r>
                    </a:p>
                  </a:txBody>
                  <a:tcPr>
                    <a:solidFill>
                      <a:schemeClr val="accent1"/>
                    </a:solidFill>
                  </a:tcPr>
                </a:tc>
                <a:tc>
                  <a:txBody>
                    <a:bodyPr/>
                    <a:lstStyle/>
                    <a:p>
                      <a:pPr algn="ctr"/>
                      <a:r>
                        <a:rPr lang="en-US" b="1" i="0" dirty="0"/>
                        <a:t>3</a:t>
                      </a:r>
                    </a:p>
                  </a:txBody>
                  <a:tcPr>
                    <a:solidFill>
                      <a:schemeClr val="accent1"/>
                    </a:solidFill>
                  </a:tcPr>
                </a:tc>
                <a:tc>
                  <a:txBody>
                    <a:bodyPr/>
                    <a:lstStyle/>
                    <a:p>
                      <a:pPr algn="ctr"/>
                      <a:r>
                        <a:rPr lang="en-US" b="1" i="0" dirty="0"/>
                        <a:t>4</a:t>
                      </a:r>
                    </a:p>
                  </a:txBody>
                  <a:tcPr>
                    <a:solidFill>
                      <a:schemeClr val="accent1"/>
                    </a:solidFill>
                  </a:tcPr>
                </a:tc>
                <a:tc>
                  <a:txBody>
                    <a:bodyPr/>
                    <a:lstStyle/>
                    <a:p>
                      <a:pPr algn="ctr"/>
                      <a:r>
                        <a:rPr lang="en-US" b="1" i="0" dirty="0"/>
                        <a:t>5</a:t>
                      </a:r>
                    </a:p>
                  </a:txBody>
                  <a:tcPr>
                    <a:solidFill>
                      <a:schemeClr val="accent1"/>
                    </a:solidFill>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r>
                        <a:rPr lang="en-US" dirty="0"/>
                        <a:t>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698200" y="629327"/>
                <a:ext cx="7988600" cy="6373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𝑊</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&gt;</m:t>
                            </m:r>
                            <m:r>
                              <a:rPr lang="en-US" sz="1800" i="1">
                                <a:latin typeface="Cambria Math" panose="02040503050406030204" pitchFamily="18" charset="0"/>
                              </a:rPr>
                              <m:t>𝑊</m:t>
                            </m:r>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e>
                            </m:d>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𝑊</m:t>
                            </m:r>
                          </m:e>
                        </m:mr>
                      </m:m>
                    </m:oMath>
                  </m:oMathPara>
                </a14:m>
                <a:endParaRPr lang="en-US" sz="1800" dirty="0"/>
              </a:p>
            </p:txBody>
          </p:sp>
        </mc:Choice>
        <mc:Fallback xmlns="">
          <p:sp>
            <p:nvSpPr>
              <p:cNvPr id="3" name="Rectangle 2"/>
              <p:cNvSpPr>
                <a:spLocks noRot="true" noChangeAspect="true" noMove="true" noResize="true" noEditPoints="true" noAdjustHandles="true" noChangeArrowheads="true" noChangeShapeType="true" noTextEdit="true"/>
              </p:cNvSpPr>
              <p:nvPr/>
            </p:nvSpPr>
            <p:spPr>
              <a:xfrm>
                <a:off x="698200" y="629327"/>
                <a:ext cx="7988600" cy="637354"/>
              </a:xfrm>
              <a:prstGeom prst="rect">
                <a:avLst/>
              </a:prstGeom>
              <a:blipFill rotWithShape="true">
                <a:blip r:embed="rId3"/>
                <a:stretch>
                  <a:fillRect l="-4" t="-7" r="8" b="77"/>
                </a:stretch>
              </a:blipFill>
            </p:spPr>
            <p:txBody>
              <a:bodyPr/>
              <a:lstStyle/>
              <a:p>
                <a:r>
                  <a:rPr lang="en-US" altLang="en-US">
                    <a:noFill/>
                  </a:rPr>
                  <a:t> </a:t>
                </a:r>
              </a:p>
            </p:txBody>
          </p:sp>
        </mc:Fallback>
      </mc:AlternateContent>
      <p:sp>
        <p:nvSpPr>
          <p:cNvPr id="2" name="Footer Placeholder 1">
            <a:extLst>
              <a:ext uri="{FF2B5EF4-FFF2-40B4-BE49-F238E27FC236}">
                <a16:creationId xmlns:a16="http://schemas.microsoft.com/office/drawing/2014/main" id="{2CB4C2E5-E30A-4606-85BA-D106A2E291C2}"/>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92C0E70F-1BBB-450D-A945-A05EF595A0F8}"/>
              </a:ext>
            </a:extLst>
          </p:cNvPr>
          <p:cNvSpPr>
            <a:spLocks noGrp="1"/>
          </p:cNvSpPr>
          <p:nvPr>
            <p:ph type="sldNum" sz="quarter" idx="12"/>
          </p:nvPr>
        </p:nvSpPr>
        <p:spPr/>
        <p:txBody>
          <a:bodyPr/>
          <a:lstStyle/>
          <a:p>
            <a:pPr>
              <a:defRPr/>
            </a:pPr>
            <a:fld id="{4B3F5036-F292-4C73-9705-D3BB5558A1F5}"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5638801" y="1219200"/>
            <a:ext cx="2971800" cy="2142068"/>
          </a:xfrm>
        </p:spPr>
        <p:txBody>
          <a:bodyPr>
            <a:noAutofit/>
          </a:bodyPr>
          <a:lstStyle/>
          <a:p>
            <a:pPr>
              <a:lnSpc>
                <a:spcPct val="90000"/>
              </a:lnSpc>
              <a:buFont typeface="Monotype Sorts" pitchFamily="2" charset="2"/>
              <a:buNone/>
            </a:pPr>
            <a:r>
              <a:rPr lang="en-US" sz="2000" u="sng" dirty="0"/>
              <a:t>item   weight    value             </a:t>
            </a:r>
            <a:endParaRPr lang="en-US" sz="2000" i="1" u="sng" dirty="0"/>
          </a:p>
          <a:p>
            <a:pPr>
              <a:lnSpc>
                <a:spcPct val="90000"/>
              </a:lnSpc>
              <a:buFont typeface="Monotype Sorts" pitchFamily="2" charset="2"/>
              <a:buNone/>
            </a:pPr>
            <a:r>
              <a:rPr lang="en-US" sz="2000" dirty="0"/>
              <a:t>   1       2           $12</a:t>
            </a:r>
          </a:p>
          <a:p>
            <a:pPr>
              <a:lnSpc>
                <a:spcPct val="90000"/>
              </a:lnSpc>
              <a:buFont typeface="Monotype Sorts" pitchFamily="2" charset="2"/>
              <a:buNone/>
            </a:pPr>
            <a:r>
              <a:rPr lang="en-US" sz="2000" dirty="0"/>
              <a:t>   2       1           $10</a:t>
            </a:r>
          </a:p>
          <a:p>
            <a:pPr>
              <a:lnSpc>
                <a:spcPct val="90000"/>
              </a:lnSpc>
              <a:buFont typeface="Monotype Sorts" pitchFamily="2" charset="2"/>
              <a:buNone/>
            </a:pPr>
            <a:r>
              <a:rPr lang="en-US" sz="2000" dirty="0"/>
              <a:t>   3       3           $20</a:t>
            </a:r>
          </a:p>
          <a:p>
            <a:pPr>
              <a:lnSpc>
                <a:spcPct val="90000"/>
              </a:lnSpc>
              <a:buFont typeface="Monotype Sorts" pitchFamily="2" charset="2"/>
              <a:buNone/>
            </a:pPr>
            <a:r>
              <a:rPr lang="en-US" sz="2000" dirty="0"/>
              <a:t>   4       2           $15</a:t>
            </a:r>
            <a:r>
              <a:rPr kumimoji="0" lang="en-US" sz="2000" dirty="0"/>
              <a:t>	</a:t>
            </a:r>
            <a:endParaRPr lang="en-US" sz="2000" dirty="0"/>
          </a:p>
        </p:txBody>
      </p:sp>
      <p:graphicFrame>
        <p:nvGraphicFramePr>
          <p:cNvPr id="21" name="Table 20"/>
          <p:cNvGraphicFramePr>
            <a:graphicFrameLocks noGrp="1"/>
          </p:cNvGraphicFramePr>
          <p:nvPr/>
        </p:nvGraphicFramePr>
        <p:xfrm>
          <a:off x="838200" y="3048000"/>
          <a:ext cx="7391400" cy="2768600"/>
        </p:xfrm>
        <a:graphic>
          <a:graphicData uri="http://schemas.openxmlformats.org/drawingml/2006/table">
            <a:tbl>
              <a:tblPr firstRow="1" bandRow="1">
                <a:tableStyleId>{5C22544A-7EE6-4342-B048-85BDC9FD1C3A}</a:tableStyleId>
              </a:tblPr>
              <a:tblGrid>
                <a:gridCol w="1267098">
                  <a:extLst>
                    <a:ext uri="{9D8B030D-6E8A-4147-A177-3AD203B41FA5}">
                      <a16:colId xmlns:a16="http://schemas.microsoft.com/office/drawing/2014/main" val="20000"/>
                    </a:ext>
                  </a:extLst>
                </a:gridCol>
                <a:gridCol w="844732">
                  <a:extLst>
                    <a:ext uri="{9D8B030D-6E8A-4147-A177-3AD203B41FA5}">
                      <a16:colId xmlns:a16="http://schemas.microsoft.com/office/drawing/2014/main" val="20001"/>
                    </a:ext>
                  </a:extLst>
                </a:gridCol>
                <a:gridCol w="1055914">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1055914">
                  <a:extLst>
                    <a:ext uri="{9D8B030D-6E8A-4147-A177-3AD203B41FA5}">
                      <a16:colId xmlns:a16="http://schemas.microsoft.com/office/drawing/2014/main" val="20004"/>
                    </a:ext>
                  </a:extLst>
                </a:gridCol>
                <a:gridCol w="1055914">
                  <a:extLst>
                    <a:ext uri="{9D8B030D-6E8A-4147-A177-3AD203B41FA5}">
                      <a16:colId xmlns:a16="http://schemas.microsoft.com/office/drawing/2014/main" val="20005"/>
                    </a:ext>
                  </a:extLst>
                </a:gridCol>
                <a:gridCol w="1055914">
                  <a:extLst>
                    <a:ext uri="{9D8B030D-6E8A-4147-A177-3AD203B41FA5}">
                      <a16:colId xmlns:a16="http://schemas.microsoft.com/office/drawing/2014/main" val="20006"/>
                    </a:ext>
                  </a:extLst>
                </a:gridCol>
              </a:tblGrid>
              <a:tr h="370840">
                <a:tc rowSpan="2">
                  <a:txBody>
                    <a:bodyPr/>
                    <a:lstStyle/>
                    <a:p>
                      <a:pPr algn="ctr"/>
                      <a:r>
                        <a:rPr lang="en-US" dirty="0"/>
                        <a:t>Max item allowed</a:t>
                      </a: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Max Weight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b="1" i="0" dirty="0"/>
                        <a:t>0</a:t>
                      </a:r>
                    </a:p>
                  </a:txBody>
                  <a:tcPr>
                    <a:solidFill>
                      <a:schemeClr val="accent1"/>
                    </a:solidFill>
                  </a:tcPr>
                </a:tc>
                <a:tc>
                  <a:txBody>
                    <a:bodyPr/>
                    <a:lstStyle/>
                    <a:p>
                      <a:pPr algn="ctr"/>
                      <a:r>
                        <a:rPr lang="en-US" b="1" i="0" dirty="0"/>
                        <a:t>1</a:t>
                      </a:r>
                    </a:p>
                  </a:txBody>
                  <a:tcPr>
                    <a:solidFill>
                      <a:schemeClr val="accent1"/>
                    </a:solidFill>
                  </a:tcPr>
                </a:tc>
                <a:tc>
                  <a:txBody>
                    <a:bodyPr/>
                    <a:lstStyle/>
                    <a:p>
                      <a:pPr algn="ctr"/>
                      <a:r>
                        <a:rPr lang="en-US" b="1" i="0" dirty="0"/>
                        <a:t>2</a:t>
                      </a:r>
                    </a:p>
                  </a:txBody>
                  <a:tcPr>
                    <a:solidFill>
                      <a:schemeClr val="accent1"/>
                    </a:solidFill>
                  </a:tcPr>
                </a:tc>
                <a:tc>
                  <a:txBody>
                    <a:bodyPr/>
                    <a:lstStyle/>
                    <a:p>
                      <a:pPr algn="ctr"/>
                      <a:r>
                        <a:rPr lang="en-US" b="1" i="0" dirty="0"/>
                        <a:t>3</a:t>
                      </a:r>
                    </a:p>
                  </a:txBody>
                  <a:tcPr>
                    <a:solidFill>
                      <a:schemeClr val="accent1"/>
                    </a:solidFill>
                  </a:tcPr>
                </a:tc>
                <a:tc>
                  <a:txBody>
                    <a:bodyPr/>
                    <a:lstStyle/>
                    <a:p>
                      <a:pPr algn="ctr"/>
                      <a:r>
                        <a:rPr lang="en-US" b="1" i="0" dirty="0"/>
                        <a:t>4</a:t>
                      </a:r>
                    </a:p>
                  </a:txBody>
                  <a:tcPr>
                    <a:solidFill>
                      <a:schemeClr val="accent1"/>
                    </a:solidFill>
                  </a:tcPr>
                </a:tc>
                <a:tc>
                  <a:txBody>
                    <a:bodyPr/>
                    <a:lstStyle/>
                    <a:p>
                      <a:pPr algn="ctr"/>
                      <a:r>
                        <a:rPr lang="en-US" b="1" i="0" dirty="0"/>
                        <a:t>5</a:t>
                      </a:r>
                    </a:p>
                  </a:txBody>
                  <a:tcPr>
                    <a:solidFill>
                      <a:schemeClr val="accent1"/>
                    </a:solidFill>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pPr algn="ctr"/>
                      <a:r>
                        <a:rPr lang="en-US" dirty="0"/>
                        <a:t>0</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22</a:t>
                      </a:r>
                    </a:p>
                  </a:txBody>
                  <a:tcPr/>
                </a:tc>
                <a:tc>
                  <a:txBody>
                    <a:bodyPr/>
                    <a:lstStyle/>
                    <a:p>
                      <a:pPr algn="ctr"/>
                      <a:r>
                        <a:rPr lang="en-US" dirty="0"/>
                        <a:t>22</a:t>
                      </a:r>
                    </a:p>
                  </a:txBody>
                  <a:tcPr/>
                </a:tc>
                <a:tc>
                  <a:txBody>
                    <a:bodyPr/>
                    <a:lstStyle/>
                    <a:p>
                      <a:pPr algn="ctr"/>
                      <a:r>
                        <a:rPr lang="en-US" dirty="0"/>
                        <a:t>22</a:t>
                      </a:r>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5"/>
                  </a:ext>
                </a:extLst>
              </a:tr>
              <a:tr h="370840">
                <a:tc>
                  <a:txBody>
                    <a:bodyPr/>
                    <a:lstStyle/>
                    <a:p>
                      <a:r>
                        <a:rPr lang="en-US" dirty="0"/>
                        <a:t>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698200" y="629327"/>
                <a:ext cx="7988600" cy="6373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𝑊</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&gt;</m:t>
                            </m:r>
                            <m:r>
                              <a:rPr lang="en-US" sz="1800" i="1">
                                <a:latin typeface="Cambria Math" panose="02040503050406030204" pitchFamily="18" charset="0"/>
                              </a:rPr>
                              <m:t>𝑊</m:t>
                            </m:r>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e>
                            </m:d>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𝑊</m:t>
                            </m:r>
                          </m:e>
                        </m:mr>
                      </m:m>
                    </m:oMath>
                  </m:oMathPara>
                </a14:m>
                <a:endParaRPr lang="en-US" sz="1800" dirty="0"/>
              </a:p>
            </p:txBody>
          </p:sp>
        </mc:Choice>
        <mc:Fallback xmlns="">
          <p:sp>
            <p:nvSpPr>
              <p:cNvPr id="3" name="Rectangle 2"/>
              <p:cNvSpPr>
                <a:spLocks noRot="true" noChangeAspect="true" noMove="true" noResize="true" noEditPoints="true" noAdjustHandles="true" noChangeArrowheads="true" noChangeShapeType="true" noTextEdit="true"/>
              </p:cNvSpPr>
              <p:nvPr/>
            </p:nvSpPr>
            <p:spPr>
              <a:xfrm>
                <a:off x="698200" y="629327"/>
                <a:ext cx="7988600" cy="637354"/>
              </a:xfrm>
              <a:prstGeom prst="rect">
                <a:avLst/>
              </a:prstGeom>
              <a:blipFill rotWithShape="true">
                <a:blip r:embed="rId3"/>
                <a:stretch>
                  <a:fillRect l="-4" t="-7" r="8" b="77"/>
                </a:stretch>
              </a:blipFill>
            </p:spPr>
            <p:txBody>
              <a:bodyPr/>
              <a:lstStyle/>
              <a:p>
                <a:r>
                  <a:rPr lang="en-US" altLang="en-US">
                    <a:noFill/>
                  </a:rPr>
                  <a:t> </a:t>
                </a:r>
              </a:p>
            </p:txBody>
          </p:sp>
        </mc:Fallback>
      </mc:AlternateContent>
      <p:sp>
        <p:nvSpPr>
          <p:cNvPr id="2" name="Footer Placeholder 1">
            <a:extLst>
              <a:ext uri="{FF2B5EF4-FFF2-40B4-BE49-F238E27FC236}">
                <a16:creationId xmlns:a16="http://schemas.microsoft.com/office/drawing/2014/main" id="{15A3F7A9-0104-4C87-A240-9742D136AFB3}"/>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E355F424-ED7D-4340-B2F8-9DF67713A7B4}"/>
              </a:ext>
            </a:extLst>
          </p:cNvPr>
          <p:cNvSpPr>
            <a:spLocks noGrp="1"/>
          </p:cNvSpPr>
          <p:nvPr>
            <p:ph type="sldNum" sz="quarter" idx="12"/>
          </p:nvPr>
        </p:nvSpPr>
        <p:spPr/>
        <p:txBody>
          <a:bodyPr/>
          <a:lstStyle/>
          <a:p>
            <a:pPr>
              <a:defRPr/>
            </a:pPr>
            <a:fld id="{4B3F5036-F292-4C73-9705-D3BB5558A1F5}"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5410201" y="1219200"/>
            <a:ext cx="3200400" cy="2142068"/>
          </a:xfrm>
        </p:spPr>
        <p:txBody>
          <a:bodyPr>
            <a:noAutofit/>
          </a:bodyPr>
          <a:lstStyle/>
          <a:p>
            <a:pPr>
              <a:lnSpc>
                <a:spcPct val="90000"/>
              </a:lnSpc>
              <a:buFont typeface="Monotype Sorts" pitchFamily="2" charset="2"/>
              <a:buNone/>
            </a:pPr>
            <a:r>
              <a:rPr lang="en-US" sz="2000" u="sng" dirty="0"/>
              <a:t>item   weight    value             </a:t>
            </a:r>
            <a:endParaRPr lang="en-US" sz="2000" i="1" u="sng" dirty="0"/>
          </a:p>
          <a:p>
            <a:pPr>
              <a:lnSpc>
                <a:spcPct val="90000"/>
              </a:lnSpc>
              <a:buFont typeface="Monotype Sorts" pitchFamily="2" charset="2"/>
              <a:buNone/>
            </a:pPr>
            <a:r>
              <a:rPr lang="en-US" sz="2000" dirty="0"/>
              <a:t>   1       2           $12</a:t>
            </a:r>
          </a:p>
          <a:p>
            <a:pPr>
              <a:lnSpc>
                <a:spcPct val="90000"/>
              </a:lnSpc>
              <a:buFont typeface="Monotype Sorts" pitchFamily="2" charset="2"/>
              <a:buNone/>
            </a:pPr>
            <a:r>
              <a:rPr lang="en-US" sz="2000" dirty="0"/>
              <a:t>   2       1           $10</a:t>
            </a:r>
          </a:p>
          <a:p>
            <a:pPr>
              <a:lnSpc>
                <a:spcPct val="90000"/>
              </a:lnSpc>
              <a:buFont typeface="Monotype Sorts" pitchFamily="2" charset="2"/>
              <a:buNone/>
            </a:pPr>
            <a:r>
              <a:rPr lang="en-US" sz="2000" dirty="0"/>
              <a:t>   3       3           $20</a:t>
            </a:r>
          </a:p>
          <a:p>
            <a:pPr>
              <a:lnSpc>
                <a:spcPct val="90000"/>
              </a:lnSpc>
              <a:buFont typeface="Monotype Sorts" pitchFamily="2" charset="2"/>
              <a:buNone/>
            </a:pPr>
            <a:r>
              <a:rPr lang="en-US" sz="2000" dirty="0"/>
              <a:t>   4       2           $15</a:t>
            </a:r>
            <a:r>
              <a:rPr kumimoji="0" lang="en-US" sz="2000" dirty="0"/>
              <a:t>	</a:t>
            </a:r>
            <a:endParaRPr lang="en-US" sz="2000" dirty="0"/>
          </a:p>
        </p:txBody>
      </p:sp>
      <p:graphicFrame>
        <p:nvGraphicFramePr>
          <p:cNvPr id="21" name="Table 20"/>
          <p:cNvGraphicFramePr>
            <a:graphicFrameLocks noGrp="1"/>
          </p:cNvGraphicFramePr>
          <p:nvPr/>
        </p:nvGraphicFramePr>
        <p:xfrm>
          <a:off x="838200" y="3048000"/>
          <a:ext cx="7391400" cy="2768600"/>
        </p:xfrm>
        <a:graphic>
          <a:graphicData uri="http://schemas.openxmlformats.org/drawingml/2006/table">
            <a:tbl>
              <a:tblPr firstRow="1" bandRow="1">
                <a:tableStyleId>{5C22544A-7EE6-4342-B048-85BDC9FD1C3A}</a:tableStyleId>
              </a:tblPr>
              <a:tblGrid>
                <a:gridCol w="1267098">
                  <a:extLst>
                    <a:ext uri="{9D8B030D-6E8A-4147-A177-3AD203B41FA5}">
                      <a16:colId xmlns:a16="http://schemas.microsoft.com/office/drawing/2014/main" val="20000"/>
                    </a:ext>
                  </a:extLst>
                </a:gridCol>
                <a:gridCol w="844732">
                  <a:extLst>
                    <a:ext uri="{9D8B030D-6E8A-4147-A177-3AD203B41FA5}">
                      <a16:colId xmlns:a16="http://schemas.microsoft.com/office/drawing/2014/main" val="20001"/>
                    </a:ext>
                  </a:extLst>
                </a:gridCol>
                <a:gridCol w="1055914">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1055914">
                  <a:extLst>
                    <a:ext uri="{9D8B030D-6E8A-4147-A177-3AD203B41FA5}">
                      <a16:colId xmlns:a16="http://schemas.microsoft.com/office/drawing/2014/main" val="20004"/>
                    </a:ext>
                  </a:extLst>
                </a:gridCol>
                <a:gridCol w="1055914">
                  <a:extLst>
                    <a:ext uri="{9D8B030D-6E8A-4147-A177-3AD203B41FA5}">
                      <a16:colId xmlns:a16="http://schemas.microsoft.com/office/drawing/2014/main" val="20005"/>
                    </a:ext>
                  </a:extLst>
                </a:gridCol>
                <a:gridCol w="1055914">
                  <a:extLst>
                    <a:ext uri="{9D8B030D-6E8A-4147-A177-3AD203B41FA5}">
                      <a16:colId xmlns:a16="http://schemas.microsoft.com/office/drawing/2014/main" val="20006"/>
                    </a:ext>
                  </a:extLst>
                </a:gridCol>
              </a:tblGrid>
              <a:tr h="370840">
                <a:tc rowSpan="2">
                  <a:txBody>
                    <a:bodyPr/>
                    <a:lstStyle/>
                    <a:p>
                      <a:pPr algn="ctr"/>
                      <a:r>
                        <a:rPr lang="en-US" dirty="0"/>
                        <a:t>Max item allowed</a:t>
                      </a: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Max Weight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b="1" i="0" dirty="0"/>
                        <a:t>0</a:t>
                      </a:r>
                    </a:p>
                  </a:txBody>
                  <a:tcPr>
                    <a:solidFill>
                      <a:schemeClr val="accent1"/>
                    </a:solidFill>
                  </a:tcPr>
                </a:tc>
                <a:tc>
                  <a:txBody>
                    <a:bodyPr/>
                    <a:lstStyle/>
                    <a:p>
                      <a:pPr algn="ctr"/>
                      <a:r>
                        <a:rPr lang="en-US" b="1" i="0" dirty="0"/>
                        <a:t>1</a:t>
                      </a:r>
                    </a:p>
                  </a:txBody>
                  <a:tcPr>
                    <a:solidFill>
                      <a:schemeClr val="accent1"/>
                    </a:solidFill>
                  </a:tcPr>
                </a:tc>
                <a:tc>
                  <a:txBody>
                    <a:bodyPr/>
                    <a:lstStyle/>
                    <a:p>
                      <a:pPr algn="ctr"/>
                      <a:r>
                        <a:rPr lang="en-US" b="1" i="0" dirty="0"/>
                        <a:t>2</a:t>
                      </a:r>
                    </a:p>
                  </a:txBody>
                  <a:tcPr>
                    <a:solidFill>
                      <a:schemeClr val="accent1"/>
                    </a:solidFill>
                  </a:tcPr>
                </a:tc>
                <a:tc>
                  <a:txBody>
                    <a:bodyPr/>
                    <a:lstStyle/>
                    <a:p>
                      <a:pPr algn="ctr"/>
                      <a:r>
                        <a:rPr lang="en-US" b="1" i="0" dirty="0"/>
                        <a:t>3</a:t>
                      </a:r>
                    </a:p>
                  </a:txBody>
                  <a:tcPr>
                    <a:solidFill>
                      <a:schemeClr val="accent1"/>
                    </a:solidFill>
                  </a:tcPr>
                </a:tc>
                <a:tc>
                  <a:txBody>
                    <a:bodyPr/>
                    <a:lstStyle/>
                    <a:p>
                      <a:pPr algn="ctr"/>
                      <a:r>
                        <a:rPr lang="en-US" b="1" i="0" dirty="0"/>
                        <a:t>4</a:t>
                      </a:r>
                    </a:p>
                  </a:txBody>
                  <a:tcPr>
                    <a:solidFill>
                      <a:schemeClr val="accent1"/>
                    </a:solidFill>
                  </a:tcPr>
                </a:tc>
                <a:tc>
                  <a:txBody>
                    <a:bodyPr/>
                    <a:lstStyle/>
                    <a:p>
                      <a:pPr algn="ctr"/>
                      <a:r>
                        <a:rPr lang="en-US" b="1" i="0" dirty="0"/>
                        <a:t>5</a:t>
                      </a:r>
                    </a:p>
                  </a:txBody>
                  <a:tcPr>
                    <a:solidFill>
                      <a:schemeClr val="accent1"/>
                    </a:solidFill>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pPr algn="ctr"/>
                      <a:r>
                        <a:rPr lang="en-US" dirty="0"/>
                        <a:t>0</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22</a:t>
                      </a:r>
                    </a:p>
                  </a:txBody>
                  <a:tcPr/>
                </a:tc>
                <a:tc>
                  <a:txBody>
                    <a:bodyPr/>
                    <a:lstStyle/>
                    <a:p>
                      <a:pPr algn="ctr"/>
                      <a:r>
                        <a:rPr lang="en-US" dirty="0"/>
                        <a:t>22</a:t>
                      </a:r>
                    </a:p>
                  </a:txBody>
                  <a:tcPr/>
                </a:tc>
                <a:tc>
                  <a:txBody>
                    <a:bodyPr/>
                    <a:lstStyle/>
                    <a:p>
                      <a:pPr algn="ctr"/>
                      <a:r>
                        <a:rPr lang="en-US" dirty="0"/>
                        <a:t>22</a:t>
                      </a:r>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pPr algn="ctr"/>
                      <a:r>
                        <a:rPr lang="en-US" dirty="0"/>
                        <a:t>0</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22</a:t>
                      </a:r>
                    </a:p>
                  </a:txBody>
                  <a:tcPr/>
                </a:tc>
                <a:tc>
                  <a:txBody>
                    <a:bodyPr/>
                    <a:lstStyle/>
                    <a:p>
                      <a:pPr algn="ctr"/>
                      <a:r>
                        <a:rPr lang="en-US" dirty="0"/>
                        <a:t>30</a:t>
                      </a:r>
                    </a:p>
                  </a:txBody>
                  <a:tcPr/>
                </a:tc>
                <a:tc>
                  <a:txBody>
                    <a:bodyPr/>
                    <a:lstStyle/>
                    <a:p>
                      <a:pPr algn="ctr"/>
                      <a:r>
                        <a:rPr lang="en-US" dirty="0"/>
                        <a:t>32</a:t>
                      </a:r>
                    </a:p>
                  </a:txBody>
                  <a:tcPr/>
                </a:tc>
                <a:extLst>
                  <a:ext uri="{0D108BD9-81ED-4DB2-BD59-A6C34878D82A}">
                    <a16:rowId xmlns:a16="http://schemas.microsoft.com/office/drawing/2014/main" val="10005"/>
                  </a:ext>
                </a:extLst>
              </a:tr>
              <a:tr h="370840">
                <a:tc>
                  <a:txBody>
                    <a:bodyPr/>
                    <a:lstStyle/>
                    <a:p>
                      <a:r>
                        <a:rPr lang="en-US" dirty="0"/>
                        <a:t>4</a:t>
                      </a:r>
                    </a:p>
                  </a:txBody>
                  <a:tcPr/>
                </a:tc>
                <a:tc>
                  <a:txBody>
                    <a:bodyPr/>
                    <a:lstStyle/>
                    <a:p>
                      <a:pPr algn="ctr"/>
                      <a:r>
                        <a:rPr lang="en-US" dirty="0"/>
                        <a:t>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698200" y="629327"/>
                <a:ext cx="7988600" cy="6373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𝑊</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&gt;</m:t>
                            </m:r>
                            <m:r>
                              <a:rPr lang="en-US" sz="1800" i="1">
                                <a:latin typeface="Cambria Math" panose="02040503050406030204" pitchFamily="18" charset="0"/>
                              </a:rPr>
                              <m:t>𝑊</m:t>
                            </m:r>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e>
                            </m:d>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𝑊</m:t>
                            </m:r>
                          </m:e>
                        </m:mr>
                      </m:m>
                    </m:oMath>
                  </m:oMathPara>
                </a14:m>
                <a:endParaRPr lang="en-US" sz="1800" dirty="0"/>
              </a:p>
            </p:txBody>
          </p:sp>
        </mc:Choice>
        <mc:Fallback xmlns="">
          <p:sp>
            <p:nvSpPr>
              <p:cNvPr id="3" name="Rectangle 2"/>
              <p:cNvSpPr>
                <a:spLocks noRot="true" noChangeAspect="true" noMove="true" noResize="true" noEditPoints="true" noAdjustHandles="true" noChangeArrowheads="true" noChangeShapeType="true" noTextEdit="true"/>
              </p:cNvSpPr>
              <p:nvPr/>
            </p:nvSpPr>
            <p:spPr>
              <a:xfrm>
                <a:off x="698200" y="629327"/>
                <a:ext cx="7988600" cy="637354"/>
              </a:xfrm>
              <a:prstGeom prst="rect">
                <a:avLst/>
              </a:prstGeom>
              <a:blipFill rotWithShape="true">
                <a:blip r:embed="rId3"/>
                <a:stretch>
                  <a:fillRect l="-4" t="-7" r="8" b="77"/>
                </a:stretch>
              </a:blipFill>
            </p:spPr>
            <p:txBody>
              <a:bodyPr/>
              <a:lstStyle/>
              <a:p>
                <a:r>
                  <a:rPr lang="en-US" altLang="en-US">
                    <a:noFill/>
                  </a:rPr>
                  <a:t> </a:t>
                </a:r>
              </a:p>
            </p:txBody>
          </p:sp>
        </mc:Fallback>
      </mc:AlternateContent>
      <p:sp>
        <p:nvSpPr>
          <p:cNvPr id="2" name="Footer Placeholder 1">
            <a:extLst>
              <a:ext uri="{FF2B5EF4-FFF2-40B4-BE49-F238E27FC236}">
                <a16:creationId xmlns:a16="http://schemas.microsoft.com/office/drawing/2014/main" id="{681ED402-2AA5-4AE2-BE1E-5296D79F709A}"/>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4812C7C6-8743-48E8-A80A-B50A6CF4BAA5}"/>
              </a:ext>
            </a:extLst>
          </p:cNvPr>
          <p:cNvSpPr>
            <a:spLocks noGrp="1"/>
          </p:cNvSpPr>
          <p:nvPr>
            <p:ph type="sldNum" sz="quarter" idx="12"/>
          </p:nvPr>
        </p:nvSpPr>
        <p:spPr/>
        <p:txBody>
          <a:bodyPr/>
          <a:lstStyle/>
          <a:p>
            <a:pPr>
              <a:defRPr/>
            </a:pPr>
            <a:fld id="{4B3F5036-F292-4C73-9705-D3BB5558A1F5}" type="slidenum">
              <a:rPr lang="en-US" smtClean="0"/>
              <a:pPr>
                <a:defRPr/>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5715001" y="1058332"/>
            <a:ext cx="2895600" cy="2142068"/>
          </a:xfrm>
        </p:spPr>
        <p:txBody>
          <a:bodyPr>
            <a:noAutofit/>
          </a:bodyPr>
          <a:lstStyle/>
          <a:p>
            <a:pPr>
              <a:lnSpc>
                <a:spcPct val="90000"/>
              </a:lnSpc>
              <a:buFont typeface="Monotype Sorts" pitchFamily="2" charset="2"/>
              <a:buNone/>
            </a:pPr>
            <a:r>
              <a:rPr lang="en-US" sz="2000" u="sng" dirty="0"/>
              <a:t>item   weight    value             </a:t>
            </a:r>
            <a:endParaRPr lang="en-US" sz="2000" i="1" u="sng" dirty="0"/>
          </a:p>
          <a:p>
            <a:pPr>
              <a:lnSpc>
                <a:spcPct val="90000"/>
              </a:lnSpc>
              <a:buFont typeface="Monotype Sorts" pitchFamily="2" charset="2"/>
              <a:buNone/>
            </a:pPr>
            <a:r>
              <a:rPr lang="en-US" sz="2000" dirty="0"/>
              <a:t>   1       2           $12</a:t>
            </a:r>
          </a:p>
          <a:p>
            <a:pPr>
              <a:lnSpc>
                <a:spcPct val="90000"/>
              </a:lnSpc>
              <a:buFont typeface="Monotype Sorts" pitchFamily="2" charset="2"/>
              <a:buNone/>
            </a:pPr>
            <a:r>
              <a:rPr lang="en-US" sz="2000" dirty="0"/>
              <a:t>   2       1           $10</a:t>
            </a:r>
          </a:p>
          <a:p>
            <a:pPr>
              <a:lnSpc>
                <a:spcPct val="90000"/>
              </a:lnSpc>
              <a:buFont typeface="Monotype Sorts" pitchFamily="2" charset="2"/>
              <a:buNone/>
            </a:pPr>
            <a:r>
              <a:rPr lang="en-US" sz="2000" dirty="0"/>
              <a:t>   3       3           $20</a:t>
            </a:r>
          </a:p>
          <a:p>
            <a:pPr>
              <a:lnSpc>
                <a:spcPct val="90000"/>
              </a:lnSpc>
              <a:buFont typeface="Monotype Sorts" pitchFamily="2" charset="2"/>
              <a:buNone/>
            </a:pPr>
            <a:r>
              <a:rPr lang="en-US" sz="2000" dirty="0"/>
              <a:t>   4       2           $15</a:t>
            </a:r>
            <a:r>
              <a:rPr kumimoji="0" lang="en-US" sz="2000" dirty="0"/>
              <a:t>	</a:t>
            </a:r>
            <a:endParaRPr lang="en-US" sz="2000" dirty="0"/>
          </a:p>
        </p:txBody>
      </p:sp>
      <p:graphicFrame>
        <p:nvGraphicFramePr>
          <p:cNvPr id="21" name="Table 20"/>
          <p:cNvGraphicFramePr>
            <a:graphicFrameLocks noGrp="1"/>
          </p:cNvGraphicFramePr>
          <p:nvPr/>
        </p:nvGraphicFramePr>
        <p:xfrm>
          <a:off x="838200" y="3048000"/>
          <a:ext cx="7391400" cy="2768600"/>
        </p:xfrm>
        <a:graphic>
          <a:graphicData uri="http://schemas.openxmlformats.org/drawingml/2006/table">
            <a:tbl>
              <a:tblPr firstRow="1" bandRow="1">
                <a:tableStyleId>{5C22544A-7EE6-4342-B048-85BDC9FD1C3A}</a:tableStyleId>
              </a:tblPr>
              <a:tblGrid>
                <a:gridCol w="1267098">
                  <a:extLst>
                    <a:ext uri="{9D8B030D-6E8A-4147-A177-3AD203B41FA5}">
                      <a16:colId xmlns:a16="http://schemas.microsoft.com/office/drawing/2014/main" val="20000"/>
                    </a:ext>
                  </a:extLst>
                </a:gridCol>
                <a:gridCol w="844732">
                  <a:extLst>
                    <a:ext uri="{9D8B030D-6E8A-4147-A177-3AD203B41FA5}">
                      <a16:colId xmlns:a16="http://schemas.microsoft.com/office/drawing/2014/main" val="20001"/>
                    </a:ext>
                  </a:extLst>
                </a:gridCol>
                <a:gridCol w="1055914">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1055914">
                  <a:extLst>
                    <a:ext uri="{9D8B030D-6E8A-4147-A177-3AD203B41FA5}">
                      <a16:colId xmlns:a16="http://schemas.microsoft.com/office/drawing/2014/main" val="20004"/>
                    </a:ext>
                  </a:extLst>
                </a:gridCol>
                <a:gridCol w="1055914">
                  <a:extLst>
                    <a:ext uri="{9D8B030D-6E8A-4147-A177-3AD203B41FA5}">
                      <a16:colId xmlns:a16="http://schemas.microsoft.com/office/drawing/2014/main" val="20005"/>
                    </a:ext>
                  </a:extLst>
                </a:gridCol>
                <a:gridCol w="1055914">
                  <a:extLst>
                    <a:ext uri="{9D8B030D-6E8A-4147-A177-3AD203B41FA5}">
                      <a16:colId xmlns:a16="http://schemas.microsoft.com/office/drawing/2014/main" val="20006"/>
                    </a:ext>
                  </a:extLst>
                </a:gridCol>
              </a:tblGrid>
              <a:tr h="370840">
                <a:tc rowSpan="2">
                  <a:txBody>
                    <a:bodyPr/>
                    <a:lstStyle/>
                    <a:p>
                      <a:pPr algn="ctr"/>
                      <a:r>
                        <a:rPr lang="en-US" dirty="0"/>
                        <a:t>Max item allowed</a:t>
                      </a: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Max Weight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b="1" i="0" dirty="0"/>
                        <a:t>0</a:t>
                      </a:r>
                    </a:p>
                  </a:txBody>
                  <a:tcPr>
                    <a:solidFill>
                      <a:schemeClr val="accent1"/>
                    </a:solidFill>
                  </a:tcPr>
                </a:tc>
                <a:tc>
                  <a:txBody>
                    <a:bodyPr/>
                    <a:lstStyle/>
                    <a:p>
                      <a:pPr algn="ctr"/>
                      <a:r>
                        <a:rPr lang="en-US" b="1" i="0" dirty="0"/>
                        <a:t>1</a:t>
                      </a:r>
                    </a:p>
                  </a:txBody>
                  <a:tcPr>
                    <a:solidFill>
                      <a:schemeClr val="accent1"/>
                    </a:solidFill>
                  </a:tcPr>
                </a:tc>
                <a:tc>
                  <a:txBody>
                    <a:bodyPr/>
                    <a:lstStyle/>
                    <a:p>
                      <a:pPr algn="ctr"/>
                      <a:r>
                        <a:rPr lang="en-US" b="1" i="0" dirty="0"/>
                        <a:t>2</a:t>
                      </a:r>
                    </a:p>
                  </a:txBody>
                  <a:tcPr>
                    <a:solidFill>
                      <a:schemeClr val="accent1"/>
                    </a:solidFill>
                  </a:tcPr>
                </a:tc>
                <a:tc>
                  <a:txBody>
                    <a:bodyPr/>
                    <a:lstStyle/>
                    <a:p>
                      <a:pPr algn="ctr"/>
                      <a:r>
                        <a:rPr lang="en-US" b="1" i="0" dirty="0"/>
                        <a:t>3</a:t>
                      </a:r>
                    </a:p>
                  </a:txBody>
                  <a:tcPr>
                    <a:solidFill>
                      <a:schemeClr val="accent1"/>
                    </a:solidFill>
                  </a:tcPr>
                </a:tc>
                <a:tc>
                  <a:txBody>
                    <a:bodyPr/>
                    <a:lstStyle/>
                    <a:p>
                      <a:pPr algn="ctr"/>
                      <a:r>
                        <a:rPr lang="en-US" b="1" i="0" dirty="0"/>
                        <a:t>4</a:t>
                      </a:r>
                    </a:p>
                  </a:txBody>
                  <a:tcPr>
                    <a:solidFill>
                      <a:schemeClr val="accent1"/>
                    </a:solidFill>
                  </a:tcPr>
                </a:tc>
                <a:tc>
                  <a:txBody>
                    <a:bodyPr/>
                    <a:lstStyle/>
                    <a:p>
                      <a:pPr algn="ctr"/>
                      <a:r>
                        <a:rPr lang="en-US" b="1" i="0" dirty="0"/>
                        <a:t>5</a:t>
                      </a:r>
                    </a:p>
                  </a:txBody>
                  <a:tcPr>
                    <a:solidFill>
                      <a:schemeClr val="accent1"/>
                    </a:solidFill>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pPr algn="ctr"/>
                      <a:r>
                        <a:rPr lang="en-US" dirty="0"/>
                        <a:t>0</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22</a:t>
                      </a:r>
                    </a:p>
                  </a:txBody>
                  <a:tcPr/>
                </a:tc>
                <a:tc>
                  <a:txBody>
                    <a:bodyPr/>
                    <a:lstStyle/>
                    <a:p>
                      <a:pPr algn="ctr"/>
                      <a:r>
                        <a:rPr lang="en-US" dirty="0"/>
                        <a:t>22</a:t>
                      </a:r>
                    </a:p>
                  </a:txBody>
                  <a:tcPr/>
                </a:tc>
                <a:tc>
                  <a:txBody>
                    <a:bodyPr/>
                    <a:lstStyle/>
                    <a:p>
                      <a:pPr algn="ctr"/>
                      <a:r>
                        <a:rPr lang="en-US" dirty="0"/>
                        <a:t>22</a:t>
                      </a:r>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pPr algn="ctr"/>
                      <a:r>
                        <a:rPr lang="en-US" dirty="0"/>
                        <a:t>0</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22</a:t>
                      </a:r>
                    </a:p>
                  </a:txBody>
                  <a:tcPr/>
                </a:tc>
                <a:tc>
                  <a:txBody>
                    <a:bodyPr/>
                    <a:lstStyle/>
                    <a:p>
                      <a:pPr algn="ctr"/>
                      <a:r>
                        <a:rPr lang="en-US" dirty="0"/>
                        <a:t>30</a:t>
                      </a:r>
                    </a:p>
                  </a:txBody>
                  <a:tcPr/>
                </a:tc>
                <a:tc>
                  <a:txBody>
                    <a:bodyPr/>
                    <a:lstStyle/>
                    <a:p>
                      <a:pPr algn="ctr"/>
                      <a:r>
                        <a:rPr lang="en-US" dirty="0"/>
                        <a:t>32</a:t>
                      </a:r>
                    </a:p>
                  </a:txBody>
                  <a:tcPr/>
                </a:tc>
                <a:extLst>
                  <a:ext uri="{0D108BD9-81ED-4DB2-BD59-A6C34878D82A}">
                    <a16:rowId xmlns:a16="http://schemas.microsoft.com/office/drawing/2014/main" val="10005"/>
                  </a:ext>
                </a:extLst>
              </a:tr>
              <a:tr h="370840">
                <a:tc>
                  <a:txBody>
                    <a:bodyPr/>
                    <a:lstStyle/>
                    <a:p>
                      <a:r>
                        <a:rPr lang="en-US" dirty="0"/>
                        <a:t>4</a:t>
                      </a:r>
                    </a:p>
                  </a:txBody>
                  <a:tcPr/>
                </a:tc>
                <a:tc>
                  <a:txBody>
                    <a:bodyPr/>
                    <a:lstStyle/>
                    <a:p>
                      <a:pPr algn="ctr"/>
                      <a:r>
                        <a:rPr lang="en-US" dirty="0"/>
                        <a:t>0</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25</a:t>
                      </a:r>
                    </a:p>
                  </a:txBody>
                  <a:tcPr/>
                </a:tc>
                <a:tc>
                  <a:txBody>
                    <a:bodyPr/>
                    <a:lstStyle/>
                    <a:p>
                      <a:pPr algn="ctr"/>
                      <a:r>
                        <a:rPr lang="en-US" dirty="0"/>
                        <a:t>30</a:t>
                      </a: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622000" y="558400"/>
                <a:ext cx="7988600" cy="6373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𝑊</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&gt;</m:t>
                            </m:r>
                            <m:r>
                              <a:rPr lang="en-US" sz="1800" i="1">
                                <a:latin typeface="Cambria Math" panose="02040503050406030204" pitchFamily="18" charset="0"/>
                              </a:rPr>
                              <m:t>𝑊</m:t>
                            </m:r>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e>
                            </m:d>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𝑊</m:t>
                            </m:r>
                          </m:e>
                        </m:mr>
                      </m:m>
                    </m:oMath>
                  </m:oMathPara>
                </a14:m>
                <a:endParaRPr lang="en-US" sz="1800" dirty="0"/>
              </a:p>
            </p:txBody>
          </p:sp>
        </mc:Choice>
        <mc:Fallback xmlns="">
          <p:sp>
            <p:nvSpPr>
              <p:cNvPr id="3" name="Rectangle 2"/>
              <p:cNvSpPr>
                <a:spLocks noRot="true" noChangeAspect="true" noMove="true" noResize="true" noEditPoints="true" noAdjustHandles="true" noChangeArrowheads="true" noChangeShapeType="true" noTextEdit="true"/>
              </p:cNvSpPr>
              <p:nvPr/>
            </p:nvSpPr>
            <p:spPr>
              <a:xfrm>
                <a:off x="622000" y="558400"/>
                <a:ext cx="7988600" cy="637354"/>
              </a:xfrm>
              <a:prstGeom prst="rect">
                <a:avLst/>
              </a:prstGeom>
              <a:blipFill rotWithShape="true">
                <a:blip r:embed="rId3"/>
                <a:stretch>
                  <a:fillRect l="-4" t="-37" r="8" b="8"/>
                </a:stretch>
              </a:blipFill>
            </p:spPr>
            <p:txBody>
              <a:bodyPr/>
              <a:lstStyle/>
              <a:p>
                <a:r>
                  <a:rPr lang="en-US" altLang="en-US">
                    <a:noFill/>
                  </a:rPr>
                  <a:t> </a:t>
                </a:r>
              </a:p>
            </p:txBody>
          </p:sp>
        </mc:Fallback>
      </mc:AlternateContent>
      <p:sp>
        <p:nvSpPr>
          <p:cNvPr id="2" name="Footer Placeholder 1">
            <a:extLst>
              <a:ext uri="{FF2B5EF4-FFF2-40B4-BE49-F238E27FC236}">
                <a16:creationId xmlns:a16="http://schemas.microsoft.com/office/drawing/2014/main" id="{10E03DB1-84EA-4E23-97DC-96762D9D5FB3}"/>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1EBAB8A9-9313-4864-9B11-9E54206B8015}"/>
              </a:ext>
            </a:extLst>
          </p:cNvPr>
          <p:cNvSpPr>
            <a:spLocks noGrp="1"/>
          </p:cNvSpPr>
          <p:nvPr>
            <p:ph type="sldNum" sz="quarter" idx="12"/>
          </p:nvPr>
        </p:nvSpPr>
        <p:spPr/>
        <p:txBody>
          <a:bodyPr/>
          <a:lstStyle/>
          <a:p>
            <a:pPr>
              <a:defRPr/>
            </a:pPr>
            <a:fld id="{4B3F5036-F292-4C73-9705-D3BB5558A1F5}"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noChangeArrowheads="1"/>
          </p:cNvSpPr>
          <p:nvPr>
            <p:ph idx="1"/>
          </p:nvPr>
        </p:nvSpPr>
        <p:spPr>
          <a:xfrm>
            <a:off x="686477" y="1069372"/>
            <a:ext cx="2971123" cy="2142068"/>
          </a:xfrm>
        </p:spPr>
        <p:txBody>
          <a:bodyPr>
            <a:noAutofit/>
          </a:bodyPr>
          <a:lstStyle/>
          <a:p>
            <a:pPr>
              <a:lnSpc>
                <a:spcPct val="90000"/>
              </a:lnSpc>
              <a:buFont typeface="Monotype Sorts" pitchFamily="2" charset="2"/>
              <a:buNone/>
            </a:pPr>
            <a:r>
              <a:rPr lang="en-US" sz="2000" u="sng" dirty="0"/>
              <a:t>item   weight    value             </a:t>
            </a:r>
            <a:endParaRPr lang="en-US" sz="2000" i="1" u="sng" dirty="0"/>
          </a:p>
          <a:p>
            <a:pPr>
              <a:lnSpc>
                <a:spcPct val="90000"/>
              </a:lnSpc>
              <a:buFont typeface="Monotype Sorts" pitchFamily="2" charset="2"/>
              <a:buNone/>
            </a:pPr>
            <a:r>
              <a:rPr lang="en-US" sz="2000" dirty="0"/>
              <a:t>   1       2           $12</a:t>
            </a:r>
          </a:p>
          <a:p>
            <a:pPr>
              <a:lnSpc>
                <a:spcPct val="90000"/>
              </a:lnSpc>
              <a:buFont typeface="Monotype Sorts" pitchFamily="2" charset="2"/>
              <a:buNone/>
            </a:pPr>
            <a:r>
              <a:rPr lang="en-US" sz="2000" dirty="0"/>
              <a:t>   2       1           $10</a:t>
            </a:r>
          </a:p>
          <a:p>
            <a:pPr>
              <a:lnSpc>
                <a:spcPct val="90000"/>
              </a:lnSpc>
              <a:buFont typeface="Monotype Sorts" pitchFamily="2" charset="2"/>
              <a:buNone/>
            </a:pPr>
            <a:r>
              <a:rPr lang="en-US" sz="2000" dirty="0"/>
              <a:t>   3       3           $20</a:t>
            </a:r>
          </a:p>
          <a:p>
            <a:pPr>
              <a:lnSpc>
                <a:spcPct val="90000"/>
              </a:lnSpc>
              <a:buFont typeface="Monotype Sorts" pitchFamily="2" charset="2"/>
              <a:buNone/>
            </a:pPr>
            <a:r>
              <a:rPr lang="en-US" sz="2000" dirty="0"/>
              <a:t>   4       2           $15</a:t>
            </a:r>
            <a:r>
              <a:rPr kumimoji="0" lang="en-US" sz="2000" dirty="0"/>
              <a:t>	</a:t>
            </a:r>
            <a:endParaRPr lang="en-US" sz="2000" dirty="0"/>
          </a:p>
        </p:txBody>
      </p:sp>
      <p:graphicFrame>
        <p:nvGraphicFramePr>
          <p:cNvPr id="21" name="Table 20"/>
          <p:cNvGraphicFramePr>
            <a:graphicFrameLocks noGrp="1"/>
          </p:cNvGraphicFramePr>
          <p:nvPr/>
        </p:nvGraphicFramePr>
        <p:xfrm>
          <a:off x="838200" y="3048000"/>
          <a:ext cx="7391400" cy="2768600"/>
        </p:xfrm>
        <a:graphic>
          <a:graphicData uri="http://schemas.openxmlformats.org/drawingml/2006/table">
            <a:tbl>
              <a:tblPr firstRow="1" bandRow="1">
                <a:tableStyleId>{5C22544A-7EE6-4342-B048-85BDC9FD1C3A}</a:tableStyleId>
              </a:tblPr>
              <a:tblGrid>
                <a:gridCol w="1267098">
                  <a:extLst>
                    <a:ext uri="{9D8B030D-6E8A-4147-A177-3AD203B41FA5}">
                      <a16:colId xmlns:a16="http://schemas.microsoft.com/office/drawing/2014/main" val="20000"/>
                    </a:ext>
                  </a:extLst>
                </a:gridCol>
                <a:gridCol w="844732">
                  <a:extLst>
                    <a:ext uri="{9D8B030D-6E8A-4147-A177-3AD203B41FA5}">
                      <a16:colId xmlns:a16="http://schemas.microsoft.com/office/drawing/2014/main" val="20001"/>
                    </a:ext>
                  </a:extLst>
                </a:gridCol>
                <a:gridCol w="1055914">
                  <a:extLst>
                    <a:ext uri="{9D8B030D-6E8A-4147-A177-3AD203B41FA5}">
                      <a16:colId xmlns:a16="http://schemas.microsoft.com/office/drawing/2014/main" val="20002"/>
                    </a:ext>
                  </a:extLst>
                </a:gridCol>
                <a:gridCol w="1055914">
                  <a:extLst>
                    <a:ext uri="{9D8B030D-6E8A-4147-A177-3AD203B41FA5}">
                      <a16:colId xmlns:a16="http://schemas.microsoft.com/office/drawing/2014/main" val="20003"/>
                    </a:ext>
                  </a:extLst>
                </a:gridCol>
                <a:gridCol w="1055914">
                  <a:extLst>
                    <a:ext uri="{9D8B030D-6E8A-4147-A177-3AD203B41FA5}">
                      <a16:colId xmlns:a16="http://schemas.microsoft.com/office/drawing/2014/main" val="20004"/>
                    </a:ext>
                  </a:extLst>
                </a:gridCol>
                <a:gridCol w="1055914">
                  <a:extLst>
                    <a:ext uri="{9D8B030D-6E8A-4147-A177-3AD203B41FA5}">
                      <a16:colId xmlns:a16="http://schemas.microsoft.com/office/drawing/2014/main" val="20005"/>
                    </a:ext>
                  </a:extLst>
                </a:gridCol>
                <a:gridCol w="1055914">
                  <a:extLst>
                    <a:ext uri="{9D8B030D-6E8A-4147-A177-3AD203B41FA5}">
                      <a16:colId xmlns:a16="http://schemas.microsoft.com/office/drawing/2014/main" val="20006"/>
                    </a:ext>
                  </a:extLst>
                </a:gridCol>
              </a:tblGrid>
              <a:tr h="370840">
                <a:tc rowSpan="2">
                  <a:txBody>
                    <a:bodyPr/>
                    <a:lstStyle/>
                    <a:p>
                      <a:pPr algn="ctr"/>
                      <a:r>
                        <a:rPr lang="en-US" dirty="0"/>
                        <a:t>Max item allowed</a:t>
                      </a:r>
                    </a:p>
                  </a:txBody>
                  <a:tcPr/>
                </a:tc>
                <a:tc gridSpan="6">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t>Max Weight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a:txBody>
                    <a:bodyPr/>
                    <a:lstStyle/>
                    <a:p>
                      <a:pPr algn="ctr"/>
                      <a:r>
                        <a:rPr lang="en-US" b="1" i="0" dirty="0"/>
                        <a:t>0</a:t>
                      </a:r>
                    </a:p>
                  </a:txBody>
                  <a:tcPr>
                    <a:solidFill>
                      <a:schemeClr val="accent1"/>
                    </a:solidFill>
                  </a:tcPr>
                </a:tc>
                <a:tc>
                  <a:txBody>
                    <a:bodyPr/>
                    <a:lstStyle/>
                    <a:p>
                      <a:pPr algn="ctr"/>
                      <a:r>
                        <a:rPr lang="en-US" b="1" i="0" dirty="0"/>
                        <a:t>1</a:t>
                      </a:r>
                    </a:p>
                  </a:txBody>
                  <a:tcPr>
                    <a:solidFill>
                      <a:schemeClr val="accent1"/>
                    </a:solidFill>
                  </a:tcPr>
                </a:tc>
                <a:tc>
                  <a:txBody>
                    <a:bodyPr/>
                    <a:lstStyle/>
                    <a:p>
                      <a:pPr algn="ctr"/>
                      <a:r>
                        <a:rPr lang="en-US" b="1" i="0" dirty="0"/>
                        <a:t>2</a:t>
                      </a:r>
                    </a:p>
                  </a:txBody>
                  <a:tcPr>
                    <a:solidFill>
                      <a:schemeClr val="accent1"/>
                    </a:solidFill>
                  </a:tcPr>
                </a:tc>
                <a:tc>
                  <a:txBody>
                    <a:bodyPr/>
                    <a:lstStyle/>
                    <a:p>
                      <a:pPr algn="ctr"/>
                      <a:r>
                        <a:rPr lang="en-US" b="1" i="0" dirty="0"/>
                        <a:t>3</a:t>
                      </a:r>
                    </a:p>
                  </a:txBody>
                  <a:tcPr>
                    <a:solidFill>
                      <a:schemeClr val="accent1"/>
                    </a:solidFill>
                  </a:tcPr>
                </a:tc>
                <a:tc>
                  <a:txBody>
                    <a:bodyPr/>
                    <a:lstStyle/>
                    <a:p>
                      <a:pPr algn="ctr"/>
                      <a:r>
                        <a:rPr lang="en-US" b="1" i="0" dirty="0"/>
                        <a:t>4</a:t>
                      </a:r>
                    </a:p>
                  </a:txBody>
                  <a:tcPr>
                    <a:solidFill>
                      <a:schemeClr val="accent1"/>
                    </a:solidFill>
                  </a:tcPr>
                </a:tc>
                <a:tc>
                  <a:txBody>
                    <a:bodyPr/>
                    <a:lstStyle/>
                    <a:p>
                      <a:pPr algn="ctr"/>
                      <a:r>
                        <a:rPr lang="en-US" b="1" i="0" dirty="0"/>
                        <a:t>5</a:t>
                      </a:r>
                    </a:p>
                  </a:txBody>
                  <a:tcPr>
                    <a:solidFill>
                      <a:schemeClr val="accent1"/>
                    </a:solidFill>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tc>
                  <a:txBody>
                    <a:bodyPr/>
                    <a:lstStyle/>
                    <a:p>
                      <a:pPr algn="ctr"/>
                      <a:r>
                        <a:rPr lang="en-US" dirty="0"/>
                        <a:t>12</a:t>
                      </a:r>
                    </a:p>
                  </a:txBody>
                  <a:tcPr/>
                </a:tc>
                <a:extLst>
                  <a:ext uri="{0D108BD9-81ED-4DB2-BD59-A6C34878D82A}">
                    <a16:rowId xmlns:a16="http://schemas.microsoft.com/office/drawing/2014/main" val="10003"/>
                  </a:ext>
                </a:extLst>
              </a:tr>
              <a:tr h="370840">
                <a:tc>
                  <a:txBody>
                    <a:bodyPr/>
                    <a:lstStyle/>
                    <a:p>
                      <a:r>
                        <a:rPr lang="en-US" dirty="0"/>
                        <a:t>2</a:t>
                      </a:r>
                    </a:p>
                  </a:txBody>
                  <a:tcPr/>
                </a:tc>
                <a:tc>
                  <a:txBody>
                    <a:bodyPr/>
                    <a:lstStyle/>
                    <a:p>
                      <a:pPr algn="ctr"/>
                      <a:r>
                        <a:rPr lang="en-US" dirty="0"/>
                        <a:t>0</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22</a:t>
                      </a:r>
                    </a:p>
                  </a:txBody>
                  <a:tcPr/>
                </a:tc>
                <a:tc>
                  <a:txBody>
                    <a:bodyPr/>
                    <a:lstStyle/>
                    <a:p>
                      <a:pPr algn="ctr"/>
                      <a:r>
                        <a:rPr lang="en-US" dirty="0"/>
                        <a:t>22</a:t>
                      </a:r>
                    </a:p>
                  </a:txBody>
                  <a:tcPr/>
                </a:tc>
                <a:tc>
                  <a:txBody>
                    <a:bodyPr/>
                    <a:lstStyle/>
                    <a:p>
                      <a:pPr algn="ctr"/>
                      <a:r>
                        <a:rPr lang="en-US" dirty="0"/>
                        <a:t>22</a:t>
                      </a:r>
                    </a:p>
                  </a:txBody>
                  <a:tcPr/>
                </a:tc>
                <a:extLst>
                  <a:ext uri="{0D108BD9-81ED-4DB2-BD59-A6C34878D82A}">
                    <a16:rowId xmlns:a16="http://schemas.microsoft.com/office/drawing/2014/main" val="10004"/>
                  </a:ext>
                </a:extLst>
              </a:tr>
              <a:tr h="370840">
                <a:tc>
                  <a:txBody>
                    <a:bodyPr/>
                    <a:lstStyle/>
                    <a:p>
                      <a:r>
                        <a:rPr lang="en-US" dirty="0"/>
                        <a:t>3</a:t>
                      </a:r>
                    </a:p>
                  </a:txBody>
                  <a:tcPr/>
                </a:tc>
                <a:tc>
                  <a:txBody>
                    <a:bodyPr/>
                    <a:lstStyle/>
                    <a:p>
                      <a:pPr algn="ctr"/>
                      <a:r>
                        <a:rPr lang="en-US" dirty="0"/>
                        <a:t>0</a:t>
                      </a:r>
                    </a:p>
                  </a:txBody>
                  <a:tcPr/>
                </a:tc>
                <a:tc>
                  <a:txBody>
                    <a:bodyPr/>
                    <a:lstStyle/>
                    <a:p>
                      <a:pPr algn="ctr"/>
                      <a:r>
                        <a:rPr lang="en-US" dirty="0"/>
                        <a:t>10</a:t>
                      </a:r>
                    </a:p>
                  </a:txBody>
                  <a:tcPr/>
                </a:tc>
                <a:tc>
                  <a:txBody>
                    <a:bodyPr/>
                    <a:lstStyle/>
                    <a:p>
                      <a:pPr algn="ctr"/>
                      <a:r>
                        <a:rPr lang="en-US" dirty="0"/>
                        <a:t>12</a:t>
                      </a:r>
                    </a:p>
                  </a:txBody>
                  <a:tcPr/>
                </a:tc>
                <a:tc>
                  <a:txBody>
                    <a:bodyPr/>
                    <a:lstStyle/>
                    <a:p>
                      <a:pPr algn="ctr"/>
                      <a:r>
                        <a:rPr lang="en-US" dirty="0"/>
                        <a:t>22</a:t>
                      </a:r>
                    </a:p>
                  </a:txBody>
                  <a:tcPr/>
                </a:tc>
                <a:tc>
                  <a:txBody>
                    <a:bodyPr/>
                    <a:lstStyle/>
                    <a:p>
                      <a:pPr algn="ctr"/>
                      <a:r>
                        <a:rPr lang="en-US" dirty="0"/>
                        <a:t>30</a:t>
                      </a:r>
                    </a:p>
                  </a:txBody>
                  <a:tcPr/>
                </a:tc>
                <a:tc>
                  <a:txBody>
                    <a:bodyPr/>
                    <a:lstStyle/>
                    <a:p>
                      <a:pPr algn="ctr"/>
                      <a:r>
                        <a:rPr lang="en-US" dirty="0"/>
                        <a:t>32</a:t>
                      </a:r>
                    </a:p>
                  </a:txBody>
                  <a:tcPr/>
                </a:tc>
                <a:extLst>
                  <a:ext uri="{0D108BD9-81ED-4DB2-BD59-A6C34878D82A}">
                    <a16:rowId xmlns:a16="http://schemas.microsoft.com/office/drawing/2014/main" val="10005"/>
                  </a:ext>
                </a:extLst>
              </a:tr>
              <a:tr h="370840">
                <a:tc>
                  <a:txBody>
                    <a:bodyPr/>
                    <a:lstStyle/>
                    <a:p>
                      <a:r>
                        <a:rPr lang="en-US" dirty="0"/>
                        <a:t>4</a:t>
                      </a:r>
                    </a:p>
                  </a:txBody>
                  <a:tcPr/>
                </a:tc>
                <a:tc>
                  <a:txBody>
                    <a:bodyPr/>
                    <a:lstStyle/>
                    <a:p>
                      <a:pPr algn="ctr"/>
                      <a:r>
                        <a:rPr lang="en-US" dirty="0"/>
                        <a:t>0</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25</a:t>
                      </a:r>
                    </a:p>
                  </a:txBody>
                  <a:tcPr/>
                </a:tc>
                <a:tc>
                  <a:txBody>
                    <a:bodyPr/>
                    <a:lstStyle/>
                    <a:p>
                      <a:pPr algn="ctr"/>
                      <a:r>
                        <a:rPr lang="en-US" dirty="0"/>
                        <a:t>30</a:t>
                      </a:r>
                    </a:p>
                  </a:txBody>
                  <a:tcPr/>
                </a:tc>
                <a:tc>
                  <a:txBody>
                    <a:bodyPr/>
                    <a:lstStyle/>
                    <a:p>
                      <a:pPr algn="ctr"/>
                      <a:r>
                        <a:rPr lang="en-US" b="1" dirty="0">
                          <a:solidFill>
                            <a:srgbClr val="FF0000"/>
                          </a:solidFill>
                        </a:rPr>
                        <a:t>37</a:t>
                      </a:r>
                    </a:p>
                  </a:txBody>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3023278" y="817419"/>
                <a:ext cx="5022336" cy="9080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r>
                            <a:rPr lang="en-US" sz="1800" i="1">
                              <a:latin typeface="Cambria Math" panose="02040503050406030204" pitchFamily="18" charset="0"/>
                            </a:rPr>
                            <m:t>𝑊</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𝐴</m:t>
                            </m:r>
                            <m:r>
                              <a:rPr lang="en-US" sz="1800" i="1">
                                <a:latin typeface="Cambria Math" panose="02040503050406030204" pitchFamily="18" charset="0"/>
                              </a:rPr>
                              <m:t>(</m:t>
                            </m:r>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&gt;</m:t>
                            </m:r>
                            <m:r>
                              <a:rPr lang="en-US" sz="1800" i="1">
                                <a:latin typeface="Cambria Math" panose="02040503050406030204" pitchFamily="18" charset="0"/>
                              </a:rPr>
                              <m:t>𝑊</m:t>
                            </m:r>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e>
                            </m:d>
                            <m:r>
                              <a:rPr lang="en-US" sz="1800" i="1">
                                <a:latin typeface="Cambria Math" panose="02040503050406030204" pitchFamily="18" charset="0"/>
                              </a:rPr>
                              <m:t>,</m:t>
                            </m:r>
                            <m:r>
                              <a:rPr lang="en-US" sz="1800" i="1">
                                <a:latin typeface="Cambria Math" panose="02040503050406030204" pitchFamily="18" charset="0"/>
                              </a:rPr>
                              <m:t>𝐴</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−1,</m:t>
                                </m:r>
                                <m:r>
                                  <a:rPr lang="en-US" sz="1800" i="1">
                                    <a:latin typeface="Cambria Math" panose="02040503050406030204" pitchFamily="18" charset="0"/>
                                  </a:rPr>
                                  <m:t>𝑊</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𝑛</m:t>
                                </m:r>
                              </m:sub>
                            </m:sSub>
                            <m:r>
                              <a:rPr lang="en-US" sz="1800" i="1">
                                <a:latin typeface="Cambria Math" panose="02040503050406030204" pitchFamily="18" charset="0"/>
                              </a:rPr>
                              <m:t>)</m:t>
                            </m:r>
                          </m:e>
                          <m:e>
                            <m:r>
                              <a:rPr lang="en-US" sz="1800" i="1">
                                <a:latin typeface="Cambria Math" panose="02040503050406030204" pitchFamily="18" charset="0"/>
                              </a:rPr>
                              <m:t>𝑖𝑓</m:t>
                            </m:r>
                          </m:e>
                          <m:e>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𝑛</m:t>
                                </m:r>
                              </m:sub>
                            </m:sSub>
                            <m:r>
                              <a:rPr lang="en-US" sz="1800" i="1">
                                <a:latin typeface="Cambria Math" panose="02040503050406030204" pitchFamily="18" charset="0"/>
                              </a:rPr>
                              <m:t>≤</m:t>
                            </m:r>
                            <m:r>
                              <a:rPr lang="en-US" sz="1800" i="1">
                                <a:latin typeface="Cambria Math" panose="02040503050406030204" pitchFamily="18" charset="0"/>
                              </a:rPr>
                              <m:t>𝑊</m:t>
                            </m:r>
                          </m:e>
                        </m:mr>
                      </m:m>
                    </m:oMath>
                  </m:oMathPara>
                </a14:m>
                <a:endParaRPr lang="en-US" sz="1800" dirty="0"/>
              </a:p>
            </p:txBody>
          </p:sp>
        </mc:Choice>
        <mc:Fallback xmlns="">
          <p:sp>
            <p:nvSpPr>
              <p:cNvPr id="3" name="Rectangle 2"/>
              <p:cNvSpPr>
                <a:spLocks noRot="true" noChangeAspect="true" noMove="true" noResize="true" noEditPoints="true" noAdjustHandles="true" noChangeArrowheads="true" noChangeShapeType="true" noTextEdit="true"/>
              </p:cNvSpPr>
              <p:nvPr/>
            </p:nvSpPr>
            <p:spPr>
              <a:xfrm>
                <a:off x="3023278" y="817419"/>
                <a:ext cx="5022336" cy="908005"/>
              </a:xfrm>
              <a:prstGeom prst="rect">
                <a:avLst/>
              </a:prstGeom>
              <a:blipFill rotWithShape="true">
                <a:blip r:embed="rId3"/>
                <a:stretch>
                  <a:fillRect l="-1" t="-19" r="-35120" b="14"/>
                </a:stretch>
              </a:blipFill>
            </p:spPr>
            <p:txBody>
              <a:bodyPr/>
              <a:lstStyle/>
              <a:p>
                <a:r>
                  <a:rPr lang="en-US" altLang="en-US">
                    <a:noFill/>
                  </a:rPr>
                  <a:t> </a:t>
                </a:r>
              </a:p>
            </p:txBody>
          </p:sp>
        </mc:Fallback>
      </mc:AlternateContent>
      <p:sp>
        <p:nvSpPr>
          <p:cNvPr id="2" name="Footer Placeholder 1">
            <a:extLst>
              <a:ext uri="{FF2B5EF4-FFF2-40B4-BE49-F238E27FC236}">
                <a16:creationId xmlns:a16="http://schemas.microsoft.com/office/drawing/2014/main" id="{967342D5-FDDD-452B-8168-41D0B80668F5}"/>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96AA2A21-B60C-47F6-AA05-4E4B1DE4CDEE}"/>
              </a:ext>
            </a:extLst>
          </p:cNvPr>
          <p:cNvSpPr>
            <a:spLocks noGrp="1"/>
          </p:cNvSpPr>
          <p:nvPr>
            <p:ph type="sldNum" sz="quarter" idx="12"/>
          </p:nvPr>
        </p:nvSpPr>
        <p:spPr/>
        <p:txBody>
          <a:bodyPr/>
          <a:lstStyle/>
          <a:p>
            <a:pPr>
              <a:defRPr/>
            </a:pPr>
            <a:fld id="{4B3F5036-F292-4C73-9705-D3BB5558A1F5}" type="slidenum">
              <a:rPr lang="en-US" smtClean="0"/>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a:bodyPr>
          <a:lstStyle/>
          <a:p>
            <a:pPr marL="0" lvl="0"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rPr>
              <a:t>Algorithm </a:t>
            </a:r>
            <a:r>
              <a:rPr lang="en-US" sz="1800" i="1" dirty="0">
                <a:solidFill>
                  <a:schemeClr val="tx1"/>
                </a:solidFill>
                <a:latin typeface="Times New Roman" panose="02020603050405020304" pitchFamily="18" charset="0"/>
              </a:rPr>
              <a:t>01Knapsack</a:t>
            </a:r>
            <a:r>
              <a:rPr lang="en-US" sz="1800" dirty="0">
                <a:solidFill>
                  <a:schemeClr val="tx1"/>
                </a:solidFill>
                <a:latin typeface="Times New Roman" panose="02020603050405020304" pitchFamily="18" charset="0"/>
              </a:rPr>
              <a:t>(</a:t>
            </a:r>
            <a:r>
              <a:rPr lang="en-US" sz="1800" i="1" dirty="0">
                <a:solidFill>
                  <a:schemeClr val="tx1"/>
                </a:solidFill>
                <a:latin typeface="Times New Roman" panose="02020603050405020304" pitchFamily="18" charset="0"/>
              </a:rPr>
              <a:t>S,</a:t>
            </a:r>
            <a:r>
              <a:rPr lang="en-US" sz="1800" dirty="0">
                <a:solidFill>
                  <a:schemeClr val="tx1"/>
                </a:solidFill>
                <a:latin typeface="Times New Roman" panose="02020603050405020304" pitchFamily="18" charset="0"/>
              </a:rPr>
              <a:t> </a:t>
            </a:r>
            <a:r>
              <a:rPr lang="en-US" sz="1800" i="1" dirty="0">
                <a:solidFill>
                  <a:schemeClr val="tx1"/>
                </a:solidFill>
                <a:latin typeface="Times New Roman" panose="02020603050405020304" pitchFamily="18" charset="0"/>
              </a:rPr>
              <a:t>W</a:t>
            </a:r>
            <a:r>
              <a:rPr lang="en-US" sz="1800" dirty="0">
                <a:solidFill>
                  <a:schemeClr val="tx1"/>
                </a:solidFill>
                <a:latin typeface="Times New Roman" panose="02020603050405020304" pitchFamily="18" charset="0"/>
              </a:rPr>
              <a:t>):</a:t>
            </a:r>
          </a:p>
          <a:p>
            <a:pPr marL="0" lvl="0"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rPr>
              <a:t>	Input: set </a:t>
            </a:r>
            <a:r>
              <a:rPr lang="en-US" sz="1800" i="1" dirty="0">
                <a:solidFill>
                  <a:schemeClr val="tx1"/>
                </a:solidFill>
                <a:latin typeface="Times New Roman" panose="02020603050405020304" pitchFamily="18" charset="0"/>
              </a:rPr>
              <a:t>S</a:t>
            </a:r>
            <a:r>
              <a:rPr lang="en-US" sz="1800" dirty="0">
                <a:solidFill>
                  <a:schemeClr val="tx1"/>
                </a:solidFill>
                <a:latin typeface="Times New Roman" panose="02020603050405020304" pitchFamily="18" charset="0"/>
              </a:rPr>
              <a:t> of </a:t>
            </a:r>
            <a:r>
              <a:rPr lang="en-US" sz="1800" i="1" dirty="0">
                <a:solidFill>
                  <a:schemeClr val="tx1"/>
                </a:solidFill>
                <a:latin typeface="Times New Roman" panose="02020603050405020304" pitchFamily="18" charset="0"/>
              </a:rPr>
              <a:t>n</a:t>
            </a:r>
            <a:r>
              <a:rPr lang="en-US" sz="1800" dirty="0">
                <a:solidFill>
                  <a:schemeClr val="tx1"/>
                </a:solidFill>
                <a:latin typeface="Times New Roman" panose="02020603050405020304" pitchFamily="18" charset="0"/>
              </a:rPr>
              <a:t> items with benefit </a:t>
            </a:r>
            <a:r>
              <a:rPr lang="en-US" sz="1800" i="1" dirty="0">
                <a:solidFill>
                  <a:schemeClr val="tx1"/>
                </a:solidFill>
                <a:latin typeface="Times New Roman" panose="02020603050405020304" pitchFamily="18" charset="0"/>
              </a:rPr>
              <a:t>b</a:t>
            </a:r>
            <a:r>
              <a:rPr lang="en-US" sz="1800" i="1" baseline="-25000" dirty="0">
                <a:solidFill>
                  <a:schemeClr val="tx1"/>
                </a:solidFill>
                <a:latin typeface="Times New Roman" panose="02020603050405020304" pitchFamily="18" charset="0"/>
              </a:rPr>
              <a:t>i</a:t>
            </a:r>
            <a:r>
              <a:rPr lang="en-US" sz="1800" i="1" dirty="0">
                <a:solidFill>
                  <a:schemeClr val="tx1"/>
                </a:solidFill>
                <a:latin typeface="Times New Roman" panose="02020603050405020304" pitchFamily="18" charset="0"/>
              </a:rPr>
              <a:t> 		</a:t>
            </a:r>
            <a:r>
              <a:rPr lang="en-US" sz="1800" dirty="0">
                <a:solidFill>
                  <a:schemeClr val="tx1"/>
                </a:solidFill>
                <a:latin typeface="Times New Roman" panose="02020603050405020304" pitchFamily="18" charset="0"/>
              </a:rPr>
              <a:t>and weight </a:t>
            </a:r>
            <a:r>
              <a:rPr lang="en-US" sz="1800" i="1" dirty="0" err="1">
                <a:solidFill>
                  <a:schemeClr val="tx1"/>
                </a:solidFill>
                <a:latin typeface="Times New Roman" panose="02020603050405020304" pitchFamily="18" charset="0"/>
              </a:rPr>
              <a:t>w</a:t>
            </a:r>
            <a:r>
              <a:rPr lang="en-US" sz="1800" i="1" baseline="-25000" dirty="0" err="1">
                <a:solidFill>
                  <a:schemeClr val="tx1"/>
                </a:solidFill>
                <a:latin typeface="Times New Roman" panose="02020603050405020304" pitchFamily="18" charset="0"/>
              </a:rPr>
              <a:t>i</a:t>
            </a:r>
            <a:r>
              <a:rPr lang="en-US" sz="1800" dirty="0">
                <a:solidFill>
                  <a:schemeClr val="tx1"/>
                </a:solidFill>
                <a:latin typeface="Times New Roman" panose="02020603050405020304" pitchFamily="18" charset="0"/>
              </a:rPr>
              <a:t>; maximum weight </a:t>
            </a:r>
            <a:r>
              <a:rPr lang="en-US" sz="1800" i="1" dirty="0">
                <a:solidFill>
                  <a:schemeClr val="tx1"/>
                </a:solidFill>
                <a:latin typeface="Times New Roman" panose="02020603050405020304" pitchFamily="18" charset="0"/>
              </a:rPr>
              <a:t>W</a:t>
            </a:r>
            <a:endParaRPr lang="en-US" sz="1800" dirty="0">
              <a:solidFill>
                <a:schemeClr val="tx1"/>
              </a:solidFill>
              <a:latin typeface="Times New Roman" panose="02020603050405020304" pitchFamily="18" charset="0"/>
            </a:endParaRPr>
          </a:p>
          <a:p>
            <a:pPr marL="0" lvl="0"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rPr>
              <a:t>	Output: benefit of best subset of </a:t>
            </a:r>
            <a:r>
              <a:rPr lang="en-US" sz="1800" i="1" dirty="0">
                <a:solidFill>
                  <a:schemeClr val="tx1"/>
                </a:solidFill>
                <a:latin typeface="Times New Roman" panose="02020603050405020304" pitchFamily="18" charset="0"/>
              </a:rPr>
              <a:t>S</a:t>
            </a:r>
            <a:r>
              <a:rPr lang="en-US" sz="1800" dirty="0">
                <a:solidFill>
                  <a:schemeClr val="tx1"/>
                </a:solidFill>
                <a:latin typeface="Times New Roman" panose="02020603050405020304" pitchFamily="18" charset="0"/>
              </a:rPr>
              <a:t> with 				weight at most </a:t>
            </a:r>
            <a:r>
              <a:rPr lang="en-US" sz="1800" i="1" dirty="0">
                <a:solidFill>
                  <a:schemeClr val="tx1"/>
                </a:solidFill>
                <a:latin typeface="Times New Roman" panose="02020603050405020304" pitchFamily="18" charset="0"/>
              </a:rPr>
              <a:t>W</a:t>
            </a:r>
          </a:p>
          <a:p>
            <a:pPr marL="0" lvl="0"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rPr>
              <a:t>	let </a:t>
            </a:r>
            <a:r>
              <a:rPr lang="en-US" sz="1800" i="1" dirty="0">
                <a:solidFill>
                  <a:schemeClr val="tx1"/>
                </a:solidFill>
                <a:latin typeface="Times New Roman" panose="02020603050405020304" pitchFamily="18" charset="0"/>
              </a:rPr>
              <a:t>A</a:t>
            </a:r>
            <a:r>
              <a:rPr lang="en-US" sz="1800" dirty="0">
                <a:solidFill>
                  <a:schemeClr val="tx1"/>
                </a:solidFill>
                <a:latin typeface="Times New Roman" panose="02020603050405020304" pitchFamily="18" charset="0"/>
              </a:rPr>
              <a:t> and </a:t>
            </a:r>
            <a:r>
              <a:rPr lang="en-US" sz="1800" i="1" dirty="0">
                <a:solidFill>
                  <a:schemeClr val="tx1"/>
                </a:solidFill>
                <a:latin typeface="Times New Roman" panose="02020603050405020304" pitchFamily="18" charset="0"/>
              </a:rPr>
              <a:t>B</a:t>
            </a:r>
            <a:r>
              <a:rPr lang="en-US" sz="1800" dirty="0">
                <a:solidFill>
                  <a:schemeClr val="tx1"/>
                </a:solidFill>
                <a:latin typeface="Times New Roman" panose="02020603050405020304" pitchFamily="18" charset="0"/>
              </a:rPr>
              <a:t> be arrays of length </a:t>
            </a:r>
            <a:r>
              <a:rPr lang="en-US" sz="1800" i="1" dirty="0">
                <a:solidFill>
                  <a:schemeClr val="tx1"/>
                </a:solidFill>
                <a:latin typeface="Times New Roman" panose="02020603050405020304" pitchFamily="18" charset="0"/>
              </a:rPr>
              <a:t>W</a:t>
            </a:r>
            <a:r>
              <a:rPr lang="en-US" sz="1800" dirty="0">
                <a:solidFill>
                  <a:schemeClr val="tx1"/>
                </a:solidFill>
                <a:latin typeface="Times New Roman" panose="02020603050405020304" pitchFamily="18" charset="0"/>
              </a:rPr>
              <a:t> + 1</a:t>
            </a:r>
          </a:p>
          <a:p>
            <a:pPr marL="0" lvl="0"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rPr>
              <a:t>	for </a:t>
            </a:r>
            <a:r>
              <a:rPr lang="en-US" sz="1800" i="1" dirty="0">
                <a:solidFill>
                  <a:schemeClr val="tx1"/>
                </a:solidFill>
                <a:latin typeface="Times New Roman" panose="02020603050405020304" pitchFamily="18" charset="0"/>
              </a:rPr>
              <a:t>w </a:t>
            </a:r>
            <a:r>
              <a:rPr lang="en-US" sz="1800" dirty="0">
                <a:solidFill>
                  <a:schemeClr val="tx1"/>
                </a:solidFill>
                <a:latin typeface="Times New Roman" panose="02020603050405020304" pitchFamily="18" charset="0"/>
                <a:sym typeface="Symbol" pitchFamily="18" charset="2"/>
              </a:rPr>
              <a:t> 0 to </a:t>
            </a:r>
            <a:r>
              <a:rPr lang="en-US" sz="1800" i="1" dirty="0">
                <a:solidFill>
                  <a:schemeClr val="tx1"/>
                </a:solidFill>
                <a:latin typeface="Times New Roman" panose="02020603050405020304" pitchFamily="18" charset="0"/>
              </a:rPr>
              <a:t>W </a:t>
            </a:r>
            <a:r>
              <a:rPr lang="en-US" sz="1800" dirty="0">
                <a:solidFill>
                  <a:schemeClr val="tx1"/>
                </a:solidFill>
                <a:latin typeface="Times New Roman" panose="02020603050405020304" pitchFamily="18" charset="0"/>
                <a:sym typeface="Symbol" pitchFamily="18" charset="2"/>
              </a:rPr>
              <a:t>do</a:t>
            </a:r>
          </a:p>
          <a:p>
            <a:pPr marL="342900" lvl="1"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sym typeface="Symbol" pitchFamily="18" charset="2"/>
              </a:rPr>
              <a:t>	</a:t>
            </a:r>
            <a:r>
              <a:rPr lang="en-US" sz="1800" i="1" dirty="0">
                <a:solidFill>
                  <a:schemeClr val="tx1"/>
                </a:solidFill>
                <a:latin typeface="Times New Roman" panose="02020603050405020304" pitchFamily="18" charset="0"/>
              </a:rPr>
              <a:t>B</a:t>
            </a:r>
            <a:r>
              <a:rPr lang="en-US" sz="1800" dirty="0">
                <a:solidFill>
                  <a:schemeClr val="tx1"/>
                </a:solidFill>
                <a:latin typeface="Times New Roman" panose="02020603050405020304" pitchFamily="18" charset="0"/>
              </a:rPr>
              <a:t>[</a:t>
            </a:r>
            <a:r>
              <a:rPr lang="en-US" sz="1800" i="1" dirty="0">
                <a:solidFill>
                  <a:schemeClr val="tx1"/>
                </a:solidFill>
                <a:latin typeface="Times New Roman" panose="02020603050405020304" pitchFamily="18" charset="0"/>
              </a:rPr>
              <a:t>w</a:t>
            </a:r>
            <a:r>
              <a:rPr lang="en-US" sz="1800" dirty="0">
                <a:solidFill>
                  <a:schemeClr val="tx1"/>
                </a:solidFill>
                <a:latin typeface="Times New Roman" panose="02020603050405020304" pitchFamily="18" charset="0"/>
              </a:rPr>
              <a:t>]</a:t>
            </a:r>
            <a:r>
              <a:rPr lang="en-US" sz="1800" i="1" dirty="0">
                <a:solidFill>
                  <a:schemeClr val="tx1"/>
                </a:solidFill>
                <a:latin typeface="Times New Roman" panose="02020603050405020304" pitchFamily="18" charset="0"/>
              </a:rPr>
              <a:t> </a:t>
            </a:r>
            <a:r>
              <a:rPr lang="en-US" sz="1800" dirty="0">
                <a:solidFill>
                  <a:schemeClr val="tx1"/>
                </a:solidFill>
                <a:latin typeface="Times New Roman" panose="02020603050405020304" pitchFamily="18" charset="0"/>
                <a:sym typeface="Symbol" pitchFamily="18" charset="2"/>
              </a:rPr>
              <a:t> </a:t>
            </a:r>
            <a:r>
              <a:rPr lang="en-US" sz="1800" dirty="0">
                <a:solidFill>
                  <a:schemeClr val="tx1"/>
                </a:solidFill>
                <a:latin typeface="Times New Roman" panose="02020603050405020304" pitchFamily="18" charset="0"/>
              </a:rPr>
              <a:t>0	</a:t>
            </a:r>
          </a:p>
          <a:p>
            <a:pPr marL="342900" lvl="1"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rPr>
              <a:t>for </a:t>
            </a:r>
            <a:r>
              <a:rPr lang="en-US" sz="1800" i="1" dirty="0">
                <a:solidFill>
                  <a:schemeClr val="tx1"/>
                </a:solidFill>
                <a:latin typeface="Times New Roman" panose="02020603050405020304" pitchFamily="18" charset="0"/>
              </a:rPr>
              <a:t>k</a:t>
            </a:r>
            <a:r>
              <a:rPr lang="en-US" sz="1800" dirty="0">
                <a:solidFill>
                  <a:schemeClr val="tx1"/>
                </a:solidFill>
                <a:latin typeface="Times New Roman" panose="02020603050405020304" pitchFamily="18" charset="0"/>
              </a:rPr>
              <a:t> </a:t>
            </a:r>
            <a:r>
              <a:rPr lang="en-US" sz="1800" dirty="0">
                <a:solidFill>
                  <a:schemeClr val="tx1"/>
                </a:solidFill>
                <a:latin typeface="Times New Roman" panose="02020603050405020304" pitchFamily="18" charset="0"/>
                <a:sym typeface="Symbol" pitchFamily="18" charset="2"/>
              </a:rPr>
              <a:t> 1 to </a:t>
            </a:r>
            <a:r>
              <a:rPr lang="en-US" sz="1800" i="1" dirty="0">
                <a:solidFill>
                  <a:schemeClr val="tx1"/>
                </a:solidFill>
                <a:latin typeface="Times New Roman" panose="02020603050405020304" pitchFamily="18" charset="0"/>
              </a:rPr>
              <a:t>n </a:t>
            </a:r>
            <a:r>
              <a:rPr lang="en-US" sz="1800" dirty="0">
                <a:solidFill>
                  <a:schemeClr val="tx1"/>
                </a:solidFill>
                <a:latin typeface="Times New Roman" panose="02020603050405020304" pitchFamily="18" charset="0"/>
                <a:sym typeface="Symbol" pitchFamily="18" charset="2"/>
              </a:rPr>
              <a:t>do</a:t>
            </a:r>
          </a:p>
          <a:p>
            <a:pPr marL="342900" lvl="1"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rPr>
              <a:t>	copy array </a:t>
            </a:r>
            <a:r>
              <a:rPr lang="en-US" sz="1800" i="1" dirty="0">
                <a:solidFill>
                  <a:schemeClr val="tx1"/>
                </a:solidFill>
                <a:latin typeface="Times New Roman" panose="02020603050405020304" pitchFamily="18" charset="0"/>
              </a:rPr>
              <a:t>B</a:t>
            </a:r>
            <a:r>
              <a:rPr lang="en-US" sz="1800" dirty="0">
                <a:solidFill>
                  <a:schemeClr val="tx1"/>
                </a:solidFill>
                <a:latin typeface="Times New Roman" panose="02020603050405020304" pitchFamily="18" charset="0"/>
              </a:rPr>
              <a:t> into array </a:t>
            </a:r>
            <a:r>
              <a:rPr lang="en-US" sz="1800" i="1" dirty="0">
                <a:solidFill>
                  <a:schemeClr val="tx1"/>
                </a:solidFill>
                <a:latin typeface="Times New Roman" panose="02020603050405020304" pitchFamily="18" charset="0"/>
              </a:rPr>
              <a:t>A </a:t>
            </a:r>
            <a:endParaRPr lang="en-US" sz="1800" dirty="0">
              <a:solidFill>
                <a:schemeClr val="tx1"/>
              </a:solidFill>
              <a:latin typeface="Times New Roman" panose="02020603050405020304" pitchFamily="18" charset="0"/>
            </a:endParaRPr>
          </a:p>
          <a:p>
            <a:pPr marL="342900" lvl="1"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rPr>
              <a:t>	for </a:t>
            </a:r>
            <a:r>
              <a:rPr lang="en-US" sz="1800" i="1" dirty="0">
                <a:solidFill>
                  <a:schemeClr val="tx1"/>
                </a:solidFill>
                <a:latin typeface="Times New Roman" panose="02020603050405020304" pitchFamily="18" charset="0"/>
              </a:rPr>
              <a:t>w</a:t>
            </a:r>
            <a:r>
              <a:rPr lang="en-US" sz="1800" dirty="0">
                <a:solidFill>
                  <a:schemeClr val="tx1"/>
                </a:solidFill>
                <a:latin typeface="Times New Roman" panose="02020603050405020304" pitchFamily="18" charset="0"/>
              </a:rPr>
              <a:t> </a:t>
            </a:r>
            <a:r>
              <a:rPr lang="en-US" sz="1800" dirty="0">
                <a:solidFill>
                  <a:schemeClr val="tx1"/>
                </a:solidFill>
                <a:latin typeface="Times New Roman" panose="02020603050405020304" pitchFamily="18" charset="0"/>
                <a:sym typeface="Symbol" pitchFamily="18" charset="2"/>
              </a:rPr>
              <a:t> </a:t>
            </a:r>
            <a:r>
              <a:rPr lang="en-US" sz="1800" i="1" dirty="0" err="1">
                <a:solidFill>
                  <a:schemeClr val="tx1"/>
                </a:solidFill>
                <a:latin typeface="Times New Roman" panose="02020603050405020304" pitchFamily="18" charset="0"/>
              </a:rPr>
              <a:t>w</a:t>
            </a:r>
            <a:r>
              <a:rPr lang="en-US" sz="1800" i="1" baseline="-25000" dirty="0" err="1">
                <a:solidFill>
                  <a:schemeClr val="tx1"/>
                </a:solidFill>
                <a:latin typeface="Times New Roman" panose="02020603050405020304" pitchFamily="18" charset="0"/>
              </a:rPr>
              <a:t>k</a:t>
            </a:r>
            <a:r>
              <a:rPr lang="en-US" sz="1800" dirty="0">
                <a:solidFill>
                  <a:schemeClr val="tx1"/>
                </a:solidFill>
                <a:latin typeface="Times New Roman" panose="02020603050405020304" pitchFamily="18" charset="0"/>
                <a:sym typeface="Symbol" pitchFamily="18" charset="2"/>
              </a:rPr>
              <a:t> to </a:t>
            </a:r>
            <a:r>
              <a:rPr lang="en-US" sz="1800" i="1" dirty="0">
                <a:solidFill>
                  <a:schemeClr val="tx1"/>
                </a:solidFill>
                <a:latin typeface="Times New Roman" panose="02020603050405020304" pitchFamily="18" charset="0"/>
                <a:sym typeface="Symbol" pitchFamily="18" charset="2"/>
              </a:rPr>
              <a:t>W</a:t>
            </a:r>
            <a:r>
              <a:rPr lang="en-US" sz="1800" i="1" dirty="0">
                <a:solidFill>
                  <a:schemeClr val="tx1"/>
                </a:solidFill>
                <a:latin typeface="Times New Roman" panose="02020603050405020304" pitchFamily="18" charset="0"/>
              </a:rPr>
              <a:t> </a:t>
            </a:r>
            <a:r>
              <a:rPr lang="en-US" sz="1800" dirty="0">
                <a:solidFill>
                  <a:schemeClr val="tx1"/>
                </a:solidFill>
                <a:latin typeface="Times New Roman" panose="02020603050405020304" pitchFamily="18" charset="0"/>
                <a:sym typeface="Symbol" pitchFamily="18" charset="2"/>
              </a:rPr>
              <a:t>do</a:t>
            </a:r>
          </a:p>
          <a:p>
            <a:pPr marL="342900" lvl="1" indent="0" defTabSz="342900" eaLnBrk="0" hangingPunct="0">
              <a:lnSpc>
                <a:spcPct val="90000"/>
              </a:lnSpc>
              <a:buClr>
                <a:srgbClr val="3101FF"/>
              </a:buClr>
              <a:buSzPct val="110000"/>
              <a:buNone/>
            </a:pPr>
            <a:r>
              <a:rPr lang="en-US" sz="1800" i="1" dirty="0">
                <a:solidFill>
                  <a:schemeClr val="tx1"/>
                </a:solidFill>
                <a:latin typeface="Times New Roman" panose="02020603050405020304" pitchFamily="18" charset="0"/>
              </a:rPr>
              <a:t>		</a:t>
            </a:r>
            <a:r>
              <a:rPr lang="en-US" sz="1800" dirty="0">
                <a:solidFill>
                  <a:schemeClr val="tx1"/>
                </a:solidFill>
                <a:latin typeface="Times New Roman" panose="02020603050405020304" pitchFamily="18" charset="0"/>
              </a:rPr>
              <a:t>if </a:t>
            </a:r>
            <a:r>
              <a:rPr lang="en-US" sz="1800" i="1" dirty="0">
                <a:solidFill>
                  <a:schemeClr val="tx1"/>
                </a:solidFill>
                <a:latin typeface="Times New Roman" panose="02020603050405020304" pitchFamily="18" charset="0"/>
              </a:rPr>
              <a:t>A</a:t>
            </a:r>
            <a:r>
              <a:rPr lang="en-US" sz="1800" dirty="0">
                <a:solidFill>
                  <a:schemeClr val="tx1"/>
                </a:solidFill>
                <a:latin typeface="Times New Roman" panose="02020603050405020304" pitchFamily="18" charset="0"/>
              </a:rPr>
              <a:t>[</a:t>
            </a:r>
            <a:r>
              <a:rPr lang="en-US" sz="1800" i="1" dirty="0">
                <a:solidFill>
                  <a:schemeClr val="tx1"/>
                </a:solidFill>
                <a:latin typeface="Times New Roman" panose="02020603050405020304" pitchFamily="18" charset="0"/>
              </a:rPr>
              <a:t>w</a:t>
            </a:r>
            <a:r>
              <a:rPr lang="en-US" sz="1800" i="1" dirty="0">
                <a:solidFill>
                  <a:schemeClr val="tx1"/>
                </a:solidFill>
                <a:latin typeface="Symbol" pitchFamily="18" charset="2"/>
              </a:rPr>
              <a:t>-</a:t>
            </a:r>
            <a:r>
              <a:rPr lang="en-US" sz="1800" i="1" dirty="0" err="1">
                <a:solidFill>
                  <a:schemeClr val="tx1"/>
                </a:solidFill>
                <a:latin typeface="Times New Roman" panose="02020603050405020304" pitchFamily="18" charset="0"/>
              </a:rPr>
              <a:t>w</a:t>
            </a:r>
            <a:r>
              <a:rPr lang="en-US" sz="1800" i="1" baseline="-25000" dirty="0" err="1">
                <a:solidFill>
                  <a:schemeClr val="tx1"/>
                </a:solidFill>
                <a:latin typeface="Times New Roman" panose="02020603050405020304" pitchFamily="18" charset="0"/>
              </a:rPr>
              <a:t>k</a:t>
            </a:r>
            <a:r>
              <a:rPr lang="en-US" sz="1800" dirty="0">
                <a:solidFill>
                  <a:schemeClr val="tx1"/>
                </a:solidFill>
                <a:latin typeface="Times New Roman" panose="02020603050405020304" pitchFamily="18" charset="0"/>
              </a:rPr>
              <a:t>] </a:t>
            </a:r>
            <a:r>
              <a:rPr lang="en-US" sz="1800" dirty="0">
                <a:solidFill>
                  <a:schemeClr val="tx1"/>
                </a:solidFill>
                <a:latin typeface="Symbol" pitchFamily="18" charset="2"/>
              </a:rPr>
              <a:t>+</a:t>
            </a:r>
            <a:r>
              <a:rPr lang="en-US" sz="1800" i="1" dirty="0">
                <a:solidFill>
                  <a:schemeClr val="tx1"/>
                </a:solidFill>
                <a:latin typeface="Times New Roman" panose="02020603050405020304" pitchFamily="18" charset="0"/>
              </a:rPr>
              <a:t> </a:t>
            </a:r>
            <a:r>
              <a:rPr lang="en-US" sz="1800" i="1" dirty="0" err="1">
                <a:solidFill>
                  <a:schemeClr val="tx1"/>
                </a:solidFill>
                <a:latin typeface="Times New Roman" panose="02020603050405020304" pitchFamily="18" charset="0"/>
              </a:rPr>
              <a:t>b</a:t>
            </a:r>
            <a:r>
              <a:rPr lang="en-US" sz="1800" i="1" baseline="-25000" dirty="0" err="1">
                <a:solidFill>
                  <a:schemeClr val="tx1"/>
                </a:solidFill>
                <a:latin typeface="Times New Roman" panose="02020603050405020304" pitchFamily="18" charset="0"/>
              </a:rPr>
              <a:t>k</a:t>
            </a:r>
            <a:r>
              <a:rPr lang="en-US" sz="1800" i="1" dirty="0">
                <a:solidFill>
                  <a:schemeClr val="tx1"/>
                </a:solidFill>
                <a:latin typeface="Times New Roman" panose="02020603050405020304" pitchFamily="18" charset="0"/>
              </a:rPr>
              <a:t> &gt; A</a:t>
            </a:r>
            <a:r>
              <a:rPr lang="en-US" sz="1800" dirty="0">
                <a:solidFill>
                  <a:schemeClr val="tx1"/>
                </a:solidFill>
                <a:latin typeface="Times New Roman" panose="02020603050405020304" pitchFamily="18" charset="0"/>
              </a:rPr>
              <a:t>[</a:t>
            </a:r>
            <a:r>
              <a:rPr lang="en-US" sz="1800" i="1" dirty="0">
                <a:solidFill>
                  <a:schemeClr val="tx1"/>
                </a:solidFill>
                <a:latin typeface="Times New Roman" panose="02020603050405020304" pitchFamily="18" charset="0"/>
              </a:rPr>
              <a:t>w</a:t>
            </a:r>
            <a:r>
              <a:rPr lang="en-US" sz="1800" dirty="0">
                <a:solidFill>
                  <a:schemeClr val="tx1"/>
                </a:solidFill>
                <a:latin typeface="Times New Roman" panose="02020603050405020304" pitchFamily="18" charset="0"/>
              </a:rPr>
              <a:t>]</a:t>
            </a:r>
            <a:r>
              <a:rPr lang="en-US" sz="1800" i="1" dirty="0">
                <a:solidFill>
                  <a:schemeClr val="tx1"/>
                </a:solidFill>
                <a:latin typeface="Times New Roman" panose="02020603050405020304" pitchFamily="18" charset="0"/>
              </a:rPr>
              <a:t> </a:t>
            </a:r>
            <a:r>
              <a:rPr lang="en-US" sz="1800" dirty="0">
                <a:solidFill>
                  <a:schemeClr val="tx1"/>
                </a:solidFill>
                <a:latin typeface="Times New Roman" panose="02020603050405020304" pitchFamily="18" charset="0"/>
                <a:sym typeface="Symbol" pitchFamily="18" charset="2"/>
              </a:rPr>
              <a:t>then</a:t>
            </a:r>
          </a:p>
          <a:p>
            <a:pPr marL="342900" lvl="1" indent="0" defTabSz="342900" eaLnBrk="0" hangingPunct="0">
              <a:lnSpc>
                <a:spcPct val="90000"/>
              </a:lnSpc>
              <a:buClr>
                <a:srgbClr val="3101FF"/>
              </a:buClr>
              <a:buSzPct val="110000"/>
              <a:buNone/>
            </a:pPr>
            <a:r>
              <a:rPr lang="en-US" sz="1800" i="1" dirty="0">
                <a:solidFill>
                  <a:schemeClr val="tx1"/>
                </a:solidFill>
                <a:latin typeface="Times New Roman" panose="02020603050405020304" pitchFamily="18" charset="0"/>
              </a:rPr>
              <a:t>		 	B</a:t>
            </a:r>
            <a:r>
              <a:rPr lang="en-US" sz="1800" dirty="0">
                <a:solidFill>
                  <a:schemeClr val="tx1"/>
                </a:solidFill>
                <a:latin typeface="Times New Roman" panose="02020603050405020304" pitchFamily="18" charset="0"/>
              </a:rPr>
              <a:t>[</a:t>
            </a:r>
            <a:r>
              <a:rPr lang="en-US" sz="1800" i="1" dirty="0">
                <a:solidFill>
                  <a:schemeClr val="tx1"/>
                </a:solidFill>
                <a:latin typeface="Times New Roman" panose="02020603050405020304" pitchFamily="18" charset="0"/>
              </a:rPr>
              <a:t>w</a:t>
            </a:r>
            <a:r>
              <a:rPr lang="en-US" sz="1800" dirty="0">
                <a:solidFill>
                  <a:schemeClr val="tx1"/>
                </a:solidFill>
                <a:latin typeface="Times New Roman" panose="02020603050405020304" pitchFamily="18" charset="0"/>
              </a:rPr>
              <a:t>]</a:t>
            </a:r>
            <a:r>
              <a:rPr lang="en-US" sz="1800" dirty="0">
                <a:solidFill>
                  <a:schemeClr val="tx1"/>
                </a:solidFill>
                <a:latin typeface="Times New Roman" panose="02020603050405020304" pitchFamily="18" charset="0"/>
                <a:sym typeface="Symbol" pitchFamily="18" charset="2"/>
              </a:rPr>
              <a:t>  </a:t>
            </a:r>
            <a:r>
              <a:rPr lang="en-US" sz="1800" i="1" dirty="0">
                <a:solidFill>
                  <a:schemeClr val="tx1"/>
                </a:solidFill>
                <a:latin typeface="Times New Roman" panose="02020603050405020304" pitchFamily="18" charset="0"/>
              </a:rPr>
              <a:t>A</a:t>
            </a:r>
            <a:r>
              <a:rPr lang="en-US" sz="1800" dirty="0">
                <a:solidFill>
                  <a:schemeClr val="tx1"/>
                </a:solidFill>
                <a:latin typeface="Times New Roman" panose="02020603050405020304" pitchFamily="18" charset="0"/>
              </a:rPr>
              <a:t>[</a:t>
            </a:r>
            <a:r>
              <a:rPr lang="en-US" sz="1800" i="1" dirty="0">
                <a:solidFill>
                  <a:schemeClr val="tx1"/>
                </a:solidFill>
                <a:latin typeface="Times New Roman" panose="02020603050405020304" pitchFamily="18" charset="0"/>
              </a:rPr>
              <a:t>w</a:t>
            </a:r>
            <a:r>
              <a:rPr lang="en-US" sz="1800" i="1" dirty="0">
                <a:solidFill>
                  <a:schemeClr val="tx1"/>
                </a:solidFill>
                <a:latin typeface="Symbol" pitchFamily="18" charset="2"/>
              </a:rPr>
              <a:t>-</a:t>
            </a:r>
            <a:r>
              <a:rPr lang="en-US" sz="1800" i="1" dirty="0" err="1">
                <a:solidFill>
                  <a:schemeClr val="tx1"/>
                </a:solidFill>
                <a:latin typeface="Times New Roman" panose="02020603050405020304" pitchFamily="18" charset="0"/>
              </a:rPr>
              <a:t>w</a:t>
            </a:r>
            <a:r>
              <a:rPr lang="en-US" sz="1800" i="1" baseline="-25000" dirty="0" err="1">
                <a:solidFill>
                  <a:schemeClr val="tx1"/>
                </a:solidFill>
                <a:latin typeface="Times New Roman" panose="02020603050405020304" pitchFamily="18" charset="0"/>
              </a:rPr>
              <a:t>k</a:t>
            </a:r>
            <a:r>
              <a:rPr lang="en-US" sz="1800" dirty="0">
                <a:solidFill>
                  <a:schemeClr val="tx1"/>
                </a:solidFill>
                <a:latin typeface="Times New Roman" panose="02020603050405020304" pitchFamily="18" charset="0"/>
              </a:rPr>
              <a:t>] </a:t>
            </a:r>
            <a:r>
              <a:rPr lang="en-US" sz="1800" dirty="0">
                <a:solidFill>
                  <a:schemeClr val="tx1"/>
                </a:solidFill>
                <a:latin typeface="Symbol" pitchFamily="18" charset="2"/>
              </a:rPr>
              <a:t>+</a:t>
            </a:r>
            <a:r>
              <a:rPr lang="en-US" sz="1800" i="1" dirty="0">
                <a:solidFill>
                  <a:schemeClr val="tx1"/>
                </a:solidFill>
                <a:latin typeface="Times New Roman" panose="02020603050405020304" pitchFamily="18" charset="0"/>
              </a:rPr>
              <a:t> </a:t>
            </a:r>
            <a:r>
              <a:rPr lang="en-US" sz="1800" i="1" dirty="0" err="1">
                <a:solidFill>
                  <a:schemeClr val="tx1"/>
                </a:solidFill>
                <a:latin typeface="Times New Roman" panose="02020603050405020304" pitchFamily="18" charset="0"/>
              </a:rPr>
              <a:t>b</a:t>
            </a:r>
            <a:r>
              <a:rPr lang="en-US" sz="1800" i="1" baseline="-25000" dirty="0" err="1">
                <a:solidFill>
                  <a:schemeClr val="tx1"/>
                </a:solidFill>
                <a:latin typeface="Times New Roman" panose="02020603050405020304" pitchFamily="18" charset="0"/>
              </a:rPr>
              <a:t>k</a:t>
            </a:r>
            <a:r>
              <a:rPr lang="en-US" sz="1800" dirty="0">
                <a:solidFill>
                  <a:schemeClr val="tx1"/>
                </a:solidFill>
                <a:latin typeface="Times New Roman" panose="02020603050405020304" pitchFamily="18" charset="0"/>
              </a:rPr>
              <a:t> </a:t>
            </a:r>
          </a:p>
          <a:p>
            <a:pPr marL="342900" lvl="1" indent="0" defTabSz="342900" eaLnBrk="0" hangingPunct="0">
              <a:lnSpc>
                <a:spcPct val="90000"/>
              </a:lnSpc>
              <a:buClr>
                <a:srgbClr val="3101FF"/>
              </a:buClr>
              <a:buSzPct val="110000"/>
              <a:buNone/>
            </a:pPr>
            <a:r>
              <a:rPr lang="en-US" sz="1800" dirty="0">
                <a:solidFill>
                  <a:schemeClr val="tx1"/>
                </a:solidFill>
                <a:latin typeface="Times New Roman" panose="02020603050405020304" pitchFamily="18" charset="0"/>
              </a:rPr>
              <a:t>return </a:t>
            </a:r>
            <a:r>
              <a:rPr lang="en-US" sz="1800" i="1" dirty="0">
                <a:solidFill>
                  <a:schemeClr val="tx1"/>
                </a:solidFill>
                <a:latin typeface="Times New Roman" panose="02020603050405020304" pitchFamily="18" charset="0"/>
              </a:rPr>
              <a:t>B</a:t>
            </a:r>
            <a:r>
              <a:rPr lang="en-US" sz="1800" dirty="0">
                <a:solidFill>
                  <a:schemeClr val="tx1"/>
                </a:solidFill>
                <a:latin typeface="Times New Roman" panose="02020603050405020304" pitchFamily="18" charset="0"/>
              </a:rPr>
              <a:t>[</a:t>
            </a:r>
            <a:r>
              <a:rPr lang="en-US" sz="1800" i="1" dirty="0">
                <a:solidFill>
                  <a:schemeClr val="tx1"/>
                </a:solidFill>
                <a:latin typeface="Times New Roman" panose="02020603050405020304" pitchFamily="18" charset="0"/>
              </a:rPr>
              <a:t>W</a:t>
            </a:r>
            <a:r>
              <a:rPr lang="en-US" sz="1800" dirty="0">
                <a:solidFill>
                  <a:schemeClr val="tx1"/>
                </a:solidFill>
                <a:latin typeface="Times New Roman" panose="02020603050405020304" pitchFamily="18" charset="0"/>
              </a:rPr>
              <a:t>]</a:t>
            </a:r>
            <a:endParaRPr lang="en-US" sz="1800" dirty="0">
              <a:solidFill>
                <a:schemeClr val="tx1"/>
              </a:solidFill>
              <a:latin typeface="Times New Roman" panose="02020603050405020304" pitchFamily="18" charset="0"/>
              <a:sym typeface="Symbol" pitchFamily="18" charset="2"/>
            </a:endParaRPr>
          </a:p>
        </p:txBody>
      </p:sp>
      <p:sp>
        <p:nvSpPr>
          <p:cNvPr id="4" name="Text Placeholder 3"/>
          <p:cNvSpPr>
            <a:spLocks noGrp="1"/>
          </p:cNvSpPr>
          <p:nvPr>
            <p:ph type="body" sz="half" idx="2"/>
          </p:nvPr>
        </p:nvSpPr>
        <p:spPr>
          <a:xfrm>
            <a:off x="1176864" y="3031064"/>
            <a:ext cx="3166535" cy="2607735"/>
          </a:xfrm>
        </p:spPr>
        <p:txBody>
          <a:bodyPr>
            <a:normAutofit/>
          </a:bodyPr>
          <a:lstStyle/>
          <a:p>
            <a:pPr>
              <a:lnSpc>
                <a:spcPct val="90000"/>
              </a:lnSpc>
            </a:pPr>
            <a:r>
              <a:rPr lang="en-US" dirty="0"/>
              <a:t>Since B[</a:t>
            </a:r>
            <a:r>
              <a:rPr lang="en-US" dirty="0" err="1"/>
              <a:t>k,w</a:t>
            </a:r>
            <a:r>
              <a:rPr lang="en-US" dirty="0"/>
              <a:t>] is defined in terms of B[k</a:t>
            </a:r>
            <a:r>
              <a:rPr lang="en-US" dirty="0">
                <a:latin typeface="Symbol" pitchFamily="18" charset="2"/>
              </a:rPr>
              <a:t>-</a:t>
            </a:r>
            <a:r>
              <a:rPr lang="en-US" dirty="0"/>
              <a:t>1,*], we can use two arrays of instead of a matrix.</a:t>
            </a:r>
          </a:p>
          <a:p>
            <a:pPr>
              <a:lnSpc>
                <a:spcPct val="90000"/>
              </a:lnSpc>
            </a:pPr>
            <a:r>
              <a:rPr lang="en-US" dirty="0"/>
              <a:t>Running time is </a:t>
            </a:r>
            <a:r>
              <a:rPr lang="en-US" b="1" dirty="0"/>
              <a:t>O</a:t>
            </a:r>
            <a:r>
              <a:rPr lang="en-US" dirty="0"/>
              <a:t>(</a:t>
            </a:r>
            <a:r>
              <a:rPr lang="en-US" dirty="0" err="1"/>
              <a:t>nW</a:t>
            </a:r>
            <a:r>
              <a:rPr lang="en-US" dirty="0"/>
              <a:t>).</a:t>
            </a:r>
          </a:p>
          <a:p>
            <a:pPr>
              <a:lnSpc>
                <a:spcPct val="90000"/>
              </a:lnSpc>
            </a:pPr>
            <a:r>
              <a:rPr lang="en-US" dirty="0"/>
              <a:t>Not a polynomial-time algorithm since W may be large.</a:t>
            </a:r>
          </a:p>
          <a:p>
            <a:pPr>
              <a:lnSpc>
                <a:spcPct val="90000"/>
              </a:lnSpc>
            </a:pPr>
            <a:r>
              <a:rPr lang="en-US" dirty="0"/>
              <a:t>Called a pseudo-polynomial time algorithm.</a:t>
            </a:r>
          </a:p>
        </p:txBody>
      </p:sp>
      <p:sp>
        <p:nvSpPr>
          <p:cNvPr id="7" name="Footer Placeholder 6">
            <a:extLst>
              <a:ext uri="{FF2B5EF4-FFF2-40B4-BE49-F238E27FC236}">
                <a16:creationId xmlns:a16="http://schemas.microsoft.com/office/drawing/2014/main" id="{19C73E16-41A5-4E20-AB75-2FDBA3016CD6}"/>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B6FBECDE-BAE5-4561-8999-B222209E69DC}"/>
              </a:ext>
            </a:extLst>
          </p:cNvPr>
          <p:cNvSpPr>
            <a:spLocks noGrp="1"/>
          </p:cNvSpPr>
          <p:nvPr>
            <p:ph type="sldNum" sz="quarter" idx="12"/>
          </p:nvPr>
        </p:nvSpPr>
        <p:spPr/>
        <p:txBody>
          <a:bodyPr/>
          <a:lstStyle/>
          <a:p>
            <a:pPr>
              <a:defRPr/>
            </a:pPr>
            <a:fld id="{4B3F5036-F292-4C73-9705-D3BB5558A1F5}" type="slidenum">
              <a:rPr lang="en-US" smtClean="0"/>
              <a:pPr>
                <a:defRPr/>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t>CS2009 Design and Analysis of Algorithms</a:t>
            </a:r>
          </a:p>
        </p:txBody>
      </p:sp>
      <p:sp>
        <p:nvSpPr>
          <p:cNvPr id="8" name="Subtitle 7"/>
          <p:cNvSpPr>
            <a:spLocks noGrp="1"/>
          </p:cNvSpPr>
          <p:nvPr>
            <p:ph type="subTitle" idx="1"/>
          </p:nvPr>
        </p:nvSpPr>
        <p:spPr/>
        <p:txBody>
          <a:bodyPr/>
          <a:lstStyle/>
          <a:p>
            <a:r>
              <a:rPr lang="en-US" dirty="0"/>
              <a:t>Longest Common Subsequence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LCS</a:t>
            </a:r>
          </a:p>
        </p:txBody>
      </p:sp>
      <p:sp>
        <p:nvSpPr>
          <p:cNvPr id="3" name="Content Placeholder 2"/>
          <p:cNvSpPr>
            <a:spLocks noGrp="1"/>
          </p:cNvSpPr>
          <p:nvPr>
            <p:ph idx="1"/>
          </p:nvPr>
        </p:nvSpPr>
        <p:spPr/>
        <p:txBody>
          <a:bodyPr>
            <a:normAutofit fontScale="92500" lnSpcReduction="20000"/>
          </a:bodyPr>
          <a:lstStyle/>
          <a:p>
            <a:r>
              <a:rPr lang="en-US" altLang="zh-TW" sz="2800" dirty="0">
                <a:solidFill>
                  <a:schemeClr val="tx1"/>
                </a:solidFill>
                <a:ea typeface="PMingLiU" pitchFamily="18" charset="-120"/>
              </a:rPr>
              <a:t>A subsequence of a sequence/string </a:t>
            </a:r>
            <a:r>
              <a:rPr lang="en-US" altLang="zh-TW" sz="2800" i="1" dirty="0">
                <a:solidFill>
                  <a:schemeClr val="tx1"/>
                </a:solidFill>
                <a:ea typeface="PMingLiU" pitchFamily="18" charset="-120"/>
              </a:rPr>
              <a:t>S </a:t>
            </a:r>
            <a:r>
              <a:rPr lang="en-US" altLang="zh-TW" sz="2800" dirty="0">
                <a:solidFill>
                  <a:schemeClr val="tx1"/>
                </a:solidFill>
                <a:ea typeface="PMingLiU" pitchFamily="18" charset="-120"/>
              </a:rPr>
              <a:t>is obtained by deleting zero or more symbols from </a:t>
            </a:r>
            <a:r>
              <a:rPr lang="en-US" altLang="zh-TW" sz="2800" i="1" dirty="0">
                <a:solidFill>
                  <a:schemeClr val="tx1"/>
                </a:solidFill>
                <a:ea typeface="PMingLiU" pitchFamily="18" charset="-120"/>
              </a:rPr>
              <a:t>S</a:t>
            </a:r>
            <a:r>
              <a:rPr lang="en-US" altLang="zh-TW" sz="2800" dirty="0">
                <a:solidFill>
                  <a:schemeClr val="tx1"/>
                </a:solidFill>
                <a:ea typeface="PMingLiU" pitchFamily="18" charset="-120"/>
              </a:rPr>
              <a:t>. For example, the following are some subsequences of “president”: </a:t>
            </a:r>
            <a:r>
              <a:rPr lang="en-US" altLang="zh-TW" sz="2800" dirty="0" err="1">
                <a:solidFill>
                  <a:schemeClr val="tx1"/>
                </a:solidFill>
                <a:ea typeface="PMingLiU" pitchFamily="18" charset="-120"/>
              </a:rPr>
              <a:t>pred</a:t>
            </a:r>
            <a:r>
              <a:rPr lang="en-US" altLang="zh-TW" sz="2800" dirty="0">
                <a:solidFill>
                  <a:schemeClr val="tx1"/>
                </a:solidFill>
                <a:ea typeface="PMingLiU" pitchFamily="18" charset="-120"/>
              </a:rPr>
              <a:t>, </a:t>
            </a:r>
            <a:r>
              <a:rPr lang="en-US" altLang="zh-TW" sz="2800" dirty="0" err="1">
                <a:solidFill>
                  <a:schemeClr val="tx1"/>
                </a:solidFill>
                <a:ea typeface="PMingLiU" pitchFamily="18" charset="-120"/>
              </a:rPr>
              <a:t>sdn</a:t>
            </a:r>
            <a:r>
              <a:rPr lang="en-US" altLang="zh-TW" sz="2800" dirty="0">
                <a:solidFill>
                  <a:schemeClr val="tx1"/>
                </a:solidFill>
                <a:ea typeface="PMingLiU" pitchFamily="18" charset="-120"/>
              </a:rPr>
              <a:t>, </a:t>
            </a:r>
            <a:r>
              <a:rPr lang="en-US" altLang="zh-TW" sz="2800" dirty="0" err="1">
                <a:solidFill>
                  <a:schemeClr val="tx1"/>
                </a:solidFill>
                <a:ea typeface="PMingLiU" pitchFamily="18" charset="-120"/>
              </a:rPr>
              <a:t>predent</a:t>
            </a:r>
            <a:r>
              <a:rPr lang="en-US" altLang="zh-TW" sz="2800" dirty="0">
                <a:solidFill>
                  <a:schemeClr val="tx1"/>
                </a:solidFill>
                <a:ea typeface="PMingLiU" pitchFamily="18" charset="-120"/>
              </a:rPr>
              <a:t>.  In other words, the letters of a subsequence of S appear in order in</a:t>
            </a:r>
            <a:r>
              <a:rPr lang="en-US" altLang="zh-TW" sz="2800" i="1" dirty="0">
                <a:solidFill>
                  <a:schemeClr val="tx1"/>
                </a:solidFill>
                <a:ea typeface="PMingLiU" pitchFamily="18" charset="-120"/>
              </a:rPr>
              <a:t> S</a:t>
            </a:r>
            <a:r>
              <a:rPr lang="en-US" altLang="zh-TW" sz="2800" dirty="0">
                <a:solidFill>
                  <a:schemeClr val="tx1"/>
                </a:solidFill>
                <a:ea typeface="PMingLiU" pitchFamily="18" charset="-120"/>
              </a:rPr>
              <a:t>, but they are not required to be consecutive.</a:t>
            </a:r>
          </a:p>
          <a:p>
            <a:r>
              <a:rPr lang="en-US" altLang="zh-TW" sz="2800" dirty="0">
                <a:solidFill>
                  <a:schemeClr val="tx1"/>
                </a:solidFill>
                <a:ea typeface="PMingLiU" pitchFamily="18" charset="-120"/>
              </a:rPr>
              <a:t>The longest common subsequence problem is to find a maximum length common subsequence between two sequences.</a:t>
            </a:r>
          </a:p>
        </p:txBody>
      </p:sp>
      <p:sp>
        <p:nvSpPr>
          <p:cNvPr id="6" name="Footer Placeholder 5">
            <a:extLst>
              <a:ext uri="{FF2B5EF4-FFF2-40B4-BE49-F238E27FC236}">
                <a16:creationId xmlns:a16="http://schemas.microsoft.com/office/drawing/2014/main" id="{6684244E-A0F7-40AC-AEA7-CCC7E4B940A6}"/>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7B2F0403-D73B-47F5-879F-1E52DFD5748C}"/>
              </a:ext>
            </a:extLst>
          </p:cNvPr>
          <p:cNvSpPr>
            <a:spLocks noGrp="1"/>
          </p:cNvSpPr>
          <p:nvPr>
            <p:ph type="sldNum" sz="quarter" idx="12"/>
          </p:nvPr>
        </p:nvSpPr>
        <p:spPr/>
        <p:txBody>
          <a:bodyPr/>
          <a:lstStyle/>
          <a:p>
            <a:pPr>
              <a:defRPr/>
            </a:pPr>
            <a:fld id="{506CEA49-2205-4EFB-BAAF-ED5401E11F52}"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half" idx="1"/>
          </p:nvPr>
        </p:nvSpPr>
        <p:spPr/>
        <p:txBody>
          <a:bodyPr/>
          <a:lstStyle/>
          <a:p>
            <a:pPr>
              <a:buFont typeface="Monotype Sorts" pitchFamily="2" charset="2"/>
              <a:buNone/>
            </a:pPr>
            <a:r>
              <a:rPr lang="en-US" altLang="zh-TW" dirty="0">
                <a:ea typeface="PMingLiU" pitchFamily="18" charset="-120"/>
              </a:rPr>
              <a:t>Sequence 1: president</a:t>
            </a:r>
          </a:p>
          <a:p>
            <a:pPr>
              <a:buFont typeface="Monotype Sorts" pitchFamily="2" charset="2"/>
              <a:buNone/>
            </a:pPr>
            <a:r>
              <a:rPr lang="en-US" altLang="zh-TW" dirty="0">
                <a:ea typeface="PMingLiU" pitchFamily="18" charset="-120"/>
              </a:rPr>
              <a:t>Sequence 2: providence</a:t>
            </a:r>
          </a:p>
          <a:p>
            <a:pPr>
              <a:buFont typeface="Monotype Sorts" pitchFamily="2" charset="2"/>
              <a:buNone/>
            </a:pPr>
            <a:r>
              <a:rPr lang="en-US" altLang="zh-TW" dirty="0">
                <a:ea typeface="PMingLiU" pitchFamily="18" charset="-120"/>
              </a:rPr>
              <a:t>Its LCS is </a:t>
            </a:r>
            <a:r>
              <a:rPr lang="en-US" altLang="zh-TW" dirty="0" err="1">
                <a:ea typeface="PMingLiU" pitchFamily="18" charset="-120"/>
              </a:rPr>
              <a:t>priden</a:t>
            </a:r>
            <a:r>
              <a:rPr lang="en-US" altLang="zh-TW" dirty="0">
                <a:ea typeface="PMingLiU" pitchFamily="18" charset="-120"/>
              </a:rPr>
              <a:t>.</a:t>
            </a:r>
          </a:p>
          <a:p>
            <a:pPr>
              <a:buFont typeface="Monotype Sorts" pitchFamily="2" charset="2"/>
              <a:buNone/>
            </a:pPr>
            <a:endParaRPr lang="en-US" altLang="zh-TW" dirty="0">
              <a:ea typeface="PMingLiU" pitchFamily="18" charset="-120"/>
            </a:endParaRPr>
          </a:p>
          <a:p>
            <a:endParaRPr lang="en-US" dirty="0"/>
          </a:p>
        </p:txBody>
      </p:sp>
      <p:sp>
        <p:nvSpPr>
          <p:cNvPr id="11" name="Text Box 4"/>
          <p:cNvSpPr txBox="1">
            <a:spLocks noChangeArrowheads="1"/>
          </p:cNvSpPr>
          <p:nvPr/>
        </p:nvSpPr>
        <p:spPr bwMode="auto">
          <a:xfrm>
            <a:off x="4953000" y="2743200"/>
            <a:ext cx="2590800" cy="1801813"/>
          </a:xfrm>
          <a:prstGeom prst="rect">
            <a:avLst/>
          </a:prstGeom>
          <a:noFill/>
          <a:ln w="9525">
            <a:noFill/>
            <a:miter lim="800000"/>
          </a:ln>
          <a:effectLst/>
        </p:spPr>
        <p:txBody>
          <a:bodyPr wrap="square" lIns="90000" tIns="46800" rIns="90000" bIns="46800">
            <a:spAutoFit/>
          </a:bodyPr>
          <a:lstStyle/>
          <a:p>
            <a:pPr algn="l" eaLnBrk="1" hangingPunct="1">
              <a:spcBef>
                <a:spcPct val="50000"/>
              </a:spcBef>
            </a:pPr>
            <a:r>
              <a:rPr kumimoji="1" lang="en-US" altLang="zh-TW" sz="2800" dirty="0">
                <a:latin typeface="Courier New" pitchFamily="49" charset="0"/>
                <a:ea typeface="PMingLiU" pitchFamily="18" charset="-120"/>
              </a:rPr>
              <a:t>president</a:t>
            </a:r>
          </a:p>
          <a:p>
            <a:pPr algn="l" eaLnBrk="1" hangingPunct="1">
              <a:spcBef>
                <a:spcPct val="50000"/>
              </a:spcBef>
            </a:pPr>
            <a:endParaRPr kumimoji="1" lang="en-US" altLang="zh-TW" sz="2800" dirty="0">
              <a:latin typeface="Courier New" pitchFamily="49" charset="0"/>
              <a:ea typeface="PMingLiU" pitchFamily="18" charset="-120"/>
            </a:endParaRPr>
          </a:p>
          <a:p>
            <a:pPr algn="l" eaLnBrk="1" hangingPunct="1">
              <a:spcBef>
                <a:spcPct val="50000"/>
              </a:spcBef>
            </a:pPr>
            <a:r>
              <a:rPr kumimoji="1" lang="en-US" altLang="zh-TW" sz="2800" dirty="0">
                <a:latin typeface="Courier New" pitchFamily="49" charset="0"/>
                <a:ea typeface="PMingLiU" pitchFamily="18" charset="-120"/>
              </a:rPr>
              <a:t>providence</a:t>
            </a:r>
          </a:p>
        </p:txBody>
      </p:sp>
      <p:sp>
        <p:nvSpPr>
          <p:cNvPr id="12" name="Line 5"/>
          <p:cNvSpPr>
            <a:spLocks noChangeShapeType="1"/>
          </p:cNvSpPr>
          <p:nvPr/>
        </p:nvSpPr>
        <p:spPr bwMode="auto">
          <a:xfrm>
            <a:off x="5105400" y="3276600"/>
            <a:ext cx="0" cy="762000"/>
          </a:xfrm>
          <a:prstGeom prst="line">
            <a:avLst/>
          </a:prstGeom>
          <a:noFill/>
          <a:ln w="31750">
            <a:solidFill>
              <a:schemeClr val="tx1"/>
            </a:solidFill>
            <a:round/>
          </a:ln>
          <a:effectLst/>
        </p:spPr>
        <p:txBody>
          <a:bodyPr lIns="90000" tIns="46800" rIns="90000" bIns="46800" anchor="ctr" anchorCtr="1">
            <a:spAutoFit/>
          </a:bodyPr>
          <a:lstStyle/>
          <a:p>
            <a:endParaRPr lang="en-US"/>
          </a:p>
        </p:txBody>
      </p:sp>
      <p:sp>
        <p:nvSpPr>
          <p:cNvPr id="13" name="Line 6"/>
          <p:cNvSpPr>
            <a:spLocks noChangeShapeType="1"/>
          </p:cNvSpPr>
          <p:nvPr/>
        </p:nvSpPr>
        <p:spPr bwMode="auto">
          <a:xfrm>
            <a:off x="5334000" y="3276600"/>
            <a:ext cx="0" cy="762000"/>
          </a:xfrm>
          <a:prstGeom prst="line">
            <a:avLst/>
          </a:prstGeom>
          <a:noFill/>
          <a:ln w="31750">
            <a:solidFill>
              <a:schemeClr val="tx1"/>
            </a:solidFill>
            <a:round/>
          </a:ln>
          <a:effectLst/>
        </p:spPr>
        <p:txBody>
          <a:bodyPr lIns="90000" tIns="46800" rIns="90000" bIns="46800" anchor="ctr" anchorCtr="1">
            <a:spAutoFit/>
          </a:bodyPr>
          <a:lstStyle/>
          <a:p>
            <a:endParaRPr lang="en-US"/>
          </a:p>
        </p:txBody>
      </p:sp>
      <p:sp>
        <p:nvSpPr>
          <p:cNvPr id="14" name="Line 7"/>
          <p:cNvSpPr>
            <a:spLocks noChangeShapeType="1"/>
          </p:cNvSpPr>
          <p:nvPr/>
        </p:nvSpPr>
        <p:spPr bwMode="auto">
          <a:xfrm>
            <a:off x="5562600" y="3276600"/>
            <a:ext cx="838200" cy="762000"/>
          </a:xfrm>
          <a:prstGeom prst="line">
            <a:avLst/>
          </a:prstGeom>
          <a:noFill/>
          <a:ln w="9525">
            <a:solidFill>
              <a:schemeClr val="tx1"/>
            </a:solidFill>
            <a:round/>
          </a:ln>
          <a:effectLst/>
        </p:spPr>
        <p:txBody>
          <a:bodyPr lIns="90000" tIns="46800" rIns="90000" bIns="46800" anchor="ctr" anchorCtr="1">
            <a:spAutoFit/>
          </a:bodyPr>
          <a:lstStyle/>
          <a:p>
            <a:endParaRPr lang="en-US"/>
          </a:p>
        </p:txBody>
      </p:sp>
      <p:sp>
        <p:nvSpPr>
          <p:cNvPr id="15" name="Line 8"/>
          <p:cNvSpPr>
            <a:spLocks noChangeShapeType="1"/>
          </p:cNvSpPr>
          <p:nvPr/>
        </p:nvSpPr>
        <p:spPr bwMode="auto">
          <a:xfrm>
            <a:off x="5562600" y="3276600"/>
            <a:ext cx="1447800" cy="762000"/>
          </a:xfrm>
          <a:prstGeom prst="line">
            <a:avLst/>
          </a:prstGeom>
          <a:noFill/>
          <a:ln w="9525">
            <a:solidFill>
              <a:schemeClr val="tx1"/>
            </a:solidFill>
            <a:round/>
          </a:ln>
          <a:effectLst/>
        </p:spPr>
        <p:txBody>
          <a:bodyPr lIns="90000" tIns="46800" rIns="90000" bIns="46800" anchor="ctr" anchorCtr="1">
            <a:spAutoFit/>
          </a:bodyPr>
          <a:lstStyle/>
          <a:p>
            <a:endParaRPr lang="en-US"/>
          </a:p>
        </p:txBody>
      </p:sp>
      <p:sp>
        <p:nvSpPr>
          <p:cNvPr id="16" name="Line 9"/>
          <p:cNvSpPr>
            <a:spLocks noChangeShapeType="1"/>
          </p:cNvSpPr>
          <p:nvPr/>
        </p:nvSpPr>
        <p:spPr bwMode="auto">
          <a:xfrm>
            <a:off x="5943600" y="3276600"/>
            <a:ext cx="0" cy="762000"/>
          </a:xfrm>
          <a:prstGeom prst="line">
            <a:avLst/>
          </a:prstGeom>
          <a:noFill/>
          <a:ln w="31750">
            <a:solidFill>
              <a:schemeClr val="tx1"/>
            </a:solidFill>
            <a:round/>
          </a:ln>
          <a:effectLst/>
        </p:spPr>
        <p:txBody>
          <a:bodyPr lIns="90000" tIns="46800" rIns="90000" bIns="46800" anchor="ctr" anchorCtr="1">
            <a:spAutoFit/>
          </a:bodyPr>
          <a:lstStyle/>
          <a:p>
            <a:endParaRPr lang="en-US"/>
          </a:p>
        </p:txBody>
      </p:sp>
      <p:sp>
        <p:nvSpPr>
          <p:cNvPr id="17" name="Line 10"/>
          <p:cNvSpPr>
            <a:spLocks noChangeShapeType="1"/>
          </p:cNvSpPr>
          <p:nvPr/>
        </p:nvSpPr>
        <p:spPr bwMode="auto">
          <a:xfrm>
            <a:off x="6248400" y="3276600"/>
            <a:ext cx="0" cy="762000"/>
          </a:xfrm>
          <a:prstGeom prst="line">
            <a:avLst/>
          </a:prstGeom>
          <a:noFill/>
          <a:ln w="31750">
            <a:solidFill>
              <a:schemeClr val="tx1"/>
            </a:solidFill>
            <a:round/>
          </a:ln>
          <a:effectLst/>
        </p:spPr>
        <p:txBody>
          <a:bodyPr lIns="90000" tIns="46800" rIns="90000" bIns="46800" anchor="ctr" anchorCtr="1">
            <a:spAutoFit/>
          </a:bodyPr>
          <a:lstStyle/>
          <a:p>
            <a:endParaRPr lang="en-US"/>
          </a:p>
        </p:txBody>
      </p:sp>
      <p:sp>
        <p:nvSpPr>
          <p:cNvPr id="18" name="Line 11"/>
          <p:cNvSpPr>
            <a:spLocks noChangeShapeType="1"/>
          </p:cNvSpPr>
          <p:nvPr/>
        </p:nvSpPr>
        <p:spPr bwMode="auto">
          <a:xfrm>
            <a:off x="6400800" y="3276600"/>
            <a:ext cx="0" cy="762000"/>
          </a:xfrm>
          <a:prstGeom prst="line">
            <a:avLst/>
          </a:prstGeom>
          <a:noFill/>
          <a:ln w="31750">
            <a:solidFill>
              <a:schemeClr val="tx1"/>
            </a:solidFill>
            <a:round/>
          </a:ln>
          <a:effectLst/>
        </p:spPr>
        <p:txBody>
          <a:bodyPr lIns="90000" tIns="46800" rIns="90000" bIns="46800" anchor="ctr" anchorCtr="1">
            <a:spAutoFit/>
          </a:bodyPr>
          <a:lstStyle/>
          <a:p>
            <a:endParaRPr lang="en-US"/>
          </a:p>
        </p:txBody>
      </p:sp>
      <p:sp>
        <p:nvSpPr>
          <p:cNvPr id="19" name="Line 12"/>
          <p:cNvSpPr>
            <a:spLocks noChangeShapeType="1"/>
          </p:cNvSpPr>
          <p:nvPr/>
        </p:nvSpPr>
        <p:spPr bwMode="auto">
          <a:xfrm>
            <a:off x="6400800" y="3276600"/>
            <a:ext cx="609600" cy="762000"/>
          </a:xfrm>
          <a:prstGeom prst="line">
            <a:avLst/>
          </a:prstGeom>
          <a:noFill/>
          <a:ln w="9525">
            <a:solidFill>
              <a:schemeClr val="tx1"/>
            </a:solidFill>
            <a:round/>
          </a:ln>
          <a:effectLst/>
        </p:spPr>
        <p:txBody>
          <a:bodyPr lIns="90000" tIns="46800" rIns="90000" bIns="46800" anchor="ctr" anchorCtr="1">
            <a:spAutoFit/>
          </a:bodyPr>
          <a:lstStyle/>
          <a:p>
            <a:endParaRPr lang="en-US"/>
          </a:p>
        </p:txBody>
      </p:sp>
      <p:sp>
        <p:nvSpPr>
          <p:cNvPr id="20" name="Line 13"/>
          <p:cNvSpPr>
            <a:spLocks noChangeShapeType="1"/>
          </p:cNvSpPr>
          <p:nvPr/>
        </p:nvSpPr>
        <p:spPr bwMode="auto">
          <a:xfrm>
            <a:off x="6629400" y="3276600"/>
            <a:ext cx="0" cy="762000"/>
          </a:xfrm>
          <a:prstGeom prst="line">
            <a:avLst/>
          </a:prstGeom>
          <a:noFill/>
          <a:ln w="31750">
            <a:solidFill>
              <a:schemeClr val="tx1"/>
            </a:solidFill>
            <a:round/>
          </a:ln>
          <a:effectLst/>
        </p:spPr>
        <p:txBody>
          <a:bodyPr lIns="90000" tIns="46800" rIns="90000" bIns="46800" anchor="ctr" anchorCtr="1">
            <a:spAutoFit/>
          </a:bodyPr>
          <a:lstStyle/>
          <a:p>
            <a:endParaRPr lang="en-US"/>
          </a:p>
        </p:txBody>
      </p:sp>
      <p:sp>
        <p:nvSpPr>
          <p:cNvPr id="6" name="Footer Placeholder 5">
            <a:extLst>
              <a:ext uri="{FF2B5EF4-FFF2-40B4-BE49-F238E27FC236}">
                <a16:creationId xmlns:a16="http://schemas.microsoft.com/office/drawing/2014/main" id="{FB9EC56F-6A69-4CF2-BFD9-409BA9016C27}"/>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1613098E-4B9D-43EB-8267-610DF66A355F}"/>
              </a:ext>
            </a:extLst>
          </p:cNvPr>
          <p:cNvSpPr>
            <a:spLocks noGrp="1"/>
          </p:cNvSpPr>
          <p:nvPr>
            <p:ph type="sldNum" sz="quarter" idx="12"/>
          </p:nvPr>
        </p:nvSpPr>
        <p:spPr/>
        <p:txBody>
          <a:bodyPr/>
          <a:lstStyle/>
          <a:p>
            <a:pPr>
              <a:defRPr/>
            </a:pPr>
            <a:fld id="{E92C62F1-FB6E-4ACE-95DF-E4AFD49537C2}"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a:t>
            </a:r>
          </a:p>
        </p:txBody>
      </p:sp>
      <p:sp>
        <p:nvSpPr>
          <p:cNvPr id="7" name="Content Placeholder 6"/>
          <p:cNvSpPr>
            <a:spLocks noGrp="1"/>
          </p:cNvSpPr>
          <p:nvPr>
            <p:ph sz="half" idx="1"/>
          </p:nvPr>
        </p:nvSpPr>
        <p:spPr/>
        <p:txBody>
          <a:bodyPr/>
          <a:lstStyle/>
          <a:p>
            <a:pPr>
              <a:buFont typeface="Monotype Sorts" pitchFamily="2" charset="2"/>
              <a:buNone/>
            </a:pPr>
            <a:r>
              <a:rPr lang="en-US" altLang="zh-TW" dirty="0">
                <a:ea typeface="PMingLiU" pitchFamily="18" charset="-120"/>
              </a:rPr>
              <a:t>Sequence 1: algorithm</a:t>
            </a:r>
          </a:p>
          <a:p>
            <a:pPr>
              <a:buFont typeface="Monotype Sorts" pitchFamily="2" charset="2"/>
              <a:buNone/>
            </a:pPr>
            <a:r>
              <a:rPr lang="en-US" altLang="zh-TW" dirty="0">
                <a:ea typeface="PMingLiU" pitchFamily="18" charset="-120"/>
              </a:rPr>
              <a:t>Sequence 2: alignment</a:t>
            </a:r>
          </a:p>
          <a:p>
            <a:pPr>
              <a:buFont typeface="Monotype Sorts" pitchFamily="2" charset="2"/>
              <a:buNone/>
            </a:pPr>
            <a:r>
              <a:rPr lang="en-US" altLang="zh-TW" dirty="0">
                <a:ea typeface="PMingLiU" pitchFamily="18" charset="-120"/>
              </a:rPr>
              <a:t>One of its LCS is </a:t>
            </a:r>
            <a:r>
              <a:rPr lang="en-US" altLang="zh-TW" dirty="0" err="1">
                <a:ea typeface="PMingLiU" pitchFamily="18" charset="-120"/>
              </a:rPr>
              <a:t>algm</a:t>
            </a:r>
            <a:endParaRPr lang="en-US" altLang="zh-TW" dirty="0">
              <a:ea typeface="PMingLiU" pitchFamily="18" charset="-120"/>
            </a:endParaRPr>
          </a:p>
        </p:txBody>
      </p:sp>
      <p:sp>
        <p:nvSpPr>
          <p:cNvPr id="15" name="Text Box 4"/>
          <p:cNvSpPr txBox="1">
            <a:spLocks noChangeArrowheads="1"/>
          </p:cNvSpPr>
          <p:nvPr/>
        </p:nvSpPr>
        <p:spPr bwMode="auto">
          <a:xfrm>
            <a:off x="4191000" y="2515303"/>
            <a:ext cx="4953000" cy="1801812"/>
          </a:xfrm>
          <a:prstGeom prst="rect">
            <a:avLst/>
          </a:prstGeom>
          <a:noFill/>
          <a:ln w="9525">
            <a:noFill/>
            <a:miter lim="800000"/>
          </a:ln>
          <a:effectLst/>
        </p:spPr>
        <p:txBody>
          <a:bodyPr wrap="square" lIns="90000" tIns="46800" rIns="90000" bIns="46800">
            <a:spAutoFit/>
          </a:bodyPr>
          <a:lstStyle/>
          <a:p>
            <a:pPr algn="l" eaLnBrk="1" hangingPunct="1">
              <a:spcBef>
                <a:spcPct val="50000"/>
              </a:spcBef>
            </a:pPr>
            <a:r>
              <a:rPr kumimoji="1" lang="en-US" altLang="zh-TW" sz="2800" dirty="0">
                <a:latin typeface="Courier New" pitchFamily="49" charset="0"/>
                <a:ea typeface="PMingLiU" pitchFamily="18" charset="-120"/>
              </a:rPr>
              <a:t>a l g o r </a:t>
            </a:r>
            <a:r>
              <a:rPr kumimoji="1" lang="en-US" altLang="zh-TW" sz="2800" dirty="0" err="1">
                <a:latin typeface="Courier New" pitchFamily="49" charset="0"/>
                <a:ea typeface="PMingLiU" pitchFamily="18" charset="-120"/>
              </a:rPr>
              <a:t>i</a:t>
            </a:r>
            <a:r>
              <a:rPr kumimoji="1" lang="en-US" altLang="zh-TW" sz="2800" dirty="0">
                <a:latin typeface="Courier New" pitchFamily="49" charset="0"/>
                <a:ea typeface="PMingLiU" pitchFamily="18" charset="-120"/>
              </a:rPr>
              <a:t> t h m</a:t>
            </a:r>
          </a:p>
          <a:p>
            <a:pPr algn="l" eaLnBrk="1" hangingPunct="1">
              <a:spcBef>
                <a:spcPct val="50000"/>
              </a:spcBef>
            </a:pPr>
            <a:endParaRPr kumimoji="1" lang="en-US" altLang="zh-TW" sz="2800" dirty="0">
              <a:latin typeface="Courier New" pitchFamily="49" charset="0"/>
              <a:ea typeface="PMingLiU" pitchFamily="18" charset="-120"/>
            </a:endParaRPr>
          </a:p>
          <a:p>
            <a:pPr algn="l" eaLnBrk="1" hangingPunct="1">
              <a:spcBef>
                <a:spcPct val="50000"/>
              </a:spcBef>
            </a:pPr>
            <a:r>
              <a:rPr kumimoji="1" lang="en-US" altLang="zh-TW" sz="2800" dirty="0">
                <a:latin typeface="Courier New" pitchFamily="49" charset="0"/>
                <a:ea typeface="PMingLiU" pitchFamily="18" charset="-120"/>
              </a:rPr>
              <a:t>a l </a:t>
            </a:r>
            <a:r>
              <a:rPr kumimoji="1" lang="en-US" altLang="zh-TW" sz="2800" dirty="0" err="1">
                <a:latin typeface="Courier New" pitchFamily="49" charset="0"/>
                <a:ea typeface="PMingLiU" pitchFamily="18" charset="-120"/>
              </a:rPr>
              <a:t>i</a:t>
            </a:r>
            <a:r>
              <a:rPr kumimoji="1" lang="en-US" altLang="zh-TW" sz="2800" dirty="0">
                <a:latin typeface="Courier New" pitchFamily="49" charset="0"/>
                <a:ea typeface="PMingLiU" pitchFamily="18" charset="-120"/>
              </a:rPr>
              <a:t> g n m e n t</a:t>
            </a:r>
          </a:p>
        </p:txBody>
      </p:sp>
      <p:sp>
        <p:nvSpPr>
          <p:cNvPr id="16" name="Line 5"/>
          <p:cNvSpPr>
            <a:spLocks noChangeShapeType="1"/>
          </p:cNvSpPr>
          <p:nvPr/>
        </p:nvSpPr>
        <p:spPr bwMode="auto">
          <a:xfrm>
            <a:off x="4378325" y="2974090"/>
            <a:ext cx="0" cy="838200"/>
          </a:xfrm>
          <a:prstGeom prst="line">
            <a:avLst/>
          </a:prstGeom>
          <a:noFill/>
          <a:ln w="31750">
            <a:solidFill>
              <a:schemeClr val="tx1"/>
            </a:solidFill>
            <a:round/>
          </a:ln>
          <a:effectLst/>
        </p:spPr>
        <p:txBody>
          <a:bodyPr wrap="square" lIns="90000" tIns="46800" rIns="90000" bIns="46800">
            <a:spAutoFit/>
          </a:bodyPr>
          <a:lstStyle/>
          <a:p>
            <a:endParaRPr lang="en-US"/>
          </a:p>
        </p:txBody>
      </p:sp>
      <p:sp>
        <p:nvSpPr>
          <p:cNvPr id="17" name="Line 6"/>
          <p:cNvSpPr>
            <a:spLocks noChangeShapeType="1"/>
          </p:cNvSpPr>
          <p:nvPr/>
        </p:nvSpPr>
        <p:spPr bwMode="auto">
          <a:xfrm>
            <a:off x="4800600" y="2974090"/>
            <a:ext cx="0" cy="838200"/>
          </a:xfrm>
          <a:prstGeom prst="line">
            <a:avLst/>
          </a:prstGeom>
          <a:noFill/>
          <a:ln w="31750">
            <a:solidFill>
              <a:schemeClr val="tx1"/>
            </a:solidFill>
            <a:round/>
          </a:ln>
          <a:effectLst/>
        </p:spPr>
        <p:txBody>
          <a:bodyPr wrap="square" lIns="90000" tIns="46800" rIns="90000" bIns="46800">
            <a:spAutoFit/>
          </a:bodyPr>
          <a:lstStyle/>
          <a:p>
            <a:endParaRPr lang="en-US"/>
          </a:p>
        </p:txBody>
      </p:sp>
      <p:sp>
        <p:nvSpPr>
          <p:cNvPr id="18" name="Line 7"/>
          <p:cNvSpPr>
            <a:spLocks noChangeShapeType="1"/>
          </p:cNvSpPr>
          <p:nvPr/>
        </p:nvSpPr>
        <p:spPr bwMode="auto">
          <a:xfrm>
            <a:off x="5180013" y="2972503"/>
            <a:ext cx="424543" cy="838200"/>
          </a:xfrm>
          <a:prstGeom prst="line">
            <a:avLst/>
          </a:prstGeom>
          <a:noFill/>
          <a:ln w="38100">
            <a:solidFill>
              <a:schemeClr val="tx1"/>
            </a:solidFill>
            <a:round/>
          </a:ln>
          <a:effectLst/>
        </p:spPr>
        <p:txBody>
          <a:bodyPr wrap="square" lIns="90000" tIns="46800" rIns="90000" bIns="46800">
            <a:spAutoFit/>
          </a:bodyPr>
          <a:lstStyle/>
          <a:p>
            <a:endParaRPr lang="en-US"/>
          </a:p>
        </p:txBody>
      </p:sp>
      <p:sp>
        <p:nvSpPr>
          <p:cNvPr id="19" name="Line 8"/>
          <p:cNvSpPr>
            <a:spLocks noChangeShapeType="1"/>
          </p:cNvSpPr>
          <p:nvPr/>
        </p:nvSpPr>
        <p:spPr bwMode="auto">
          <a:xfrm flipH="1">
            <a:off x="5181600" y="2974090"/>
            <a:ext cx="1202871" cy="838200"/>
          </a:xfrm>
          <a:prstGeom prst="line">
            <a:avLst/>
          </a:prstGeom>
          <a:noFill/>
          <a:ln w="9525">
            <a:solidFill>
              <a:schemeClr val="tx1"/>
            </a:solidFill>
            <a:round/>
          </a:ln>
          <a:effectLst/>
        </p:spPr>
        <p:txBody>
          <a:bodyPr wrap="square" lIns="90000" tIns="46800" rIns="90000" bIns="46800">
            <a:spAutoFit/>
          </a:bodyPr>
          <a:lstStyle/>
          <a:p>
            <a:endParaRPr lang="en-US"/>
          </a:p>
        </p:txBody>
      </p:sp>
      <p:sp>
        <p:nvSpPr>
          <p:cNvPr id="20" name="Line 9"/>
          <p:cNvSpPr>
            <a:spLocks noChangeShapeType="1"/>
          </p:cNvSpPr>
          <p:nvPr/>
        </p:nvSpPr>
        <p:spPr bwMode="auto">
          <a:xfrm>
            <a:off x="6934200" y="2974090"/>
            <a:ext cx="778329" cy="838200"/>
          </a:xfrm>
          <a:prstGeom prst="line">
            <a:avLst/>
          </a:prstGeom>
          <a:noFill/>
          <a:ln w="9525">
            <a:solidFill>
              <a:schemeClr val="tx1"/>
            </a:solidFill>
            <a:round/>
          </a:ln>
          <a:effectLst/>
        </p:spPr>
        <p:txBody>
          <a:bodyPr wrap="square" lIns="90000" tIns="46800" rIns="90000" bIns="46800">
            <a:spAutoFit/>
          </a:bodyPr>
          <a:lstStyle/>
          <a:p>
            <a:endParaRPr lang="en-US"/>
          </a:p>
        </p:txBody>
      </p:sp>
      <p:sp>
        <p:nvSpPr>
          <p:cNvPr id="21" name="Line 10"/>
          <p:cNvSpPr>
            <a:spLocks noChangeShapeType="1"/>
          </p:cNvSpPr>
          <p:nvPr/>
        </p:nvSpPr>
        <p:spPr bwMode="auto">
          <a:xfrm flipH="1">
            <a:off x="6477000" y="2974090"/>
            <a:ext cx="1273629" cy="914400"/>
          </a:xfrm>
          <a:prstGeom prst="line">
            <a:avLst/>
          </a:prstGeom>
          <a:noFill/>
          <a:ln w="31750">
            <a:solidFill>
              <a:schemeClr val="tx1"/>
            </a:solidFill>
            <a:round/>
          </a:ln>
          <a:effectLst/>
        </p:spPr>
        <p:txBody>
          <a:bodyPr wrap="square" lIns="90000" tIns="46800" rIns="90000" bIns="46800">
            <a:spAutoFit/>
          </a:bodyPr>
          <a:lstStyle/>
          <a:p>
            <a:endParaRPr lang="en-US"/>
          </a:p>
        </p:txBody>
      </p:sp>
      <p:sp>
        <p:nvSpPr>
          <p:cNvPr id="2" name="Footer Placeholder 1">
            <a:extLst>
              <a:ext uri="{FF2B5EF4-FFF2-40B4-BE49-F238E27FC236}">
                <a16:creationId xmlns:a16="http://schemas.microsoft.com/office/drawing/2014/main" id="{2F8DD5B2-B1EA-4221-9D2F-D18B858444E2}"/>
              </a:ext>
            </a:extLst>
          </p:cNvPr>
          <p:cNvSpPr>
            <a:spLocks noGrp="1"/>
          </p:cNvSpPr>
          <p:nvPr>
            <p:ph type="ftr" sz="quarter" idx="11"/>
          </p:nvPr>
        </p:nvSpPr>
        <p:spPr/>
        <p:txBody>
          <a:bodyPr/>
          <a:lstStyle/>
          <a:p>
            <a:pPr>
              <a:defRPr/>
            </a:pPr>
            <a:r>
              <a:rPr lang="en-US"/>
              <a:t>zeshan.khan@nu.edu.pk</a:t>
            </a:r>
          </a:p>
        </p:txBody>
      </p:sp>
      <p:sp>
        <p:nvSpPr>
          <p:cNvPr id="3" name="Slide Number Placeholder 2">
            <a:extLst>
              <a:ext uri="{FF2B5EF4-FFF2-40B4-BE49-F238E27FC236}">
                <a16:creationId xmlns:a16="http://schemas.microsoft.com/office/drawing/2014/main" id="{635F6768-5F5F-45B1-8EE1-A0F3D0431D8F}"/>
              </a:ext>
            </a:extLst>
          </p:cNvPr>
          <p:cNvSpPr>
            <a:spLocks noGrp="1"/>
          </p:cNvSpPr>
          <p:nvPr>
            <p:ph type="sldNum" sz="quarter" idx="12"/>
          </p:nvPr>
        </p:nvSpPr>
        <p:spPr/>
        <p:txBody>
          <a:bodyPr/>
          <a:lstStyle/>
          <a:p>
            <a:pPr>
              <a:defRPr/>
            </a:pPr>
            <a:fld id="{E92C62F1-FB6E-4ACE-95DF-E4AFD49537C2}" type="slidenum">
              <a:rPr lang="en-US" smtClean="0"/>
              <a:pPr>
                <a:defRPr/>
              </a:pPr>
              <a:t>69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Coin-collecting (CC) problem</a:t>
            </a:r>
          </a:p>
        </p:txBody>
      </p:sp>
      <p:sp>
        <p:nvSpPr>
          <p:cNvPr id="8194" name="Content Placeholder 2"/>
          <p:cNvSpPr>
            <a:spLocks noGrp="1"/>
          </p:cNvSpPr>
          <p:nvPr>
            <p:ph idx="1"/>
          </p:nvPr>
        </p:nvSpPr>
        <p:spPr/>
        <p:txBody>
          <a:bodyPr>
            <a:normAutofit/>
          </a:bodyPr>
          <a:lstStyle/>
          <a:p>
            <a:r>
              <a:rPr lang="en-US" dirty="0"/>
              <a:t>Several coins are placed in cells of an </a:t>
            </a:r>
            <a:r>
              <a:rPr lang="en-US" b="1" i="1" dirty="0"/>
              <a:t>n </a:t>
            </a:r>
            <a:r>
              <a:rPr lang="en-US" b="1" dirty="0"/>
              <a:t>× </a:t>
            </a:r>
            <a:r>
              <a:rPr lang="en-US" b="1" i="1" dirty="0"/>
              <a:t>m</a:t>
            </a:r>
            <a:r>
              <a:rPr lang="en-US" i="1" dirty="0"/>
              <a:t> </a:t>
            </a:r>
            <a:r>
              <a:rPr lang="en-US" dirty="0"/>
              <a:t>board, no more than one coin per cell. A robot, located in the upper left cell of the board, needs to collect as many of the coins as possible and bring them to the bottom right cell. On each step, the robot can move either one cell to the right or one cell down from its current location. When the robot visits a cell with a coin, it always picks up that coin. Design an algorithm to find the maximum number of coins the robot can collect</a:t>
            </a:r>
          </a:p>
          <a:p>
            <a:endParaRPr lang="en-US" dirty="0"/>
          </a:p>
        </p:txBody>
      </p:sp>
      <p:sp>
        <p:nvSpPr>
          <p:cNvPr id="7" name="Footer Placeholder 6">
            <a:extLst>
              <a:ext uri="{FF2B5EF4-FFF2-40B4-BE49-F238E27FC236}">
                <a16:creationId xmlns:a16="http://schemas.microsoft.com/office/drawing/2014/main" id="{8EC1F09E-C6E8-414E-BF42-9F561729C287}"/>
              </a:ext>
            </a:extLst>
          </p:cNvPr>
          <p:cNvSpPr>
            <a:spLocks noGrp="1"/>
          </p:cNvSpPr>
          <p:nvPr>
            <p:ph type="ftr" sz="quarter" idx="11"/>
          </p:nvPr>
        </p:nvSpPr>
        <p:spPr/>
        <p:txBody>
          <a:bodyPr/>
          <a:lstStyle/>
          <a:p>
            <a:pPr>
              <a:defRPr/>
            </a:pPr>
            <a:r>
              <a:rPr lang="en-US"/>
              <a:t>zeshan.khan@nu.edu.pk</a:t>
            </a:r>
          </a:p>
        </p:txBody>
      </p:sp>
      <p:sp>
        <p:nvSpPr>
          <p:cNvPr id="8" name="Slide Number Placeholder 7">
            <a:extLst>
              <a:ext uri="{FF2B5EF4-FFF2-40B4-BE49-F238E27FC236}">
                <a16:creationId xmlns:a16="http://schemas.microsoft.com/office/drawing/2014/main" id="{713F29F2-6E95-4FD8-9FE0-BB0980234997}"/>
              </a:ext>
            </a:extLst>
          </p:cNvPr>
          <p:cNvSpPr>
            <a:spLocks noGrp="1"/>
          </p:cNvSpPr>
          <p:nvPr>
            <p:ph type="sldNum" sz="quarter" idx="12"/>
          </p:nvPr>
        </p:nvSpPr>
        <p:spPr/>
        <p:txBody>
          <a:bodyPr/>
          <a:lstStyle/>
          <a:p>
            <a:pPr>
              <a:defRPr/>
            </a:pPr>
            <a:fld id="{506CEA49-2205-4EFB-BAAF-ED5401E11F52}"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1</a:t>
            </a:r>
          </a:p>
        </p:txBody>
      </p:sp>
      <p:sp>
        <p:nvSpPr>
          <p:cNvPr id="3" name="Content Placeholder 2"/>
          <p:cNvSpPr>
            <a:spLocks noGrp="1"/>
          </p:cNvSpPr>
          <p:nvPr>
            <p:ph idx="1"/>
          </p:nvPr>
        </p:nvSpPr>
        <p:spPr/>
        <p:txBody>
          <a:bodyPr/>
          <a:lstStyle/>
          <a:p>
            <a:r>
              <a:rPr lang="en-US" dirty="0"/>
              <a:t>For every subsequence of </a:t>
            </a:r>
            <a:r>
              <a:rPr lang="en-US" i="1" dirty="0"/>
              <a:t>X</a:t>
            </a:r>
            <a:r>
              <a:rPr lang="en-US" dirty="0"/>
              <a:t>, check whether it’s a subsequence of </a:t>
            </a:r>
            <a:r>
              <a:rPr lang="en-US" i="1" dirty="0"/>
              <a:t>Y </a:t>
            </a:r>
            <a:r>
              <a:rPr lang="en-US" dirty="0"/>
              <a:t>.</a:t>
            </a:r>
          </a:p>
          <a:p>
            <a:r>
              <a:rPr lang="en-US" dirty="0">
                <a:solidFill>
                  <a:srgbClr val="CC3300"/>
                </a:solidFill>
              </a:rPr>
              <a:t>Time:</a:t>
            </a:r>
            <a:r>
              <a:rPr lang="en-US" dirty="0"/>
              <a:t> </a:t>
            </a:r>
            <a:r>
              <a:rPr lang="el-GR" dirty="0">
                <a:cs typeface="Times New Roman" panose="02020603050405020304" pitchFamily="18" charset="0"/>
              </a:rPr>
              <a:t>Θ</a:t>
            </a:r>
            <a:r>
              <a:rPr lang="en-US" dirty="0"/>
              <a:t>(</a:t>
            </a:r>
            <a:r>
              <a:rPr lang="en-US" i="1" dirty="0"/>
              <a:t>n</a:t>
            </a:r>
            <a:r>
              <a:rPr lang="en-US" dirty="0"/>
              <a:t>2</a:t>
            </a:r>
            <a:r>
              <a:rPr lang="en-US" i="1" baseline="30000" dirty="0"/>
              <a:t>m</a:t>
            </a:r>
            <a:r>
              <a:rPr lang="en-US" dirty="0"/>
              <a:t>).</a:t>
            </a:r>
          </a:p>
          <a:p>
            <a:pPr lvl="0"/>
            <a:r>
              <a:rPr lang="en-US" dirty="0"/>
              <a:t>2</a:t>
            </a:r>
            <a:r>
              <a:rPr lang="en-US" i="1" baseline="30000" dirty="0"/>
              <a:t>m</a:t>
            </a:r>
            <a:r>
              <a:rPr lang="en-US" i="1" dirty="0"/>
              <a:t> </a:t>
            </a:r>
            <a:r>
              <a:rPr lang="en-US" dirty="0"/>
              <a:t>subsequences of </a:t>
            </a:r>
            <a:r>
              <a:rPr lang="en-US" i="1" dirty="0"/>
              <a:t>X </a:t>
            </a:r>
            <a:r>
              <a:rPr lang="en-US" dirty="0"/>
              <a:t>to check.</a:t>
            </a:r>
          </a:p>
          <a:p>
            <a:pPr lvl="0"/>
            <a:r>
              <a:rPr lang="en-US" dirty="0"/>
              <a:t>Each subsequence takes </a:t>
            </a:r>
            <a:r>
              <a:rPr lang="el-GR" dirty="0">
                <a:cs typeface="Times New Roman" panose="02020603050405020304" pitchFamily="18" charset="0"/>
              </a:rPr>
              <a:t>Θ</a:t>
            </a:r>
            <a:r>
              <a:rPr lang="en-US" dirty="0"/>
              <a:t>(</a:t>
            </a:r>
            <a:r>
              <a:rPr lang="en-US" i="1" dirty="0"/>
              <a:t>n</a:t>
            </a:r>
            <a:r>
              <a:rPr lang="en-US" dirty="0"/>
              <a:t>)</a:t>
            </a:r>
            <a:r>
              <a:rPr lang="en-US" i="1" dirty="0"/>
              <a:t> </a:t>
            </a:r>
            <a:r>
              <a:rPr lang="en-US" dirty="0"/>
              <a:t>time to check: </a:t>
            </a:r>
          </a:p>
          <a:p>
            <a:pPr lvl="0"/>
            <a:r>
              <a:rPr lang="en-US" dirty="0"/>
              <a:t>scan </a:t>
            </a:r>
            <a:r>
              <a:rPr lang="en-US" i="1" dirty="0"/>
              <a:t>Y </a:t>
            </a:r>
            <a:r>
              <a:rPr lang="en-US" dirty="0"/>
              <a:t>for first letter, for second, and so on.</a:t>
            </a:r>
          </a:p>
        </p:txBody>
      </p:sp>
      <p:sp>
        <p:nvSpPr>
          <p:cNvPr id="6" name="Footer Placeholder 5">
            <a:extLst>
              <a:ext uri="{FF2B5EF4-FFF2-40B4-BE49-F238E27FC236}">
                <a16:creationId xmlns:a16="http://schemas.microsoft.com/office/drawing/2014/main" id="{E6B5CA28-8E5F-4FC5-9DF0-D04C343ED8E9}"/>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3CA3858E-83F8-438E-AA99-08D5BC1983F4}"/>
              </a:ext>
            </a:extLst>
          </p:cNvPr>
          <p:cNvSpPr>
            <a:spLocks noGrp="1"/>
          </p:cNvSpPr>
          <p:nvPr>
            <p:ph type="sldNum" sz="quarter" idx="12"/>
          </p:nvPr>
        </p:nvSpPr>
        <p:spPr/>
        <p:txBody>
          <a:bodyPr/>
          <a:lstStyle/>
          <a:p>
            <a:pPr>
              <a:defRPr/>
            </a:pPr>
            <a:fld id="{506CEA49-2205-4EFB-BAAF-ED5401E11F52}" type="slidenum">
              <a:rPr lang="en-US" smtClean="0"/>
              <a:pPr>
                <a:defRPr/>
              </a:pPr>
              <a:t>70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DP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800" dirty="0">
                    <a:latin typeface="Cambria Math" panose="02040503050406030204" pitchFamily="18" charset="0"/>
                  </a:rPr>
                  <a:t>If </a:t>
                </a:r>
              </a:p>
              <a:p>
                <a:pPr lvl="1"/>
                <a:r>
                  <a:rPr lang="en-US" sz="1400" dirty="0">
                    <a:latin typeface="Cambria Math" panose="02040503050406030204" pitchFamily="18" charset="0"/>
                  </a:rPr>
                  <a:t>The current alphabet of first string is equal to the current alphabet of second string increment LCS length</a:t>
                </a:r>
              </a:p>
              <a:p>
                <a:r>
                  <a:rPr lang="en-US" sz="1800" dirty="0">
                    <a:latin typeface="Cambria Math" panose="02040503050406030204" pitchFamily="18" charset="0"/>
                  </a:rPr>
                  <a:t>Else find maximum by skipping the current alphabet of each string</a:t>
                </a:r>
              </a:p>
              <a:p>
                <a14:m>
                  <m:oMath xmlns:m="http://schemas.openxmlformats.org/officeDocument/2006/math">
                    <m:r>
                      <a:rPr lang="en-US" sz="1800" i="1">
                        <a:latin typeface="Cambria Math" panose="02040503050406030204" pitchFamily="18" charset="0"/>
                      </a:rPr>
                      <m:t>𝐶</m:t>
                    </m:r>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r>
                      <a:rPr lang="en-US" sz="1800" i="1">
                        <a:latin typeface="Cambria Math" panose="02040503050406030204" pitchFamily="18" charset="0"/>
                      </a:rPr>
                      <m:t>={</m:t>
                    </m:r>
                    <m:m>
                      <m:mPr>
                        <m:mcs>
                          <m:mc>
                            <m:mcPr>
                              <m:count m:val="3"/>
                              <m:mcJc m:val="center"/>
                            </m:mcPr>
                          </m:mc>
                        </m:mcs>
                        <m:ctrlPr>
                          <a:rPr lang="en-US" sz="1800" i="1">
                            <a:latin typeface="Cambria Math" panose="02040503050406030204" pitchFamily="18" charset="0"/>
                          </a:rPr>
                        </m:ctrlPr>
                      </m:mPr>
                      <m:mr>
                        <m:e>
                          <m:r>
                            <m:rPr>
                              <m:brk m:alnAt="7"/>
                            </m:rPr>
                            <a:rPr lang="en-US" sz="1800" i="1">
                              <a:latin typeface="Cambria Math" panose="02040503050406030204" pitchFamily="18" charset="0"/>
                            </a:rPr>
                            <m:t>0</m:t>
                          </m:r>
                        </m:e>
                        <m:e>
                          <m:r>
                            <a:rPr lang="en-US" sz="1800" i="1">
                              <a:latin typeface="Cambria Math" panose="02040503050406030204" pitchFamily="18" charset="0"/>
                            </a:rPr>
                            <m:t>𝑖𝑓</m:t>
                          </m:r>
                        </m:e>
                        <m:e>
                          <m:r>
                            <a:rPr lang="en-US" sz="1800" i="1">
                              <a:latin typeface="Cambria Math" panose="02040503050406030204" pitchFamily="18" charset="0"/>
                            </a:rPr>
                            <m:t>𝑖</m:t>
                          </m:r>
                          <m:r>
                            <a:rPr lang="en-US" sz="1800" i="1">
                              <a:latin typeface="Cambria Math" panose="02040503050406030204" pitchFamily="18" charset="0"/>
                            </a:rPr>
                            <m:t>==0 </m:t>
                          </m:r>
                          <m:r>
                            <a:rPr lang="en-US" sz="1800" i="1">
                              <a:latin typeface="Cambria Math" panose="02040503050406030204" pitchFamily="18" charset="0"/>
                            </a:rPr>
                            <m:t>𝑜𝑟</m:t>
                          </m:r>
                          <m:r>
                            <a:rPr lang="en-US" sz="1800" i="1">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==0</m:t>
                          </m:r>
                        </m:e>
                      </m:mr>
                      <m:mr>
                        <m:e>
                          <m:r>
                            <a:rPr lang="en-US" sz="1800" i="1">
                              <a:latin typeface="Cambria Math" panose="02040503050406030204" pitchFamily="18" charset="0"/>
                            </a:rPr>
                            <m:t>𝑐</m:t>
                          </m:r>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−1,</m:t>
                              </m:r>
                              <m:r>
                                <a:rPr lang="en-US" sz="1800" i="1">
                                  <a:latin typeface="Cambria Math" panose="02040503050406030204" pitchFamily="18" charset="0"/>
                                </a:rPr>
                                <m:t>𝑗</m:t>
                              </m:r>
                              <m:r>
                                <a:rPr lang="en-US" sz="1800" i="1">
                                  <a:latin typeface="Cambria Math" panose="02040503050406030204" pitchFamily="18" charset="0"/>
                                </a:rPr>
                                <m:t>−1</m:t>
                              </m:r>
                            </m:e>
                          </m:d>
                          <m:r>
                            <a:rPr lang="en-US" sz="1800" i="1">
                              <a:latin typeface="Cambria Math" panose="02040503050406030204" pitchFamily="18" charset="0"/>
                            </a:rPr>
                            <m:t>+1</m:t>
                          </m:r>
                        </m:e>
                        <m:e>
                          <m:r>
                            <a:rPr lang="en-US" sz="1800" i="1">
                              <a:latin typeface="Cambria Math" panose="02040503050406030204" pitchFamily="18" charset="0"/>
                            </a:rPr>
                            <m:t>𝑖𝑓</m:t>
                          </m:r>
                        </m:e>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r>
                            <a:rPr lang="en-US" sz="1800" i="1">
                              <a:latin typeface="Cambria Math" panose="02040503050406030204" pitchFamily="18" charset="0"/>
                            </a:rPr>
                            <m:t>&gt;0 </m:t>
                          </m:r>
                          <m:r>
                            <a:rPr lang="en-US" sz="1800" i="1">
                              <a:latin typeface="Cambria Math" panose="02040503050406030204" pitchFamily="18" charset="0"/>
                            </a:rPr>
                            <m:t>𝑎𝑛𝑑</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e>
                      </m:mr>
                      <m:mr>
                        <m:e>
                          <m:r>
                            <m:rPr>
                              <m:sty m:val="p"/>
                            </m:rPr>
                            <a:rPr lang="en-US" sz="1800">
                              <a:latin typeface="Cambria Math" panose="02040503050406030204" pitchFamily="18" charset="0"/>
                            </a:rPr>
                            <m:t>max</m:t>
                          </m:r>
                          <m:r>
                            <a:rPr lang="en-US" sz="1800" i="1">
                              <a:latin typeface="Cambria Math" panose="02040503050406030204" pitchFamily="18" charset="0"/>
                            </a:rPr>
                            <m:t>⁡(</m:t>
                          </m:r>
                          <m:r>
                            <a:rPr lang="en-US" sz="1800" i="1">
                              <a:latin typeface="Cambria Math" panose="02040503050406030204" pitchFamily="18" charset="0"/>
                            </a:rPr>
                            <m:t>𝑐</m:t>
                          </m:r>
                          <m:d>
                            <m:dPr>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r>
                                <a:rPr lang="en-US" sz="1800" i="1">
                                  <a:latin typeface="Cambria Math" panose="02040503050406030204" pitchFamily="18" charset="0"/>
                                </a:rPr>
                                <m:t>−1</m:t>
                              </m:r>
                            </m:e>
                          </m:d>
                          <m:r>
                            <a:rPr lang="en-US" sz="1800" i="1">
                              <a:latin typeface="Cambria Math" panose="02040503050406030204" pitchFamily="18" charset="0"/>
                            </a:rPr>
                            <m:t>,</m:t>
                          </m:r>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−1,</m:t>
                          </m:r>
                          <m:r>
                            <a:rPr lang="en-US" sz="1800" i="1">
                              <a:latin typeface="Cambria Math" panose="02040503050406030204" pitchFamily="18" charset="0"/>
                            </a:rPr>
                            <m:t>𝑗</m:t>
                          </m:r>
                          <m:r>
                            <a:rPr lang="en-US" sz="1800" i="1">
                              <a:latin typeface="Cambria Math" panose="02040503050406030204" pitchFamily="18" charset="0"/>
                            </a:rPr>
                            <m:t>))</m:t>
                          </m:r>
                        </m:e>
                        <m:e>
                          <m:r>
                            <a:rPr lang="en-US" sz="1800" i="1">
                              <a:latin typeface="Cambria Math" panose="02040503050406030204" pitchFamily="18" charset="0"/>
                            </a:rPr>
                            <m:t>𝑖𝑓</m:t>
                          </m:r>
                        </m:e>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r>
                            <a:rPr lang="en-US" sz="1800" i="1">
                              <a:latin typeface="Cambria Math" panose="02040503050406030204" pitchFamily="18" charset="0"/>
                            </a:rPr>
                            <m:t>&gt;0 </m:t>
                          </m:r>
                          <m:r>
                            <a:rPr lang="en-US" sz="1800" i="1">
                              <a:latin typeface="Cambria Math" panose="02040503050406030204" pitchFamily="18" charset="0"/>
                            </a:rPr>
                            <m:t>𝑎𝑛𝑑</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e>
                      </m:mr>
                    </m:m>
                  </m:oMath>
                </a14:m>
                <a:endParaRPr lang="en-US" dirty="0"/>
              </a:p>
            </p:txBody>
          </p:sp>
        </mc:Choice>
        <mc:Fallback xmlns="">
          <p:sp>
            <p:nvSpPr>
              <p:cNvPr id="3" name="Content Placeholder 2"/>
              <p:cNvSpPr>
                <a:spLocks noRot="true" noChangeAspect="true" noMove="true" noResize="true" noEditPoints="true" noAdjustHandles="true" noChangeArrowheads="true" noChangeShapeType="true" noTextEdit="true"/>
              </p:cNvSpPr>
              <p:nvPr>
                <p:ph idx="1"/>
              </p:nvPr>
            </p:nvSpPr>
            <p:spPr>
              <a:blipFill rotWithShape="true">
                <a:blip r:embed="rId2"/>
                <a:stretch>
                  <a:fillRect/>
                </a:stretch>
              </a:blipFill>
            </p:spPr>
            <p:txBody>
              <a:bodyPr/>
              <a:lstStyle/>
              <a:p>
                <a:r>
                  <a:rPr lang="en-US" altLang="en-US">
                    <a:noFill/>
                  </a:rPr>
                  <a:t> </a:t>
                </a:r>
              </a:p>
            </p:txBody>
          </p:sp>
        </mc:Fallback>
      </mc:AlternateContent>
      <p:sp>
        <p:nvSpPr>
          <p:cNvPr id="6" name="Footer Placeholder 5">
            <a:extLst>
              <a:ext uri="{FF2B5EF4-FFF2-40B4-BE49-F238E27FC236}">
                <a16:creationId xmlns:a16="http://schemas.microsoft.com/office/drawing/2014/main" id="{144B6EA7-AD45-48FB-A780-DAB412B501AA}"/>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FB5449FA-7261-43C3-AA58-DADD4A1533A9}"/>
              </a:ext>
            </a:extLst>
          </p:cNvPr>
          <p:cNvSpPr>
            <a:spLocks noGrp="1"/>
          </p:cNvSpPr>
          <p:nvPr>
            <p:ph type="sldNum" sz="quarter" idx="12"/>
          </p:nvPr>
        </p:nvSpPr>
        <p:spPr/>
        <p:txBody>
          <a:bodyPr/>
          <a:lstStyle/>
          <a:p>
            <a:pPr>
              <a:defRPr/>
            </a:pPr>
            <a:fld id="{506CEA49-2205-4EFB-BAAF-ED5401E11F52}" type="slidenum">
              <a:rPr lang="en-US" smtClean="0"/>
              <a:pPr>
                <a:defRPr/>
              </a:pPr>
              <a:t>71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Recursive Solution</a:t>
            </a:r>
          </a:p>
        </p:txBody>
      </p:sp>
      <p:sp>
        <p:nvSpPr>
          <p:cNvPr id="106504" name="Text Box 8"/>
          <p:cNvSpPr txBox="1">
            <a:spLocks noChangeArrowheads="1"/>
          </p:cNvSpPr>
          <p:nvPr/>
        </p:nvSpPr>
        <p:spPr bwMode="auto">
          <a:xfrm>
            <a:off x="457200" y="1605915"/>
            <a:ext cx="8915400" cy="3646170"/>
          </a:xfrm>
          <a:prstGeom prst="rect">
            <a:avLst/>
          </a:prstGeom>
          <a:noFill/>
          <a:ln w="12700">
            <a:noFill/>
            <a:miter lim="800000"/>
            <a:headEnd type="none" w="sm" len="sm"/>
            <a:tailEnd type="none" w="sm" len="sm"/>
          </a:ln>
          <a:effectLst/>
        </p:spPr>
        <p:txBody>
          <a:bodyPr>
            <a:spAutoFit/>
          </a:bodyPr>
          <a:lstStyle/>
          <a:p>
            <a:pPr algn="ctr">
              <a:spcBef>
                <a:spcPct val="50000"/>
              </a:spcBef>
            </a:pPr>
            <a:r>
              <a:rPr lang="en-US" i="1" u="none" dirty="0"/>
              <a:t>c</a:t>
            </a:r>
            <a:r>
              <a:rPr lang="en-US" u="none" dirty="0"/>
              <a:t>[springtime, printing]</a:t>
            </a:r>
          </a:p>
          <a:p>
            <a:pPr algn="ctr">
              <a:spcBef>
                <a:spcPct val="50000"/>
              </a:spcBef>
            </a:pPr>
            <a:endParaRPr lang="en-US" sz="1600" u="none" dirty="0"/>
          </a:p>
          <a:p>
            <a:pPr algn="ctr">
              <a:spcBef>
                <a:spcPct val="50000"/>
              </a:spcBef>
            </a:pPr>
            <a:r>
              <a:rPr lang="en-US" i="1" u="none" dirty="0"/>
              <a:t>c</a:t>
            </a:r>
            <a:r>
              <a:rPr lang="en-US" u="none" dirty="0"/>
              <a:t>[</a:t>
            </a:r>
            <a:r>
              <a:rPr lang="en-US" u="none" dirty="0" err="1"/>
              <a:t>springtim</a:t>
            </a:r>
            <a:r>
              <a:rPr lang="en-US" u="none" dirty="0"/>
              <a:t>, printing]      </a:t>
            </a:r>
            <a:r>
              <a:rPr lang="en-US" i="1" u="none" dirty="0"/>
              <a:t>c</a:t>
            </a:r>
            <a:r>
              <a:rPr lang="en-US" u="none" dirty="0"/>
              <a:t>[springtime, </a:t>
            </a:r>
            <a:r>
              <a:rPr lang="en-US" u="none" dirty="0" err="1"/>
              <a:t>printin</a:t>
            </a:r>
            <a:r>
              <a:rPr lang="en-US" u="none" dirty="0"/>
              <a:t>]</a:t>
            </a:r>
          </a:p>
          <a:p>
            <a:pPr algn="ctr">
              <a:spcBef>
                <a:spcPct val="50000"/>
              </a:spcBef>
            </a:pPr>
            <a:endParaRPr lang="en-US" sz="1800" u="none" dirty="0"/>
          </a:p>
          <a:p>
            <a:pPr algn="ctr">
              <a:spcBef>
                <a:spcPct val="50000"/>
              </a:spcBef>
            </a:pPr>
            <a:r>
              <a:rPr lang="en-US" sz="2000" u="none" dirty="0"/>
              <a:t>[</a:t>
            </a:r>
            <a:r>
              <a:rPr lang="en-US" sz="2000" u="none" dirty="0" err="1"/>
              <a:t>springti</a:t>
            </a:r>
            <a:r>
              <a:rPr lang="en-US" sz="2000" u="none" dirty="0"/>
              <a:t>, printing] [</a:t>
            </a:r>
            <a:r>
              <a:rPr lang="en-US" sz="2000" u="none" dirty="0" err="1"/>
              <a:t>springtim</a:t>
            </a:r>
            <a:r>
              <a:rPr lang="en-US" sz="2000" u="none" dirty="0"/>
              <a:t>, </a:t>
            </a:r>
            <a:r>
              <a:rPr lang="en-US" sz="2000" u="none" dirty="0" err="1"/>
              <a:t>printin</a:t>
            </a:r>
            <a:r>
              <a:rPr lang="en-US" sz="2000" u="none" dirty="0"/>
              <a:t>]    [</a:t>
            </a:r>
            <a:r>
              <a:rPr lang="en-US" sz="2000" u="none" dirty="0" err="1"/>
              <a:t>springtim</a:t>
            </a:r>
            <a:r>
              <a:rPr lang="en-US" sz="2000" u="none" dirty="0"/>
              <a:t>, </a:t>
            </a:r>
            <a:r>
              <a:rPr lang="en-US" sz="2000" u="none" dirty="0" err="1"/>
              <a:t>printin</a:t>
            </a:r>
            <a:r>
              <a:rPr lang="en-US" sz="2000" u="none" dirty="0"/>
              <a:t>] [springtime, </a:t>
            </a:r>
            <a:r>
              <a:rPr lang="en-US" sz="2000" u="none" dirty="0" err="1"/>
              <a:t>printi</a:t>
            </a:r>
            <a:r>
              <a:rPr lang="en-US" sz="2000" u="none" dirty="0"/>
              <a:t>]</a:t>
            </a:r>
          </a:p>
          <a:p>
            <a:pPr algn="ctr">
              <a:spcBef>
                <a:spcPct val="50000"/>
              </a:spcBef>
            </a:pPr>
            <a:endParaRPr lang="en-US" sz="2000" u="none" dirty="0"/>
          </a:p>
          <a:p>
            <a:r>
              <a:rPr lang="en-US" sz="2000" u="none" dirty="0"/>
              <a:t>[</a:t>
            </a:r>
            <a:r>
              <a:rPr lang="en-US" sz="2000" u="none" dirty="0" err="1"/>
              <a:t>springt</a:t>
            </a:r>
            <a:r>
              <a:rPr lang="en-US" sz="2000" u="none" dirty="0"/>
              <a:t>, printing] [</a:t>
            </a:r>
            <a:r>
              <a:rPr lang="en-US" sz="2000" u="none" dirty="0" err="1"/>
              <a:t>springti</a:t>
            </a:r>
            <a:r>
              <a:rPr lang="en-US" sz="2000" u="none" dirty="0"/>
              <a:t>, </a:t>
            </a:r>
            <a:r>
              <a:rPr lang="en-US" sz="2000" u="none" dirty="0" err="1"/>
              <a:t>printin</a:t>
            </a:r>
            <a:r>
              <a:rPr lang="en-US" sz="2000" u="none" dirty="0"/>
              <a:t>] [</a:t>
            </a:r>
            <a:r>
              <a:rPr lang="en-US" sz="2000" u="none" dirty="0" err="1"/>
              <a:t>springtim</a:t>
            </a:r>
            <a:r>
              <a:rPr lang="en-US" sz="2000" u="none" dirty="0"/>
              <a:t>, </a:t>
            </a:r>
            <a:r>
              <a:rPr lang="en-US" sz="2000" u="none" dirty="0" err="1"/>
              <a:t>printi</a:t>
            </a:r>
            <a:r>
              <a:rPr lang="en-US" sz="2000" u="none" dirty="0"/>
              <a:t>] [springtime, print]</a:t>
            </a:r>
          </a:p>
        </p:txBody>
      </p:sp>
      <p:grpSp>
        <p:nvGrpSpPr>
          <p:cNvPr id="2" name="Group 26"/>
          <p:cNvGrpSpPr/>
          <p:nvPr/>
        </p:nvGrpSpPr>
        <p:grpSpPr bwMode="auto">
          <a:xfrm>
            <a:off x="3581400" y="1986915"/>
            <a:ext cx="2514600" cy="533400"/>
            <a:chOff x="1968" y="1968"/>
            <a:chExt cx="1584" cy="336"/>
          </a:xfrm>
        </p:grpSpPr>
        <p:sp>
          <p:nvSpPr>
            <p:cNvPr id="106505" name="Line 9"/>
            <p:cNvSpPr>
              <a:spLocks noChangeShapeType="1"/>
            </p:cNvSpPr>
            <p:nvPr/>
          </p:nvSpPr>
          <p:spPr bwMode="auto">
            <a:xfrm flipV="1">
              <a:off x="1968" y="1968"/>
              <a:ext cx="576"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6506" name="Line 10"/>
            <p:cNvSpPr>
              <a:spLocks noChangeShapeType="1"/>
            </p:cNvSpPr>
            <p:nvPr/>
          </p:nvSpPr>
          <p:spPr bwMode="auto">
            <a:xfrm>
              <a:off x="2976" y="1968"/>
              <a:ext cx="576" cy="336"/>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3" name="Group 25"/>
          <p:cNvGrpSpPr/>
          <p:nvPr/>
        </p:nvGrpSpPr>
        <p:grpSpPr bwMode="auto">
          <a:xfrm>
            <a:off x="2209800" y="2901315"/>
            <a:ext cx="5410200" cy="457200"/>
            <a:chOff x="1104" y="2592"/>
            <a:chExt cx="3408" cy="288"/>
          </a:xfrm>
        </p:grpSpPr>
        <p:sp>
          <p:nvSpPr>
            <p:cNvPr id="106507" name="Line 11"/>
            <p:cNvSpPr>
              <a:spLocks noChangeShapeType="1"/>
            </p:cNvSpPr>
            <p:nvPr/>
          </p:nvSpPr>
          <p:spPr bwMode="auto">
            <a:xfrm flipH="1">
              <a:off x="1104" y="2592"/>
              <a:ext cx="48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6508" name="Line 12"/>
            <p:cNvSpPr>
              <a:spLocks noChangeShapeType="1"/>
            </p:cNvSpPr>
            <p:nvPr/>
          </p:nvSpPr>
          <p:spPr bwMode="auto">
            <a:xfrm>
              <a:off x="1776" y="2592"/>
              <a:ext cx="288"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6509" name="Line 13"/>
            <p:cNvSpPr>
              <a:spLocks noChangeShapeType="1"/>
            </p:cNvSpPr>
            <p:nvPr/>
          </p:nvSpPr>
          <p:spPr bwMode="auto">
            <a:xfrm flipV="1">
              <a:off x="3456" y="2592"/>
              <a:ext cx="288"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6510" name="Line 14"/>
            <p:cNvSpPr>
              <a:spLocks noChangeShapeType="1"/>
            </p:cNvSpPr>
            <p:nvPr/>
          </p:nvSpPr>
          <p:spPr bwMode="auto">
            <a:xfrm>
              <a:off x="3984" y="2592"/>
              <a:ext cx="528" cy="240"/>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4" name="Group 27"/>
          <p:cNvGrpSpPr/>
          <p:nvPr/>
        </p:nvGrpSpPr>
        <p:grpSpPr bwMode="auto">
          <a:xfrm>
            <a:off x="1676400" y="3663315"/>
            <a:ext cx="6019800" cy="457200"/>
            <a:chOff x="672" y="3120"/>
            <a:chExt cx="3792" cy="288"/>
          </a:xfrm>
        </p:grpSpPr>
        <p:sp>
          <p:nvSpPr>
            <p:cNvPr id="106511" name="Line 15"/>
            <p:cNvSpPr>
              <a:spLocks noChangeShapeType="1"/>
            </p:cNvSpPr>
            <p:nvPr/>
          </p:nvSpPr>
          <p:spPr bwMode="auto">
            <a:xfrm flipH="1">
              <a:off x="672" y="3120"/>
              <a:ext cx="192"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6512" name="Line 16"/>
            <p:cNvSpPr>
              <a:spLocks noChangeShapeType="1"/>
            </p:cNvSpPr>
            <p:nvPr/>
          </p:nvSpPr>
          <p:spPr bwMode="auto">
            <a:xfrm>
              <a:off x="1008" y="3120"/>
              <a:ext cx="432"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6513" name="Line 17"/>
            <p:cNvSpPr>
              <a:spLocks noChangeShapeType="1"/>
            </p:cNvSpPr>
            <p:nvPr/>
          </p:nvSpPr>
          <p:spPr bwMode="auto">
            <a:xfrm flipH="1">
              <a:off x="1680" y="3120"/>
              <a:ext cx="240"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6514" name="Line 18"/>
            <p:cNvSpPr>
              <a:spLocks noChangeShapeType="1"/>
            </p:cNvSpPr>
            <p:nvPr/>
          </p:nvSpPr>
          <p:spPr bwMode="auto">
            <a:xfrm>
              <a:off x="2064" y="3120"/>
              <a:ext cx="624"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6515" name="Line 19"/>
            <p:cNvSpPr>
              <a:spLocks noChangeShapeType="1"/>
            </p:cNvSpPr>
            <p:nvPr/>
          </p:nvSpPr>
          <p:spPr bwMode="auto">
            <a:xfrm flipH="1">
              <a:off x="3360" y="3120"/>
              <a:ext cx="960" cy="24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06516" name="Line 20"/>
            <p:cNvSpPr>
              <a:spLocks noChangeShapeType="1"/>
            </p:cNvSpPr>
            <p:nvPr/>
          </p:nvSpPr>
          <p:spPr bwMode="auto">
            <a:xfrm flipH="1">
              <a:off x="4272" y="3120"/>
              <a:ext cx="192" cy="192"/>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 name="Group 23"/>
          <p:cNvGrpSpPr/>
          <p:nvPr/>
        </p:nvGrpSpPr>
        <p:grpSpPr bwMode="auto">
          <a:xfrm>
            <a:off x="5638800" y="3129915"/>
            <a:ext cx="715962" cy="612775"/>
            <a:chOff x="3209" y="2761"/>
            <a:chExt cx="451" cy="386"/>
          </a:xfrm>
        </p:grpSpPr>
        <p:sp>
          <p:nvSpPr>
            <p:cNvPr id="106517" name="Freeform 21"/>
            <p:cNvSpPr/>
            <p:nvPr/>
          </p:nvSpPr>
          <p:spPr bwMode="auto">
            <a:xfrm>
              <a:off x="3218" y="2761"/>
              <a:ext cx="442" cy="386"/>
            </a:xfrm>
            <a:custGeom>
              <a:avLst/>
              <a:gdLst/>
              <a:ahLst/>
              <a:cxnLst>
                <a:cxn ang="0">
                  <a:pos x="0" y="0"/>
                </a:cxn>
                <a:cxn ang="0">
                  <a:pos x="92" y="110"/>
                </a:cxn>
                <a:cxn ang="0">
                  <a:pos x="156" y="156"/>
                </a:cxn>
                <a:cxn ang="0">
                  <a:pos x="311" y="329"/>
                </a:cxn>
                <a:cxn ang="0">
                  <a:pos x="375" y="366"/>
                </a:cxn>
                <a:cxn ang="0">
                  <a:pos x="439" y="384"/>
                </a:cxn>
              </a:cxnLst>
              <a:rect l="0" t="0" r="r" b="b"/>
              <a:pathLst>
                <a:path w="442" h="386">
                  <a:moveTo>
                    <a:pt x="0" y="0"/>
                  </a:moveTo>
                  <a:cubicBezTo>
                    <a:pt x="22" y="43"/>
                    <a:pt x="51" y="83"/>
                    <a:pt x="92" y="110"/>
                  </a:cubicBezTo>
                  <a:cubicBezTo>
                    <a:pt x="138" y="140"/>
                    <a:pt x="120" y="112"/>
                    <a:pt x="156" y="156"/>
                  </a:cubicBezTo>
                  <a:cubicBezTo>
                    <a:pt x="190" y="198"/>
                    <a:pt x="262" y="304"/>
                    <a:pt x="311" y="329"/>
                  </a:cubicBezTo>
                  <a:cubicBezTo>
                    <a:pt x="333" y="340"/>
                    <a:pt x="351" y="359"/>
                    <a:pt x="375" y="366"/>
                  </a:cubicBezTo>
                  <a:cubicBezTo>
                    <a:pt x="442" y="386"/>
                    <a:pt x="439" y="352"/>
                    <a:pt x="439" y="384"/>
                  </a:cubicBezTo>
                </a:path>
              </a:pathLst>
            </a:custGeom>
            <a:noFill/>
            <a:ln w="76200" cap="flat" cmpd="sng">
              <a:solidFill>
                <a:srgbClr val="CC3300"/>
              </a:solidFill>
              <a:prstDash val="solid"/>
              <a:round/>
              <a:headEnd type="none" w="sm" len="sm"/>
              <a:tailEnd type="none" w="sm" len="sm"/>
            </a:ln>
            <a:effectLst/>
          </p:spPr>
          <p:txBody>
            <a:bodyPr wrap="none" anchor="ctr"/>
            <a:lstStyle/>
            <a:p>
              <a:endParaRPr lang="en-US"/>
            </a:p>
          </p:txBody>
        </p:sp>
        <p:sp>
          <p:nvSpPr>
            <p:cNvPr id="106518" name="Freeform 22"/>
            <p:cNvSpPr/>
            <p:nvPr/>
          </p:nvSpPr>
          <p:spPr bwMode="auto">
            <a:xfrm>
              <a:off x="3209" y="2853"/>
              <a:ext cx="421" cy="292"/>
            </a:xfrm>
            <a:custGeom>
              <a:avLst/>
              <a:gdLst/>
              <a:ahLst/>
              <a:cxnLst>
                <a:cxn ang="0">
                  <a:pos x="0" y="292"/>
                </a:cxn>
                <a:cxn ang="0">
                  <a:pos x="64" y="237"/>
                </a:cxn>
                <a:cxn ang="0">
                  <a:pos x="128" y="210"/>
                </a:cxn>
                <a:cxn ang="0">
                  <a:pos x="220" y="155"/>
                </a:cxn>
                <a:cxn ang="0">
                  <a:pos x="247" y="118"/>
                </a:cxn>
                <a:cxn ang="0">
                  <a:pos x="302" y="82"/>
                </a:cxn>
                <a:cxn ang="0">
                  <a:pos x="357" y="36"/>
                </a:cxn>
                <a:cxn ang="0">
                  <a:pos x="421" y="0"/>
                </a:cxn>
              </a:cxnLst>
              <a:rect l="0" t="0" r="r" b="b"/>
              <a:pathLst>
                <a:path w="421" h="292">
                  <a:moveTo>
                    <a:pt x="0" y="292"/>
                  </a:moveTo>
                  <a:cubicBezTo>
                    <a:pt x="21" y="274"/>
                    <a:pt x="41" y="253"/>
                    <a:pt x="64" y="237"/>
                  </a:cubicBezTo>
                  <a:cubicBezTo>
                    <a:pt x="83" y="224"/>
                    <a:pt x="108" y="221"/>
                    <a:pt x="128" y="210"/>
                  </a:cubicBezTo>
                  <a:cubicBezTo>
                    <a:pt x="159" y="193"/>
                    <a:pt x="190" y="174"/>
                    <a:pt x="220" y="155"/>
                  </a:cubicBezTo>
                  <a:cubicBezTo>
                    <a:pt x="229" y="143"/>
                    <a:pt x="236" y="128"/>
                    <a:pt x="247" y="118"/>
                  </a:cubicBezTo>
                  <a:cubicBezTo>
                    <a:pt x="263" y="103"/>
                    <a:pt x="287" y="98"/>
                    <a:pt x="302" y="82"/>
                  </a:cubicBezTo>
                  <a:cubicBezTo>
                    <a:pt x="324" y="59"/>
                    <a:pt x="329" y="50"/>
                    <a:pt x="357" y="36"/>
                  </a:cubicBezTo>
                  <a:cubicBezTo>
                    <a:pt x="376" y="27"/>
                    <a:pt x="421" y="27"/>
                    <a:pt x="421" y="0"/>
                  </a:cubicBezTo>
                </a:path>
              </a:pathLst>
            </a:custGeom>
            <a:noFill/>
            <a:ln w="76200" cap="flat" cmpd="sng">
              <a:solidFill>
                <a:srgbClr val="CC3300"/>
              </a:solidFill>
              <a:prstDash val="solid"/>
              <a:round/>
              <a:headEnd type="none" w="sm" len="sm"/>
              <a:tailEnd type="none" w="sm" len="sm"/>
            </a:ln>
            <a:effectLst/>
          </p:spPr>
          <p:txBody>
            <a:bodyPr wrap="none" anchor="ctr"/>
            <a:lstStyle/>
            <a:p>
              <a:endParaRPr lang="en-US"/>
            </a:p>
          </p:txBody>
        </p:sp>
      </p:grpSp>
      <p:sp>
        <p:nvSpPr>
          <p:cNvPr id="6" name="Footer Placeholder 5">
            <a:extLst>
              <a:ext uri="{FF2B5EF4-FFF2-40B4-BE49-F238E27FC236}">
                <a16:creationId xmlns:a16="http://schemas.microsoft.com/office/drawing/2014/main" id="{7C9430FA-8021-4844-BD07-CEF58A006336}"/>
              </a:ext>
            </a:extLst>
          </p:cNvPr>
          <p:cNvSpPr>
            <a:spLocks noGrp="1"/>
          </p:cNvSpPr>
          <p:nvPr>
            <p:ph type="ftr" sz="quarter" idx="11"/>
          </p:nvPr>
        </p:nvSpPr>
        <p:spPr/>
        <p:txBody>
          <a:bodyPr/>
          <a:lstStyle/>
          <a:p>
            <a:pPr>
              <a:defRPr/>
            </a:pPr>
            <a:r>
              <a:rPr lang="en-US"/>
              <a:t>zeshan.khan@nu.edu.pk</a:t>
            </a:r>
          </a:p>
        </p:txBody>
      </p:sp>
      <p:sp>
        <p:nvSpPr>
          <p:cNvPr id="7" name="Slide Number Placeholder 6">
            <a:extLst>
              <a:ext uri="{FF2B5EF4-FFF2-40B4-BE49-F238E27FC236}">
                <a16:creationId xmlns:a16="http://schemas.microsoft.com/office/drawing/2014/main" id="{588CD7F2-0E1E-415D-9AFA-8362C6095EFA}"/>
              </a:ext>
            </a:extLst>
          </p:cNvPr>
          <p:cNvSpPr>
            <a:spLocks noGrp="1"/>
          </p:cNvSpPr>
          <p:nvPr>
            <p:ph type="sldNum" sz="quarter" idx="12"/>
          </p:nvPr>
        </p:nvSpPr>
        <p:spPr/>
        <p:txBody>
          <a:bodyPr/>
          <a:lstStyle/>
          <a:p>
            <a:pPr>
              <a:defRPr/>
            </a:pPr>
            <a:fld id="{506CEA49-2205-4EFB-BAAF-ED5401E11F52}" type="slidenum">
              <a:rPr lang="en-US" smtClean="0"/>
              <a:pPr>
                <a:defRPr/>
              </a:pPr>
              <a:t>72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5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50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5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z="3200"/>
              <a:t>Recursive Solution</a:t>
            </a:r>
          </a:p>
        </p:txBody>
      </p:sp>
      <p:graphicFrame>
        <p:nvGraphicFramePr>
          <p:cNvPr id="107523" name="Object 3"/>
          <p:cNvGraphicFramePr>
            <a:graphicFrameLocks noGrp="1" noChangeAspect="1"/>
          </p:cNvGraphicFramePr>
          <p:nvPr>
            <p:ph sz="half" idx="4294967295"/>
          </p:nvPr>
        </p:nvGraphicFramePr>
        <p:xfrm>
          <a:off x="457200" y="1524000"/>
          <a:ext cx="7848600" cy="1308100"/>
        </p:xfrm>
        <a:graphic>
          <a:graphicData uri="http://schemas.openxmlformats.org/presentationml/2006/ole">
            <mc:AlternateContent xmlns:mc="http://schemas.openxmlformats.org/markup-compatibility/2006">
              <mc:Choice xmlns:v="urn:schemas-microsoft-com:vml" Requires="v">
                <p:oleObj spid="_x0000_s22534" name="Equation" r:id="rId3" imgW="4267200" imgH="711200" progId="Equation.3">
                  <p:embed/>
                </p:oleObj>
              </mc:Choice>
              <mc:Fallback>
                <p:oleObj name="Equation" r:id="rId3" imgW="4267200" imgH="711200" progId="Equation.3">
                  <p:embed/>
                  <p:pic>
                    <p:nvPicPr>
                      <p:cNvPr id="1075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524000"/>
                        <a:ext cx="7848600" cy="1308100"/>
                      </a:xfrm>
                      <a:prstGeom prst="rect">
                        <a:avLst/>
                      </a:prstGeom>
                      <a:solidFill>
                        <a:srgbClr val="C0C0C0"/>
                      </a:solidFill>
                      <a:ln w="12700">
                        <a:solidFill>
                          <a:schemeClr val="tx1"/>
                        </a:solidFill>
                        <a:miter lim="800000"/>
                        <a:headEnd type="none" w="sm" len="sm"/>
                        <a:tailEnd type="none" w="sm" len="sm"/>
                      </a:ln>
                      <a:effectLst>
                        <a:outerShdw dist="107763" dir="2700000" algn="ctr" rotWithShape="0">
                          <a:schemeClr val="bg2">
                            <a:alpha val="50000"/>
                          </a:schemeClr>
                        </a:outerShdw>
                      </a:effectLst>
                    </p:spPr>
                  </p:pic>
                </p:oleObj>
              </mc:Fallback>
            </mc:AlternateContent>
          </a:graphicData>
        </a:graphic>
      </p:graphicFrame>
      <p:graphicFrame>
        <p:nvGraphicFramePr>
          <p:cNvPr id="107728" name="Group 208"/>
          <p:cNvGraphicFramePr>
            <a:graphicFrameLocks noGrp="1"/>
          </p:cNvGraphicFramePr>
          <p:nvPr/>
        </p:nvGraphicFramePr>
        <p:xfrm>
          <a:off x="4800600" y="2895600"/>
          <a:ext cx="3352800" cy="3280152"/>
        </p:xfrm>
        <a:graphic>
          <a:graphicData uri="http://schemas.openxmlformats.org/drawingml/2006/table">
            <a:tbl>
              <a:tblPr/>
              <a:tblGrid>
                <a:gridCol w="232818">
                  <a:extLst>
                    <a:ext uri="{9D8B030D-6E8A-4147-A177-3AD203B41FA5}">
                      <a16:colId xmlns:a16="http://schemas.microsoft.com/office/drawing/2014/main" val="20000"/>
                    </a:ext>
                  </a:extLst>
                </a:gridCol>
                <a:gridCol w="346270">
                  <a:extLst>
                    <a:ext uri="{9D8B030D-6E8A-4147-A177-3AD203B41FA5}">
                      <a16:colId xmlns:a16="http://schemas.microsoft.com/office/drawing/2014/main" val="20001"/>
                    </a:ext>
                  </a:extLst>
                </a:gridCol>
                <a:gridCol w="347453">
                  <a:extLst>
                    <a:ext uri="{9D8B030D-6E8A-4147-A177-3AD203B41FA5}">
                      <a16:colId xmlns:a16="http://schemas.microsoft.com/office/drawing/2014/main" val="20002"/>
                    </a:ext>
                  </a:extLst>
                </a:gridCol>
                <a:gridCol w="346271">
                  <a:extLst>
                    <a:ext uri="{9D8B030D-6E8A-4147-A177-3AD203B41FA5}">
                      <a16:colId xmlns:a16="http://schemas.microsoft.com/office/drawing/2014/main" val="20003"/>
                    </a:ext>
                  </a:extLst>
                </a:gridCol>
                <a:gridCol w="346270">
                  <a:extLst>
                    <a:ext uri="{9D8B030D-6E8A-4147-A177-3AD203B41FA5}">
                      <a16:colId xmlns:a16="http://schemas.microsoft.com/office/drawing/2014/main" val="20004"/>
                    </a:ext>
                  </a:extLst>
                </a:gridCol>
                <a:gridCol w="347453">
                  <a:extLst>
                    <a:ext uri="{9D8B030D-6E8A-4147-A177-3AD203B41FA5}">
                      <a16:colId xmlns:a16="http://schemas.microsoft.com/office/drawing/2014/main" val="20005"/>
                    </a:ext>
                  </a:extLst>
                </a:gridCol>
                <a:gridCol w="346271">
                  <a:extLst>
                    <a:ext uri="{9D8B030D-6E8A-4147-A177-3AD203B41FA5}">
                      <a16:colId xmlns:a16="http://schemas.microsoft.com/office/drawing/2014/main" val="20006"/>
                    </a:ext>
                  </a:extLst>
                </a:gridCol>
                <a:gridCol w="346270">
                  <a:extLst>
                    <a:ext uri="{9D8B030D-6E8A-4147-A177-3AD203B41FA5}">
                      <a16:colId xmlns:a16="http://schemas.microsoft.com/office/drawing/2014/main" val="20007"/>
                    </a:ext>
                  </a:extLst>
                </a:gridCol>
                <a:gridCol w="347453">
                  <a:extLst>
                    <a:ext uri="{9D8B030D-6E8A-4147-A177-3AD203B41FA5}">
                      <a16:colId xmlns:a16="http://schemas.microsoft.com/office/drawing/2014/main" val="20008"/>
                    </a:ext>
                  </a:extLst>
                </a:gridCol>
                <a:gridCol w="346271">
                  <a:extLst>
                    <a:ext uri="{9D8B030D-6E8A-4147-A177-3AD203B41FA5}">
                      <a16:colId xmlns:a16="http://schemas.microsoft.com/office/drawing/2014/main" val="20009"/>
                    </a:ext>
                  </a:extLst>
                </a:gridCol>
              </a:tblGrid>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dirty="0">
                        <a:ln>
                          <a:noFill/>
                        </a:ln>
                        <a:solidFill>
                          <a:srgbClr val="010000"/>
                        </a:solidFill>
                        <a:effectLst/>
                        <a:latin typeface="Times New Roman" panose="02020603050405020304" pitchFamily="18" charset="0"/>
                      </a:endParaRP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p</a:t>
                      </a: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r</a:t>
                      </a: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i</a:t>
                      </a: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n</a:t>
                      </a: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t</a:t>
                      </a: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i</a:t>
                      </a: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n</a:t>
                      </a: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g</a:t>
                      </a: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s</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p</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r</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4"/>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i</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5"/>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n</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6"/>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g</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7"/>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t</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8"/>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i</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9"/>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m</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dirty="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10"/>
                  </a:ext>
                </a:extLst>
              </a:tr>
              <a:tr h="273346">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sz="1300" b="0" i="0" u="none" strike="noStrike" cap="none" normalizeH="0" baseline="0">
                          <a:ln>
                            <a:noFill/>
                          </a:ln>
                          <a:solidFill>
                            <a:srgbClr val="010000"/>
                          </a:solidFill>
                          <a:effectLst/>
                          <a:latin typeface="Times New Roman" panose="02020603050405020304" pitchFamily="18" charset="0"/>
                        </a:rPr>
                        <a:t>e</a:t>
                      </a:r>
                    </a:p>
                  </a:txBody>
                  <a:tcPr marL="68073" marR="68073" marT="34036" marB="3403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en-US" sz="1300" b="0" i="0" u="none" strike="noStrike" cap="none" normalizeH="0" baseline="0" dirty="0">
                        <a:ln>
                          <a:noFill/>
                        </a:ln>
                        <a:solidFill>
                          <a:srgbClr val="010000"/>
                        </a:solidFill>
                        <a:effectLst/>
                        <a:latin typeface="Times New Roman" panose="02020603050405020304" pitchFamily="18" charset="0"/>
                      </a:endParaRPr>
                    </a:p>
                  </a:txBody>
                  <a:tcPr marL="68073" marR="68073" marT="34036" marB="3403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
        <p:nvSpPr>
          <p:cNvPr id="107729" name="Text Box 209"/>
          <p:cNvSpPr txBox="1">
            <a:spLocks noChangeArrowheads="1"/>
          </p:cNvSpPr>
          <p:nvPr/>
        </p:nvSpPr>
        <p:spPr bwMode="auto">
          <a:xfrm>
            <a:off x="609600" y="3124200"/>
            <a:ext cx="3429000" cy="1917700"/>
          </a:xfrm>
          <a:prstGeom prst="rect">
            <a:avLst/>
          </a:prstGeom>
          <a:noFill/>
          <a:ln w="12700">
            <a:noFill/>
            <a:miter lim="800000"/>
            <a:headEnd type="none" w="sm" len="sm"/>
            <a:tailEnd type="none" w="sm" len="sm"/>
          </a:ln>
          <a:effectLst/>
        </p:spPr>
        <p:txBody>
          <a:bodyPr>
            <a:spAutoFit/>
          </a:bodyPr>
          <a:lstStyle/>
          <a:p>
            <a:pPr>
              <a:spcBef>
                <a:spcPct val="50000"/>
              </a:spcBef>
              <a:buFontTx/>
              <a:buChar char="•"/>
            </a:pPr>
            <a:r>
              <a:rPr lang="en-US" u="none" dirty="0"/>
              <a:t>Keep track of </a:t>
            </a:r>
            <a:r>
              <a:rPr lang="en-US" i="1" u="none" dirty="0"/>
              <a:t>c</a:t>
            </a:r>
            <a:r>
              <a:rPr lang="en-US" u="none" dirty="0"/>
              <a:t>[</a:t>
            </a:r>
            <a:r>
              <a:rPr lang="en-US" i="1" u="none" dirty="0" err="1">
                <a:latin typeface="Symbol" pitchFamily="18" charset="2"/>
              </a:rPr>
              <a:t>a,b</a:t>
            </a:r>
            <a:r>
              <a:rPr lang="en-US" u="none" dirty="0"/>
              <a:t>] in a table of </a:t>
            </a:r>
            <a:r>
              <a:rPr lang="en-US" i="1" u="none" dirty="0"/>
              <a:t>nm </a:t>
            </a:r>
            <a:r>
              <a:rPr lang="en-US" u="none" dirty="0"/>
              <a:t>entries:</a:t>
            </a:r>
          </a:p>
          <a:p>
            <a:pPr lvl="1">
              <a:spcBef>
                <a:spcPct val="50000"/>
              </a:spcBef>
              <a:buFontTx/>
              <a:buChar char="•"/>
            </a:pPr>
            <a:r>
              <a:rPr lang="en-US" u="none" dirty="0"/>
              <a:t>top/down </a:t>
            </a:r>
          </a:p>
          <a:p>
            <a:pPr lvl="1">
              <a:spcBef>
                <a:spcPct val="50000"/>
              </a:spcBef>
              <a:buFontTx/>
              <a:buChar char="•"/>
            </a:pPr>
            <a:r>
              <a:rPr lang="en-US" u="none" dirty="0"/>
              <a:t>bottom/up</a:t>
            </a:r>
            <a:endParaRPr lang="en-US" i="1" u="none" dirty="0"/>
          </a:p>
        </p:txBody>
      </p:sp>
      <p:sp>
        <p:nvSpPr>
          <p:cNvPr id="2" name="Footer Placeholder 1">
            <a:extLst>
              <a:ext uri="{FF2B5EF4-FFF2-40B4-BE49-F238E27FC236}">
                <a16:creationId xmlns:a16="http://schemas.microsoft.com/office/drawing/2014/main" id="{1FFF2EBA-3532-41B9-95FE-583DE4D812A1}"/>
              </a:ext>
            </a:extLst>
          </p:cNvPr>
          <p:cNvSpPr>
            <a:spLocks noGrp="1"/>
          </p:cNvSpPr>
          <p:nvPr>
            <p:ph type="ftr" sz="quarter" idx="11"/>
          </p:nvPr>
        </p:nvSpPr>
        <p:spPr/>
        <p:txBody>
          <a:bodyPr/>
          <a:lstStyle/>
          <a:p>
            <a:pPr>
              <a:defRPr/>
            </a:pPr>
            <a:r>
              <a:rPr lang="en-US"/>
              <a:t>zeshan.khan@nu.edu.pk</a:t>
            </a:r>
          </a:p>
        </p:txBody>
      </p:sp>
      <p:sp>
        <p:nvSpPr>
          <p:cNvPr id="3" name="Slide Number Placeholder 2">
            <a:extLst>
              <a:ext uri="{FF2B5EF4-FFF2-40B4-BE49-F238E27FC236}">
                <a16:creationId xmlns:a16="http://schemas.microsoft.com/office/drawing/2014/main" id="{050EE0D8-9A95-44F1-8118-4896620C7248}"/>
              </a:ext>
            </a:extLst>
          </p:cNvPr>
          <p:cNvSpPr>
            <a:spLocks noGrp="1"/>
          </p:cNvSpPr>
          <p:nvPr>
            <p:ph type="sldNum" sz="quarter" idx="12"/>
          </p:nvPr>
        </p:nvSpPr>
        <p:spPr/>
        <p:txBody>
          <a:bodyPr/>
          <a:lstStyle/>
          <a:p>
            <a:pPr>
              <a:defRPr/>
            </a:pPr>
            <a:fld id="{50A57DE5-335B-4348-A110-7E8F8B363F7D}"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LCS Algorithm</a:t>
            </a:r>
          </a:p>
        </p:txBody>
      </p:sp>
      <p:graphicFrame>
        <p:nvGraphicFramePr>
          <p:cNvPr id="7" name="Object 2"/>
          <p:cNvGraphicFramePr>
            <a:graphicFrameLocks noGrp="1" noChangeAspect="1"/>
          </p:cNvGraphicFramePr>
          <p:nvPr>
            <p:ph idx="1"/>
          </p:nvPr>
        </p:nvGraphicFramePr>
        <p:xfrm>
          <a:off x="2524918" y="2262089"/>
          <a:ext cx="4903426" cy="3698444"/>
        </p:xfrm>
        <a:graphic>
          <a:graphicData uri="http://schemas.openxmlformats.org/presentationml/2006/ole">
            <mc:AlternateContent xmlns:mc="http://schemas.openxmlformats.org/markup-compatibility/2006">
              <mc:Choice xmlns:v="urn:schemas-microsoft-com:vml" Requires="v">
                <p:oleObj spid="_x0000_s23558" name="Document" r:id="rId3" imgW="4100830" imgH="3093720" progId="Word.Document.8">
                  <p:embed/>
                </p:oleObj>
              </mc:Choice>
              <mc:Fallback>
                <p:oleObj name="Document" r:id="rId3" imgW="4100830" imgH="3093720" progId="Word.Document.8">
                  <p:embed/>
                  <p:pic>
                    <p:nvPicPr>
                      <p:cNvPr id="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918" y="2262089"/>
                        <a:ext cx="4903426" cy="3698444"/>
                      </a:xfrm>
                      <a:prstGeom prst="rect">
                        <a:avLst/>
                      </a:prstGeom>
                      <a:solidFill>
                        <a:srgbClr val="C0C0C0"/>
                      </a:solidFill>
                      <a:ln w="9525">
                        <a:solidFill>
                          <a:srgbClr val="800000"/>
                        </a:solidFill>
                        <a:miter lim="800000"/>
                        <a:headEnd/>
                        <a:tailEnd/>
                      </a:ln>
                      <a:effectLst/>
                    </p:spPr>
                  </p:pic>
                </p:oleObj>
              </mc:Fallback>
            </mc:AlternateContent>
          </a:graphicData>
        </a:graphic>
      </p:graphicFrame>
      <p:sp>
        <p:nvSpPr>
          <p:cNvPr id="2" name="Footer Placeholder 1">
            <a:extLst>
              <a:ext uri="{FF2B5EF4-FFF2-40B4-BE49-F238E27FC236}">
                <a16:creationId xmlns:a16="http://schemas.microsoft.com/office/drawing/2014/main" id="{BEC3E17D-7B93-4A90-92B9-5F329DABC8F3}"/>
              </a:ext>
            </a:extLst>
          </p:cNvPr>
          <p:cNvSpPr>
            <a:spLocks noGrp="1"/>
          </p:cNvSpPr>
          <p:nvPr>
            <p:ph type="ftr" sz="quarter" idx="11"/>
          </p:nvPr>
        </p:nvSpPr>
        <p:spPr/>
        <p:txBody>
          <a:bodyPr/>
          <a:lstStyle/>
          <a:p>
            <a:pPr>
              <a:defRPr/>
            </a:pPr>
            <a:r>
              <a:rPr lang="en-US"/>
              <a:t>zeshan.khan@nu.edu.pk</a:t>
            </a:r>
          </a:p>
        </p:txBody>
      </p:sp>
      <p:sp>
        <p:nvSpPr>
          <p:cNvPr id="6" name="Slide Number Placeholder 5">
            <a:extLst>
              <a:ext uri="{FF2B5EF4-FFF2-40B4-BE49-F238E27FC236}">
                <a16:creationId xmlns:a16="http://schemas.microsoft.com/office/drawing/2014/main" id="{F8C41483-BA25-4A36-A21C-F4AB9CEA640A}"/>
              </a:ext>
            </a:extLst>
          </p:cNvPr>
          <p:cNvSpPr>
            <a:spLocks noGrp="1"/>
          </p:cNvSpPr>
          <p:nvPr>
            <p:ph type="sldNum" sz="quarter" idx="12"/>
          </p:nvPr>
        </p:nvSpPr>
        <p:spPr/>
        <p:txBody>
          <a:bodyPr/>
          <a:lstStyle/>
          <a:p>
            <a:pPr>
              <a:defRPr/>
            </a:pPr>
            <a:fld id="{506CEA49-2205-4EFB-BAAF-ED5401E11F52}" type="slidenum">
              <a:rPr lang="en-US" smtClean="0"/>
              <a:pPr>
                <a:defRPr/>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7970" name="Object 2"/>
          <p:cNvGraphicFramePr>
            <a:graphicFrameLocks noChangeAspect="1"/>
          </p:cNvGraphicFramePr>
          <p:nvPr/>
        </p:nvGraphicFramePr>
        <p:xfrm>
          <a:off x="533400" y="762000"/>
          <a:ext cx="8153400" cy="5638800"/>
        </p:xfrm>
        <a:graphic>
          <a:graphicData uri="http://schemas.openxmlformats.org/presentationml/2006/ole">
            <mc:AlternateContent xmlns:mc="http://schemas.openxmlformats.org/markup-compatibility/2006">
              <mc:Choice xmlns:v="urn:schemas-microsoft-com:vml" Requires="v">
                <p:oleObj spid="_x0000_s24582" name="文件" r:id="rId3" imgW="5919470" imgH="4076700" progId="Word.Document.8">
                  <p:embed/>
                </p:oleObj>
              </mc:Choice>
              <mc:Fallback>
                <p:oleObj name="文件" r:id="rId3" imgW="5919470" imgH="4076700" progId="Word.Document.8">
                  <p:embed/>
                  <p:pic>
                    <p:nvPicPr>
                      <p:cNvPr id="46797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2000"/>
                        <a:ext cx="8153400" cy="563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7971" name="Text Box 3"/>
          <p:cNvSpPr txBox="1">
            <a:spLocks noChangeArrowheads="1"/>
          </p:cNvSpPr>
          <p:nvPr/>
        </p:nvSpPr>
        <p:spPr bwMode="auto">
          <a:xfrm>
            <a:off x="976313" y="5881688"/>
            <a:ext cx="4924425" cy="396875"/>
          </a:xfrm>
          <a:prstGeom prst="rect">
            <a:avLst/>
          </a:prstGeom>
          <a:noFill/>
          <a:ln w="9525">
            <a:noFill/>
            <a:miter lim="800000"/>
          </a:ln>
          <a:effectLst/>
        </p:spPr>
        <p:txBody>
          <a:bodyPr wrap="none" lIns="90000" tIns="46800" rIns="90000" bIns="46800">
            <a:spAutoFit/>
          </a:bodyPr>
          <a:lstStyle/>
          <a:p>
            <a:pPr algn="l" eaLnBrk="1" hangingPunct="1"/>
            <a:r>
              <a:rPr kumimoji="1" lang="en-US" sz="2000">
                <a:ea typeface="PMingLiU" pitchFamily="18" charset="-120"/>
              </a:rPr>
              <a:t>Running time and memory: O(</a:t>
            </a:r>
            <a:r>
              <a:rPr kumimoji="1" lang="en-US" sz="2000" i="1">
                <a:ea typeface="PMingLiU" pitchFamily="18" charset="-120"/>
              </a:rPr>
              <a:t>mn</a:t>
            </a:r>
            <a:r>
              <a:rPr kumimoji="1" lang="en-US" sz="2000">
                <a:ea typeface="PMingLiU" pitchFamily="18" charset="-120"/>
              </a:rPr>
              <a:t>) and O(</a:t>
            </a:r>
            <a:r>
              <a:rPr kumimoji="1" lang="en-US" sz="2000" i="1">
                <a:ea typeface="PMingLiU" pitchFamily="18" charset="-120"/>
              </a:rPr>
              <a:t>mn</a:t>
            </a:r>
            <a:r>
              <a:rPr kumimoji="1" lang="en-US" sz="2000">
                <a:ea typeface="PMingLiU" pitchFamily="18" charset="-120"/>
              </a:rPr>
              <a:t>).</a:t>
            </a:r>
          </a:p>
        </p:txBody>
      </p:sp>
      <p:sp>
        <p:nvSpPr>
          <p:cNvPr id="2" name="Footer Placeholder 1">
            <a:extLst>
              <a:ext uri="{FF2B5EF4-FFF2-40B4-BE49-F238E27FC236}">
                <a16:creationId xmlns:a16="http://schemas.microsoft.com/office/drawing/2014/main" id="{FBFF22C6-B28E-4FD2-9325-A8D2E47D63C2}"/>
              </a:ext>
            </a:extLst>
          </p:cNvPr>
          <p:cNvSpPr>
            <a:spLocks noGrp="1"/>
          </p:cNvSpPr>
          <p:nvPr>
            <p:ph type="ftr" sz="quarter" idx="11"/>
          </p:nvPr>
        </p:nvSpPr>
        <p:spPr/>
        <p:txBody>
          <a:bodyPr/>
          <a:lstStyle/>
          <a:p>
            <a:pPr>
              <a:defRPr/>
            </a:pPr>
            <a:r>
              <a:rPr lang="en-US"/>
              <a:t>zeshan.khan@nu.edu.pk</a:t>
            </a:r>
          </a:p>
        </p:txBody>
      </p:sp>
      <p:sp>
        <p:nvSpPr>
          <p:cNvPr id="3" name="Slide Number Placeholder 2">
            <a:extLst>
              <a:ext uri="{FF2B5EF4-FFF2-40B4-BE49-F238E27FC236}">
                <a16:creationId xmlns:a16="http://schemas.microsoft.com/office/drawing/2014/main" id="{9CC5FBB7-386A-4B4C-B5A3-75A981F6E866}"/>
              </a:ext>
            </a:extLst>
          </p:cNvPr>
          <p:cNvSpPr>
            <a:spLocks noGrp="1"/>
          </p:cNvSpPr>
          <p:nvPr>
            <p:ph type="sldNum" sz="quarter" idx="12"/>
          </p:nvPr>
        </p:nvSpPr>
        <p:spPr/>
        <p:txBody>
          <a:bodyPr/>
          <a:lstStyle/>
          <a:p>
            <a:pPr>
              <a:defRPr/>
            </a:pPr>
            <a:fld id="{A874209B-48E1-411C-8EAE-CC4A5A82A12C}" type="slidenum">
              <a:rPr lang="en-US" smtClean="0"/>
              <a:pPr>
                <a:defRPr/>
              </a:pPr>
              <a:t>75</a:t>
            </a:fld>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Backtracking Algorithm</a:t>
            </a:r>
          </a:p>
        </p:txBody>
      </p:sp>
      <p:sp>
        <p:nvSpPr>
          <p:cNvPr id="6" name="Content Placeholder 5"/>
          <p:cNvSpPr>
            <a:spLocks noGrp="1"/>
          </p:cNvSpPr>
          <p:nvPr>
            <p:ph idx="1"/>
          </p:nvPr>
        </p:nvSpPr>
        <p:spPr/>
        <p:txBody>
          <a:bodyPr/>
          <a:lstStyle/>
          <a:p>
            <a:pPr marL="0" marR="0" fontAlgn="b">
              <a:spcBef>
                <a:spcPts val="0"/>
              </a:spcBef>
              <a:spcAft>
                <a:spcPts val="0"/>
              </a:spcAft>
              <a:buNone/>
              <a:tabLst>
                <a:tab pos="381000" algn="l"/>
              </a:tabLst>
            </a:pPr>
            <a:r>
              <a:rPr lang="en-US" b="1" dirty="0">
                <a:solidFill>
                  <a:srgbClr val="000000"/>
                </a:solidFill>
                <a:latin typeface="Times New Roman"/>
                <a:ea typeface="PMingLiU"/>
                <a:cs typeface="Times New Roman"/>
              </a:rPr>
              <a:t>procedure</a:t>
            </a:r>
            <a:r>
              <a:rPr lang="en-US" i="1" dirty="0">
                <a:solidFill>
                  <a:srgbClr val="000000"/>
                </a:solidFill>
                <a:latin typeface="Times New Roman"/>
                <a:ea typeface="PMingLiU"/>
                <a:cs typeface="Times New Roman"/>
              </a:rPr>
              <a:t> Output-LCS(A, </a:t>
            </a:r>
            <a:r>
              <a:rPr lang="en-US" i="1" dirty="0" err="1">
                <a:solidFill>
                  <a:srgbClr val="000000"/>
                </a:solidFill>
                <a:latin typeface="Times New Roman"/>
                <a:ea typeface="PMingLiU"/>
                <a:cs typeface="Times New Roman"/>
              </a:rPr>
              <a:t>prev</a:t>
            </a:r>
            <a:r>
              <a:rPr lang="en-US" i="1" dirty="0">
                <a:solidFill>
                  <a:srgbClr val="000000"/>
                </a:solidFill>
                <a:latin typeface="Times New Roman"/>
                <a:ea typeface="PMingLiU"/>
                <a:cs typeface="Times New Roman"/>
              </a:rPr>
              <a:t>, </a:t>
            </a:r>
            <a:r>
              <a:rPr lang="en-US" i="1" dirty="0" err="1">
                <a:solidFill>
                  <a:srgbClr val="000000"/>
                </a:solidFill>
                <a:latin typeface="Times New Roman"/>
                <a:ea typeface="PMingLiU"/>
                <a:cs typeface="Times New Roman"/>
              </a:rPr>
              <a:t>i</a:t>
            </a:r>
            <a:r>
              <a:rPr lang="en-US" i="1" dirty="0">
                <a:solidFill>
                  <a:srgbClr val="000000"/>
                </a:solidFill>
                <a:latin typeface="Times New Roman"/>
                <a:ea typeface="PMingLiU"/>
                <a:cs typeface="Times New Roman"/>
              </a:rPr>
              <a:t>, j)</a:t>
            </a:r>
            <a:endParaRPr lang="en-US" dirty="0">
              <a:latin typeface="MingLiU"/>
              <a:cs typeface="Times New Roman"/>
            </a:endParaRPr>
          </a:p>
          <a:p>
            <a:pPr lvl="0" fontAlgn="b">
              <a:spcBef>
                <a:spcPts val="0"/>
              </a:spcBef>
              <a:spcAft>
                <a:spcPts val="0"/>
              </a:spcAft>
              <a:buFont typeface="+mj-lt"/>
              <a:buAutoNum type="arabicPeriod"/>
              <a:tabLst>
                <a:tab pos="381000" algn="l"/>
                <a:tab pos="609600" algn="l"/>
              </a:tabLst>
            </a:pPr>
            <a:r>
              <a:rPr lang="en-US" b="1" dirty="0">
                <a:solidFill>
                  <a:srgbClr val="000000"/>
                </a:solidFill>
                <a:latin typeface="Times New Roman"/>
                <a:ea typeface="PMingLiU"/>
                <a:cs typeface="Times New Roman"/>
              </a:rPr>
              <a:t>if  </a:t>
            </a:r>
            <a:r>
              <a:rPr lang="en-US" i="1" dirty="0" err="1">
                <a:solidFill>
                  <a:srgbClr val="000000"/>
                </a:solidFill>
                <a:latin typeface="Times New Roman"/>
                <a:ea typeface="PMingLiU"/>
                <a:cs typeface="Times New Roman"/>
              </a:rPr>
              <a:t>i</a:t>
            </a:r>
            <a:r>
              <a:rPr lang="en-US" i="1" dirty="0">
                <a:solidFill>
                  <a:srgbClr val="000000"/>
                </a:solidFill>
                <a:latin typeface="Times New Roman"/>
                <a:ea typeface="PMingLiU"/>
                <a:cs typeface="Times New Roman"/>
              </a:rPr>
              <a:t> = 0  </a:t>
            </a:r>
            <a:r>
              <a:rPr lang="en-US" b="1" dirty="0">
                <a:solidFill>
                  <a:srgbClr val="000000"/>
                </a:solidFill>
                <a:latin typeface="Times New Roman"/>
                <a:ea typeface="PMingLiU"/>
                <a:cs typeface="Times New Roman"/>
              </a:rPr>
              <a:t>or  </a:t>
            </a:r>
            <a:r>
              <a:rPr lang="en-US" i="1" dirty="0">
                <a:solidFill>
                  <a:srgbClr val="000000"/>
                </a:solidFill>
                <a:latin typeface="Times New Roman"/>
                <a:ea typeface="PMingLiU"/>
                <a:cs typeface="Times New Roman"/>
              </a:rPr>
              <a:t>j = 0  </a:t>
            </a:r>
            <a:r>
              <a:rPr lang="en-US" b="1" dirty="0">
                <a:solidFill>
                  <a:srgbClr val="000000"/>
                </a:solidFill>
                <a:latin typeface="Times New Roman"/>
                <a:ea typeface="PMingLiU"/>
                <a:cs typeface="Times New Roman"/>
              </a:rPr>
              <a:t>then return</a:t>
            </a:r>
            <a:endParaRPr lang="en-US" dirty="0">
              <a:latin typeface="MingLiU"/>
              <a:cs typeface="Times New Roman"/>
            </a:endParaRPr>
          </a:p>
          <a:p>
            <a:pPr lvl="0" fontAlgn="b">
              <a:spcBef>
                <a:spcPts val="0"/>
              </a:spcBef>
              <a:spcAft>
                <a:spcPts val="0"/>
              </a:spcAft>
              <a:buFont typeface="+mj-lt"/>
              <a:buAutoNum type="arabicPeriod"/>
              <a:tabLst>
                <a:tab pos="381000" algn="l"/>
                <a:tab pos="609600" algn="l"/>
              </a:tabLst>
            </a:pPr>
            <a:r>
              <a:rPr lang="en-US" b="1" dirty="0">
                <a:solidFill>
                  <a:srgbClr val="000000"/>
                </a:solidFill>
                <a:latin typeface="Times New Roman"/>
                <a:ea typeface="PMingLiU"/>
                <a:cs typeface="Times New Roman"/>
              </a:rPr>
              <a:t>if  </a:t>
            </a:r>
            <a:r>
              <a:rPr lang="en-US" i="1" dirty="0" err="1">
                <a:solidFill>
                  <a:srgbClr val="000000"/>
                </a:solidFill>
                <a:latin typeface="Times New Roman"/>
                <a:ea typeface="PMingLiU"/>
                <a:cs typeface="Times New Roman"/>
              </a:rPr>
              <a:t>prev</a:t>
            </a:r>
            <a:r>
              <a:rPr lang="en-US" i="1" dirty="0">
                <a:solidFill>
                  <a:srgbClr val="000000"/>
                </a:solidFill>
                <a:latin typeface="Times New Roman"/>
                <a:ea typeface="PMingLiU"/>
                <a:cs typeface="Times New Roman"/>
              </a:rPr>
              <a:t>(</a:t>
            </a:r>
            <a:r>
              <a:rPr lang="en-US" i="1" dirty="0" err="1">
                <a:solidFill>
                  <a:srgbClr val="000000"/>
                </a:solidFill>
                <a:latin typeface="Times New Roman"/>
                <a:ea typeface="PMingLiU"/>
                <a:cs typeface="Times New Roman"/>
              </a:rPr>
              <a:t>i</a:t>
            </a:r>
            <a:r>
              <a:rPr lang="en-US" i="1" dirty="0">
                <a:solidFill>
                  <a:srgbClr val="000000"/>
                </a:solidFill>
                <a:latin typeface="Times New Roman"/>
                <a:ea typeface="PMingLiU"/>
                <a:cs typeface="Times New Roman"/>
              </a:rPr>
              <a:t>, j)=”</a:t>
            </a:r>
            <a:r>
              <a:rPr lang="en-US" i="1" dirty="0">
                <a:solidFill>
                  <a:srgbClr val="000000"/>
                </a:solidFill>
                <a:latin typeface="Times New Roman"/>
                <a:ea typeface="PMingLiU"/>
                <a:cs typeface="Times New Roman"/>
                <a:sym typeface="Wingdings"/>
              </a:rPr>
              <a:t></a:t>
            </a:r>
            <a:r>
              <a:rPr lang="en-US" i="1" dirty="0">
                <a:solidFill>
                  <a:srgbClr val="000000"/>
                </a:solidFill>
                <a:latin typeface="Times New Roman"/>
                <a:ea typeface="PMingLiU"/>
                <a:cs typeface="Times New Roman"/>
              </a:rPr>
              <a:t>“  </a:t>
            </a:r>
            <a:r>
              <a:rPr lang="en-US" b="1" dirty="0">
                <a:solidFill>
                  <a:srgbClr val="000000"/>
                </a:solidFill>
                <a:latin typeface="Times New Roman"/>
                <a:ea typeface="PMingLiU"/>
                <a:cs typeface="Times New Roman"/>
              </a:rPr>
              <a:t>then</a:t>
            </a:r>
            <a:br>
              <a:rPr lang="en-US" b="1" dirty="0">
                <a:solidFill>
                  <a:srgbClr val="000000"/>
                </a:solidFill>
                <a:latin typeface="Times New Roman"/>
                <a:ea typeface="PMingLiU"/>
                <a:cs typeface="Times New Roman"/>
              </a:rPr>
            </a:br>
            <a:r>
              <a:rPr lang="en-US" b="1" dirty="0">
                <a:solidFill>
                  <a:srgbClr val="000000"/>
                </a:solidFill>
                <a:latin typeface="Times New Roman"/>
                <a:ea typeface="PMingLiU"/>
                <a:cs typeface="Times New Roman"/>
              </a:rPr>
              <a:t>		</a:t>
            </a:r>
            <a:r>
              <a:rPr lang="en-US" i="1" dirty="0">
                <a:solidFill>
                  <a:srgbClr val="000000"/>
                </a:solidFill>
                <a:latin typeface="Times New Roman"/>
                <a:ea typeface="PMingLiU"/>
                <a:cs typeface="Times New Roman"/>
              </a:rPr>
              <a:t>Output-LCS(A, </a:t>
            </a:r>
            <a:r>
              <a:rPr lang="en-US" i="1" dirty="0" err="1">
                <a:solidFill>
                  <a:srgbClr val="000000"/>
                </a:solidFill>
                <a:latin typeface="Times New Roman"/>
                <a:ea typeface="PMingLiU"/>
                <a:cs typeface="Times New Roman"/>
              </a:rPr>
              <a:t>prev</a:t>
            </a:r>
            <a:r>
              <a:rPr lang="en-US" i="1" dirty="0">
                <a:solidFill>
                  <a:srgbClr val="000000"/>
                </a:solidFill>
                <a:latin typeface="Times New Roman"/>
                <a:ea typeface="PMingLiU"/>
                <a:cs typeface="Times New Roman"/>
              </a:rPr>
              <a:t>, i-1, j-1)</a:t>
            </a:r>
            <a:br>
              <a:rPr lang="en-US" i="1" dirty="0">
                <a:solidFill>
                  <a:srgbClr val="000000"/>
                </a:solidFill>
                <a:latin typeface="Times New Roman"/>
                <a:ea typeface="PMingLiU"/>
                <a:cs typeface="Times New Roman"/>
              </a:rPr>
            </a:br>
            <a:r>
              <a:rPr lang="en-US" i="1" dirty="0">
                <a:solidFill>
                  <a:srgbClr val="000000"/>
                </a:solidFill>
                <a:latin typeface="Times New Roman"/>
                <a:ea typeface="PMingLiU"/>
                <a:cs typeface="Times New Roman"/>
              </a:rPr>
              <a:t>		Print A[</a:t>
            </a:r>
            <a:r>
              <a:rPr lang="en-US" i="1" dirty="0" err="1">
                <a:solidFill>
                  <a:srgbClr val="000000"/>
                </a:solidFill>
                <a:latin typeface="Times New Roman"/>
                <a:ea typeface="PMingLiU"/>
                <a:cs typeface="Times New Roman"/>
              </a:rPr>
              <a:t>i</a:t>
            </a:r>
            <a:r>
              <a:rPr lang="en-US" i="1" dirty="0">
                <a:solidFill>
                  <a:srgbClr val="000000"/>
                </a:solidFill>
                <a:latin typeface="Times New Roman"/>
                <a:ea typeface="PMingLiU"/>
                <a:cs typeface="Times New Roman"/>
              </a:rPr>
              <a:t>];</a:t>
            </a:r>
            <a:endParaRPr lang="en-US" dirty="0">
              <a:latin typeface="MingLiU"/>
              <a:cs typeface="Times New Roman"/>
            </a:endParaRPr>
          </a:p>
          <a:p>
            <a:pPr lvl="0" fontAlgn="b">
              <a:spcBef>
                <a:spcPts val="0"/>
              </a:spcBef>
              <a:spcAft>
                <a:spcPts val="0"/>
              </a:spcAft>
              <a:buFont typeface="+mj-lt"/>
              <a:buAutoNum type="arabicPeriod"/>
              <a:tabLst>
                <a:tab pos="381000" algn="l"/>
                <a:tab pos="609600" algn="l"/>
              </a:tabLst>
            </a:pPr>
            <a:r>
              <a:rPr lang="en-US" b="1" dirty="0">
                <a:solidFill>
                  <a:srgbClr val="000000"/>
                </a:solidFill>
                <a:latin typeface="Times New Roman"/>
                <a:ea typeface="PMingLiU"/>
                <a:cs typeface="Times New Roman"/>
              </a:rPr>
              <a:t>else if  </a:t>
            </a:r>
            <a:r>
              <a:rPr lang="en-US" i="1" dirty="0" err="1">
                <a:solidFill>
                  <a:srgbClr val="000000"/>
                </a:solidFill>
                <a:latin typeface="Times New Roman"/>
                <a:ea typeface="PMingLiU"/>
                <a:cs typeface="Times New Roman"/>
              </a:rPr>
              <a:t>prev</a:t>
            </a:r>
            <a:r>
              <a:rPr lang="en-US" i="1" dirty="0">
                <a:solidFill>
                  <a:srgbClr val="000000"/>
                </a:solidFill>
                <a:latin typeface="Times New Roman"/>
                <a:ea typeface="PMingLiU"/>
                <a:cs typeface="Times New Roman"/>
              </a:rPr>
              <a:t>(</a:t>
            </a:r>
            <a:r>
              <a:rPr lang="en-US" i="1" dirty="0" err="1">
                <a:solidFill>
                  <a:srgbClr val="000000"/>
                </a:solidFill>
                <a:latin typeface="Times New Roman"/>
                <a:ea typeface="PMingLiU"/>
                <a:cs typeface="Times New Roman"/>
              </a:rPr>
              <a:t>i</a:t>
            </a:r>
            <a:r>
              <a:rPr lang="en-US" i="1" dirty="0">
                <a:solidFill>
                  <a:srgbClr val="000000"/>
                </a:solidFill>
                <a:latin typeface="Times New Roman"/>
                <a:ea typeface="PMingLiU"/>
                <a:cs typeface="Times New Roman"/>
              </a:rPr>
              <a:t>, j)=”</a:t>
            </a:r>
            <a:r>
              <a:rPr lang="en-US" i="1" dirty="0">
                <a:solidFill>
                  <a:srgbClr val="000000"/>
                </a:solidFill>
                <a:latin typeface="Times New Roman"/>
                <a:ea typeface="PMingLiU"/>
                <a:cs typeface="Times New Roman"/>
                <a:sym typeface="Wingdings"/>
              </a:rPr>
              <a:t></a:t>
            </a:r>
            <a:r>
              <a:rPr lang="en-US" i="1" dirty="0">
                <a:solidFill>
                  <a:srgbClr val="000000"/>
                </a:solidFill>
                <a:latin typeface="Times New Roman"/>
                <a:ea typeface="PMingLiU"/>
                <a:cs typeface="Times New Roman"/>
              </a:rPr>
              <a:t>“  </a:t>
            </a:r>
            <a:r>
              <a:rPr lang="en-US" b="1" dirty="0">
                <a:solidFill>
                  <a:srgbClr val="000000"/>
                </a:solidFill>
                <a:latin typeface="Times New Roman"/>
                <a:ea typeface="PMingLiU"/>
                <a:cs typeface="Times New Roman"/>
              </a:rPr>
              <a:t>then</a:t>
            </a:r>
            <a:br>
              <a:rPr lang="en-US" b="1" dirty="0">
                <a:solidFill>
                  <a:srgbClr val="000000"/>
                </a:solidFill>
                <a:latin typeface="Times New Roman"/>
                <a:ea typeface="PMingLiU"/>
                <a:cs typeface="Times New Roman"/>
              </a:rPr>
            </a:br>
            <a:r>
              <a:rPr lang="en-US" b="1" dirty="0">
                <a:solidFill>
                  <a:srgbClr val="000000"/>
                </a:solidFill>
                <a:latin typeface="Times New Roman"/>
                <a:ea typeface="PMingLiU"/>
                <a:cs typeface="Times New Roman"/>
              </a:rPr>
              <a:t>		</a:t>
            </a:r>
            <a:r>
              <a:rPr lang="en-US" i="1" dirty="0">
                <a:solidFill>
                  <a:srgbClr val="000000"/>
                </a:solidFill>
                <a:latin typeface="Times New Roman"/>
                <a:ea typeface="PMingLiU"/>
                <a:cs typeface="Times New Roman"/>
              </a:rPr>
              <a:t>Output-LCS(A, </a:t>
            </a:r>
            <a:r>
              <a:rPr lang="en-US" i="1" dirty="0" err="1">
                <a:solidFill>
                  <a:srgbClr val="000000"/>
                </a:solidFill>
                <a:latin typeface="Times New Roman"/>
                <a:ea typeface="PMingLiU"/>
                <a:cs typeface="Times New Roman"/>
              </a:rPr>
              <a:t>prev</a:t>
            </a:r>
            <a:r>
              <a:rPr lang="en-US" i="1" dirty="0">
                <a:solidFill>
                  <a:srgbClr val="000000"/>
                </a:solidFill>
                <a:latin typeface="Times New Roman"/>
                <a:ea typeface="PMingLiU"/>
                <a:cs typeface="Times New Roman"/>
              </a:rPr>
              <a:t>, i-1, j)</a:t>
            </a:r>
            <a:endParaRPr lang="en-US" dirty="0">
              <a:latin typeface="MingLiU"/>
              <a:cs typeface="Times New Roman"/>
            </a:endParaRPr>
          </a:p>
          <a:p>
            <a:pPr lvl="0" fontAlgn="b">
              <a:spcBef>
                <a:spcPts val="0"/>
              </a:spcBef>
              <a:spcAft>
                <a:spcPts val="0"/>
              </a:spcAft>
              <a:buFont typeface="+mj-lt"/>
              <a:buAutoNum type="arabicPeriod"/>
              <a:tabLst>
                <a:tab pos="381000" algn="l"/>
                <a:tab pos="609600" algn="l"/>
              </a:tabLst>
            </a:pPr>
            <a:r>
              <a:rPr lang="en-US" b="1" dirty="0">
                <a:solidFill>
                  <a:srgbClr val="000000"/>
                </a:solidFill>
                <a:latin typeface="Times New Roman"/>
                <a:ea typeface="PMingLiU"/>
                <a:cs typeface="Times New Roman"/>
              </a:rPr>
              <a:t>else </a:t>
            </a:r>
            <a:r>
              <a:rPr lang="en-US" i="1" dirty="0">
                <a:solidFill>
                  <a:srgbClr val="000000"/>
                </a:solidFill>
                <a:latin typeface="Times New Roman"/>
                <a:ea typeface="PMingLiU"/>
                <a:cs typeface="Times New Roman"/>
              </a:rPr>
              <a:t> Output-LCS(A, </a:t>
            </a:r>
            <a:r>
              <a:rPr lang="en-US" i="1" dirty="0" err="1">
                <a:solidFill>
                  <a:srgbClr val="000000"/>
                </a:solidFill>
                <a:latin typeface="Times New Roman"/>
                <a:ea typeface="PMingLiU"/>
                <a:cs typeface="Times New Roman"/>
              </a:rPr>
              <a:t>prev</a:t>
            </a:r>
            <a:r>
              <a:rPr lang="en-US" i="1" dirty="0">
                <a:solidFill>
                  <a:srgbClr val="000000"/>
                </a:solidFill>
                <a:latin typeface="Times New Roman"/>
                <a:ea typeface="PMingLiU"/>
                <a:cs typeface="Times New Roman"/>
              </a:rPr>
              <a:t>, </a:t>
            </a:r>
            <a:r>
              <a:rPr lang="en-US" i="1" dirty="0" err="1">
                <a:solidFill>
                  <a:srgbClr val="000000"/>
                </a:solidFill>
                <a:latin typeface="Times New Roman"/>
                <a:ea typeface="PMingLiU"/>
                <a:cs typeface="Times New Roman"/>
              </a:rPr>
              <a:t>i</a:t>
            </a:r>
            <a:r>
              <a:rPr lang="en-US" i="1" dirty="0">
                <a:solidFill>
                  <a:srgbClr val="000000"/>
                </a:solidFill>
                <a:latin typeface="Times New Roman"/>
                <a:ea typeface="PMingLiU"/>
                <a:cs typeface="Times New Roman"/>
              </a:rPr>
              <a:t>, j-1)</a:t>
            </a:r>
            <a:endParaRPr lang="en-US" dirty="0">
              <a:latin typeface="MingLiU"/>
              <a:cs typeface="Times New Roman"/>
            </a:endParaRPr>
          </a:p>
        </p:txBody>
      </p:sp>
      <p:sp>
        <p:nvSpPr>
          <p:cNvPr id="2" name="Footer Placeholder 1">
            <a:extLst>
              <a:ext uri="{FF2B5EF4-FFF2-40B4-BE49-F238E27FC236}">
                <a16:creationId xmlns:a16="http://schemas.microsoft.com/office/drawing/2014/main" id="{FBCE3601-09F6-4301-9E36-F2D1DB2212CF}"/>
              </a:ext>
            </a:extLst>
          </p:cNvPr>
          <p:cNvSpPr>
            <a:spLocks noGrp="1"/>
          </p:cNvSpPr>
          <p:nvPr>
            <p:ph type="ftr" sz="quarter" idx="11"/>
          </p:nvPr>
        </p:nvSpPr>
        <p:spPr/>
        <p:txBody>
          <a:bodyPr/>
          <a:lstStyle/>
          <a:p>
            <a:pPr>
              <a:defRPr/>
            </a:pPr>
            <a:r>
              <a:rPr lang="en-US"/>
              <a:t>zeshan.khan@nu.edu.pk</a:t>
            </a:r>
          </a:p>
        </p:txBody>
      </p:sp>
      <p:sp>
        <p:nvSpPr>
          <p:cNvPr id="3" name="Slide Number Placeholder 2">
            <a:extLst>
              <a:ext uri="{FF2B5EF4-FFF2-40B4-BE49-F238E27FC236}">
                <a16:creationId xmlns:a16="http://schemas.microsoft.com/office/drawing/2014/main" id="{88FC8F40-7587-4384-B5F5-76F072E9E56F}"/>
              </a:ext>
            </a:extLst>
          </p:cNvPr>
          <p:cNvSpPr>
            <a:spLocks noGrp="1"/>
          </p:cNvSpPr>
          <p:nvPr>
            <p:ph type="sldNum" sz="quarter" idx="12"/>
          </p:nvPr>
        </p:nvSpPr>
        <p:spPr/>
        <p:txBody>
          <a:bodyPr/>
          <a:lstStyle/>
          <a:p>
            <a:pPr>
              <a:defRPr/>
            </a:pPr>
            <a:fld id="{506CEA49-2205-4EFB-BAAF-ED5401E11F52}" type="slidenum">
              <a:rPr lang="en-US" smtClean="0"/>
              <a:pPr>
                <a:defRPr/>
              </a:pPr>
              <a:t>76</a:t>
            </a:fld>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0018" name="Object 2"/>
          <p:cNvGraphicFramePr>
            <a:graphicFrameLocks noChangeAspect="1"/>
          </p:cNvGraphicFramePr>
          <p:nvPr/>
        </p:nvGraphicFramePr>
        <p:xfrm>
          <a:off x="1066799" y="1397981"/>
          <a:ext cx="7162801" cy="5009169"/>
        </p:xfrm>
        <a:graphic>
          <a:graphicData uri="http://schemas.openxmlformats.org/presentationml/2006/ole">
            <mc:AlternateContent xmlns:mc="http://schemas.openxmlformats.org/markup-compatibility/2006">
              <mc:Choice xmlns:v="urn:schemas-microsoft-com:vml" Requires="v">
                <p:oleObj spid="_x0000_s25606" name="Document" r:id="rId3" imgW="5919470" imgH="4138930" progId="Word.Document.8">
                  <p:embed/>
                </p:oleObj>
              </mc:Choice>
              <mc:Fallback>
                <p:oleObj name="Document" r:id="rId3" imgW="5919470" imgH="4138930" progId="Word.Document.8">
                  <p:embed/>
                  <p:pic>
                    <p:nvPicPr>
                      <p:cNvPr id="4700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99" y="1397981"/>
                        <a:ext cx="7162801" cy="5009169"/>
                      </a:xfrm>
                      <a:prstGeom prst="rect">
                        <a:avLst/>
                      </a:prstGeom>
                      <a:noFill/>
                    </p:spPr>
                  </p:pic>
                </p:oleObj>
              </mc:Fallback>
            </mc:AlternateContent>
          </a:graphicData>
        </a:graphic>
      </p:graphicFrame>
      <p:sp>
        <p:nvSpPr>
          <p:cNvPr id="3" name="Title 2"/>
          <p:cNvSpPr>
            <a:spLocks noGrp="1"/>
          </p:cNvSpPr>
          <p:nvPr>
            <p:ph type="title"/>
          </p:nvPr>
        </p:nvSpPr>
        <p:spPr>
          <a:xfrm>
            <a:off x="1409699" y="1072014"/>
            <a:ext cx="6477000" cy="651933"/>
          </a:xfrm>
        </p:spPr>
        <p:txBody>
          <a:bodyPr>
            <a:normAutofit/>
          </a:bodyPr>
          <a:lstStyle/>
          <a:p>
            <a:r>
              <a:rPr lang="en-US" dirty="0"/>
              <a:t>Example</a:t>
            </a:r>
          </a:p>
        </p:txBody>
      </p:sp>
      <p:sp>
        <p:nvSpPr>
          <p:cNvPr id="2" name="Footer Placeholder 1">
            <a:extLst>
              <a:ext uri="{FF2B5EF4-FFF2-40B4-BE49-F238E27FC236}">
                <a16:creationId xmlns:a16="http://schemas.microsoft.com/office/drawing/2014/main" id="{AC1D36BE-14C7-4EA3-BB5D-07B74F86E9DE}"/>
              </a:ext>
            </a:extLst>
          </p:cNvPr>
          <p:cNvSpPr>
            <a:spLocks noGrp="1"/>
          </p:cNvSpPr>
          <p:nvPr>
            <p:ph type="ftr" sz="quarter" idx="11"/>
          </p:nvPr>
        </p:nvSpPr>
        <p:spPr/>
        <p:txBody>
          <a:bodyPr/>
          <a:lstStyle/>
          <a:p>
            <a:pPr>
              <a:defRPr/>
            </a:pPr>
            <a:r>
              <a:rPr lang="en-US"/>
              <a:t>zeshan.khan@nu.edu.pk</a:t>
            </a:r>
          </a:p>
        </p:txBody>
      </p:sp>
      <p:sp>
        <p:nvSpPr>
          <p:cNvPr id="4" name="Slide Number Placeholder 3">
            <a:extLst>
              <a:ext uri="{FF2B5EF4-FFF2-40B4-BE49-F238E27FC236}">
                <a16:creationId xmlns:a16="http://schemas.microsoft.com/office/drawing/2014/main" id="{B3ABB17C-7A18-41D4-A339-F0E120DA687C}"/>
              </a:ext>
            </a:extLst>
          </p:cNvPr>
          <p:cNvSpPr>
            <a:spLocks noGrp="1"/>
          </p:cNvSpPr>
          <p:nvPr>
            <p:ph type="sldNum" sz="quarter" idx="12"/>
          </p:nvPr>
        </p:nvSpPr>
        <p:spPr/>
        <p:txBody>
          <a:bodyPr/>
          <a:lstStyle/>
          <a:p>
            <a:pPr>
              <a:defRPr/>
            </a:pPr>
            <a:fld id="{50A57DE5-335B-4348-A110-7E8F8B363F7D}" type="slidenum">
              <a:rPr lang="en-US" smtClean="0"/>
              <a:pPr>
                <a:defRPr/>
              </a:pPr>
              <a:t>77</a:t>
            </a:fld>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CS2009 Design and Analysis of Algorithm</a:t>
            </a:r>
          </a:p>
        </p:txBody>
      </p:sp>
      <p:sp>
        <p:nvSpPr>
          <p:cNvPr id="6" name="Subtitle 5"/>
          <p:cNvSpPr>
            <a:spLocks noGrp="1"/>
          </p:cNvSpPr>
          <p:nvPr>
            <p:ph type="subTitle" idx="1"/>
          </p:nvPr>
        </p:nvSpPr>
        <p:spPr/>
        <p:txBody>
          <a:bodyPr/>
          <a:lstStyle/>
          <a:p>
            <a:r>
              <a:rPr lang="en-US" dirty="0"/>
              <a:t>Rod Cutting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Rod cutting</a:t>
            </a:r>
          </a:p>
        </p:txBody>
      </p:sp>
      <p:sp>
        <p:nvSpPr>
          <p:cNvPr id="5" name="Content Placeholder 4"/>
          <p:cNvSpPr>
            <a:spLocks noGrp="1"/>
          </p:cNvSpPr>
          <p:nvPr>
            <p:ph idx="1"/>
          </p:nvPr>
        </p:nvSpPr>
        <p:spPr/>
        <p:txBody>
          <a:bodyPr/>
          <a:lstStyle/>
          <a:p>
            <a:pPr>
              <a:buNone/>
            </a:pPr>
            <a:r>
              <a:rPr lang="en-US" dirty="0"/>
              <a:t>Decide where to cut steel rods:</a:t>
            </a:r>
          </a:p>
          <a:p>
            <a:r>
              <a:rPr lang="en-US" dirty="0"/>
              <a:t>Given a rod of length n inches and a table of prices p</a:t>
            </a:r>
            <a:r>
              <a:rPr lang="en-US" baseline="-25000" dirty="0"/>
              <a:t>i</a:t>
            </a:r>
            <a:r>
              <a:rPr lang="en-US" dirty="0"/>
              <a:t>, </a:t>
            </a:r>
            <a:r>
              <a:rPr lang="en-US" dirty="0" err="1"/>
              <a:t>i</a:t>
            </a:r>
            <a:r>
              <a:rPr lang="en-US" dirty="0"/>
              <a:t>=1,2,…,n, find the maximum revenue </a:t>
            </a:r>
            <a:r>
              <a:rPr lang="en-US" dirty="0" err="1"/>
              <a:t>r</a:t>
            </a:r>
            <a:r>
              <a:rPr lang="en-US" baseline="-25000" dirty="0" err="1"/>
              <a:t>n</a:t>
            </a:r>
            <a:r>
              <a:rPr lang="en-US" dirty="0"/>
              <a:t> obtainable by cutting up the rod and selling the pieces</a:t>
            </a:r>
          </a:p>
          <a:p>
            <a:pPr lvl="1"/>
            <a:r>
              <a:rPr lang="en-US" dirty="0"/>
              <a:t>Rod lengths are integers</a:t>
            </a:r>
          </a:p>
          <a:p>
            <a:pPr lvl="1"/>
            <a:r>
              <a:rPr lang="en-US" dirty="0"/>
              <a:t>For </a:t>
            </a:r>
            <a:r>
              <a:rPr lang="en-US" dirty="0" err="1"/>
              <a:t>i</a:t>
            </a:r>
            <a:r>
              <a:rPr lang="en-US" dirty="0"/>
              <a:t>=1,2,…,n we know the price p</a:t>
            </a:r>
            <a:r>
              <a:rPr lang="en-US" baseline="-25000" dirty="0"/>
              <a:t>i</a:t>
            </a:r>
            <a:r>
              <a:rPr lang="en-US" dirty="0"/>
              <a:t> of a rod of length </a:t>
            </a:r>
            <a:r>
              <a:rPr lang="en-US" dirty="0" err="1"/>
              <a:t>i</a:t>
            </a:r>
            <a:r>
              <a:rPr lang="en-US" dirty="0"/>
              <a:t> inches</a:t>
            </a:r>
          </a:p>
        </p:txBody>
      </p:sp>
      <p:sp>
        <p:nvSpPr>
          <p:cNvPr id="2" name="Footer Placeholder 1">
            <a:extLst>
              <a:ext uri="{FF2B5EF4-FFF2-40B4-BE49-F238E27FC236}">
                <a16:creationId xmlns:a16="http://schemas.microsoft.com/office/drawing/2014/main" id="{E8F274A0-36D6-4F0B-9C15-6A18809FDAEC}"/>
              </a:ext>
            </a:extLst>
          </p:cNvPr>
          <p:cNvSpPr>
            <a:spLocks noGrp="1"/>
          </p:cNvSpPr>
          <p:nvPr>
            <p:ph type="ftr" sz="quarter" idx="11"/>
          </p:nvPr>
        </p:nvSpPr>
        <p:spPr/>
        <p:txBody>
          <a:bodyPr/>
          <a:lstStyle/>
          <a:p>
            <a:pPr>
              <a:defRPr/>
            </a:pPr>
            <a:r>
              <a:rPr lang="en-US"/>
              <a:t>zeshan.khan@nu.edu.pk</a:t>
            </a:r>
          </a:p>
        </p:txBody>
      </p:sp>
      <p:sp>
        <p:nvSpPr>
          <p:cNvPr id="3" name="Slide Number Placeholder 2">
            <a:extLst>
              <a:ext uri="{FF2B5EF4-FFF2-40B4-BE49-F238E27FC236}">
                <a16:creationId xmlns:a16="http://schemas.microsoft.com/office/drawing/2014/main" id="{38195A07-7CEB-4883-886D-0A418D4C33D5}"/>
              </a:ext>
            </a:extLst>
          </p:cNvPr>
          <p:cNvSpPr>
            <a:spLocks noGrp="1"/>
          </p:cNvSpPr>
          <p:nvPr>
            <p:ph type="sldNum" sz="quarter" idx="12"/>
          </p:nvPr>
        </p:nvSpPr>
        <p:spPr/>
        <p:txBody>
          <a:bodyPr/>
          <a:lstStyle/>
          <a:p>
            <a:pPr>
              <a:defRPr/>
            </a:pPr>
            <a:fld id="{506CEA49-2205-4EFB-BAAF-ED5401E11F52}"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CC Solution</a:t>
            </a:r>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p:txBody>
              <a:bodyPr/>
              <a:lstStyle/>
              <a:p>
                <a14:m>
                  <m:oMath xmlns:m="http://schemas.openxmlformats.org/officeDocument/2006/math">
                    <m:r>
                      <a:rPr lang="en-US" sz="2800" i="1" dirty="0" smtClean="0">
                        <a:latin typeface="Cambria Math" panose="02040503050406030204" pitchFamily="18" charset="0"/>
                      </a:rPr>
                      <m:t>𝐹</m:t>
                    </m:r>
                    <m:d>
                      <m:dPr>
                        <m:ctrlPr>
                          <a:rPr lang="en-US" sz="2800" i="1" dirty="0" smtClean="0">
                            <a:latin typeface="Cambria Math" panose="02040503050406030204" pitchFamily="18" charset="0"/>
                          </a:rPr>
                        </m:ctrlPr>
                      </m:dPr>
                      <m:e>
                        <m:r>
                          <a:rPr lang="en-US" sz="2800" i="1" dirty="0" err="1" smtClean="0">
                            <a:latin typeface="Cambria Math" panose="02040503050406030204" pitchFamily="18" charset="0"/>
                          </a:rPr>
                          <m:t>𝑖</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𝑗</m:t>
                        </m:r>
                      </m:e>
                    </m:d>
                    <m:r>
                      <a:rPr lang="en-US" sz="2800" i="1" dirty="0" smtClean="0">
                        <a:latin typeface="Cambria Math" panose="02040503050406030204" pitchFamily="18" charset="0"/>
                      </a:rPr>
                      <m:t>=</m:t>
                    </m:r>
                    <m:func>
                      <m:funcPr>
                        <m:ctrlPr>
                          <a:rPr lang="en-US" sz="2800" i="1" dirty="0" smtClean="0">
                            <a:latin typeface="Cambria Math" panose="02040503050406030204" pitchFamily="18" charset="0"/>
                          </a:rPr>
                        </m:ctrlPr>
                      </m:funcPr>
                      <m:fName>
                        <m:r>
                          <m:rPr>
                            <m:sty m:val="p"/>
                          </m:rPr>
                          <a:rPr lang="en-US" sz="2800" i="0" dirty="0" smtClean="0">
                            <a:latin typeface="Cambria Math" panose="02040503050406030204" pitchFamily="18" charset="0"/>
                          </a:rPr>
                          <m:t>max</m:t>
                        </m:r>
                      </m:fName>
                      <m:e>
                        <m:d>
                          <m:dPr>
                            <m:begChr m:val="{"/>
                            <m:endChr m:val="}"/>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𝐹</m:t>
                            </m:r>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𝑖</m:t>
                                </m:r>
                                <m:r>
                                  <a:rPr lang="en-US" sz="2800" i="1" dirty="0" smtClean="0">
                                    <a:latin typeface="Cambria Math" panose="02040503050406030204" pitchFamily="18" charset="0"/>
                                  </a:rPr>
                                  <m:t>−1,</m:t>
                                </m:r>
                                <m:r>
                                  <a:rPr lang="en-US" sz="2800" i="1" dirty="0" smtClean="0">
                                    <a:latin typeface="Cambria Math" panose="02040503050406030204" pitchFamily="18" charset="0"/>
                                  </a:rPr>
                                  <m:t>𝑗</m:t>
                                </m:r>
                              </m:e>
                            </m:d>
                            <m:r>
                              <a:rPr lang="en-US" sz="2800" i="1" dirty="0" smtClean="0">
                                <a:latin typeface="Cambria Math" panose="02040503050406030204" pitchFamily="18" charset="0"/>
                              </a:rPr>
                              <m:t>,</m:t>
                            </m:r>
                            <m:r>
                              <a:rPr lang="en-US" sz="2800" i="1" dirty="0" smtClean="0">
                                <a:latin typeface="Cambria Math" panose="02040503050406030204" pitchFamily="18" charset="0"/>
                              </a:rPr>
                              <m:t>𝐹</m:t>
                            </m:r>
                            <m:d>
                              <m:dPr>
                                <m:ctrlPr>
                                  <a:rPr lang="en-US" sz="2800" i="1" dirty="0" smtClean="0">
                                    <a:latin typeface="Cambria Math" panose="02040503050406030204" pitchFamily="18" charset="0"/>
                                  </a:rPr>
                                </m:ctrlPr>
                              </m:dPr>
                              <m:e>
                                <m:r>
                                  <a:rPr lang="en-US" sz="2800" b="0" i="1" dirty="0" smtClean="0">
                                    <a:latin typeface="Cambria Math" panose="02040503050406030204" pitchFamily="18" charset="0"/>
                                  </a:rPr>
                                  <m:t>𝑖</m:t>
                                </m:r>
                                <m:r>
                                  <a:rPr lang="en-US" sz="2800" i="1" dirty="0" smtClean="0">
                                    <a:latin typeface="Cambria Math" panose="02040503050406030204" pitchFamily="18" charset="0"/>
                                  </a:rPr>
                                  <m:t>,</m:t>
                                </m:r>
                                <m:r>
                                  <a:rPr lang="en-US" sz="2800" i="1" dirty="0" smtClean="0">
                                    <a:latin typeface="Cambria Math" panose="02040503050406030204" pitchFamily="18" charset="0"/>
                                  </a:rPr>
                                  <m:t>𝑗</m:t>
                                </m:r>
                                <m:r>
                                  <a:rPr lang="en-US" sz="2800" i="1" dirty="0" smtClean="0">
                                    <a:latin typeface="Cambria Math" panose="02040503050406030204" pitchFamily="18" charset="0"/>
                                  </a:rPr>
                                  <m:t>−1</m:t>
                                </m:r>
                              </m:e>
                            </m:d>
                          </m:e>
                        </m:d>
                      </m:e>
                    </m:func>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𝑐</m:t>
                        </m:r>
                      </m:e>
                      <m:sub>
                        <m:r>
                          <a:rPr lang="en-US" sz="2800" b="0" i="1" dirty="0" smtClean="0">
                            <a:latin typeface="Cambria Math" panose="02040503050406030204" pitchFamily="18" charset="0"/>
                          </a:rPr>
                          <m:t>𝑖𝑗</m:t>
                        </m:r>
                      </m:sub>
                    </m:sSub>
                    <m:r>
                      <a:rPr lang="en-US" sz="2800" b="0" i="1" dirty="0" smtClean="0">
                        <a:latin typeface="Cambria Math" panose="02040503050406030204" pitchFamily="18" charset="0"/>
                      </a:rPr>
                      <m:t>     </m:t>
                    </m:r>
                    <m:r>
                      <a:rPr lang="en-US" sz="2800" b="0" i="1" dirty="0" smtClean="0">
                        <a:latin typeface="Cambria Math" panose="02040503050406030204" pitchFamily="18" charset="0"/>
                      </a:rPr>
                      <m:t>𝑓𝑜𝑟</m:t>
                    </m:r>
                    <m:r>
                      <a:rPr lang="en-US" sz="2800" b="0" i="1" dirty="0" smtClean="0">
                        <a:latin typeface="Cambria Math" panose="02040503050406030204" pitchFamily="18" charset="0"/>
                      </a:rPr>
                      <m:t> 1≤</m:t>
                    </m:r>
                    <m:r>
                      <a:rPr lang="en-US" sz="2800" b="0" i="1" dirty="0" smtClean="0">
                        <a:latin typeface="Cambria Math" panose="02040503050406030204" pitchFamily="18" charset="0"/>
                      </a:rPr>
                      <m:t>𝑖</m:t>
                    </m:r>
                    <m:r>
                      <a:rPr lang="en-US" sz="2800" b="0" i="1" dirty="0" smtClean="0">
                        <a:latin typeface="Cambria Math" panose="02040503050406030204" pitchFamily="18" charset="0"/>
                      </a:rPr>
                      <m:t>≤</m:t>
                    </m:r>
                    <m:r>
                      <a:rPr lang="en-US" sz="2800" b="0" i="1" dirty="0" smtClean="0">
                        <a:latin typeface="Cambria Math" panose="02040503050406030204" pitchFamily="18" charset="0"/>
                      </a:rPr>
                      <m:t>𝑛</m:t>
                    </m:r>
                    <m:r>
                      <a:rPr lang="en-US" sz="2800" b="0" i="1" dirty="0" smtClean="0">
                        <a:latin typeface="Cambria Math" panose="02040503050406030204" pitchFamily="18" charset="0"/>
                      </a:rPr>
                      <m:t>, 1≤</m:t>
                    </m:r>
                    <m:r>
                      <a:rPr lang="en-US" sz="2800" b="0" i="1" dirty="0" smtClean="0">
                        <a:latin typeface="Cambria Math" panose="02040503050406030204" pitchFamily="18" charset="0"/>
                      </a:rPr>
                      <m:t>𝑗</m:t>
                    </m:r>
                    <m:r>
                      <a:rPr lang="en-US" sz="2800" b="0" i="1" dirty="0" smtClean="0">
                        <a:latin typeface="Cambria Math" panose="02040503050406030204" pitchFamily="18" charset="0"/>
                      </a:rPr>
                      <m:t>≤</m:t>
                    </m:r>
                    <m:r>
                      <a:rPr lang="en-US" sz="2800" b="0" i="1" dirty="0" smtClean="0">
                        <a:latin typeface="Cambria Math" panose="02040503050406030204" pitchFamily="18" charset="0"/>
                      </a:rPr>
                      <m:t>𝑚</m:t>
                    </m:r>
                  </m:oMath>
                </a14:m>
                <a:endParaRPr lang="en-US" sz="2800" dirty="0"/>
              </a:p>
              <a:p>
                <a14:m>
                  <m:oMath xmlns:m="http://schemas.openxmlformats.org/officeDocument/2006/math">
                    <m:r>
                      <a:rPr lang="en-US" sz="2800" i="1" dirty="0" smtClean="0">
                        <a:latin typeface="Cambria Math" panose="02040503050406030204" pitchFamily="18" charset="0"/>
                      </a:rPr>
                      <m:t>𝐹</m:t>
                    </m:r>
                    <m:d>
                      <m:dPr>
                        <m:ctrlPr>
                          <a:rPr lang="en-US" sz="2800" i="1" dirty="0" smtClean="0">
                            <a:latin typeface="Cambria Math" panose="02040503050406030204" pitchFamily="18" charset="0"/>
                          </a:rPr>
                        </m:ctrlPr>
                      </m:dPr>
                      <m:e>
                        <m:r>
                          <a:rPr lang="en-US" sz="2800" b="0" i="1" dirty="0" smtClean="0">
                            <a:latin typeface="Cambria Math" panose="02040503050406030204" pitchFamily="18" charset="0"/>
                          </a:rPr>
                          <m:t>0</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𝑗</m:t>
                        </m:r>
                      </m:e>
                    </m:d>
                    <m:r>
                      <a:rPr lang="en-US" sz="2800" i="1" dirty="0" smtClean="0">
                        <a:latin typeface="Cambria Math" panose="02040503050406030204" pitchFamily="18" charset="0"/>
                      </a:rPr>
                      <m:t>=</m:t>
                    </m:r>
                    <m:r>
                      <a:rPr lang="en-US" sz="2800" b="0" i="1" dirty="0" smtClean="0">
                        <a:latin typeface="Cambria Math" panose="02040503050406030204" pitchFamily="18" charset="0"/>
                      </a:rPr>
                      <m:t>0 </m:t>
                    </m:r>
                    <m:r>
                      <a:rPr lang="en-US" sz="2800" b="0" i="1" dirty="0" smtClean="0">
                        <a:latin typeface="Cambria Math" panose="02040503050406030204" pitchFamily="18" charset="0"/>
                      </a:rPr>
                      <m:t>𝑓𝑜𝑟</m:t>
                    </m:r>
                    <m:r>
                      <a:rPr lang="en-US" sz="2800" b="0" i="1" dirty="0" smtClean="0">
                        <a:latin typeface="Cambria Math" panose="02040503050406030204" pitchFamily="18" charset="0"/>
                      </a:rPr>
                      <m:t> 1≤</m:t>
                    </m:r>
                    <m:r>
                      <a:rPr lang="en-US" sz="2800" b="0" i="1" dirty="0" smtClean="0">
                        <a:latin typeface="Cambria Math" panose="02040503050406030204" pitchFamily="18" charset="0"/>
                      </a:rPr>
                      <m:t>𝑗</m:t>
                    </m:r>
                    <m:r>
                      <a:rPr lang="en-US" sz="2800" b="0" i="1" dirty="0" smtClean="0">
                        <a:latin typeface="Cambria Math" panose="02040503050406030204" pitchFamily="18" charset="0"/>
                      </a:rPr>
                      <m:t>≤</m:t>
                    </m:r>
                    <m:r>
                      <a:rPr lang="en-US" sz="2800" b="0" i="1" dirty="0" smtClean="0">
                        <a:latin typeface="Cambria Math" panose="02040503050406030204" pitchFamily="18" charset="0"/>
                      </a:rPr>
                      <m:t>𝑚</m:t>
                    </m:r>
                  </m:oMath>
                </a14:m>
                <a:endParaRPr lang="en-US" sz="2800" b="0" i="1" dirty="0">
                  <a:latin typeface="Cambria Math" panose="02040503050406030204" pitchFamily="18" charset="0"/>
                </a:endParaRPr>
              </a:p>
              <a:p>
                <a14:m>
                  <m:oMath xmlns:m="http://schemas.openxmlformats.org/officeDocument/2006/math">
                    <m:r>
                      <a:rPr lang="en-US" sz="2800" i="1" dirty="0" smtClean="0">
                        <a:latin typeface="Cambria Math" panose="02040503050406030204" pitchFamily="18" charset="0"/>
                      </a:rPr>
                      <m:t>𝐹</m:t>
                    </m:r>
                    <m:d>
                      <m:dPr>
                        <m:ctrlPr>
                          <a:rPr lang="en-US" sz="2800" i="1" dirty="0" smtClean="0">
                            <a:latin typeface="Cambria Math" panose="02040503050406030204" pitchFamily="18" charset="0"/>
                          </a:rPr>
                        </m:ctrlPr>
                      </m:dPr>
                      <m:e>
                        <m:r>
                          <a:rPr lang="en-US" sz="2800" b="0" i="1" dirty="0" smtClean="0">
                            <a:latin typeface="Cambria Math" panose="02040503050406030204" pitchFamily="18" charset="0"/>
                          </a:rPr>
                          <m:t>𝑖</m:t>
                        </m:r>
                        <m:r>
                          <a:rPr lang="en-US" sz="2800" i="1" dirty="0" err="1" smtClean="0">
                            <a:latin typeface="Cambria Math" panose="02040503050406030204" pitchFamily="18" charset="0"/>
                          </a:rPr>
                          <m:t>,</m:t>
                        </m:r>
                        <m:r>
                          <a:rPr lang="en-US" sz="2800" b="0" i="1" dirty="0" smtClean="0">
                            <a:latin typeface="Cambria Math" panose="02040503050406030204" pitchFamily="18" charset="0"/>
                          </a:rPr>
                          <m:t>0</m:t>
                        </m:r>
                      </m:e>
                    </m:d>
                    <m:r>
                      <a:rPr lang="en-US" sz="2800" i="1" dirty="0" smtClean="0">
                        <a:latin typeface="Cambria Math" panose="02040503050406030204" pitchFamily="18" charset="0"/>
                      </a:rPr>
                      <m:t>=</m:t>
                    </m:r>
                    <m:r>
                      <a:rPr lang="en-US" sz="2800" b="0" i="1" dirty="0" smtClean="0">
                        <a:latin typeface="Cambria Math" panose="02040503050406030204" pitchFamily="18" charset="0"/>
                      </a:rPr>
                      <m:t>0 </m:t>
                    </m:r>
                    <m:r>
                      <a:rPr lang="en-US" sz="2800" b="0" i="1" dirty="0" smtClean="0">
                        <a:latin typeface="Cambria Math" panose="02040503050406030204" pitchFamily="18" charset="0"/>
                      </a:rPr>
                      <m:t>𝑓𝑜𝑟</m:t>
                    </m:r>
                    <m:r>
                      <a:rPr lang="en-US" sz="2800" b="0" i="1" dirty="0" smtClean="0">
                        <a:latin typeface="Cambria Math" panose="02040503050406030204" pitchFamily="18" charset="0"/>
                      </a:rPr>
                      <m:t> 1≤</m:t>
                    </m:r>
                    <m:r>
                      <a:rPr lang="en-US" sz="2800" b="0" i="1" dirty="0" smtClean="0">
                        <a:latin typeface="Cambria Math" panose="02040503050406030204" pitchFamily="18" charset="0"/>
                      </a:rPr>
                      <m:t>𝑖</m:t>
                    </m:r>
                    <m:r>
                      <a:rPr lang="en-US" sz="2800" b="0" i="1" dirty="0" smtClean="0">
                        <a:latin typeface="Cambria Math" panose="02040503050406030204" pitchFamily="18" charset="0"/>
                      </a:rPr>
                      <m:t>≤</m:t>
                    </m:r>
                    <m:r>
                      <a:rPr lang="en-US" sz="2800" b="0" i="1" dirty="0" smtClean="0">
                        <a:latin typeface="Cambria Math" panose="02040503050406030204" pitchFamily="18" charset="0"/>
                      </a:rPr>
                      <m:t>𝑛</m:t>
                    </m:r>
                  </m:oMath>
                </a14:m>
                <a:endParaRPr lang="en-US" sz="28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304800" y="1676400"/>
                <a:ext cx="8458200" cy="2362200"/>
              </a:xfrm>
              <a:blipFill rotWithShape="0">
                <a:blip r:embed="rId2"/>
                <a:stretch>
                  <a:fillRect/>
                </a:stretch>
              </a:blipFill>
            </p:spPr>
            <p:txBody>
              <a:bodyPr/>
              <a:lstStyle/>
              <a:p>
                <a:r>
                  <a:rPr lang="en-US">
                    <a:noFill/>
                  </a:rPr>
                  <a:t> </a:t>
                </a:r>
              </a:p>
            </p:txBody>
          </p:sp>
        </mc:Fallback>
      </mc:AlternateContent>
      <p:sp>
        <p:nvSpPr>
          <p:cNvPr id="8" name="Footer Placeholder 7">
            <a:extLst>
              <a:ext uri="{FF2B5EF4-FFF2-40B4-BE49-F238E27FC236}">
                <a16:creationId xmlns:a16="http://schemas.microsoft.com/office/drawing/2014/main" id="{2E94C4A8-174F-4182-B41C-BBD507C9B3EA}"/>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B2F185B0-3276-42DD-BA6D-38A2B5A224A9}"/>
              </a:ext>
            </a:extLst>
          </p:cNvPr>
          <p:cNvSpPr>
            <a:spLocks noGrp="1"/>
          </p:cNvSpPr>
          <p:nvPr>
            <p:ph type="sldNum" sz="quarter" idx="12"/>
          </p:nvPr>
        </p:nvSpPr>
        <p:spPr/>
        <p:txBody>
          <a:bodyPr/>
          <a:lstStyle/>
          <a:p>
            <a:pPr>
              <a:defRPr/>
            </a:pPr>
            <a:fld id="{506CEA49-2205-4EFB-BAAF-ED5401E11F52}" type="slidenum">
              <a:rPr lang="en-US" smtClean="0"/>
              <a:pPr>
                <a:defRPr/>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dirty="0"/>
              <a:t>	length I: 1  2  3  4   5   6   7   8   9   10</a:t>
            </a:r>
          </a:p>
          <a:p>
            <a:pPr>
              <a:buNone/>
            </a:pPr>
            <a:r>
              <a:rPr lang="en-US" dirty="0"/>
              <a:t>	------------------------------------------------</a:t>
            </a:r>
          </a:p>
          <a:p>
            <a:pPr>
              <a:buNone/>
            </a:pPr>
            <a:r>
              <a:rPr lang="en-US" dirty="0"/>
              <a:t>	price p</a:t>
            </a:r>
            <a:r>
              <a:rPr lang="en-US" baseline="-25000" dirty="0"/>
              <a:t>i</a:t>
            </a:r>
            <a:r>
              <a:rPr lang="en-US" dirty="0"/>
              <a:t>: 1  5  8  9 10 17 17 20 24  30</a:t>
            </a:r>
          </a:p>
          <a:p>
            <a:pPr>
              <a:buNone/>
            </a:pPr>
            <a:endParaRPr lang="en-US" dirty="0"/>
          </a:p>
          <a:p>
            <a:r>
              <a:rPr lang="en-US" dirty="0"/>
              <a:t>For a rod of length 4: 2+2 is optimal (p</a:t>
            </a:r>
            <a:r>
              <a:rPr lang="en-US" baseline="-25000" dirty="0"/>
              <a:t>2</a:t>
            </a:r>
            <a:r>
              <a:rPr lang="en-US" dirty="0"/>
              <a:t>+p</a:t>
            </a:r>
            <a:r>
              <a:rPr lang="en-US" baseline="-25000" dirty="0"/>
              <a:t>2</a:t>
            </a:r>
            <a:r>
              <a:rPr lang="en-US" dirty="0"/>
              <a:t>=10)</a:t>
            </a:r>
          </a:p>
          <a:p>
            <a:r>
              <a:rPr lang="en-US" dirty="0"/>
              <a:t>In general, can cut a rod of length n 2</a:t>
            </a:r>
            <a:r>
              <a:rPr lang="en-US" baseline="30000" dirty="0"/>
              <a:t>n-1</a:t>
            </a:r>
            <a:r>
              <a:rPr lang="en-US" dirty="0"/>
              <a:t> ways</a:t>
            </a:r>
          </a:p>
        </p:txBody>
      </p:sp>
      <p:sp>
        <p:nvSpPr>
          <p:cNvPr id="4" name="Footer Placeholder 3">
            <a:extLst>
              <a:ext uri="{FF2B5EF4-FFF2-40B4-BE49-F238E27FC236}">
                <a16:creationId xmlns:a16="http://schemas.microsoft.com/office/drawing/2014/main" id="{7B27AF0F-8F94-43DA-88D6-E86971D014CB}"/>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ED53C856-F629-4641-90C7-CE557F08D145}"/>
              </a:ext>
            </a:extLst>
          </p:cNvPr>
          <p:cNvSpPr>
            <a:spLocks noGrp="1"/>
          </p:cNvSpPr>
          <p:nvPr>
            <p:ph type="sldNum" sz="quarter" idx="12"/>
          </p:nvPr>
        </p:nvSpPr>
        <p:spPr/>
        <p:txBody>
          <a:bodyPr/>
          <a:lstStyle/>
          <a:p>
            <a:pPr>
              <a:defRPr/>
            </a:pPr>
            <a:fld id="{506CEA49-2205-4EFB-BAAF-ED5401E11F52}" type="slidenum">
              <a:rPr lang="en-US" smtClean="0"/>
              <a:pPr>
                <a:defRPr/>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normAutofit/>
          </a:bodyPr>
          <a:lstStyle/>
          <a:p>
            <a:r>
              <a:rPr lang="en-US" dirty="0"/>
              <a:t>If optimal sol. cuts rod in k pieces then </a:t>
            </a:r>
          </a:p>
          <a:p>
            <a:pPr lvl="1"/>
            <a:r>
              <a:rPr lang="en-US" dirty="0"/>
              <a:t>optimal decomposition: n=i</a:t>
            </a:r>
            <a:r>
              <a:rPr lang="en-US" baseline="-25000" dirty="0"/>
              <a:t>1</a:t>
            </a:r>
            <a:r>
              <a:rPr lang="en-US" dirty="0"/>
              <a:t>+i</a:t>
            </a:r>
            <a:r>
              <a:rPr lang="en-US" baseline="-25000" dirty="0"/>
              <a:t>2</a:t>
            </a:r>
            <a:r>
              <a:rPr lang="en-US" dirty="0"/>
              <a:t>+…+</a:t>
            </a:r>
            <a:r>
              <a:rPr lang="en-US" dirty="0" err="1"/>
              <a:t>i</a:t>
            </a:r>
            <a:r>
              <a:rPr lang="en-US" baseline="-25000" dirty="0" err="1"/>
              <a:t>k</a:t>
            </a:r>
            <a:endParaRPr lang="en-US" baseline="-25000" dirty="0"/>
          </a:p>
          <a:p>
            <a:pPr lvl="1"/>
            <a:r>
              <a:rPr lang="en-US" dirty="0"/>
              <a:t>Revenue: </a:t>
            </a:r>
            <a:r>
              <a:rPr lang="en-US" dirty="0" err="1"/>
              <a:t>r</a:t>
            </a:r>
            <a:r>
              <a:rPr lang="en-US" baseline="-25000" dirty="0" err="1"/>
              <a:t>n</a:t>
            </a:r>
            <a:r>
              <a:rPr lang="en-US" dirty="0"/>
              <a:t>=p</a:t>
            </a:r>
            <a:r>
              <a:rPr lang="en-US" baseline="-25000" dirty="0"/>
              <a:t>i</a:t>
            </a:r>
            <a:r>
              <a:rPr lang="en-US" baseline="-30000" dirty="0"/>
              <a:t>1</a:t>
            </a:r>
            <a:r>
              <a:rPr lang="en-US" dirty="0"/>
              <a:t>+p</a:t>
            </a:r>
            <a:r>
              <a:rPr lang="en-US" baseline="-25000" dirty="0"/>
              <a:t>i</a:t>
            </a:r>
            <a:r>
              <a:rPr lang="en-US" baseline="-30000" dirty="0"/>
              <a:t>2</a:t>
            </a:r>
            <a:r>
              <a:rPr lang="en-US" dirty="0"/>
              <a:t>+…+</a:t>
            </a:r>
            <a:r>
              <a:rPr lang="en-US" dirty="0" err="1"/>
              <a:t>p</a:t>
            </a:r>
            <a:r>
              <a:rPr lang="en-US" baseline="-25000" dirty="0" err="1"/>
              <a:t>i</a:t>
            </a:r>
            <a:r>
              <a:rPr lang="en-US" baseline="-30000" dirty="0" err="1"/>
              <a:t>k</a:t>
            </a:r>
            <a:endParaRPr lang="en-US" baseline="-30000" dirty="0"/>
          </a:p>
          <a:p>
            <a:r>
              <a:rPr lang="en-US" dirty="0"/>
              <a:t>In general: </a:t>
            </a:r>
            <a:r>
              <a:rPr lang="en-US" dirty="0" err="1"/>
              <a:t>r</a:t>
            </a:r>
            <a:r>
              <a:rPr lang="en-US" baseline="-25000" dirty="0" err="1"/>
              <a:t>n</a:t>
            </a:r>
            <a:r>
              <a:rPr lang="en-US" dirty="0"/>
              <a:t>=max{p</a:t>
            </a:r>
            <a:r>
              <a:rPr lang="en-US" baseline="-25000" dirty="0"/>
              <a:t>n</a:t>
            </a:r>
            <a:r>
              <a:rPr lang="en-US" dirty="0"/>
              <a:t>,r</a:t>
            </a:r>
            <a:r>
              <a:rPr lang="en-US" baseline="-25000" dirty="0"/>
              <a:t>1</a:t>
            </a:r>
            <a:r>
              <a:rPr lang="en-US" dirty="0"/>
              <a:t>+r</a:t>
            </a:r>
            <a:r>
              <a:rPr lang="en-US" baseline="-25000" dirty="0"/>
              <a:t>n-1</a:t>
            </a:r>
            <a:r>
              <a:rPr lang="en-US" dirty="0"/>
              <a:t>,r</a:t>
            </a:r>
            <a:r>
              <a:rPr lang="en-US" baseline="-25000" dirty="0"/>
              <a:t>2</a:t>
            </a:r>
            <a:r>
              <a:rPr lang="en-US" dirty="0"/>
              <a:t>+r</a:t>
            </a:r>
            <a:r>
              <a:rPr lang="en-US" baseline="-25000" dirty="0"/>
              <a:t>n-2</a:t>
            </a:r>
            <a:r>
              <a:rPr lang="en-US" dirty="0"/>
              <a:t>,…,r</a:t>
            </a:r>
            <a:r>
              <a:rPr lang="en-US" baseline="-25000" dirty="0"/>
              <a:t>n-1</a:t>
            </a:r>
            <a:r>
              <a:rPr lang="en-US" dirty="0"/>
              <a:t>+r</a:t>
            </a:r>
            <a:r>
              <a:rPr lang="en-US" baseline="-25000" dirty="0"/>
              <a:t>1</a:t>
            </a:r>
            <a:r>
              <a:rPr lang="en-US" dirty="0"/>
              <a:t>}</a:t>
            </a:r>
          </a:p>
          <a:p>
            <a:pPr lvl="1"/>
            <a:r>
              <a:rPr lang="en-US" dirty="0"/>
              <a:t>Initial cut of the rod: two pieces of size </a:t>
            </a:r>
            <a:r>
              <a:rPr lang="en-US" dirty="0" err="1"/>
              <a:t>i</a:t>
            </a:r>
            <a:r>
              <a:rPr lang="en-US" dirty="0"/>
              <a:t> and n-I</a:t>
            </a:r>
          </a:p>
          <a:p>
            <a:pPr lvl="2"/>
            <a:r>
              <a:rPr lang="en-US" dirty="0"/>
              <a:t>Revenue </a:t>
            </a:r>
            <a:r>
              <a:rPr lang="en-US" dirty="0" err="1"/>
              <a:t>r</a:t>
            </a:r>
            <a:r>
              <a:rPr lang="en-US" baseline="-25000" dirty="0" err="1"/>
              <a:t>i</a:t>
            </a:r>
            <a:r>
              <a:rPr lang="en-US" dirty="0"/>
              <a:t> and </a:t>
            </a:r>
            <a:r>
              <a:rPr lang="en-US" dirty="0" err="1"/>
              <a:t>r</a:t>
            </a:r>
            <a:r>
              <a:rPr lang="en-US" baseline="-25000" dirty="0" err="1"/>
              <a:t>n-i</a:t>
            </a:r>
            <a:r>
              <a:rPr lang="en-US" dirty="0"/>
              <a:t> from those two pieces</a:t>
            </a:r>
          </a:p>
          <a:p>
            <a:pPr lvl="1"/>
            <a:r>
              <a:rPr lang="en-US" dirty="0"/>
              <a:t>Need to consider all possible values of </a:t>
            </a:r>
            <a:r>
              <a:rPr lang="en-US" dirty="0" err="1"/>
              <a:t>i</a:t>
            </a:r>
            <a:endParaRPr lang="en-US" dirty="0"/>
          </a:p>
          <a:p>
            <a:pPr lvl="1"/>
            <a:r>
              <a:rPr lang="en-US" dirty="0"/>
              <a:t>May get better revenue if we sell the rod uncut</a:t>
            </a:r>
          </a:p>
          <a:p>
            <a:pPr lvl="1">
              <a:buNone/>
            </a:pPr>
            <a:endParaRPr lang="en-US" dirty="0"/>
          </a:p>
          <a:p>
            <a:pPr>
              <a:buNone/>
            </a:pPr>
            <a:endParaRPr lang="en-US" dirty="0"/>
          </a:p>
        </p:txBody>
      </p:sp>
      <p:sp>
        <p:nvSpPr>
          <p:cNvPr id="4" name="Footer Placeholder 3">
            <a:extLst>
              <a:ext uri="{FF2B5EF4-FFF2-40B4-BE49-F238E27FC236}">
                <a16:creationId xmlns:a16="http://schemas.microsoft.com/office/drawing/2014/main" id="{068C158F-7398-4AC2-9FB4-D6C7D6C34AC5}"/>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F0524141-AACA-4651-B8EF-837140FC7B46}"/>
              </a:ext>
            </a:extLst>
          </p:cNvPr>
          <p:cNvSpPr>
            <a:spLocks noGrp="1"/>
          </p:cNvSpPr>
          <p:nvPr>
            <p:ph type="sldNum" sz="quarter" idx="12"/>
          </p:nvPr>
        </p:nvSpPr>
        <p:spPr/>
        <p:txBody>
          <a:bodyPr/>
          <a:lstStyle/>
          <a:p>
            <a:pPr>
              <a:defRPr/>
            </a:pPr>
            <a:fld id="{506CEA49-2205-4EFB-BAAF-ED5401E11F52}" type="slidenum">
              <a:rPr lang="en-US" smtClean="0"/>
              <a:pPr>
                <a:defRPr/>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different view of the problem</a:t>
            </a:r>
          </a:p>
        </p:txBody>
      </p:sp>
      <p:sp>
        <p:nvSpPr>
          <p:cNvPr id="3" name="Content Placeholder 2"/>
          <p:cNvSpPr>
            <a:spLocks noGrp="1"/>
          </p:cNvSpPr>
          <p:nvPr>
            <p:ph idx="1"/>
          </p:nvPr>
        </p:nvSpPr>
        <p:spPr/>
        <p:txBody>
          <a:bodyPr/>
          <a:lstStyle/>
          <a:p>
            <a:r>
              <a:rPr lang="en-US" dirty="0"/>
              <a:t>Decomposition in</a:t>
            </a:r>
          </a:p>
          <a:p>
            <a:pPr lvl="1"/>
            <a:r>
              <a:rPr lang="en-US" dirty="0"/>
              <a:t>A first, left-hand piece of length </a:t>
            </a:r>
            <a:r>
              <a:rPr lang="en-US" dirty="0" err="1"/>
              <a:t>i</a:t>
            </a:r>
            <a:endParaRPr lang="en-US" dirty="0"/>
          </a:p>
          <a:p>
            <a:pPr lvl="1"/>
            <a:r>
              <a:rPr lang="en-US" dirty="0"/>
              <a:t>A right-hand reminder of length n-</a:t>
            </a:r>
            <a:r>
              <a:rPr lang="en-US" dirty="0" err="1"/>
              <a:t>i</a:t>
            </a:r>
            <a:endParaRPr lang="en-US" dirty="0"/>
          </a:p>
          <a:p>
            <a:pPr lvl="1"/>
            <a:r>
              <a:rPr lang="en-US" dirty="0"/>
              <a:t>Only the reminder is further divided</a:t>
            </a:r>
          </a:p>
          <a:p>
            <a:pPr lvl="1"/>
            <a:r>
              <a:rPr lang="en-US" dirty="0"/>
              <a:t>Then</a:t>
            </a:r>
          </a:p>
          <a:p>
            <a:pPr lvl="2"/>
            <a:r>
              <a:rPr lang="en-US" dirty="0" err="1"/>
              <a:t>r</a:t>
            </a:r>
            <a:r>
              <a:rPr lang="en-US" baseline="-25000" dirty="0" err="1"/>
              <a:t>n</a:t>
            </a:r>
            <a:r>
              <a:rPr lang="en-US" dirty="0"/>
              <a:t>=max{</a:t>
            </a:r>
            <a:r>
              <a:rPr lang="en-US" dirty="0" err="1"/>
              <a:t>p</a:t>
            </a:r>
            <a:r>
              <a:rPr lang="en-US" baseline="-25000" dirty="0" err="1"/>
              <a:t>i</a:t>
            </a:r>
            <a:r>
              <a:rPr lang="en-US" dirty="0" err="1"/>
              <a:t>+r</a:t>
            </a:r>
            <a:r>
              <a:rPr lang="en-US" baseline="-25000" dirty="0" err="1"/>
              <a:t>n-i</a:t>
            </a:r>
            <a:r>
              <a:rPr lang="en-US" dirty="0"/>
              <a:t>, 1 &lt;= </a:t>
            </a:r>
            <a:r>
              <a:rPr lang="en-US" dirty="0" err="1"/>
              <a:t>i</a:t>
            </a:r>
            <a:r>
              <a:rPr lang="en-US" dirty="0"/>
              <a:t> &lt;= n} </a:t>
            </a:r>
          </a:p>
          <a:p>
            <a:pPr lvl="1"/>
            <a:r>
              <a:rPr lang="en-US" dirty="0"/>
              <a:t>Thus, need solution to only one </a:t>
            </a:r>
            <a:r>
              <a:rPr lang="en-US" dirty="0" err="1"/>
              <a:t>subproblem</a:t>
            </a:r>
            <a:endParaRPr lang="en-US" dirty="0"/>
          </a:p>
          <a:p>
            <a:pPr lvl="2"/>
            <a:endParaRPr lang="en-US" dirty="0"/>
          </a:p>
        </p:txBody>
      </p:sp>
      <p:sp>
        <p:nvSpPr>
          <p:cNvPr id="4" name="Footer Placeholder 3">
            <a:extLst>
              <a:ext uri="{FF2B5EF4-FFF2-40B4-BE49-F238E27FC236}">
                <a16:creationId xmlns:a16="http://schemas.microsoft.com/office/drawing/2014/main" id="{32CF8A42-90FF-4F15-8FA7-AEF441BCCDD5}"/>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C0C6F046-20C7-4F6F-A39A-F6A5539BB774}"/>
              </a:ext>
            </a:extLst>
          </p:cNvPr>
          <p:cNvSpPr>
            <a:spLocks noGrp="1"/>
          </p:cNvSpPr>
          <p:nvPr>
            <p:ph type="sldNum" sz="quarter" idx="12"/>
          </p:nvPr>
        </p:nvSpPr>
        <p:spPr/>
        <p:txBody>
          <a:bodyPr/>
          <a:lstStyle/>
          <a:p>
            <a:pPr>
              <a:defRPr/>
            </a:pPr>
            <a:fld id="{506CEA49-2205-4EFB-BAAF-ED5401E11F52}" type="slidenum">
              <a:rPr lang="en-US" smtClean="0"/>
              <a:pPr>
                <a:defRPr/>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implementation</a:t>
            </a:r>
          </a:p>
        </p:txBody>
      </p:sp>
      <p:sp>
        <p:nvSpPr>
          <p:cNvPr id="3" name="Content Placeholder 2"/>
          <p:cNvSpPr>
            <a:spLocks noGrp="1"/>
          </p:cNvSpPr>
          <p:nvPr>
            <p:ph idx="1"/>
          </p:nvPr>
        </p:nvSpPr>
        <p:spPr/>
        <p:txBody>
          <a:bodyPr>
            <a:normAutofit/>
          </a:bodyPr>
          <a:lstStyle/>
          <a:p>
            <a:pPr>
              <a:buNone/>
            </a:pPr>
            <a:r>
              <a:rPr lang="en-US" dirty="0"/>
              <a:t>CUT-ROD(</a:t>
            </a:r>
            <a:r>
              <a:rPr lang="en-US" dirty="0" err="1"/>
              <a:t>p,n</a:t>
            </a:r>
            <a:r>
              <a:rPr lang="en-US" dirty="0"/>
              <a:t>)</a:t>
            </a:r>
          </a:p>
          <a:p>
            <a:pPr>
              <a:buNone/>
            </a:pPr>
            <a:r>
              <a:rPr lang="en-US" dirty="0"/>
              <a:t>	if n==0 </a:t>
            </a:r>
          </a:p>
          <a:p>
            <a:pPr>
              <a:buNone/>
            </a:pPr>
            <a:r>
              <a:rPr lang="en-US" dirty="0"/>
              <a:t>		return 0</a:t>
            </a:r>
          </a:p>
          <a:p>
            <a:pPr>
              <a:buNone/>
            </a:pPr>
            <a:r>
              <a:rPr lang="en-US" dirty="0"/>
              <a:t>	q = -∞</a:t>
            </a:r>
          </a:p>
          <a:p>
            <a:pPr>
              <a:buNone/>
            </a:pPr>
            <a:r>
              <a:rPr lang="en-US" dirty="0"/>
              <a:t>	for </a:t>
            </a:r>
            <a:r>
              <a:rPr lang="en-US" dirty="0" err="1"/>
              <a:t>i</a:t>
            </a:r>
            <a:r>
              <a:rPr lang="en-US" dirty="0"/>
              <a:t>=1 to n </a:t>
            </a:r>
          </a:p>
          <a:p>
            <a:pPr>
              <a:buNone/>
            </a:pPr>
            <a:r>
              <a:rPr lang="en-US" dirty="0"/>
              <a:t>		q=max{</a:t>
            </a:r>
            <a:r>
              <a:rPr lang="en-US" dirty="0" err="1"/>
              <a:t>q,p</a:t>
            </a:r>
            <a:r>
              <a:rPr lang="en-US" dirty="0"/>
              <a:t>[</a:t>
            </a:r>
            <a:r>
              <a:rPr lang="en-US" dirty="0" err="1"/>
              <a:t>i</a:t>
            </a:r>
            <a:r>
              <a:rPr lang="en-US" dirty="0"/>
              <a:t>]+CUT-ROAD(</a:t>
            </a:r>
            <a:r>
              <a:rPr lang="en-US" dirty="0" err="1"/>
              <a:t>p,n-i</a:t>
            </a:r>
            <a:r>
              <a:rPr lang="en-US" dirty="0"/>
              <a:t>)}</a:t>
            </a:r>
          </a:p>
          <a:p>
            <a:pPr>
              <a:buNone/>
            </a:pPr>
            <a:r>
              <a:rPr lang="en-US" dirty="0"/>
              <a:t>	return q</a:t>
            </a:r>
          </a:p>
          <a:p>
            <a:r>
              <a:rPr lang="en-US" dirty="0"/>
              <a:t>Time recurrence: T(n)=1+T(1)+T(2)+…+T(n-1)</a:t>
            </a:r>
          </a:p>
          <a:p>
            <a:pPr lvl="1"/>
            <a:r>
              <a:rPr lang="en-US" dirty="0"/>
              <a:t>T(n)=O(2</a:t>
            </a:r>
            <a:r>
              <a:rPr lang="en-US" baseline="30000" dirty="0"/>
              <a:t>n</a:t>
            </a:r>
            <a:r>
              <a:rPr lang="en-US" dirty="0"/>
              <a:t>)</a:t>
            </a:r>
          </a:p>
        </p:txBody>
      </p:sp>
      <p:sp>
        <p:nvSpPr>
          <p:cNvPr id="4" name="Footer Placeholder 3">
            <a:extLst>
              <a:ext uri="{FF2B5EF4-FFF2-40B4-BE49-F238E27FC236}">
                <a16:creationId xmlns:a16="http://schemas.microsoft.com/office/drawing/2014/main" id="{DB80A134-A825-4332-8120-898C9F873E29}"/>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0A47A431-7C10-4021-A41A-A227CDEDFD1A}"/>
              </a:ext>
            </a:extLst>
          </p:cNvPr>
          <p:cNvSpPr>
            <a:spLocks noGrp="1"/>
          </p:cNvSpPr>
          <p:nvPr>
            <p:ph type="sldNum" sz="quarter" idx="12"/>
          </p:nvPr>
        </p:nvSpPr>
        <p:spPr/>
        <p:txBody>
          <a:bodyPr/>
          <a:lstStyle/>
          <a:p>
            <a:pPr>
              <a:defRPr/>
            </a:pPr>
            <a:fld id="{506CEA49-2205-4EFB-BAAF-ED5401E11F52}" type="slidenum">
              <a:rPr lang="en-US" smtClean="0"/>
              <a:pPr>
                <a:defRPr/>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normAutofit fontScale="92500" lnSpcReduction="20000"/>
          </a:bodyPr>
          <a:lstStyle/>
          <a:p>
            <a:r>
              <a:rPr lang="en-US" dirty="0"/>
              <a:t>Optimality of </a:t>
            </a:r>
            <a:r>
              <a:rPr lang="en-US" dirty="0" err="1"/>
              <a:t>subproblems</a:t>
            </a:r>
            <a:r>
              <a:rPr lang="en-US" dirty="0"/>
              <a:t> is obvious</a:t>
            </a:r>
          </a:p>
          <a:p>
            <a:pPr>
              <a:buNone/>
            </a:pPr>
            <a:r>
              <a:rPr lang="en-US" dirty="0"/>
              <a:t>DP-CUT-ROD(</a:t>
            </a:r>
            <a:r>
              <a:rPr lang="en-US" dirty="0" err="1"/>
              <a:t>p,n</a:t>
            </a:r>
            <a:r>
              <a:rPr lang="en-US" dirty="0"/>
              <a:t>)</a:t>
            </a:r>
          </a:p>
          <a:p>
            <a:pPr>
              <a:buNone/>
            </a:pPr>
            <a:r>
              <a:rPr lang="en-US" dirty="0"/>
              <a:t>	let r[0..n], s[0..n] be new arrays</a:t>
            </a:r>
          </a:p>
          <a:p>
            <a:pPr>
              <a:buNone/>
            </a:pPr>
            <a:r>
              <a:rPr lang="en-US" dirty="0"/>
              <a:t>	r[0]=0</a:t>
            </a:r>
          </a:p>
          <a:p>
            <a:pPr>
              <a:buNone/>
            </a:pPr>
            <a:r>
              <a:rPr lang="en-US" dirty="0"/>
              <a:t>	for j=1 to n </a:t>
            </a:r>
          </a:p>
          <a:p>
            <a:pPr>
              <a:buNone/>
            </a:pPr>
            <a:r>
              <a:rPr lang="en-US" dirty="0"/>
              <a:t>		q=-∞</a:t>
            </a:r>
          </a:p>
          <a:p>
            <a:pPr>
              <a:buNone/>
            </a:pPr>
            <a:r>
              <a:rPr lang="en-US" dirty="0"/>
              <a:t>		for </a:t>
            </a:r>
            <a:r>
              <a:rPr lang="en-US" dirty="0" err="1"/>
              <a:t>i</a:t>
            </a:r>
            <a:r>
              <a:rPr lang="en-US" dirty="0"/>
              <a:t>=1 to j</a:t>
            </a:r>
          </a:p>
          <a:p>
            <a:pPr>
              <a:buNone/>
            </a:pPr>
            <a:r>
              <a:rPr lang="en-US" dirty="0"/>
              <a:t>			if q &lt; p[</a:t>
            </a:r>
            <a:r>
              <a:rPr lang="en-US" dirty="0" err="1"/>
              <a:t>i</a:t>
            </a:r>
            <a:r>
              <a:rPr lang="en-US" dirty="0"/>
              <a:t>]+r[j-</a:t>
            </a:r>
            <a:r>
              <a:rPr lang="en-US" dirty="0" err="1"/>
              <a:t>i</a:t>
            </a:r>
            <a:r>
              <a:rPr lang="en-US" dirty="0"/>
              <a:t>]</a:t>
            </a:r>
          </a:p>
          <a:p>
            <a:pPr>
              <a:buNone/>
            </a:pPr>
            <a:r>
              <a:rPr lang="en-US" dirty="0"/>
              <a:t>				s[j]=</a:t>
            </a:r>
            <a:r>
              <a:rPr lang="en-US" dirty="0" err="1"/>
              <a:t>i</a:t>
            </a:r>
            <a:r>
              <a:rPr lang="en-US" dirty="0"/>
              <a:t>; q= p[</a:t>
            </a:r>
            <a:r>
              <a:rPr lang="en-US" dirty="0" err="1"/>
              <a:t>i</a:t>
            </a:r>
            <a:r>
              <a:rPr lang="en-US" dirty="0"/>
              <a:t>]+r[j-</a:t>
            </a:r>
            <a:r>
              <a:rPr lang="en-US" dirty="0" err="1"/>
              <a:t>i</a:t>
            </a:r>
            <a:r>
              <a:rPr lang="en-US" dirty="0"/>
              <a:t>] </a:t>
            </a:r>
          </a:p>
          <a:p>
            <a:pPr>
              <a:buNone/>
            </a:pPr>
            <a:r>
              <a:rPr lang="en-US" dirty="0"/>
              <a:t>		r[j]=q</a:t>
            </a:r>
          </a:p>
          <a:p>
            <a:pPr>
              <a:buNone/>
            </a:pPr>
            <a:r>
              <a:rPr lang="en-US" dirty="0"/>
              <a:t>	return r and s</a:t>
            </a:r>
          </a:p>
        </p:txBody>
      </p:sp>
      <p:sp>
        <p:nvSpPr>
          <p:cNvPr id="4" name="Footer Placeholder 3">
            <a:extLst>
              <a:ext uri="{FF2B5EF4-FFF2-40B4-BE49-F238E27FC236}">
                <a16:creationId xmlns:a16="http://schemas.microsoft.com/office/drawing/2014/main" id="{FC6AF94B-03C1-41BE-81C7-B827E7794ECA}"/>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E6815FC3-7297-4027-B40A-C5880A399725}"/>
              </a:ext>
            </a:extLst>
          </p:cNvPr>
          <p:cNvSpPr>
            <a:spLocks noGrp="1"/>
          </p:cNvSpPr>
          <p:nvPr>
            <p:ph type="sldNum" sz="quarter" idx="12"/>
          </p:nvPr>
        </p:nvSpPr>
        <p:spPr/>
        <p:txBody>
          <a:bodyPr/>
          <a:lstStyle/>
          <a:p>
            <a:pPr>
              <a:defRPr/>
            </a:pPr>
            <a:fld id="{506CEA49-2205-4EFB-BAAF-ED5401E11F52}"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an optimal solution</a:t>
            </a:r>
          </a:p>
        </p:txBody>
      </p:sp>
      <p:sp>
        <p:nvSpPr>
          <p:cNvPr id="3" name="Content Placeholder 2"/>
          <p:cNvSpPr>
            <a:spLocks noGrp="1"/>
          </p:cNvSpPr>
          <p:nvPr>
            <p:ph idx="1"/>
          </p:nvPr>
        </p:nvSpPr>
        <p:spPr/>
        <p:txBody>
          <a:bodyPr>
            <a:normAutofit fontScale="85000" lnSpcReduction="20000"/>
          </a:bodyPr>
          <a:lstStyle/>
          <a:p>
            <a:pPr>
              <a:buNone/>
            </a:pPr>
            <a:r>
              <a:rPr lang="en-US" dirty="0"/>
              <a:t>PRINT-CUT-ROD</a:t>
            </a:r>
          </a:p>
          <a:p>
            <a:pPr>
              <a:buNone/>
            </a:pPr>
            <a:r>
              <a:rPr lang="en-US" dirty="0"/>
              <a:t>	(</a:t>
            </a:r>
            <a:r>
              <a:rPr lang="en-US" dirty="0" err="1"/>
              <a:t>r,s</a:t>
            </a:r>
            <a:r>
              <a:rPr lang="en-US" dirty="0"/>
              <a:t>) = DP-CUT-ROD(</a:t>
            </a:r>
            <a:r>
              <a:rPr lang="en-US" dirty="0" err="1"/>
              <a:t>p,n</a:t>
            </a:r>
            <a:r>
              <a:rPr lang="en-US" dirty="0"/>
              <a:t>)</a:t>
            </a:r>
          </a:p>
          <a:p>
            <a:pPr>
              <a:buNone/>
            </a:pPr>
            <a:r>
              <a:rPr lang="en-US" dirty="0"/>
              <a:t>	while n&gt;0</a:t>
            </a:r>
          </a:p>
          <a:p>
            <a:pPr>
              <a:buNone/>
            </a:pPr>
            <a:r>
              <a:rPr lang="en-US" dirty="0"/>
              <a:t>		print s[n]</a:t>
            </a:r>
          </a:p>
          <a:p>
            <a:pPr>
              <a:buNone/>
            </a:pPr>
            <a:r>
              <a:rPr lang="en-US" dirty="0"/>
              <a:t>		n=n-s[n]</a:t>
            </a:r>
          </a:p>
          <a:p>
            <a:pPr>
              <a:buNone/>
            </a:pPr>
            <a:endParaRPr lang="en-US" dirty="0"/>
          </a:p>
          <a:p>
            <a:pPr>
              <a:buNone/>
            </a:pPr>
            <a:r>
              <a:rPr lang="en-US" dirty="0"/>
              <a:t>Example:</a:t>
            </a:r>
          </a:p>
          <a:p>
            <a:pPr>
              <a:buNone/>
            </a:pPr>
            <a:r>
              <a:rPr lang="en-US" dirty="0"/>
              <a:t>	</a:t>
            </a:r>
            <a:r>
              <a:rPr lang="en-US" dirty="0" err="1"/>
              <a:t>i</a:t>
            </a:r>
            <a:r>
              <a:rPr lang="en-US" dirty="0"/>
              <a:t>	0	1	2	3	4	5	6	7</a:t>
            </a:r>
          </a:p>
          <a:p>
            <a:pPr>
              <a:buNone/>
            </a:pPr>
            <a:r>
              <a:rPr lang="en-US" dirty="0"/>
              <a:t>	r[</a:t>
            </a:r>
            <a:r>
              <a:rPr lang="en-US" dirty="0" err="1"/>
              <a:t>i</a:t>
            </a:r>
            <a:r>
              <a:rPr lang="en-US" dirty="0"/>
              <a:t>]	0	1	5	8	10	13	17	18</a:t>
            </a:r>
          </a:p>
          <a:p>
            <a:pPr>
              <a:buNone/>
            </a:pPr>
            <a:r>
              <a:rPr lang="en-US" dirty="0"/>
              <a:t>	s[</a:t>
            </a:r>
            <a:r>
              <a:rPr lang="en-US" dirty="0" err="1"/>
              <a:t>i</a:t>
            </a:r>
            <a:r>
              <a:rPr lang="en-US" dirty="0"/>
              <a:t>]	0	1	2	3	2	2	6	1</a:t>
            </a:r>
          </a:p>
          <a:p>
            <a:pPr>
              <a:buNone/>
            </a:pPr>
            <a:endParaRPr lang="en-US" dirty="0"/>
          </a:p>
          <a:p>
            <a:pPr>
              <a:buNone/>
            </a:pPr>
            <a:endParaRPr lang="en-US" dirty="0"/>
          </a:p>
          <a:p>
            <a:pPr>
              <a:buNone/>
            </a:pPr>
            <a:endParaRPr lang="en-US" dirty="0"/>
          </a:p>
        </p:txBody>
      </p:sp>
      <p:sp>
        <p:nvSpPr>
          <p:cNvPr id="4" name="Footer Placeholder 3">
            <a:extLst>
              <a:ext uri="{FF2B5EF4-FFF2-40B4-BE49-F238E27FC236}">
                <a16:creationId xmlns:a16="http://schemas.microsoft.com/office/drawing/2014/main" id="{17B485B2-C19F-4691-9699-3EED0A08F0F2}"/>
              </a:ext>
            </a:extLst>
          </p:cNvPr>
          <p:cNvSpPr>
            <a:spLocks noGrp="1"/>
          </p:cNvSpPr>
          <p:nvPr>
            <p:ph type="ftr" sz="quarter" idx="11"/>
          </p:nvPr>
        </p:nvSpPr>
        <p:spPr/>
        <p:txBody>
          <a:bodyPr/>
          <a:lstStyle/>
          <a:p>
            <a:pPr>
              <a:defRPr/>
            </a:pPr>
            <a:r>
              <a:rPr lang="en-US"/>
              <a:t>zeshan.khan@nu.edu.pk</a:t>
            </a:r>
          </a:p>
        </p:txBody>
      </p:sp>
      <p:sp>
        <p:nvSpPr>
          <p:cNvPr id="5" name="Slide Number Placeholder 4">
            <a:extLst>
              <a:ext uri="{FF2B5EF4-FFF2-40B4-BE49-F238E27FC236}">
                <a16:creationId xmlns:a16="http://schemas.microsoft.com/office/drawing/2014/main" id="{2C99DEE7-312D-4E98-9FB8-9AF63651964E}"/>
              </a:ext>
            </a:extLst>
          </p:cNvPr>
          <p:cNvSpPr>
            <a:spLocks noGrp="1"/>
          </p:cNvSpPr>
          <p:nvPr>
            <p:ph type="sldNum" sz="quarter" idx="12"/>
          </p:nvPr>
        </p:nvSpPr>
        <p:spPr/>
        <p:txBody>
          <a:bodyPr/>
          <a:lstStyle/>
          <a:p>
            <a:pPr>
              <a:defRPr/>
            </a:pPr>
            <a:fld id="{506CEA49-2205-4EFB-BAAF-ED5401E11F52}" type="slidenum">
              <a:rPr lang="en-US" smtClean="0"/>
              <a:pPr>
                <a:defRPr/>
              </a:pPr>
              <a:t>85</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Write the recursive relation to generate the Fibonacci series of n numbers.</a:t>
            </a:r>
          </a:p>
        </p:txBody>
      </p:sp>
      <p:sp>
        <p:nvSpPr>
          <p:cNvPr id="8" name="Footer Placeholder 7">
            <a:extLst>
              <a:ext uri="{FF2B5EF4-FFF2-40B4-BE49-F238E27FC236}">
                <a16:creationId xmlns:a16="http://schemas.microsoft.com/office/drawing/2014/main" id="{C9C1A472-DE72-4F9E-AAF2-4BD7DD43E901}"/>
              </a:ext>
            </a:extLst>
          </p:cNvPr>
          <p:cNvSpPr>
            <a:spLocks noGrp="1"/>
          </p:cNvSpPr>
          <p:nvPr>
            <p:ph type="ftr" sz="quarter" idx="11"/>
          </p:nvPr>
        </p:nvSpPr>
        <p:spPr/>
        <p:txBody>
          <a:bodyPr/>
          <a:lstStyle/>
          <a:p>
            <a:pPr>
              <a:defRPr/>
            </a:pPr>
            <a:r>
              <a:rPr lang="en-US"/>
              <a:t>zeshan.khan@nu.edu.pk</a:t>
            </a:r>
          </a:p>
        </p:txBody>
      </p:sp>
      <p:sp>
        <p:nvSpPr>
          <p:cNvPr id="9" name="Slide Number Placeholder 8">
            <a:extLst>
              <a:ext uri="{FF2B5EF4-FFF2-40B4-BE49-F238E27FC236}">
                <a16:creationId xmlns:a16="http://schemas.microsoft.com/office/drawing/2014/main" id="{F456FD1D-8D21-4279-A99F-6E3AADDC7135}"/>
              </a:ext>
            </a:extLst>
          </p:cNvPr>
          <p:cNvSpPr>
            <a:spLocks noGrp="1"/>
          </p:cNvSpPr>
          <p:nvPr>
            <p:ph type="sldNum" sz="quarter" idx="12"/>
          </p:nvPr>
        </p:nvSpPr>
        <p:spPr/>
        <p:txBody>
          <a:bodyPr/>
          <a:lstStyle/>
          <a:p>
            <a:pPr>
              <a:defRPr/>
            </a:pPr>
            <a:fld id="{506CEA49-2205-4EFB-BAAF-ED5401E11F52}" type="slidenum">
              <a:rPr lang="en-US" smtClean="0"/>
              <a:pPr>
                <a:defRPr/>
              </a:pPr>
              <a:t>9</a:t>
            </a:fld>
            <a:endParaRPr lang="en-US"/>
          </a:p>
        </p:txBody>
      </p:sp>
    </p:spTree>
    <p:extLst>
      <p:ext uri="{BB962C8B-B14F-4D97-AF65-F5344CB8AC3E}">
        <p14:creationId xmlns:p14="http://schemas.microsoft.com/office/powerpoint/2010/main" val="101026043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6222</TotalTime>
  <Words>6798</Words>
  <Application>Microsoft Office PowerPoint</Application>
  <PresentationFormat>On-screen Show (4:3)</PresentationFormat>
  <Paragraphs>1100</Paragraphs>
  <Slides>85</Slides>
  <Notes>13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85</vt:i4>
      </vt:variant>
    </vt:vector>
  </HeadingPairs>
  <TitlesOfParts>
    <vt:vector size="102" baseType="lpstr">
      <vt:lpstr>MingLiU</vt:lpstr>
      <vt:lpstr>Arial</vt:lpstr>
      <vt:lpstr>Arial Narrow</vt:lpstr>
      <vt:lpstr>Calibri</vt:lpstr>
      <vt:lpstr>Cambria Math</vt:lpstr>
      <vt:lpstr>Century Schoolbook</vt:lpstr>
      <vt:lpstr>Courier New</vt:lpstr>
      <vt:lpstr>Monotype Sorts</vt:lpstr>
      <vt:lpstr>Symbol</vt:lpstr>
      <vt:lpstr>Times New Roman</vt:lpstr>
      <vt:lpstr>TimesNewRomanPSMT</vt:lpstr>
      <vt:lpstr>Wingdings</vt:lpstr>
      <vt:lpstr>Wingdings 2</vt:lpstr>
      <vt:lpstr>View</vt:lpstr>
      <vt:lpstr>Equation</vt:lpstr>
      <vt:lpstr>Document</vt:lpstr>
      <vt:lpstr>文件</vt:lpstr>
      <vt:lpstr>CS2009 Design and Analysis of Algorithms</vt:lpstr>
      <vt:lpstr>Dynamic Programming by Richard Bellman 1950s</vt:lpstr>
      <vt:lpstr>Dynamic Programming: Steps</vt:lpstr>
      <vt:lpstr>Coin Row (CR) Problem</vt:lpstr>
      <vt:lpstr>CR Solution</vt:lpstr>
      <vt:lpstr>CR Solution</vt:lpstr>
      <vt:lpstr>Coin-collecting (CC) problem</vt:lpstr>
      <vt:lpstr>CC Solution</vt:lpstr>
      <vt:lpstr>Example</vt:lpstr>
      <vt:lpstr>Dynamic Programming: Steps</vt:lpstr>
      <vt:lpstr>Recursive Definition to Algorithm</vt:lpstr>
      <vt:lpstr>Exercise</vt:lpstr>
      <vt:lpstr>Exercise</vt:lpstr>
      <vt:lpstr>Dynamic Programming: Combinations Calculations</vt:lpstr>
      <vt:lpstr>Dynamic Programming: Combinations Calculations</vt:lpstr>
      <vt:lpstr>Dynamic Programming: Combinations Calculations</vt:lpstr>
      <vt:lpstr>Dynamic Programming: Steps</vt:lpstr>
      <vt:lpstr>Dynamic Programming: Combinations Calculations</vt:lpstr>
      <vt:lpstr>Dynamic Programming: Steps</vt:lpstr>
      <vt:lpstr>Develop a memoized recursive algorithm</vt:lpstr>
      <vt:lpstr>Dynamic Programming: Combinations Calculations</vt:lpstr>
      <vt:lpstr>Dynamic Programming: Combinations Calculations</vt:lpstr>
      <vt:lpstr>Dynamic Programming: Steps</vt:lpstr>
      <vt:lpstr>Dynamic Programming: Combinations Calculations</vt:lpstr>
      <vt:lpstr>Dynamic Programming Combinations Calculations Example</vt:lpstr>
      <vt:lpstr>Dynamic Programming: Steps</vt:lpstr>
      <vt:lpstr>Dynamic Programming Combinations Calculations Algorithm</vt:lpstr>
      <vt:lpstr>Dynamic Programming: Steps</vt:lpstr>
      <vt:lpstr>Exercise</vt:lpstr>
      <vt:lpstr>CS2009 Design and Analysis of Algorithms</vt:lpstr>
      <vt:lpstr>Matrix Chain Multiplication</vt:lpstr>
      <vt:lpstr>Matrix Chain Multiplication</vt:lpstr>
      <vt:lpstr>Matrix Chain Multiplication</vt:lpstr>
      <vt:lpstr>Matrix Chain Multiplication</vt:lpstr>
      <vt:lpstr>Matrix Chain Multiplication</vt:lpstr>
      <vt:lpstr>Matrix Chain Multiplication</vt:lpstr>
      <vt:lpstr>Matrix Chain Multiplication</vt:lpstr>
      <vt:lpstr>Matrix Chain Multiplication</vt:lpstr>
      <vt:lpstr>Matrix Chain Multiplication</vt:lpstr>
      <vt:lpstr>Matrix Chain Multiplication</vt:lpstr>
      <vt:lpstr>Recursive Matrix-chain Order</vt:lpstr>
      <vt:lpstr>Elements of Dynamic Programming</vt:lpstr>
      <vt:lpstr>Running Time of Matrix Chain Ordering</vt:lpstr>
      <vt:lpstr>PowerPoint Presentation</vt:lpstr>
      <vt:lpstr>PowerPoint Presentation</vt:lpstr>
      <vt:lpstr>Memoized Recursive Algorithm</vt:lpstr>
      <vt:lpstr>Memoized Recursive Algorithm</vt:lpstr>
      <vt:lpstr>Matrix Chain Multiplication</vt:lpstr>
      <vt:lpstr>CS2009 Design and Analysis of Algorithms</vt:lpstr>
      <vt:lpstr>0-1 Knapsack Problem</vt:lpstr>
      <vt:lpstr>0-1 Knapsack Problem Formally</vt:lpstr>
      <vt:lpstr>Knapsack</vt:lpstr>
      <vt:lpstr>Knapsack</vt:lpstr>
      <vt:lpstr>Greedy Algorithm: Knapsack</vt:lpstr>
      <vt:lpstr>Knapsack DP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CS2009 Design and Analysis of Algorithms</vt:lpstr>
      <vt:lpstr>LCS</vt:lpstr>
      <vt:lpstr>Example</vt:lpstr>
      <vt:lpstr>Example</vt:lpstr>
      <vt:lpstr>Algorithm 1</vt:lpstr>
      <vt:lpstr>DP Algorithm</vt:lpstr>
      <vt:lpstr>Recursive Solution</vt:lpstr>
      <vt:lpstr>Recursive Solution</vt:lpstr>
      <vt:lpstr>LCS Algorithm</vt:lpstr>
      <vt:lpstr>PowerPoint Presentation</vt:lpstr>
      <vt:lpstr>The Backtracking Algorithm</vt:lpstr>
      <vt:lpstr>Example</vt:lpstr>
      <vt:lpstr>CS2009 Design and Analysis of Algorithm</vt:lpstr>
      <vt:lpstr>Rod cutting</vt:lpstr>
      <vt:lpstr>Example</vt:lpstr>
      <vt:lpstr>Solution</vt:lpstr>
      <vt:lpstr>A different view of the problem</vt:lpstr>
      <vt:lpstr>Top-down implementation</vt:lpstr>
      <vt:lpstr>Dynamic Programming</vt:lpstr>
      <vt:lpstr>Retrieving an optimal solution</vt:lpstr>
    </vt:vector>
  </TitlesOfParts>
  <Company>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Zeshan Khan</dc:creator>
  <cp:lastModifiedBy>Zeshan Khan</cp:lastModifiedBy>
  <cp:revision>142</cp:revision>
  <dcterms:created xsi:type="dcterms:W3CDTF">1601-01-01T00:00:00Z</dcterms:created>
  <dcterms:modified xsi:type="dcterms:W3CDTF">2021-10-26T02:09:16Z</dcterms:modified>
  <cp:version>1</cp:version>
</cp:coreProperties>
</file>