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8" r:id="rId2"/>
    <p:sldId id="259" r:id="rId3"/>
    <p:sldId id="313" r:id="rId4"/>
    <p:sldId id="312" r:id="rId5"/>
    <p:sldId id="324" r:id="rId6"/>
    <p:sldId id="325" r:id="rId7"/>
    <p:sldId id="364" r:id="rId8"/>
    <p:sldId id="369" r:id="rId9"/>
    <p:sldId id="266" r:id="rId10"/>
    <p:sldId id="267" r:id="rId11"/>
    <p:sldId id="268" r:id="rId12"/>
    <p:sldId id="269" r:id="rId13"/>
    <p:sldId id="270" r:id="rId14"/>
    <p:sldId id="271" r:id="rId15"/>
    <p:sldId id="272" r:id="rId16"/>
    <p:sldId id="273" r:id="rId17"/>
    <p:sldId id="274" r:id="rId18"/>
    <p:sldId id="275" r:id="rId19"/>
    <p:sldId id="314" r:id="rId20"/>
    <p:sldId id="278" r:id="rId21"/>
    <p:sldId id="280" r:id="rId22"/>
    <p:sldId id="320" r:id="rId23"/>
    <p:sldId id="326" r:id="rId24"/>
    <p:sldId id="286" r:id="rId25"/>
    <p:sldId id="330" r:id="rId26"/>
    <p:sldId id="303" r:id="rId27"/>
    <p:sldId id="304" r:id="rId28"/>
    <p:sldId id="305" r:id="rId29"/>
    <p:sldId id="306" r:id="rId30"/>
    <p:sldId id="315" r:id="rId31"/>
    <p:sldId id="311" r:id="rId32"/>
    <p:sldId id="365" r:id="rId33"/>
    <p:sldId id="366" r:id="rId34"/>
    <p:sldId id="367" r:id="rId35"/>
    <p:sldId id="368" r:id="rId36"/>
    <p:sldId id="331" r:id="rId37"/>
    <p:sldId id="332" r:id="rId38"/>
    <p:sldId id="333" r:id="rId39"/>
    <p:sldId id="335" r:id="rId40"/>
    <p:sldId id="336" r:id="rId41"/>
    <p:sldId id="337" r:id="rId42"/>
    <p:sldId id="338" r:id="rId43"/>
    <p:sldId id="339" r:id="rId44"/>
    <p:sldId id="340" r:id="rId45"/>
    <p:sldId id="26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12-Sep-21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3718048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1261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7171"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277350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419100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117A34CE-4645-4FDF-A2F8-B389928EBA7B}" type="slidenum">
              <a:rPr lang="en-US" altLang="en-US" sz="1200" b="0">
                <a:latin typeface="Times New Roman" panose="02020603050405020304" pitchFamily="18" charset="0"/>
              </a:rPr>
              <a:pPr eaLnBrk="1" hangingPunct="1"/>
              <a:t>22</a:t>
            </a:fld>
            <a:endParaRPr lang="en-US" altLang="en-US"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94148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fld id="{117A34CE-4645-4FDF-A2F8-B389928EBA7B}" type="slidenum">
              <a:rPr lang="en-US" altLang="en-US" sz="1200" b="0">
                <a:latin typeface="Times New Roman" panose="02020603050405020304" pitchFamily="18" charset="0"/>
              </a:rPr>
              <a:pPr eaLnBrk="1" hangingPunct="1"/>
              <a:t>23</a:t>
            </a:fld>
            <a:endParaRPr lang="en-US" altLang="en-US"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32457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86670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61506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9371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8904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12-Sep-21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12-Sep-21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609601"/>
            <a:ext cx="10358967"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val="352918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12-Sep-21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12-Sep-21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12-Sep-21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12-Sep-21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12-Sep-21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12-Sep-21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12-Sep-21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12-Sep-21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(Week-1)</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sz="3200" dirty="0"/>
              <a:t>Where can we find software?</a:t>
            </a:r>
          </a:p>
        </p:txBody>
      </p:sp>
      <p:pic>
        <p:nvPicPr>
          <p:cNvPr id="18435" name="Picture 4" descr="JF-17-Thunder_Kam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806" y="2446362"/>
            <a:ext cx="3505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6" descr="ghauri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655" y="3464256"/>
            <a:ext cx="32543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680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800"/>
              <a:t>Some popular ones…</a:t>
            </a:r>
          </a:p>
        </p:txBody>
      </p:sp>
      <p:sp>
        <p:nvSpPr>
          <p:cNvPr id="19459" name="Rectangle 3"/>
          <p:cNvSpPr>
            <a:spLocks noGrp="1" noChangeArrowheads="1"/>
          </p:cNvSpPr>
          <p:nvPr>
            <p:ph idx="1"/>
          </p:nvPr>
        </p:nvSpPr>
        <p:spPr>
          <a:xfrm>
            <a:off x="581192" y="2180496"/>
            <a:ext cx="11029615" cy="4206656"/>
          </a:xfrm>
        </p:spPr>
        <p:txBody>
          <a:bodyPr/>
          <a:lstStyle/>
          <a:p>
            <a:pPr marL="0" indent="0" eaLnBrk="1" hangingPunct="1">
              <a:buNone/>
            </a:pPr>
            <a:r>
              <a:rPr lang="en-US" altLang="en-US" dirty="0" smtClean="0"/>
              <a:t> </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174" y="2333767"/>
            <a:ext cx="8711711" cy="3667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272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altLang="en-US" sz="3200" dirty="0" smtClean="0"/>
              <a:t>Some popular ones…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981982"/>
            <a:ext cx="8001000"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954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3200" dirty="0"/>
              <a:t>And even in…</a:t>
            </a:r>
          </a:p>
        </p:txBody>
      </p:sp>
      <p:pic>
        <p:nvPicPr>
          <p:cNvPr id="21507" name="Picture 4" descr="phon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17" y="2578290"/>
            <a:ext cx="3505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descr="phon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777" y="3048000"/>
            <a:ext cx="3149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09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z="4800"/>
              <a:t>Conclusion</a:t>
            </a:r>
          </a:p>
        </p:txBody>
      </p:sp>
      <p:sp>
        <p:nvSpPr>
          <p:cNvPr id="22531" name="Rectangle 3"/>
          <p:cNvSpPr>
            <a:spLocks noGrp="1" noChangeArrowheads="1"/>
          </p:cNvSpPr>
          <p:nvPr>
            <p:ph idx="1"/>
          </p:nvPr>
        </p:nvSpPr>
        <p:spPr>
          <a:xfrm>
            <a:off x="1981200" y="2895601"/>
            <a:ext cx="8229600" cy="1066800"/>
          </a:xfrm>
        </p:spPr>
        <p:txBody>
          <a:bodyPr>
            <a:normAutofit/>
          </a:bodyPr>
          <a:lstStyle/>
          <a:p>
            <a:pPr algn="ctr" eaLnBrk="1" hangingPunct="1">
              <a:buFontTx/>
              <a:buNone/>
            </a:pPr>
            <a:r>
              <a:rPr lang="en-US" altLang="en-US" sz="4000" dirty="0"/>
              <a:t>Software is almost everywhere!!!</a:t>
            </a:r>
          </a:p>
        </p:txBody>
      </p:sp>
    </p:spTree>
    <p:extLst>
      <p:ext uri="{BB962C8B-B14F-4D97-AF65-F5344CB8AC3E}">
        <p14:creationId xmlns:p14="http://schemas.microsoft.com/office/powerpoint/2010/main" val="335405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80030" y="852985"/>
            <a:ext cx="7772400" cy="685800"/>
          </a:xfrm>
          <a:noFill/>
          <a:ln/>
        </p:spPr>
        <p:txBody>
          <a:bodyPr/>
          <a:lstStyle/>
          <a:p>
            <a:pPr eaLnBrk="0" hangingPunct="0"/>
            <a:r>
              <a:rPr lang="en-US" sz="3200" dirty="0"/>
              <a:t>Software Applications</a:t>
            </a:r>
            <a:endParaRPr lang="en-US" dirty="0"/>
          </a:p>
        </p:txBody>
      </p:sp>
      <p:sp>
        <p:nvSpPr>
          <p:cNvPr id="8195" name="Rectangle 3"/>
          <p:cNvSpPr>
            <a:spLocks noGrp="1" noChangeArrowheads="1"/>
          </p:cNvSpPr>
          <p:nvPr>
            <p:ph type="body" idx="1"/>
          </p:nvPr>
        </p:nvSpPr>
        <p:spPr>
          <a:xfrm>
            <a:off x="1057701" y="1910687"/>
            <a:ext cx="7772400" cy="4681182"/>
          </a:xfrm>
          <a:noFill/>
          <a:ln/>
        </p:spPr>
        <p:txBody>
          <a:bodyPr>
            <a:noAutofit/>
          </a:bodyPr>
          <a:lstStyle/>
          <a:p>
            <a:pPr marL="0" indent="0" eaLnBrk="0" hangingPunct="0">
              <a:lnSpc>
                <a:spcPct val="90000"/>
              </a:lnSpc>
              <a:buClr>
                <a:schemeClr val="tx2"/>
              </a:buClr>
              <a:buSzPct val="75000"/>
              <a:buNone/>
            </a:pPr>
            <a:endParaRPr lang="en-US" sz="2400" dirty="0"/>
          </a:p>
          <a:p>
            <a:pPr eaLnBrk="0" hangingPunct="0">
              <a:lnSpc>
                <a:spcPct val="90000"/>
              </a:lnSpc>
              <a:buClr>
                <a:schemeClr val="tx2"/>
              </a:buClr>
              <a:buSzPct val="75000"/>
              <a:buFont typeface="Wingdings" panose="05000000000000000000" pitchFamily="2" charset="2"/>
              <a:buChar char="ü"/>
            </a:pPr>
            <a:endParaRPr lang="en-US" sz="2400" dirty="0" smtClean="0"/>
          </a:p>
          <a:p>
            <a:pPr eaLnBrk="0" hangingPunct="0">
              <a:lnSpc>
                <a:spcPct val="90000"/>
              </a:lnSpc>
              <a:buClr>
                <a:schemeClr val="tx2"/>
              </a:buClr>
              <a:buSzPct val="75000"/>
              <a:buFont typeface="Wingdings" panose="05000000000000000000" pitchFamily="2" charset="2"/>
              <a:buChar char="ü"/>
            </a:pPr>
            <a:r>
              <a:rPr lang="en-US" sz="2400" dirty="0" smtClean="0"/>
              <a:t>Personal </a:t>
            </a:r>
            <a:r>
              <a:rPr lang="en-US" sz="2400" dirty="0"/>
              <a:t>Computer Software</a:t>
            </a:r>
          </a:p>
          <a:p>
            <a:pPr eaLnBrk="0" hangingPunct="0">
              <a:lnSpc>
                <a:spcPct val="90000"/>
              </a:lnSpc>
              <a:buClr>
                <a:schemeClr val="tx2"/>
              </a:buClr>
              <a:buSzPct val="75000"/>
              <a:buFont typeface="Wingdings" panose="05000000000000000000" pitchFamily="2" charset="2"/>
              <a:buChar char="ü"/>
            </a:pPr>
            <a:r>
              <a:rPr lang="en-US" sz="2400" dirty="0"/>
              <a:t>Business Software</a:t>
            </a:r>
          </a:p>
          <a:p>
            <a:pPr eaLnBrk="0" hangingPunct="0">
              <a:lnSpc>
                <a:spcPct val="90000"/>
              </a:lnSpc>
              <a:buClr>
                <a:schemeClr val="tx2"/>
              </a:buClr>
              <a:buSzPct val="75000"/>
              <a:buFont typeface="Wingdings" panose="05000000000000000000" pitchFamily="2" charset="2"/>
              <a:buChar char="ü"/>
            </a:pPr>
            <a:r>
              <a:rPr lang="en-US" sz="2400" dirty="0"/>
              <a:t>System Software</a:t>
            </a:r>
          </a:p>
          <a:p>
            <a:pPr eaLnBrk="0" hangingPunct="0">
              <a:lnSpc>
                <a:spcPct val="90000"/>
              </a:lnSpc>
              <a:buClr>
                <a:schemeClr val="tx2"/>
              </a:buClr>
              <a:buSzPct val="75000"/>
              <a:buFont typeface="Wingdings" panose="05000000000000000000" pitchFamily="2" charset="2"/>
              <a:buChar char="ü"/>
            </a:pPr>
            <a:r>
              <a:rPr lang="en-US" sz="2400" dirty="0"/>
              <a:t>Real Time Software</a:t>
            </a:r>
          </a:p>
          <a:p>
            <a:pPr eaLnBrk="0" hangingPunct="0">
              <a:lnSpc>
                <a:spcPct val="90000"/>
              </a:lnSpc>
              <a:buClr>
                <a:schemeClr val="tx2"/>
              </a:buClr>
              <a:buSzPct val="75000"/>
              <a:buFont typeface="Wingdings" panose="05000000000000000000" pitchFamily="2" charset="2"/>
              <a:buChar char="ü"/>
            </a:pPr>
            <a:r>
              <a:rPr lang="en-US" sz="2400" dirty="0"/>
              <a:t>Engineering &amp; Scientific Software</a:t>
            </a:r>
          </a:p>
          <a:p>
            <a:pPr eaLnBrk="0" hangingPunct="0">
              <a:lnSpc>
                <a:spcPct val="90000"/>
              </a:lnSpc>
              <a:buClr>
                <a:schemeClr val="tx2"/>
              </a:buClr>
              <a:buSzPct val="75000"/>
              <a:buFont typeface="Wingdings" panose="05000000000000000000" pitchFamily="2" charset="2"/>
              <a:buChar char="ü"/>
            </a:pPr>
            <a:r>
              <a:rPr lang="en-US" sz="2400" dirty="0"/>
              <a:t>Embedded Software</a:t>
            </a:r>
          </a:p>
          <a:p>
            <a:pPr eaLnBrk="0" hangingPunct="0">
              <a:lnSpc>
                <a:spcPct val="90000"/>
              </a:lnSpc>
              <a:buClr>
                <a:schemeClr val="tx2"/>
              </a:buClr>
              <a:buSzPct val="75000"/>
              <a:buFont typeface="Wingdings" panose="05000000000000000000" pitchFamily="2" charset="2"/>
              <a:buChar char="ü"/>
            </a:pPr>
            <a:r>
              <a:rPr lang="en-US" sz="2400" dirty="0"/>
              <a:t>Web Based Software</a:t>
            </a:r>
          </a:p>
          <a:p>
            <a:pPr eaLnBrk="0" hangingPunct="0">
              <a:lnSpc>
                <a:spcPct val="90000"/>
              </a:lnSpc>
              <a:buClr>
                <a:schemeClr val="tx2"/>
              </a:buClr>
              <a:buSzPct val="75000"/>
              <a:buFont typeface="Wingdings" panose="05000000000000000000" pitchFamily="2" charset="2"/>
              <a:buChar char="ü"/>
            </a:pPr>
            <a:r>
              <a:rPr lang="en-US" sz="2400" dirty="0"/>
              <a:t>Artificial Intelligence Software </a:t>
            </a:r>
          </a:p>
          <a:p>
            <a:pPr marL="0" indent="0" eaLnBrk="0" hangingPunct="0">
              <a:lnSpc>
                <a:spcPct val="90000"/>
              </a:lnSpc>
              <a:buClr>
                <a:schemeClr val="tx2"/>
              </a:buClr>
              <a:buSzPct val="75000"/>
              <a:buNone/>
            </a:pPr>
            <a:endParaRPr lang="en-US" sz="2400" dirty="0"/>
          </a:p>
          <a:p>
            <a:pPr marL="0" indent="0" eaLnBrk="0" hangingPunct="0">
              <a:lnSpc>
                <a:spcPct val="90000"/>
              </a:lnSpc>
              <a:buClr>
                <a:schemeClr val="tx2"/>
              </a:buClr>
              <a:buSzPct val="75000"/>
              <a:buNone/>
            </a:pPr>
            <a:endParaRPr lang="en-US" sz="2400" dirty="0"/>
          </a:p>
        </p:txBody>
      </p:sp>
    </p:spTree>
    <p:extLst>
      <p:ext uri="{BB962C8B-B14F-4D97-AF65-F5344CB8AC3E}">
        <p14:creationId xmlns:p14="http://schemas.microsoft.com/office/powerpoint/2010/main" val="3067286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581192" y="996287"/>
            <a:ext cx="8229600" cy="738116"/>
          </a:xfrm>
        </p:spPr>
        <p:txBody>
          <a:bodyPr>
            <a:normAutofit/>
          </a:bodyPr>
          <a:lstStyle/>
          <a:p>
            <a:pPr eaLnBrk="1" hangingPunct="1"/>
            <a:r>
              <a:rPr lang="en-US" altLang="en-US" sz="3200" dirty="0"/>
              <a:t>Problems in software development</a:t>
            </a:r>
          </a:p>
        </p:txBody>
      </p:sp>
      <p:sp>
        <p:nvSpPr>
          <p:cNvPr id="1030" name="Rectangle 3"/>
          <p:cNvSpPr>
            <a:spLocks noGrp="1" noChangeArrowheads="1"/>
          </p:cNvSpPr>
          <p:nvPr>
            <p:ph idx="1"/>
          </p:nvPr>
        </p:nvSpPr>
        <p:spPr>
          <a:xfrm>
            <a:off x="581192" y="2180496"/>
            <a:ext cx="11029615" cy="3906405"/>
          </a:xfrm>
        </p:spPr>
        <p:txBody>
          <a:bodyPr>
            <a:normAutofit/>
          </a:bodyPr>
          <a:lstStyle/>
          <a:p>
            <a:pPr marL="0" indent="0" eaLnBrk="1" hangingPunct="1">
              <a:buNone/>
            </a:pPr>
            <a:r>
              <a:rPr lang="en-US" altLang="en-US" sz="3600" dirty="0" smtClean="0"/>
              <a:t>Common </a:t>
            </a:r>
            <a:r>
              <a:rPr lang="en-US" altLang="en-US" sz="3600" dirty="0"/>
              <a:t>issues</a:t>
            </a:r>
          </a:p>
          <a:p>
            <a:pPr marL="0" indent="0">
              <a:buNone/>
            </a:pPr>
            <a:endParaRPr lang="en-US" altLang="en-US" sz="800" dirty="0"/>
          </a:p>
          <a:p>
            <a:pPr lvl="1" eaLnBrk="1" hangingPunct="1"/>
            <a:r>
              <a:rPr lang="en-US" altLang="en-US" sz="2400" dirty="0" smtClean="0"/>
              <a:t>The final software does not fulfill the needs of the customer</a:t>
            </a:r>
          </a:p>
          <a:p>
            <a:pPr lvl="1" eaLnBrk="1" hangingPunct="1"/>
            <a:r>
              <a:rPr lang="en-US" altLang="en-US" sz="2400" dirty="0" smtClean="0"/>
              <a:t>Hard to extend and improve: if you want to add a functionality later its mission impossible</a:t>
            </a:r>
          </a:p>
          <a:p>
            <a:pPr lvl="1" eaLnBrk="1" hangingPunct="1"/>
            <a:r>
              <a:rPr lang="en-US" altLang="en-US" sz="2400" dirty="0" smtClean="0"/>
              <a:t>Bad documentation</a:t>
            </a:r>
          </a:p>
          <a:p>
            <a:pPr lvl="1" eaLnBrk="1" hangingPunct="1"/>
            <a:r>
              <a:rPr lang="en-US" altLang="en-US" sz="2400" dirty="0" smtClean="0"/>
              <a:t>Bad quality: frequent errors, hard to use, ... </a:t>
            </a:r>
          </a:p>
          <a:p>
            <a:pPr lvl="1" eaLnBrk="1" hangingPunct="1"/>
            <a:r>
              <a:rPr lang="en-US" altLang="en-US" sz="2400" dirty="0" smtClean="0"/>
              <a:t>More time and costs than expected </a:t>
            </a:r>
          </a:p>
        </p:txBody>
      </p:sp>
    </p:spTree>
    <p:extLst>
      <p:ext uri="{BB962C8B-B14F-4D97-AF65-F5344CB8AC3E}">
        <p14:creationId xmlns:p14="http://schemas.microsoft.com/office/powerpoint/2010/main" val="1211173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3276600" y="2130189"/>
            <a:ext cx="5410200" cy="3301620"/>
          </a:xfrm>
        </p:spPr>
        <p:txBody>
          <a:bodyPr>
            <a:normAutofit fontScale="92500"/>
          </a:bodyPr>
          <a:lstStyle/>
          <a:p>
            <a:pPr eaLnBrk="1" hangingPunct="1">
              <a:buFontTx/>
              <a:buNone/>
            </a:pPr>
            <a:endParaRPr lang="en-US" altLang="en-US" sz="3600" i="1" dirty="0"/>
          </a:p>
          <a:p>
            <a:pPr eaLnBrk="1" hangingPunct="1">
              <a:buFontTx/>
              <a:buNone/>
            </a:pPr>
            <a:r>
              <a:rPr lang="en-US" altLang="en-US" sz="3600" i="1" dirty="0"/>
              <a:t>A clever person solves a problem. </a:t>
            </a:r>
          </a:p>
          <a:p>
            <a:pPr eaLnBrk="1" hangingPunct="1">
              <a:buFontTx/>
              <a:buNone/>
            </a:pPr>
            <a:r>
              <a:rPr lang="en-US" altLang="en-US" sz="3600" i="1" dirty="0"/>
              <a:t>A wise person avoids it.</a:t>
            </a:r>
          </a:p>
          <a:p>
            <a:pPr eaLnBrk="1" hangingPunct="1">
              <a:buFontTx/>
              <a:buNone/>
            </a:pPr>
            <a:r>
              <a:rPr lang="en-US" altLang="en-US" sz="3600" dirty="0"/>
              <a:t>	 - Albert Einstein </a:t>
            </a:r>
            <a:br>
              <a:rPr lang="en-US" altLang="en-US" sz="3600" dirty="0"/>
            </a:br>
            <a:endParaRPr lang="en-US" altLang="en-US" sz="3600" dirty="0"/>
          </a:p>
        </p:txBody>
      </p:sp>
    </p:spTree>
    <p:extLst>
      <p:ext uri="{BB962C8B-B14F-4D97-AF65-F5344CB8AC3E}">
        <p14:creationId xmlns:p14="http://schemas.microsoft.com/office/powerpoint/2010/main" val="1219775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44973" y="2129051"/>
            <a:ext cx="8229600" cy="2659039"/>
          </a:xfrm>
        </p:spPr>
        <p:txBody>
          <a:bodyPr>
            <a:normAutofit/>
          </a:bodyPr>
          <a:lstStyle/>
          <a:p>
            <a:pPr algn="ctr" eaLnBrk="1" hangingPunct="1"/>
            <a:r>
              <a:rPr lang="en-US" altLang="en-US" sz="4800" dirty="0">
                <a:solidFill>
                  <a:schemeClr val="tx1"/>
                </a:solidFill>
              </a:rPr>
              <a:t>Solution</a:t>
            </a:r>
            <a:br>
              <a:rPr lang="en-US" altLang="en-US" sz="4800" dirty="0">
                <a:solidFill>
                  <a:schemeClr val="tx1"/>
                </a:solidFill>
              </a:rPr>
            </a:br>
            <a:r>
              <a:rPr lang="en-US" altLang="en-US" sz="4800" dirty="0">
                <a:solidFill>
                  <a:schemeClr val="tx1"/>
                </a:solidFill>
              </a:rPr>
              <a:t/>
            </a:r>
            <a:br>
              <a:rPr lang="en-US" altLang="en-US" sz="4800" dirty="0">
                <a:solidFill>
                  <a:schemeClr val="tx1"/>
                </a:solidFill>
              </a:rPr>
            </a:br>
            <a:r>
              <a:rPr lang="en-US" altLang="en-US" sz="4800" dirty="0">
                <a:solidFill>
                  <a:schemeClr val="tx1"/>
                </a:solidFill>
              </a:rPr>
              <a:t>Software Engineering</a:t>
            </a:r>
          </a:p>
        </p:txBody>
      </p:sp>
    </p:spTree>
    <p:extLst>
      <p:ext uri="{BB962C8B-B14F-4D97-AF65-F5344CB8AC3E}">
        <p14:creationId xmlns:p14="http://schemas.microsoft.com/office/powerpoint/2010/main" val="2124512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81192" y="982638"/>
            <a:ext cx="11029616" cy="733317"/>
          </a:xfrm>
        </p:spPr>
        <p:txBody>
          <a:bodyPr>
            <a:normAutofit/>
          </a:bodyPr>
          <a:lstStyle/>
          <a:p>
            <a:pPr eaLnBrk="1" hangingPunct="1"/>
            <a:r>
              <a:rPr lang="en-GB" altLang="en-US" sz="3200" dirty="0" smtClean="0"/>
              <a:t>SE history</a:t>
            </a:r>
          </a:p>
        </p:txBody>
      </p:sp>
      <p:sp>
        <p:nvSpPr>
          <p:cNvPr id="6147" name="Rectangle 3"/>
          <p:cNvSpPr>
            <a:spLocks noGrp="1" noChangeArrowheads="1"/>
          </p:cNvSpPr>
          <p:nvPr>
            <p:ph idx="1"/>
          </p:nvPr>
        </p:nvSpPr>
        <p:spPr>
          <a:xfrm>
            <a:off x="791570" y="2006221"/>
            <a:ext cx="10617958" cy="4546980"/>
          </a:xfrm>
        </p:spPr>
        <p:txBody>
          <a:bodyPr>
            <a:normAutofit/>
          </a:bodyPr>
          <a:lstStyle/>
          <a:p>
            <a:pPr marL="388278" indent="-354515" algn="just">
              <a:lnSpc>
                <a:spcPct val="90000"/>
              </a:lnSpc>
              <a:buFont typeface="Wingdings 2"/>
              <a:buChar char=""/>
              <a:defRPr/>
            </a:pPr>
            <a:r>
              <a:rPr lang="en-GB" sz="2585" dirty="0">
                <a:solidFill>
                  <a:schemeClr val="accent2"/>
                </a:solidFill>
              </a:rPr>
              <a:t>SE introduced first in 1968 – conference about “software crisis” when the introduction of third generation computer hardware led more complex software systems then before.</a:t>
            </a:r>
          </a:p>
          <a:p>
            <a:pPr marL="33763" indent="0" algn="just">
              <a:lnSpc>
                <a:spcPct val="90000"/>
              </a:lnSpc>
              <a:buNone/>
              <a:defRPr/>
            </a:pPr>
            <a:endParaRPr lang="en-GB" sz="1400" dirty="0">
              <a:solidFill>
                <a:schemeClr val="accent2"/>
              </a:solidFill>
            </a:endParaRPr>
          </a:p>
          <a:p>
            <a:pPr marL="388278" indent="-354515">
              <a:lnSpc>
                <a:spcPct val="90000"/>
              </a:lnSpc>
              <a:buFont typeface="Wingdings 2"/>
              <a:buChar char=""/>
              <a:defRPr/>
            </a:pPr>
            <a:r>
              <a:rPr lang="en-GB" sz="2585" dirty="0"/>
              <a:t>Early approaches based on informal methodologies leading to</a:t>
            </a:r>
          </a:p>
          <a:p>
            <a:pPr marL="666825" lvl="1" indent="-253225">
              <a:lnSpc>
                <a:spcPct val="90000"/>
              </a:lnSpc>
              <a:defRPr/>
            </a:pPr>
            <a:r>
              <a:rPr lang="en-GB" sz="2215" dirty="0">
                <a:solidFill>
                  <a:schemeClr val="bg1"/>
                </a:solidFill>
              </a:rPr>
              <a:t>Delays in software delivery</a:t>
            </a:r>
          </a:p>
          <a:p>
            <a:pPr marL="666825" lvl="1" indent="-253225">
              <a:lnSpc>
                <a:spcPct val="90000"/>
              </a:lnSpc>
              <a:defRPr/>
            </a:pPr>
            <a:r>
              <a:rPr lang="en-GB" sz="2215" dirty="0">
                <a:solidFill>
                  <a:schemeClr val="bg1"/>
                </a:solidFill>
              </a:rPr>
              <a:t>Higher costs than initially estimated</a:t>
            </a:r>
          </a:p>
          <a:p>
            <a:pPr marL="666825" lvl="1" indent="-253225">
              <a:lnSpc>
                <a:spcPct val="90000"/>
              </a:lnSpc>
              <a:defRPr/>
            </a:pPr>
            <a:r>
              <a:rPr lang="en-GB" sz="2215" dirty="0">
                <a:solidFill>
                  <a:schemeClr val="bg1"/>
                </a:solidFill>
              </a:rPr>
              <a:t>Unreliable, difficult to maintain software </a:t>
            </a:r>
          </a:p>
          <a:p>
            <a:pPr marL="388278" indent="-354515">
              <a:lnSpc>
                <a:spcPct val="90000"/>
              </a:lnSpc>
              <a:buFont typeface="Wingdings 2"/>
              <a:buChar char=""/>
              <a:defRPr/>
            </a:pPr>
            <a:r>
              <a:rPr lang="en-GB" sz="2585" dirty="0"/>
              <a:t>Need for new methods and techniques to manage the production of complex software. </a:t>
            </a:r>
          </a:p>
        </p:txBody>
      </p:sp>
    </p:spTree>
    <p:extLst>
      <p:ext uri="{BB962C8B-B14F-4D97-AF65-F5344CB8AC3E}">
        <p14:creationId xmlns:p14="http://schemas.microsoft.com/office/powerpoint/2010/main" val="1097493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r>
              <a:rPr lang="en-US" sz="3200" dirty="0" smtClean="0"/>
              <a:t>Course Content</a:t>
            </a:r>
            <a:endParaRPr lang="en-US" sz="3200" dirty="0"/>
          </a:p>
        </p:txBody>
      </p:sp>
      <p:sp>
        <p:nvSpPr>
          <p:cNvPr id="3" name="Content Placeholder 2"/>
          <p:cNvSpPr>
            <a:spLocks noGrp="1"/>
          </p:cNvSpPr>
          <p:nvPr>
            <p:ph idx="1"/>
          </p:nvPr>
        </p:nvSpPr>
        <p:spPr>
          <a:xfrm>
            <a:off x="1169157" y="1975779"/>
            <a:ext cx="9853684" cy="4493259"/>
          </a:xfrm>
        </p:spPr>
        <p:txBody>
          <a:bodyPr>
            <a:normAutofit fontScale="92500" lnSpcReduction="20000"/>
          </a:bodyPr>
          <a:lstStyle/>
          <a:p>
            <a:pPr algn="just"/>
            <a:r>
              <a:rPr lang="en-US" sz="2400" dirty="0"/>
              <a:t>Principles of Object Technology. OOP Review. Principles of Modeling. </a:t>
            </a:r>
            <a:endParaRPr lang="en-US" sz="2400" dirty="0" smtClean="0"/>
          </a:p>
          <a:p>
            <a:pPr algn="just"/>
            <a:r>
              <a:rPr lang="en-US" sz="2400" dirty="0" smtClean="0"/>
              <a:t>OOA&amp;D Overview</a:t>
            </a:r>
            <a:r>
              <a:rPr lang="en-US" sz="2400" dirty="0"/>
              <a:t>. OO Development Process. </a:t>
            </a:r>
            <a:endParaRPr lang="en-US" sz="2400" dirty="0" smtClean="0"/>
          </a:p>
          <a:p>
            <a:pPr algn="just"/>
            <a:r>
              <a:rPr lang="en-US" sz="2400" dirty="0" smtClean="0"/>
              <a:t>Requirements </a:t>
            </a:r>
            <a:r>
              <a:rPr lang="en-US" sz="2400" dirty="0"/>
              <a:t>Engineering, Analysis, and </a:t>
            </a:r>
            <a:r>
              <a:rPr lang="en-US" sz="2400" dirty="0" smtClean="0"/>
              <a:t>Specification</a:t>
            </a:r>
            <a:r>
              <a:rPr lang="en-US" sz="2400" dirty="0"/>
              <a:t>: Requirements Engineering, Use Cases, Prototyping, </a:t>
            </a:r>
            <a:endParaRPr lang="en-US" sz="2400" dirty="0" smtClean="0"/>
          </a:p>
          <a:p>
            <a:pPr algn="just"/>
            <a:r>
              <a:rPr lang="en-US" sz="2400" dirty="0" smtClean="0"/>
              <a:t>Class </a:t>
            </a:r>
            <a:r>
              <a:rPr lang="en-US" sz="2400" dirty="0"/>
              <a:t>Models. </a:t>
            </a:r>
            <a:r>
              <a:rPr lang="en-US" sz="2400" dirty="0" smtClean="0"/>
              <a:t>Interaction </a:t>
            </a:r>
            <a:r>
              <a:rPr lang="en-US" sz="2400" dirty="0"/>
              <a:t>Diagrams. Verification and Validation. </a:t>
            </a:r>
            <a:endParaRPr lang="en-US" sz="2400" dirty="0" smtClean="0"/>
          </a:p>
          <a:p>
            <a:pPr algn="just"/>
            <a:r>
              <a:rPr lang="en-US" sz="2400" dirty="0" smtClean="0"/>
              <a:t>Architectural </a:t>
            </a:r>
            <a:r>
              <a:rPr lang="en-US" sz="2400" dirty="0"/>
              <a:t>and Detailed Design. </a:t>
            </a:r>
            <a:endParaRPr lang="en-US" sz="2400" dirty="0" smtClean="0"/>
          </a:p>
          <a:p>
            <a:pPr algn="just"/>
            <a:r>
              <a:rPr lang="en-US" sz="2400" dirty="0" smtClean="0"/>
              <a:t>Class </a:t>
            </a:r>
            <a:r>
              <a:rPr lang="en-US" sz="2400" dirty="0"/>
              <a:t>Diagrams. Interaction Diagrams. State Machines and Diagrams. Implementation, </a:t>
            </a:r>
            <a:r>
              <a:rPr lang="en-US" sz="2400" dirty="0" smtClean="0"/>
              <a:t>Package </a:t>
            </a:r>
            <a:r>
              <a:rPr lang="en-US" sz="2400" dirty="0"/>
              <a:t>Diagrams. Activity Diagrams. </a:t>
            </a:r>
            <a:endParaRPr lang="en-US" sz="2400" dirty="0" smtClean="0"/>
          </a:p>
          <a:p>
            <a:pPr algn="just"/>
            <a:r>
              <a:rPr lang="en-US" sz="2400" dirty="0" smtClean="0"/>
              <a:t>OO </a:t>
            </a:r>
            <a:r>
              <a:rPr lang="en-US" sz="2400" dirty="0"/>
              <a:t>Patterns, </a:t>
            </a:r>
            <a:endParaRPr lang="en-US" sz="2400" dirty="0" smtClean="0"/>
          </a:p>
          <a:p>
            <a:pPr algn="just"/>
            <a:r>
              <a:rPr lang="en-US" sz="2400" dirty="0" smtClean="0"/>
              <a:t>Verification </a:t>
            </a:r>
            <a:r>
              <a:rPr lang="en-US" sz="2400" dirty="0"/>
              <a:t>and Validation. </a:t>
            </a:r>
            <a:endParaRPr lang="en-US" sz="2400" dirty="0" smtClean="0"/>
          </a:p>
          <a:p>
            <a:pPr algn="just"/>
            <a:r>
              <a:rPr lang="en-US" sz="2400" dirty="0" smtClean="0"/>
              <a:t>Note</a:t>
            </a:r>
            <a:r>
              <a:rPr lang="en-US" sz="2400" dirty="0"/>
              <a:t>: </a:t>
            </a:r>
            <a:r>
              <a:rPr lang="en-US" sz="2400" dirty="0" smtClean="0"/>
              <a:t>Students </a:t>
            </a:r>
            <a:r>
              <a:rPr lang="en-US" sz="2400" dirty="0"/>
              <a:t>may also be introduced to Object Diagram, Component Diagram, Package </a:t>
            </a:r>
            <a:r>
              <a:rPr lang="en-US" sz="2400" dirty="0" smtClean="0"/>
              <a:t>Diagram</a:t>
            </a:r>
            <a:r>
              <a:rPr lang="en-US" sz="2400" dirty="0"/>
              <a:t>, Deployment Diagram, Network Diagram</a:t>
            </a:r>
            <a:r>
              <a:rPr lang="en-US" sz="2400" dirty="0" smtClean="0"/>
              <a:t>.</a:t>
            </a:r>
            <a:endParaRPr lang="en-US" sz="2400" dirty="0"/>
          </a:p>
        </p:txBody>
      </p:sp>
    </p:spTree>
    <p:extLst>
      <p:ext uri="{BB962C8B-B14F-4D97-AF65-F5344CB8AC3E}">
        <p14:creationId xmlns:p14="http://schemas.microsoft.com/office/powerpoint/2010/main" val="1612581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normAutofit/>
          </a:bodyPr>
          <a:lstStyle/>
          <a:p>
            <a:pPr eaLnBrk="0" hangingPunct="0"/>
            <a:r>
              <a:rPr lang="en-US" sz="3200" dirty="0"/>
              <a:t>What is Software Engineering?</a:t>
            </a:r>
          </a:p>
        </p:txBody>
      </p:sp>
      <p:sp>
        <p:nvSpPr>
          <p:cNvPr id="6147" name="Rectangle 3"/>
          <p:cNvSpPr>
            <a:spLocks noGrp="1" noChangeArrowheads="1"/>
          </p:cNvSpPr>
          <p:nvPr>
            <p:ph type="body" idx="1"/>
          </p:nvPr>
        </p:nvSpPr>
        <p:spPr>
          <a:xfrm>
            <a:off x="2329218" y="1978924"/>
            <a:ext cx="7772400" cy="4326909"/>
          </a:xfrm>
          <a:noFill/>
          <a:ln/>
        </p:spPr>
        <p:txBody>
          <a:bodyPr/>
          <a:lstStyle/>
          <a:p>
            <a:pPr marL="0" indent="0" eaLnBrk="0" hangingPunct="0">
              <a:lnSpc>
                <a:spcPct val="90000"/>
              </a:lnSpc>
              <a:buClr>
                <a:schemeClr val="tx2"/>
              </a:buClr>
              <a:buSzPct val="75000"/>
              <a:buNone/>
            </a:pPr>
            <a:endParaRPr lang="en-US" sz="2800" dirty="0"/>
          </a:p>
          <a:p>
            <a:pPr eaLnBrk="0" hangingPunct="0">
              <a:lnSpc>
                <a:spcPct val="90000"/>
              </a:lnSpc>
              <a:buClr>
                <a:schemeClr val="tx2"/>
              </a:buClr>
              <a:buSzPct val="75000"/>
              <a:buFont typeface="Monotype Sorts" pitchFamily="2" charset="2"/>
              <a:buChar char="l"/>
            </a:pPr>
            <a:r>
              <a:rPr lang="en-US" sz="2800" dirty="0"/>
              <a:t>Systematic approach for developing software</a:t>
            </a:r>
          </a:p>
          <a:p>
            <a:pPr eaLnBrk="0" hangingPunct="0">
              <a:lnSpc>
                <a:spcPct val="90000"/>
              </a:lnSpc>
              <a:buClr>
                <a:schemeClr val="tx2"/>
              </a:buClr>
              <a:buSzPct val="75000"/>
              <a:buFont typeface="Monotype Sorts" pitchFamily="2" charset="2"/>
              <a:buChar char="l"/>
            </a:pPr>
            <a:endParaRPr lang="en-US" sz="2800" dirty="0"/>
          </a:p>
          <a:p>
            <a:pPr eaLnBrk="0" hangingPunct="0">
              <a:lnSpc>
                <a:spcPct val="90000"/>
              </a:lnSpc>
              <a:buClr>
                <a:schemeClr val="tx2"/>
              </a:buClr>
              <a:buSzPct val="75000"/>
              <a:buFont typeface="Monotype Sorts" pitchFamily="2" charset="2"/>
              <a:buChar char="l"/>
            </a:pPr>
            <a:r>
              <a:rPr lang="en-US" sz="2800" dirty="0"/>
              <a:t> Methods and techniques to develop and maintain quality software to solve problems. </a:t>
            </a:r>
          </a:p>
          <a:p>
            <a:pPr eaLnBrk="0" hangingPunct="0">
              <a:lnSpc>
                <a:spcPct val="90000"/>
              </a:lnSpc>
              <a:buFontTx/>
              <a:buNone/>
            </a:pPr>
            <a:endParaRPr lang="en-US" sz="2800" dirty="0"/>
          </a:p>
          <a:p>
            <a:pPr eaLnBrk="0" hangingPunct="0">
              <a:lnSpc>
                <a:spcPct val="90000"/>
              </a:lnSpc>
              <a:buClr>
                <a:schemeClr val="tx2"/>
              </a:buClr>
              <a:buSzPct val="75000"/>
              <a:buFont typeface="Monotype Sorts" pitchFamily="2" charset="2"/>
              <a:buChar char="l"/>
            </a:pPr>
            <a:r>
              <a:rPr lang="en-US" sz="2800" dirty="0"/>
              <a:t>Study of the </a:t>
            </a:r>
            <a:r>
              <a:rPr lang="en-US" sz="2800" i="1" u="sng" dirty="0"/>
              <a:t>principles</a:t>
            </a:r>
            <a:r>
              <a:rPr lang="en-US" sz="2800" dirty="0"/>
              <a:t> and </a:t>
            </a:r>
            <a:r>
              <a:rPr lang="en-US" sz="2800" i="1" u="sng" dirty="0"/>
              <a:t>methodologies</a:t>
            </a:r>
            <a:r>
              <a:rPr lang="en-US" sz="2800" dirty="0"/>
              <a:t> for developing and maintaining software systems.  </a:t>
            </a:r>
          </a:p>
        </p:txBody>
      </p:sp>
    </p:spTree>
    <p:extLst>
      <p:ext uri="{BB962C8B-B14F-4D97-AF65-F5344CB8AC3E}">
        <p14:creationId xmlns:p14="http://schemas.microsoft.com/office/powerpoint/2010/main" val="2763025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9212" y="873457"/>
            <a:ext cx="7772400" cy="866632"/>
          </a:xfrm>
          <a:noFill/>
          <a:ln/>
        </p:spPr>
        <p:txBody>
          <a:bodyPr/>
          <a:lstStyle/>
          <a:p>
            <a:pPr eaLnBrk="0" hangingPunct="0"/>
            <a:r>
              <a:rPr lang="en-US" sz="3200" dirty="0"/>
              <a:t>What is </a:t>
            </a:r>
            <a:r>
              <a:rPr lang="en-US" sz="3200" dirty="0" smtClean="0"/>
              <a:t>Software?</a:t>
            </a:r>
            <a:endParaRPr lang="en-US" dirty="0"/>
          </a:p>
        </p:txBody>
      </p:sp>
      <p:sp>
        <p:nvSpPr>
          <p:cNvPr id="8195" name="Rectangle 3"/>
          <p:cNvSpPr>
            <a:spLocks noGrp="1" noChangeArrowheads="1"/>
          </p:cNvSpPr>
          <p:nvPr>
            <p:ph type="body" idx="1"/>
          </p:nvPr>
        </p:nvSpPr>
        <p:spPr>
          <a:xfrm>
            <a:off x="1577480" y="2112257"/>
            <a:ext cx="8139726" cy="3678303"/>
          </a:xfrm>
          <a:noFill/>
          <a:ln/>
        </p:spPr>
        <p:txBody>
          <a:bodyPr>
            <a:normAutofit lnSpcReduction="10000"/>
          </a:bodyPr>
          <a:lstStyle/>
          <a:p>
            <a:pPr>
              <a:buNone/>
            </a:pPr>
            <a:endParaRPr lang="en-US" altLang="en-US" sz="2800" dirty="0"/>
          </a:p>
          <a:p>
            <a:pPr>
              <a:buNone/>
            </a:pPr>
            <a:r>
              <a:rPr lang="en-US" altLang="en-US" sz="2800" dirty="0"/>
              <a:t>According to the IEEE</a:t>
            </a:r>
          </a:p>
          <a:p>
            <a:pPr>
              <a:buNone/>
            </a:pPr>
            <a:endParaRPr lang="en-US" altLang="en-US" sz="2800" dirty="0"/>
          </a:p>
          <a:p>
            <a:pPr>
              <a:buNone/>
            </a:pPr>
            <a:r>
              <a:rPr lang="en-US" altLang="en-US" sz="2800" dirty="0"/>
              <a:t>Software is:</a:t>
            </a:r>
          </a:p>
          <a:p>
            <a:pPr algn="just">
              <a:buNone/>
            </a:pPr>
            <a:r>
              <a:rPr lang="en-US" altLang="en-US" sz="2800" i="1" dirty="0"/>
              <a:t>	“Computer programs, procedures, and possibly associated documentation and data pertaining to the operation of a computer system”.</a:t>
            </a:r>
            <a:endParaRPr lang="en-US" altLang="en-US" sz="2800" dirty="0"/>
          </a:p>
          <a:p>
            <a:pPr eaLnBrk="0" hangingPunct="0">
              <a:lnSpc>
                <a:spcPct val="90000"/>
              </a:lnSpc>
              <a:buClr>
                <a:schemeClr val="tx2"/>
              </a:buClr>
              <a:buSzPct val="75000"/>
              <a:buFont typeface="Monotype Sorts" pitchFamily="2" charset="2"/>
              <a:buChar char="l"/>
            </a:pPr>
            <a:endParaRPr lang="en-US" sz="2800" i="1" u="sng" dirty="0"/>
          </a:p>
        </p:txBody>
      </p:sp>
    </p:spTree>
    <p:extLst>
      <p:ext uri="{BB962C8B-B14F-4D97-AF65-F5344CB8AC3E}">
        <p14:creationId xmlns:p14="http://schemas.microsoft.com/office/powerpoint/2010/main" val="2021306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575894" y="729658"/>
            <a:ext cx="11029616" cy="854667"/>
          </a:xfrm>
        </p:spPr>
        <p:txBody>
          <a:bodyPr>
            <a:normAutofit/>
          </a:bodyPr>
          <a:lstStyle/>
          <a:p>
            <a:pPr eaLnBrk="1" hangingPunct="1"/>
            <a:r>
              <a:rPr lang="en-US" altLang="en-US" sz="3200" dirty="0" smtClean="0"/>
              <a:t>The Role of Software Engineering</a:t>
            </a:r>
          </a:p>
        </p:txBody>
      </p:sp>
      <p:sp>
        <p:nvSpPr>
          <p:cNvPr id="14339" name="Cloud"/>
          <p:cNvSpPr>
            <a:spLocks noChangeAspect="1" noEditPoints="1" noChangeArrowheads="1"/>
          </p:cNvSpPr>
          <p:nvPr/>
        </p:nvSpPr>
        <p:spPr bwMode="auto">
          <a:xfrm>
            <a:off x="8151813" y="3117851"/>
            <a:ext cx="1930400" cy="12938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53882" dir="2700000" algn="ctr" rotWithShape="0">
              <a:srgbClr val="808080"/>
            </a:outerShdw>
          </a:effectLst>
        </p:spPr>
        <p:txBody>
          <a:bodyPr tIns="457200" bIns="320040"/>
          <a:lstStyle/>
          <a:p>
            <a:endParaRPr lang="en-US"/>
          </a:p>
        </p:txBody>
      </p:sp>
      <p:pic>
        <p:nvPicPr>
          <p:cNvPr id="14340" name="Picture 669" descr="MCj041197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2438" y="2144714"/>
            <a:ext cx="459581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Cloud"/>
          <p:cNvSpPr>
            <a:spLocks noChangeAspect="1" noEditPoints="1" noChangeArrowheads="1"/>
          </p:cNvSpPr>
          <p:nvPr/>
        </p:nvSpPr>
        <p:spPr bwMode="auto">
          <a:xfrm>
            <a:off x="1685926" y="3390900"/>
            <a:ext cx="3108325" cy="2082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53882" dir="2700000" algn="ctr" rotWithShape="0">
              <a:srgbClr val="808080"/>
            </a:outerShdw>
          </a:effectLst>
        </p:spPr>
        <p:txBody>
          <a:bodyPr tIns="457200" bIns="320040"/>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a:r>
              <a:rPr lang="en-US" altLang="en-US" sz="1800"/>
              <a:t>Customer</a:t>
            </a:r>
          </a:p>
        </p:txBody>
      </p:sp>
      <p:sp>
        <p:nvSpPr>
          <p:cNvPr id="14342" name="WordArt 671"/>
          <p:cNvSpPr>
            <a:spLocks noChangeAspect="1" noChangeArrowheads="1" noChangeShapeType="1" noTextEdit="1"/>
          </p:cNvSpPr>
          <p:nvPr/>
        </p:nvSpPr>
        <p:spPr bwMode="auto">
          <a:xfrm rot="-734604">
            <a:off x="4911725" y="4216401"/>
            <a:ext cx="3113088" cy="568325"/>
          </a:xfrm>
          <a:prstGeom prst="rect">
            <a:avLst/>
          </a:prstGeom>
        </p:spPr>
        <p:txBody>
          <a:bodyPr wrap="none" fromWordArt="1">
            <a:prstTxWarp prst="textCascadeUp">
              <a:avLst>
                <a:gd name="adj" fmla="val 28569"/>
              </a:avLst>
            </a:prstTxWarp>
          </a:bodyPr>
          <a:lstStyle/>
          <a:p>
            <a:pPr algn="ctr"/>
            <a:r>
              <a:rPr lang="en-US" kern="10">
                <a:ln w="9525">
                  <a:solidFill>
                    <a:srgbClr val="000000"/>
                  </a:solidFill>
                  <a:round/>
                  <a:headEnd/>
                  <a:tailEnd/>
                </a:ln>
                <a:solidFill>
                  <a:srgbClr val="000000"/>
                </a:solidFill>
                <a:latin typeface="Arial Black" panose="020B0A04020102020204" pitchFamily="34" charset="0"/>
              </a:rPr>
              <a:t>Software Engineering</a:t>
            </a:r>
          </a:p>
        </p:txBody>
      </p:sp>
      <p:sp>
        <p:nvSpPr>
          <p:cNvPr id="14343" name="Text Box 672"/>
          <p:cNvSpPr txBox="1">
            <a:spLocks noChangeArrowheads="1"/>
          </p:cNvSpPr>
          <p:nvPr/>
        </p:nvSpPr>
        <p:spPr bwMode="auto">
          <a:xfrm>
            <a:off x="8618538" y="4443414"/>
            <a:ext cx="1377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0" rIns="9144" bIns="0">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algn="ctr" eaLnBrk="1" hangingPunct="1"/>
            <a:r>
              <a:rPr lang="en-US" altLang="en-US" sz="1800"/>
              <a:t>Programmer</a:t>
            </a:r>
          </a:p>
        </p:txBody>
      </p:sp>
      <p:sp>
        <p:nvSpPr>
          <p:cNvPr id="14344" name="TextBox 1"/>
          <p:cNvSpPr txBox="1">
            <a:spLocks noChangeArrowheads="1"/>
          </p:cNvSpPr>
          <p:nvPr/>
        </p:nvSpPr>
        <p:spPr bwMode="auto">
          <a:xfrm>
            <a:off x="2179638" y="1879599"/>
            <a:ext cx="712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800" dirty="0"/>
              <a:t>A bridge from customer needs to programming implementation</a:t>
            </a:r>
          </a:p>
        </p:txBody>
      </p:sp>
      <p:sp>
        <p:nvSpPr>
          <p:cNvPr id="14345" name="TextBox 10"/>
          <p:cNvSpPr txBox="1">
            <a:spLocks noChangeArrowheads="1"/>
          </p:cNvSpPr>
          <p:nvPr/>
        </p:nvSpPr>
        <p:spPr bwMode="auto">
          <a:xfrm>
            <a:off x="4040188" y="5681663"/>
            <a:ext cx="63309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u="sng"/>
              <a:t>First law of software engineering</a:t>
            </a:r>
            <a:endParaRPr lang="en-US" altLang="en-US" sz="1800" u="sng"/>
          </a:p>
          <a:p>
            <a:pPr eaLnBrk="1" hangingPunct="1"/>
            <a:r>
              <a:rPr lang="en-US" altLang="en-US" sz="1800"/>
              <a:t>Software engineer is willing to learn the problem domain</a:t>
            </a:r>
          </a:p>
          <a:p>
            <a:pPr eaLnBrk="1" hangingPunct="1"/>
            <a:r>
              <a:rPr lang="en-US" altLang="en-US" sz="1600"/>
              <a:t>(problem cannot be solved without understanding it first)</a:t>
            </a:r>
          </a:p>
        </p:txBody>
      </p:sp>
    </p:spTree>
    <p:extLst>
      <p:ext uri="{BB962C8B-B14F-4D97-AF65-F5344CB8AC3E}">
        <p14:creationId xmlns:p14="http://schemas.microsoft.com/office/powerpoint/2010/main" val="1623996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575894" y="729658"/>
            <a:ext cx="11029616" cy="854667"/>
          </a:xfrm>
        </p:spPr>
        <p:txBody>
          <a:bodyPr>
            <a:normAutofit/>
          </a:bodyPr>
          <a:lstStyle/>
          <a:p>
            <a:pPr eaLnBrk="1" hangingPunct="1"/>
            <a:r>
              <a:rPr lang="en-US" altLang="en-US" sz="3200" dirty="0" smtClean="0"/>
              <a:t>Hardware vs software</a:t>
            </a:r>
          </a:p>
        </p:txBody>
      </p:sp>
      <p:sp>
        <p:nvSpPr>
          <p:cNvPr id="14344" name="TextBox 1"/>
          <p:cNvSpPr txBox="1">
            <a:spLocks noChangeArrowheads="1"/>
          </p:cNvSpPr>
          <p:nvPr/>
        </p:nvSpPr>
        <p:spPr bwMode="auto">
          <a:xfrm>
            <a:off x="764276" y="2385235"/>
            <a:ext cx="45583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altLang="en-US" sz="1800" dirty="0" smtClean="0"/>
              <a:t>Failure curve for hardware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94" y="3099806"/>
            <a:ext cx="5527617" cy="3758194"/>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309" y="3099806"/>
            <a:ext cx="5505260" cy="3655836"/>
          </a:xfrm>
          <a:prstGeom prst="rect">
            <a:avLst/>
          </a:prstGeom>
        </p:spPr>
      </p:pic>
      <p:sp>
        <p:nvSpPr>
          <p:cNvPr id="12" name="TextBox 1"/>
          <p:cNvSpPr txBox="1">
            <a:spLocks noChangeArrowheads="1"/>
          </p:cNvSpPr>
          <p:nvPr/>
        </p:nvSpPr>
        <p:spPr bwMode="auto">
          <a:xfrm>
            <a:off x="6878472" y="2264680"/>
            <a:ext cx="49154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defRPr>
            </a:lvl1pPr>
            <a:lvl2pPr marL="742950" indent="-285750" eaLnBrk="0" hangingPunct="0">
              <a:defRPr sz="2400" b="1">
                <a:solidFill>
                  <a:schemeClr val="tx1"/>
                </a:solidFill>
                <a:latin typeface="Arial" panose="020B0604020202020204" pitchFamily="34" charset="0"/>
              </a:defRPr>
            </a:lvl2pPr>
            <a:lvl3pPr marL="1143000" indent="-228600" eaLnBrk="0" hangingPunct="0">
              <a:defRPr sz="2400" b="1">
                <a:solidFill>
                  <a:schemeClr val="tx1"/>
                </a:solidFill>
                <a:latin typeface="Arial" panose="020B0604020202020204" pitchFamily="34" charset="0"/>
              </a:defRPr>
            </a:lvl3pPr>
            <a:lvl4pPr marL="1600200" indent="-228600" eaLnBrk="0" hangingPunct="0">
              <a:defRPr sz="2400" b="1">
                <a:solidFill>
                  <a:schemeClr val="tx1"/>
                </a:solidFill>
                <a:latin typeface="Arial" panose="020B0604020202020204" pitchFamily="34" charset="0"/>
              </a:defRPr>
            </a:lvl4pPr>
            <a:lvl5pPr marL="2057400" indent="-228600" eaLnBrk="0" hangingPunct="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r>
              <a:rPr lang="en-US" sz="1800" dirty="0"/>
              <a:t>Idealized and actual failure curves for software</a:t>
            </a:r>
            <a:endParaRPr lang="en-US" altLang="en-US" sz="1800" dirty="0" smtClean="0"/>
          </a:p>
        </p:txBody>
      </p:sp>
    </p:spTree>
    <p:extLst>
      <p:ext uri="{BB962C8B-B14F-4D97-AF65-F5344CB8AC3E}">
        <p14:creationId xmlns:p14="http://schemas.microsoft.com/office/powerpoint/2010/main" val="1534038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2890" y="3057100"/>
            <a:ext cx="9935570" cy="923216"/>
          </a:xfrm>
        </p:spPr>
        <p:txBody>
          <a:bodyPr>
            <a:noAutofit/>
          </a:bodyPr>
          <a:lstStyle/>
          <a:p>
            <a:pPr>
              <a:defRPr/>
            </a:pPr>
            <a:r>
              <a:rPr lang="en-GB" sz="3200" dirty="0">
                <a:solidFill>
                  <a:schemeClr val="tx1"/>
                </a:solidFill>
              </a:rPr>
              <a:t>What are the attributes of good software?</a:t>
            </a:r>
          </a:p>
        </p:txBody>
      </p:sp>
    </p:spTree>
    <p:extLst>
      <p:ext uri="{BB962C8B-B14F-4D97-AF65-F5344CB8AC3E}">
        <p14:creationId xmlns:p14="http://schemas.microsoft.com/office/powerpoint/2010/main" val="1282218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80030" y="685083"/>
            <a:ext cx="7772400" cy="914400"/>
          </a:xfrm>
        </p:spPr>
        <p:txBody>
          <a:bodyPr>
            <a:normAutofit/>
          </a:bodyPr>
          <a:lstStyle/>
          <a:p>
            <a:pPr eaLnBrk="1" hangingPunct="1"/>
            <a:r>
              <a:rPr lang="en-GB" altLang="en-US" sz="3200" dirty="0" smtClean="0"/>
              <a:t>Software Development</a:t>
            </a:r>
          </a:p>
        </p:txBody>
      </p:sp>
      <p:sp>
        <p:nvSpPr>
          <p:cNvPr id="7171" name="Rectangle 3"/>
          <p:cNvSpPr>
            <a:spLocks noGrp="1" noChangeArrowheads="1"/>
          </p:cNvSpPr>
          <p:nvPr>
            <p:ph idx="1"/>
          </p:nvPr>
        </p:nvSpPr>
        <p:spPr>
          <a:xfrm>
            <a:off x="1805354" y="1524001"/>
            <a:ext cx="8581292" cy="4800599"/>
          </a:xfrm>
        </p:spPr>
        <p:txBody>
          <a:bodyPr>
            <a:normAutofit/>
          </a:bodyPr>
          <a:lstStyle/>
          <a:p>
            <a:pPr marL="33763" indent="0">
              <a:lnSpc>
                <a:spcPct val="90000"/>
              </a:lnSpc>
              <a:buNone/>
              <a:defRPr/>
            </a:pPr>
            <a:r>
              <a:rPr lang="en-US" sz="3200" b="1"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383" y="2421342"/>
            <a:ext cx="5905541" cy="4096183"/>
          </a:xfrm>
          <a:prstGeom prst="rect">
            <a:avLst/>
          </a:prstGeom>
        </p:spPr>
      </p:pic>
    </p:spTree>
    <p:extLst>
      <p:ext uri="{BB962C8B-B14F-4D97-AF65-F5344CB8AC3E}">
        <p14:creationId xmlns:p14="http://schemas.microsoft.com/office/powerpoint/2010/main" val="204890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sz="3200" dirty="0"/>
              <a:t>Software Engineering Phases</a:t>
            </a:r>
          </a:p>
        </p:txBody>
      </p:sp>
      <p:sp>
        <p:nvSpPr>
          <p:cNvPr id="39939" name="Rectangle 3"/>
          <p:cNvSpPr>
            <a:spLocks noGrp="1" noChangeArrowheads="1"/>
          </p:cNvSpPr>
          <p:nvPr>
            <p:ph type="body" idx="1"/>
          </p:nvPr>
        </p:nvSpPr>
        <p:spPr>
          <a:xfrm>
            <a:off x="1851547" y="2374710"/>
            <a:ext cx="7772400" cy="3612084"/>
          </a:xfrm>
        </p:spPr>
        <p:txBody>
          <a:bodyPr>
            <a:noAutofit/>
          </a:bodyPr>
          <a:lstStyle/>
          <a:p>
            <a:pPr>
              <a:lnSpc>
                <a:spcPct val="180000"/>
              </a:lnSpc>
            </a:pPr>
            <a:r>
              <a:rPr lang="en-US" sz="3200" dirty="0"/>
              <a:t>Definition:  What?</a:t>
            </a:r>
          </a:p>
          <a:p>
            <a:pPr>
              <a:lnSpc>
                <a:spcPct val="180000"/>
              </a:lnSpc>
            </a:pPr>
            <a:r>
              <a:rPr lang="en-US" sz="3200" dirty="0"/>
              <a:t>Development:  How?</a:t>
            </a:r>
          </a:p>
          <a:p>
            <a:pPr>
              <a:lnSpc>
                <a:spcPct val="180000"/>
              </a:lnSpc>
            </a:pPr>
            <a:r>
              <a:rPr lang="en-US" sz="3200" dirty="0"/>
              <a:t>Maintenance:  Managing change</a:t>
            </a:r>
          </a:p>
          <a:p>
            <a:pPr>
              <a:lnSpc>
                <a:spcPct val="180000"/>
              </a:lnSpc>
            </a:pPr>
            <a:r>
              <a:rPr lang="en-US" sz="3200" dirty="0"/>
              <a:t>Umbrella Activities: Throughout lifecycle</a:t>
            </a:r>
          </a:p>
        </p:txBody>
      </p:sp>
    </p:spTree>
    <p:extLst>
      <p:ext uri="{BB962C8B-B14F-4D97-AF65-F5344CB8AC3E}">
        <p14:creationId xmlns:p14="http://schemas.microsoft.com/office/powerpoint/2010/main" val="2702513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sz="3200" dirty="0"/>
              <a:t>Definition</a:t>
            </a:r>
          </a:p>
        </p:txBody>
      </p:sp>
      <p:sp>
        <p:nvSpPr>
          <p:cNvPr id="40963" name="Rectangle 3"/>
          <p:cNvSpPr>
            <a:spLocks noGrp="1" noChangeArrowheads="1"/>
          </p:cNvSpPr>
          <p:nvPr>
            <p:ph type="body" idx="1"/>
          </p:nvPr>
        </p:nvSpPr>
        <p:spPr>
          <a:xfrm>
            <a:off x="1563831" y="2125905"/>
            <a:ext cx="7252623" cy="4070179"/>
          </a:xfrm>
        </p:spPr>
        <p:txBody>
          <a:bodyPr>
            <a:noAutofit/>
          </a:bodyPr>
          <a:lstStyle/>
          <a:p>
            <a:pPr marL="0" indent="0">
              <a:lnSpc>
                <a:spcPct val="150000"/>
              </a:lnSpc>
              <a:buNone/>
            </a:pPr>
            <a:r>
              <a:rPr lang="en-US" sz="2400" dirty="0" smtClean="0"/>
              <a:t>REQUIREMENTS DEFINITION AND ANALYSIS</a:t>
            </a:r>
          </a:p>
          <a:p>
            <a:pPr marL="324000" lvl="1" indent="0">
              <a:lnSpc>
                <a:spcPct val="150000"/>
              </a:lnSpc>
              <a:buNone/>
            </a:pPr>
            <a:r>
              <a:rPr lang="en-US" sz="2400" dirty="0" smtClean="0"/>
              <a:t>	Developer </a:t>
            </a:r>
            <a:r>
              <a:rPr lang="en-US" sz="2400" dirty="0"/>
              <a:t>must understand</a:t>
            </a:r>
          </a:p>
          <a:p>
            <a:pPr lvl="2">
              <a:lnSpc>
                <a:spcPct val="150000"/>
              </a:lnSpc>
            </a:pPr>
            <a:r>
              <a:rPr lang="en-US" sz="2400" dirty="0"/>
              <a:t>Application domain</a:t>
            </a:r>
          </a:p>
          <a:p>
            <a:pPr lvl="2">
              <a:lnSpc>
                <a:spcPct val="150000"/>
              </a:lnSpc>
            </a:pPr>
            <a:r>
              <a:rPr lang="en-US" sz="2400" dirty="0"/>
              <a:t>Required functionality</a:t>
            </a:r>
          </a:p>
          <a:p>
            <a:pPr lvl="2">
              <a:lnSpc>
                <a:spcPct val="150000"/>
              </a:lnSpc>
            </a:pPr>
            <a:r>
              <a:rPr lang="en-US" sz="2400" dirty="0"/>
              <a:t>Required performance</a:t>
            </a:r>
          </a:p>
          <a:p>
            <a:pPr lvl="2">
              <a:lnSpc>
                <a:spcPct val="150000"/>
              </a:lnSpc>
            </a:pPr>
            <a:r>
              <a:rPr lang="en-US" sz="2400" dirty="0"/>
              <a:t>User interface</a:t>
            </a:r>
          </a:p>
        </p:txBody>
      </p:sp>
    </p:spTree>
    <p:extLst>
      <p:ext uri="{BB962C8B-B14F-4D97-AF65-F5344CB8AC3E}">
        <p14:creationId xmlns:p14="http://schemas.microsoft.com/office/powerpoint/2010/main" val="3243497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sz="3200" dirty="0"/>
              <a:t>Definition (cont.)</a:t>
            </a:r>
          </a:p>
        </p:txBody>
      </p:sp>
      <p:sp>
        <p:nvSpPr>
          <p:cNvPr id="41987" name="Rectangle 3"/>
          <p:cNvSpPr>
            <a:spLocks noGrp="1" noChangeArrowheads="1"/>
          </p:cNvSpPr>
          <p:nvPr>
            <p:ph type="body" sz="half" idx="1"/>
          </p:nvPr>
        </p:nvSpPr>
        <p:spPr>
          <a:xfrm>
            <a:off x="1519451" y="2427027"/>
            <a:ext cx="3810000" cy="4114800"/>
          </a:xfrm>
        </p:spPr>
        <p:txBody>
          <a:bodyPr/>
          <a:lstStyle/>
          <a:p>
            <a:r>
              <a:rPr lang="en-US" sz="2800" dirty="0" smtClean="0"/>
              <a:t>Project </a:t>
            </a:r>
            <a:r>
              <a:rPr lang="en-US" sz="2800" dirty="0"/>
              <a:t>planning</a:t>
            </a:r>
          </a:p>
          <a:p>
            <a:pPr lvl="1"/>
            <a:r>
              <a:rPr lang="en-US" sz="2800" dirty="0"/>
              <a:t>Allocate resources</a:t>
            </a:r>
          </a:p>
          <a:p>
            <a:pPr lvl="1"/>
            <a:r>
              <a:rPr lang="en-US" sz="2800" dirty="0"/>
              <a:t>Estimate costs </a:t>
            </a:r>
          </a:p>
          <a:p>
            <a:pPr lvl="1"/>
            <a:r>
              <a:rPr lang="en-US" sz="2800" dirty="0"/>
              <a:t>Define work tasks</a:t>
            </a:r>
          </a:p>
          <a:p>
            <a:pPr lvl="1"/>
            <a:r>
              <a:rPr lang="en-US" sz="2800" dirty="0"/>
              <a:t>Define schedule</a:t>
            </a:r>
          </a:p>
        </p:txBody>
      </p:sp>
      <p:sp>
        <p:nvSpPr>
          <p:cNvPr id="41988" name="Rectangle 4"/>
          <p:cNvSpPr>
            <a:spLocks noGrp="1" noChangeArrowheads="1"/>
          </p:cNvSpPr>
          <p:nvPr>
            <p:ph type="body" sz="half" idx="2"/>
          </p:nvPr>
        </p:nvSpPr>
        <p:spPr>
          <a:xfrm>
            <a:off x="6739720" y="2427027"/>
            <a:ext cx="3962400" cy="4114800"/>
          </a:xfrm>
        </p:spPr>
        <p:txBody>
          <a:bodyPr/>
          <a:lstStyle/>
          <a:p>
            <a:pPr>
              <a:lnSpc>
                <a:spcPct val="140000"/>
              </a:lnSpc>
            </a:pPr>
            <a:r>
              <a:rPr lang="en-US" sz="2800" dirty="0"/>
              <a:t>System analysis</a:t>
            </a:r>
          </a:p>
          <a:p>
            <a:pPr lvl="1"/>
            <a:r>
              <a:rPr lang="en-US" sz="2800" dirty="0"/>
              <a:t>Allocate system resources to</a:t>
            </a:r>
          </a:p>
          <a:p>
            <a:pPr lvl="2"/>
            <a:r>
              <a:rPr lang="en-US" sz="2800" dirty="0"/>
              <a:t>Hardware</a:t>
            </a:r>
          </a:p>
          <a:p>
            <a:pPr lvl="2"/>
            <a:r>
              <a:rPr lang="en-US" sz="2800" dirty="0"/>
              <a:t>Software</a:t>
            </a:r>
          </a:p>
          <a:p>
            <a:pPr lvl="2"/>
            <a:r>
              <a:rPr lang="en-US" sz="2800" dirty="0"/>
              <a:t>Users</a:t>
            </a:r>
            <a:endParaRPr lang="en-US" sz="2000" dirty="0"/>
          </a:p>
        </p:txBody>
      </p:sp>
    </p:spTree>
    <p:extLst>
      <p:ext uri="{BB962C8B-B14F-4D97-AF65-F5344CB8AC3E}">
        <p14:creationId xmlns:p14="http://schemas.microsoft.com/office/powerpoint/2010/main" val="1598800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a:t>Development</a:t>
            </a:r>
          </a:p>
        </p:txBody>
      </p:sp>
      <p:sp>
        <p:nvSpPr>
          <p:cNvPr id="43011" name="Rectangle 3"/>
          <p:cNvSpPr>
            <a:spLocks noGrp="1" noChangeArrowheads="1"/>
          </p:cNvSpPr>
          <p:nvPr>
            <p:ph type="body" idx="1"/>
          </p:nvPr>
        </p:nvSpPr>
        <p:spPr>
          <a:xfrm>
            <a:off x="922386" y="2248735"/>
            <a:ext cx="8248909" cy="3988292"/>
          </a:xfrm>
        </p:spPr>
        <p:txBody>
          <a:bodyPr>
            <a:normAutofit fontScale="92500" lnSpcReduction="20000"/>
          </a:bodyPr>
          <a:lstStyle/>
          <a:p>
            <a:pPr marL="0" indent="0">
              <a:lnSpc>
                <a:spcPct val="120000"/>
              </a:lnSpc>
              <a:buNone/>
            </a:pPr>
            <a:r>
              <a:rPr lang="en-US" sz="2800" dirty="0" smtClean="0"/>
              <a:t>SOFTWARE DESIGN</a:t>
            </a:r>
          </a:p>
          <a:p>
            <a:pPr lvl="1">
              <a:lnSpc>
                <a:spcPct val="120000"/>
              </a:lnSpc>
            </a:pPr>
            <a:r>
              <a:rPr lang="en-US" sz="2800" dirty="0" smtClean="0"/>
              <a:t>User </a:t>
            </a:r>
            <a:r>
              <a:rPr lang="en-US" sz="2800" dirty="0"/>
              <a:t>interface design</a:t>
            </a:r>
          </a:p>
          <a:p>
            <a:pPr lvl="1">
              <a:lnSpc>
                <a:spcPct val="120000"/>
              </a:lnSpc>
            </a:pPr>
            <a:r>
              <a:rPr lang="en-US" sz="2800" dirty="0"/>
              <a:t>High-level design</a:t>
            </a:r>
          </a:p>
          <a:p>
            <a:pPr lvl="2">
              <a:lnSpc>
                <a:spcPct val="120000"/>
              </a:lnSpc>
            </a:pPr>
            <a:r>
              <a:rPr lang="en-US" sz="2800" dirty="0"/>
              <a:t>Define modular components</a:t>
            </a:r>
          </a:p>
          <a:p>
            <a:pPr lvl="2">
              <a:lnSpc>
                <a:spcPct val="120000"/>
              </a:lnSpc>
            </a:pPr>
            <a:r>
              <a:rPr lang="en-US" sz="2800" dirty="0"/>
              <a:t>Define major data structures</a:t>
            </a:r>
          </a:p>
          <a:p>
            <a:pPr lvl="1">
              <a:lnSpc>
                <a:spcPct val="120000"/>
              </a:lnSpc>
            </a:pPr>
            <a:r>
              <a:rPr lang="en-US" sz="2800" dirty="0"/>
              <a:t>Detailed </a:t>
            </a:r>
            <a:r>
              <a:rPr lang="en-US" sz="2800" dirty="0" smtClean="0"/>
              <a:t>design/Low level Design</a:t>
            </a:r>
            <a:endParaRPr lang="en-US" sz="2800" dirty="0"/>
          </a:p>
          <a:p>
            <a:pPr lvl="2">
              <a:lnSpc>
                <a:spcPct val="120000"/>
              </a:lnSpc>
            </a:pPr>
            <a:r>
              <a:rPr lang="en-US" sz="2800" dirty="0"/>
              <a:t>Define algorithms and procedural detail</a:t>
            </a:r>
          </a:p>
        </p:txBody>
      </p:sp>
    </p:spTree>
    <p:extLst>
      <p:ext uri="{BB962C8B-B14F-4D97-AF65-F5344CB8AC3E}">
        <p14:creationId xmlns:p14="http://schemas.microsoft.com/office/powerpoint/2010/main" val="823433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81192" y="859808"/>
            <a:ext cx="11029616" cy="856147"/>
          </a:xfrm>
        </p:spPr>
        <p:txBody>
          <a:bodyPr>
            <a:normAutofit/>
          </a:bodyPr>
          <a:lstStyle/>
          <a:p>
            <a:pPr eaLnBrk="1" hangingPunct="1"/>
            <a:r>
              <a:rPr lang="en-US" altLang="en-US" sz="3200" dirty="0"/>
              <a:t>Recommended Books</a:t>
            </a:r>
          </a:p>
        </p:txBody>
      </p:sp>
      <p:sp>
        <p:nvSpPr>
          <p:cNvPr id="26627" name="Rectangle 3"/>
          <p:cNvSpPr>
            <a:spLocks noGrp="1" noChangeArrowheads="1"/>
          </p:cNvSpPr>
          <p:nvPr>
            <p:ph idx="1"/>
          </p:nvPr>
        </p:nvSpPr>
        <p:spPr>
          <a:xfrm>
            <a:off x="1119116" y="1951630"/>
            <a:ext cx="9818427" cy="4681182"/>
          </a:xfrm>
        </p:spPr>
        <p:txBody>
          <a:bodyPr>
            <a:normAutofit/>
          </a:bodyPr>
          <a:lstStyle/>
          <a:p>
            <a:pPr marL="0" indent="0">
              <a:lnSpc>
                <a:spcPct val="80000"/>
              </a:lnSpc>
              <a:buNone/>
            </a:pPr>
            <a:r>
              <a:rPr lang="en-US" altLang="en-US" sz="2400" b="1" dirty="0" smtClean="0"/>
              <a:t>Recommended Books</a:t>
            </a:r>
            <a:endParaRPr lang="en-US" altLang="en-US" sz="2400" dirty="0" smtClean="0"/>
          </a:p>
          <a:p>
            <a:r>
              <a:rPr lang="en-US" dirty="0" smtClean="0"/>
              <a:t>1. Applying </a:t>
            </a:r>
            <a:r>
              <a:rPr lang="en-US" dirty="0"/>
              <a:t>UML and patterns: An introduction to Object-Oriented Analysis and Design and Iterative Development by Craig </a:t>
            </a:r>
            <a:r>
              <a:rPr lang="en-US" dirty="0" err="1"/>
              <a:t>Larman</a:t>
            </a:r>
            <a:r>
              <a:rPr lang="en-US" dirty="0"/>
              <a:t>, Prentice Hall; 3rd Edition (October 30, 2004). ISBN-10: 0131489062 </a:t>
            </a:r>
            <a:endParaRPr lang="en-US" dirty="0" smtClean="0"/>
          </a:p>
          <a:p>
            <a:r>
              <a:rPr lang="en-US" dirty="0" smtClean="0"/>
              <a:t>2</a:t>
            </a:r>
            <a:r>
              <a:rPr lang="en-US" dirty="0"/>
              <a:t>. Using UML: Software Engineering with Objects and Components by Perdita Stevens, Addison-Wesley; 2nd Edition (February 13, 2006). ISBN-10: 0321269675 </a:t>
            </a:r>
            <a:endParaRPr lang="en-US" dirty="0" smtClean="0"/>
          </a:p>
          <a:p>
            <a:r>
              <a:rPr lang="en-US" dirty="0" smtClean="0"/>
              <a:t>3</a:t>
            </a:r>
            <a:r>
              <a:rPr lang="en-US" dirty="0"/>
              <a:t>. Fundamental of Object-Oriented Design in UML by </a:t>
            </a:r>
            <a:r>
              <a:rPr lang="en-US" dirty="0" err="1"/>
              <a:t>Meiler</a:t>
            </a:r>
            <a:r>
              <a:rPr lang="en-US" dirty="0"/>
              <a:t> Page-Jones, Addison Wesley, 2000. ISBN: 020169946X. </a:t>
            </a:r>
            <a:endParaRPr lang="en-US" dirty="0" smtClean="0"/>
          </a:p>
          <a:p>
            <a:r>
              <a:rPr lang="en-US" dirty="0" smtClean="0"/>
              <a:t>4</a:t>
            </a:r>
            <a:r>
              <a:rPr lang="en-US" dirty="0"/>
              <a:t>. The Unified Modeling Language User Guide by G. </a:t>
            </a:r>
            <a:r>
              <a:rPr lang="en-US" dirty="0" err="1"/>
              <a:t>Booch</a:t>
            </a:r>
            <a:r>
              <a:rPr lang="en-US" dirty="0"/>
              <a:t>, J. </a:t>
            </a:r>
            <a:r>
              <a:rPr lang="en-US" dirty="0" err="1"/>
              <a:t>Rambaugh</a:t>
            </a:r>
            <a:r>
              <a:rPr lang="en-US" dirty="0"/>
              <a:t> and I. </a:t>
            </a:r>
            <a:r>
              <a:rPr lang="en-US" dirty="0" err="1"/>
              <a:t>Jakobson</a:t>
            </a:r>
            <a:r>
              <a:rPr lang="en-US" dirty="0"/>
              <a:t>, Addison-Wesley Professional; 2nd Edition (2005). ISBN- 10: 0321267974. </a:t>
            </a:r>
            <a:endParaRPr lang="en-US" altLang="en-US" dirty="0"/>
          </a:p>
        </p:txBody>
      </p:sp>
    </p:spTree>
    <p:extLst>
      <p:ext uri="{BB962C8B-B14F-4D97-AF65-F5344CB8AC3E}">
        <p14:creationId xmlns:p14="http://schemas.microsoft.com/office/powerpoint/2010/main" val="1299592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81193" y="941696"/>
            <a:ext cx="11029616" cy="776294"/>
          </a:xfrm>
        </p:spPr>
        <p:txBody>
          <a:bodyPr>
            <a:normAutofit/>
          </a:bodyPr>
          <a:lstStyle/>
          <a:p>
            <a:r>
              <a:rPr lang="en-US" sz="3200" dirty="0"/>
              <a:t>Why is software development so difficult?</a:t>
            </a:r>
          </a:p>
        </p:txBody>
      </p:sp>
      <p:sp>
        <p:nvSpPr>
          <p:cNvPr id="54276" name="Rectangle 4"/>
          <p:cNvSpPr>
            <a:spLocks noGrp="1" noChangeArrowheads="1"/>
          </p:cNvSpPr>
          <p:nvPr>
            <p:ph type="body" sz="half" idx="2"/>
          </p:nvPr>
        </p:nvSpPr>
        <p:spPr>
          <a:xfrm>
            <a:off x="846162" y="2187060"/>
            <a:ext cx="8570794" cy="4118206"/>
          </a:xfrm>
        </p:spPr>
        <p:txBody>
          <a:bodyPr>
            <a:noAutofit/>
          </a:bodyPr>
          <a:lstStyle/>
          <a:p>
            <a:pPr marL="324000" lvl="1" indent="0">
              <a:buNone/>
            </a:pPr>
            <a:r>
              <a:rPr lang="en-US" sz="2400" dirty="0" smtClean="0"/>
              <a:t>Changing </a:t>
            </a:r>
            <a:r>
              <a:rPr lang="en-US" sz="2400" dirty="0"/>
              <a:t>requirements</a:t>
            </a:r>
          </a:p>
          <a:p>
            <a:pPr lvl="2"/>
            <a:r>
              <a:rPr lang="en-US" sz="2400" dirty="0"/>
              <a:t>5 x cost during development</a:t>
            </a:r>
          </a:p>
          <a:p>
            <a:pPr lvl="2"/>
            <a:r>
              <a:rPr lang="en-US" sz="2400" dirty="0"/>
              <a:t>up to 100 x cost during </a:t>
            </a:r>
            <a:r>
              <a:rPr lang="en-US" sz="2400" dirty="0" smtClean="0"/>
              <a:t>maintenance</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462" y="2567813"/>
            <a:ext cx="5504988" cy="3356700"/>
          </a:xfrm>
          <a:prstGeom prst="rect">
            <a:avLst/>
          </a:prstGeom>
        </p:spPr>
      </p:pic>
    </p:spTree>
    <p:extLst>
      <p:ext uri="{BB962C8B-B14F-4D97-AF65-F5344CB8AC3E}">
        <p14:creationId xmlns:p14="http://schemas.microsoft.com/office/powerpoint/2010/main" val="567914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a:xfrm>
            <a:off x="573206" y="709684"/>
            <a:ext cx="10092671" cy="937273"/>
          </a:xfrm>
        </p:spPr>
        <p:txBody>
          <a:bodyPr>
            <a:normAutofit/>
          </a:bodyPr>
          <a:lstStyle/>
          <a:p>
            <a:r>
              <a:rPr lang="en-GB" altLang="en-US" sz="3200" dirty="0"/>
              <a:t>Major problems in software </a:t>
            </a:r>
            <a:r>
              <a:rPr lang="en-GB" altLang="en-US" sz="3200" dirty="0" smtClean="0"/>
              <a:t>developments  </a:t>
            </a:r>
            <a:endParaRPr lang="en-GB" altLang="en-US" sz="3200" dirty="0"/>
          </a:p>
        </p:txBody>
      </p:sp>
      <p:pic>
        <p:nvPicPr>
          <p:cNvPr id="4" name="Picture 4"/>
          <p:cNvPicPr>
            <a:picLocks noChangeAspect="1" noChangeArrowheads="1"/>
          </p:cNvPicPr>
          <p:nvPr/>
        </p:nvPicPr>
        <p:blipFill>
          <a:blip r:embed="rId3"/>
          <a:srcRect/>
          <a:stretch>
            <a:fillRect/>
          </a:stretch>
        </p:blipFill>
        <p:spPr bwMode="auto">
          <a:xfrm>
            <a:off x="2702256" y="1773692"/>
            <a:ext cx="6703325" cy="5016068"/>
          </a:xfrm>
          <a:prstGeom prst="rect">
            <a:avLst/>
          </a:prstGeom>
          <a:noFill/>
          <a:ln w="9525">
            <a:noFill/>
            <a:miter lim="800000"/>
            <a:headEnd/>
            <a:tailEnd/>
          </a:ln>
        </p:spPr>
      </p:pic>
    </p:spTree>
    <p:extLst>
      <p:ext uri="{BB962C8B-B14F-4D97-AF65-F5344CB8AC3E}">
        <p14:creationId xmlns:p14="http://schemas.microsoft.com/office/powerpoint/2010/main" val="734419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94839" y="1457160"/>
            <a:ext cx="10993549" cy="1475013"/>
          </a:xfrm>
        </p:spPr>
        <p:txBody>
          <a:bodyPr anchor="b">
            <a:normAutofit/>
          </a:bodyPr>
          <a:lstStyle/>
          <a:p>
            <a:r>
              <a:rPr lang="en-US" sz="4400" dirty="0">
                <a:latin typeface="Calibri" panose="020F0502020204030204" pitchFamily="34" charset="0"/>
                <a:cs typeface="Calibri" panose="020F0502020204030204" pitchFamily="34" charset="0"/>
              </a:rPr>
              <a:t>What is </a:t>
            </a:r>
            <a:r>
              <a:rPr lang="en-US" sz="4400" dirty="0" smtClean="0">
                <a:latin typeface="Calibri" panose="020F0502020204030204" pitchFamily="34" charset="0"/>
                <a:cs typeface="Calibri" panose="020F0502020204030204" pitchFamily="34" charset="0"/>
              </a:rPr>
              <a:t>Design?</a:t>
            </a:r>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73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b"/>
          <a:lstStyle/>
          <a:p>
            <a:r>
              <a:rPr lang="en-US" dirty="0">
                <a:latin typeface="Calibri" panose="020F0502020204030204" pitchFamily="34" charset="0"/>
                <a:cs typeface="Calibri" panose="020F0502020204030204" pitchFamily="34" charset="0"/>
              </a:rPr>
              <a:t>What is </a:t>
            </a:r>
            <a:r>
              <a:rPr lang="en-US" dirty="0" smtClean="0">
                <a:latin typeface="Calibri" panose="020F0502020204030204" pitchFamily="34" charset="0"/>
                <a:cs typeface="Calibri" panose="020F0502020204030204" pitchFamily="34" charset="0"/>
              </a:rPr>
              <a:t>Design?</a:t>
            </a:r>
            <a:endParaRPr lang="en-US" dirty="0">
              <a:latin typeface="Calibri" panose="020F0502020204030204" pitchFamily="34" charset="0"/>
              <a:cs typeface="Calibri" panose="020F0502020204030204" pitchFamily="34" charset="0"/>
            </a:endParaRPr>
          </a:p>
        </p:txBody>
      </p:sp>
      <p:sp>
        <p:nvSpPr>
          <p:cNvPr id="4099" name="Rectangle 3"/>
          <p:cNvSpPr>
            <a:spLocks noGrp="1" noChangeArrowheads="1"/>
          </p:cNvSpPr>
          <p:nvPr>
            <p:ph idx="1"/>
          </p:nvPr>
        </p:nvSpPr>
        <p:spPr>
          <a:xfrm>
            <a:off x="1638300" y="2442949"/>
            <a:ext cx="8915400" cy="3002508"/>
          </a:xfrm>
        </p:spPr>
        <p:txBody>
          <a:bodyPr>
            <a:normAutofit/>
          </a:bodyPr>
          <a:lstStyle/>
          <a:p>
            <a:pPr algn="just">
              <a:lnSpc>
                <a:spcPct val="90000"/>
              </a:lnSpc>
            </a:pPr>
            <a:r>
              <a:rPr lang="en-US" sz="2600" dirty="0">
                <a:solidFill>
                  <a:schemeClr val="tx1"/>
                </a:solidFill>
                <a:latin typeface="Calibri" panose="020F0502020204030204" pitchFamily="34" charset="0"/>
                <a:cs typeface="Calibri" panose="020F0502020204030204" pitchFamily="34" charset="0"/>
              </a:rPr>
              <a:t>Design is the first step in the development phase for any engineered product or system.</a:t>
            </a:r>
          </a:p>
          <a:p>
            <a:pPr algn="just">
              <a:lnSpc>
                <a:spcPct val="90000"/>
              </a:lnSpc>
            </a:pPr>
            <a:endParaRPr lang="en-US" sz="2600" dirty="0">
              <a:solidFill>
                <a:schemeClr val="tx1"/>
              </a:solidFill>
              <a:latin typeface="Calibri" panose="020F0502020204030204" pitchFamily="34" charset="0"/>
              <a:cs typeface="Calibri" panose="020F0502020204030204" pitchFamily="34" charset="0"/>
            </a:endParaRPr>
          </a:p>
          <a:p>
            <a:pPr algn="just">
              <a:lnSpc>
                <a:spcPct val="90000"/>
              </a:lnSpc>
            </a:pPr>
            <a:r>
              <a:rPr lang="en-US" sz="2600" dirty="0">
                <a:solidFill>
                  <a:schemeClr val="tx1"/>
                </a:solidFill>
                <a:latin typeface="Calibri" panose="020F0502020204030204" pitchFamily="34" charset="0"/>
                <a:cs typeface="Calibri" panose="020F0502020204030204" pitchFamily="34" charset="0"/>
              </a:rPr>
              <a:t>Design is about HOW the system will perform its functions</a:t>
            </a:r>
            <a:r>
              <a:rPr lang="en-US" sz="2600" dirty="0" smtClean="0">
                <a:solidFill>
                  <a:schemeClr val="tx1"/>
                </a:solidFill>
                <a:latin typeface="Calibri" panose="020F0502020204030204" pitchFamily="34" charset="0"/>
                <a:cs typeface="Calibri" panose="020F0502020204030204" pitchFamily="34" charset="0"/>
              </a:rPr>
              <a:t>.</a:t>
            </a:r>
            <a:endParaRPr lang="en-US" sz="2600" dirty="0">
              <a:solidFill>
                <a:schemeClr val="tx1"/>
              </a:solidFill>
              <a:latin typeface="Calibri" panose="020F0502020204030204" pitchFamily="34" charset="0"/>
              <a:cs typeface="Calibri" panose="020F0502020204030204" pitchFamily="34" charset="0"/>
            </a:endParaRPr>
          </a:p>
          <a:p>
            <a:pPr algn="just">
              <a:lnSpc>
                <a:spcPct val="90000"/>
              </a:lnSpc>
            </a:pPr>
            <a:endParaRPr lang="en-US" sz="2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9864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Software Design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38300" y="2652215"/>
            <a:ext cx="8915400" cy="2738651"/>
          </a:xfrm>
        </p:spPr>
        <p:txBody>
          <a:bodyPr>
            <a:normAutofit/>
          </a:bodyPr>
          <a:lstStyle/>
          <a:p>
            <a:pPr algn="just">
              <a:lnSpc>
                <a:spcPct val="90000"/>
              </a:lnSpc>
            </a:pPr>
            <a:r>
              <a:rPr lang="en-GB" sz="2600" dirty="0">
                <a:solidFill>
                  <a:schemeClr val="tx1"/>
                </a:solidFill>
                <a:latin typeface="Calibri" panose="020F0502020204030204" pitchFamily="34" charset="0"/>
                <a:cs typeface="Calibri" panose="020F0502020204030204" pitchFamily="34" charset="0"/>
              </a:rPr>
              <a:t>A software design is a meaningful engineering representation of some software product that is to be built. </a:t>
            </a:r>
            <a:endParaRPr lang="en-GB" sz="2600" dirty="0" smtClean="0">
              <a:solidFill>
                <a:schemeClr val="tx1"/>
              </a:solidFill>
              <a:latin typeface="Calibri" panose="020F0502020204030204" pitchFamily="34" charset="0"/>
              <a:cs typeface="Calibri" panose="020F0502020204030204" pitchFamily="34" charset="0"/>
            </a:endParaRPr>
          </a:p>
          <a:p>
            <a:pPr algn="just">
              <a:lnSpc>
                <a:spcPct val="90000"/>
              </a:lnSpc>
            </a:pPr>
            <a:endParaRPr lang="en-GB" sz="2600" dirty="0">
              <a:solidFill>
                <a:schemeClr val="tx1"/>
              </a:solidFill>
              <a:latin typeface="Calibri" panose="020F0502020204030204" pitchFamily="34" charset="0"/>
              <a:cs typeface="Calibri" panose="020F0502020204030204" pitchFamily="34" charset="0"/>
            </a:endParaRPr>
          </a:p>
          <a:p>
            <a:pPr algn="just">
              <a:lnSpc>
                <a:spcPct val="90000"/>
              </a:lnSpc>
            </a:pPr>
            <a:r>
              <a:rPr lang="en-GB" sz="2600" dirty="0" smtClean="0">
                <a:solidFill>
                  <a:schemeClr val="tx1"/>
                </a:solidFill>
                <a:latin typeface="Calibri" panose="020F0502020204030204" pitchFamily="34" charset="0"/>
                <a:cs typeface="Calibri" panose="020F0502020204030204" pitchFamily="34" charset="0"/>
              </a:rPr>
              <a:t>“</a:t>
            </a:r>
            <a:r>
              <a:rPr lang="en-GB" sz="2600" dirty="0">
                <a:solidFill>
                  <a:schemeClr val="tx1"/>
                </a:solidFill>
                <a:latin typeface="Calibri" panose="020F0502020204030204" pitchFamily="34" charset="0"/>
                <a:cs typeface="Calibri" panose="020F0502020204030204" pitchFamily="34" charset="0"/>
              </a:rPr>
              <a:t>The process of applying various techniques and principles for the purpose of defining a device, a process or a system in sufficient detail to permit its physical realization</a:t>
            </a:r>
            <a:r>
              <a:rPr lang="en-GB" sz="2600" dirty="0" smtClean="0">
                <a:solidFill>
                  <a:schemeClr val="tx1"/>
                </a:solidFill>
                <a:latin typeface="Calibri" panose="020F0502020204030204" pitchFamily="34" charset="0"/>
                <a:cs typeface="Calibri" panose="020F0502020204030204" pitchFamily="34" charset="0"/>
              </a:rPr>
              <a:t>”.</a:t>
            </a:r>
            <a:endParaRPr lang="en-US" sz="2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0278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50" y="938009"/>
            <a:ext cx="6537427" cy="740666"/>
          </a:xfrm>
        </p:spPr>
        <p:txBody>
          <a:bodyPr/>
          <a:lstStyle/>
          <a:p>
            <a:r>
              <a:rPr lang="en-US" dirty="0" smtClean="0">
                <a:latin typeface="Calibri" panose="020F0502020204030204" pitchFamily="34" charset="0"/>
                <a:cs typeface="Calibri" panose="020F0502020204030204" pitchFamily="34" charset="0"/>
              </a:rPr>
              <a:t>Software Design - Simplified</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33869" y="2351964"/>
            <a:ext cx="8601952" cy="4048836"/>
          </a:xfrm>
        </p:spPr>
        <p:txBody>
          <a:bodyPr>
            <a:noAutofit/>
          </a:bodyPr>
          <a:lstStyle/>
          <a:p>
            <a:pPr>
              <a:buNone/>
            </a:pPr>
            <a:r>
              <a:rPr lang="en-US" sz="2400" dirty="0" smtClean="0">
                <a:solidFill>
                  <a:schemeClr val="tx1"/>
                </a:solidFill>
                <a:latin typeface="Calibri" panose="020F0502020204030204" pitchFamily="34" charset="0"/>
                <a:cs typeface="Calibri" panose="020F0502020204030204" pitchFamily="34" charset="0"/>
              </a:rPr>
              <a:t>Requirements </a:t>
            </a:r>
            <a:r>
              <a:rPr lang="en-US" sz="2400" dirty="0">
                <a:solidFill>
                  <a:schemeClr val="tx1"/>
                </a:solidFill>
                <a:latin typeface="Calibri" panose="020F0502020204030204" pitchFamily="34" charset="0"/>
                <a:cs typeface="Calibri" panose="020F0502020204030204" pitchFamily="34" charset="0"/>
              </a:rPr>
              <a:t>specification was about the WHAT </a:t>
            </a:r>
            <a:r>
              <a:rPr lang="en-US" sz="2400" dirty="0" smtClean="0">
                <a:solidFill>
                  <a:schemeClr val="tx1"/>
                </a:solidFill>
                <a:latin typeface="Calibri" panose="020F0502020204030204" pitchFamily="34" charset="0"/>
                <a:cs typeface="Calibri" panose="020F0502020204030204" pitchFamily="34" charset="0"/>
              </a:rPr>
              <a:t>the </a:t>
            </a:r>
            <a:r>
              <a:rPr lang="en-US" sz="2400" dirty="0">
                <a:solidFill>
                  <a:schemeClr val="tx1"/>
                </a:solidFill>
                <a:latin typeface="Calibri" panose="020F0502020204030204" pitchFamily="34" charset="0"/>
                <a:cs typeface="Calibri" panose="020F0502020204030204" pitchFamily="34" charset="0"/>
              </a:rPr>
              <a:t>system will do</a:t>
            </a:r>
          </a:p>
          <a:p>
            <a:pPr>
              <a:buNone/>
            </a:pPr>
            <a:endParaRPr lang="en-US" sz="2400" dirty="0">
              <a:solidFill>
                <a:schemeClr val="tx1"/>
              </a:solidFill>
              <a:latin typeface="Calibri" panose="020F0502020204030204" pitchFamily="34" charset="0"/>
              <a:cs typeface="Calibri" panose="020F0502020204030204" pitchFamily="34" charset="0"/>
            </a:endParaRPr>
          </a:p>
          <a:p>
            <a:pPr>
              <a:buNone/>
            </a:pPr>
            <a:r>
              <a:rPr lang="en-US" sz="2400" dirty="0" smtClean="0">
                <a:solidFill>
                  <a:schemeClr val="tx1"/>
                </a:solidFill>
                <a:latin typeface="Calibri" panose="020F0502020204030204" pitchFamily="34" charset="0"/>
                <a:cs typeface="Calibri" panose="020F0502020204030204" pitchFamily="34" charset="0"/>
              </a:rPr>
              <a:t>Design </a:t>
            </a:r>
            <a:r>
              <a:rPr lang="en-US" sz="2400" dirty="0">
                <a:solidFill>
                  <a:schemeClr val="tx1"/>
                </a:solidFill>
                <a:latin typeface="Calibri" panose="020F0502020204030204" pitchFamily="34" charset="0"/>
                <a:cs typeface="Calibri" panose="020F0502020204030204" pitchFamily="34" charset="0"/>
              </a:rPr>
              <a:t>is about the HOW the system will perform </a:t>
            </a:r>
            <a:r>
              <a:rPr lang="en-US" sz="2400" dirty="0" smtClean="0">
                <a:solidFill>
                  <a:schemeClr val="tx1"/>
                </a:solidFill>
                <a:latin typeface="Calibri" panose="020F0502020204030204" pitchFamily="34" charset="0"/>
                <a:cs typeface="Calibri" panose="020F0502020204030204" pitchFamily="34" charset="0"/>
              </a:rPr>
              <a:t>its </a:t>
            </a:r>
            <a:r>
              <a:rPr lang="en-US" sz="2400" dirty="0">
                <a:solidFill>
                  <a:schemeClr val="tx1"/>
                </a:solidFill>
                <a:latin typeface="Calibri" panose="020F0502020204030204" pitchFamily="34" charset="0"/>
                <a:cs typeface="Calibri" panose="020F0502020204030204" pitchFamily="34" charset="0"/>
              </a:rPr>
              <a:t>functions</a:t>
            </a:r>
          </a:p>
          <a:p>
            <a:pPr lvl="2"/>
            <a:r>
              <a:rPr lang="en-US" sz="2000" dirty="0" smtClean="0">
                <a:solidFill>
                  <a:schemeClr val="tx1"/>
                </a:solidFill>
                <a:latin typeface="Calibri" panose="020F0502020204030204" pitchFamily="34" charset="0"/>
                <a:cs typeface="Calibri" panose="020F0502020204030204" pitchFamily="34" charset="0"/>
              </a:rPr>
              <a:t>provides </a:t>
            </a:r>
            <a:r>
              <a:rPr lang="en-US" sz="2000" dirty="0">
                <a:solidFill>
                  <a:schemeClr val="tx1"/>
                </a:solidFill>
                <a:latin typeface="Calibri" panose="020F0502020204030204" pitchFamily="34" charset="0"/>
                <a:cs typeface="Calibri" panose="020F0502020204030204" pitchFamily="34" charset="0"/>
              </a:rPr>
              <a:t>the overall decomposition of the </a:t>
            </a:r>
            <a:r>
              <a:rPr lang="en-US" sz="2000" dirty="0" smtClean="0">
                <a:solidFill>
                  <a:schemeClr val="tx1"/>
                </a:solidFill>
                <a:latin typeface="Calibri" panose="020F0502020204030204" pitchFamily="34" charset="0"/>
                <a:cs typeface="Calibri" panose="020F0502020204030204" pitchFamily="34" charset="0"/>
              </a:rPr>
              <a:t>system.</a:t>
            </a:r>
            <a:endParaRPr lang="en-US" sz="2000" dirty="0">
              <a:solidFill>
                <a:schemeClr val="tx1"/>
              </a:solidFill>
              <a:latin typeface="Calibri" panose="020F0502020204030204" pitchFamily="34" charset="0"/>
              <a:cs typeface="Calibri" panose="020F0502020204030204" pitchFamily="34" charset="0"/>
            </a:endParaRPr>
          </a:p>
          <a:p>
            <a:pPr lvl="2"/>
            <a:r>
              <a:rPr lang="en-US" sz="2000" dirty="0" smtClean="0">
                <a:solidFill>
                  <a:schemeClr val="tx1"/>
                </a:solidFill>
                <a:latin typeface="Calibri" panose="020F0502020204030204" pitchFamily="34" charset="0"/>
                <a:cs typeface="Calibri" panose="020F0502020204030204" pitchFamily="34" charset="0"/>
              </a:rPr>
              <a:t>allows </a:t>
            </a:r>
            <a:r>
              <a:rPr lang="en-US" sz="2000" dirty="0">
                <a:solidFill>
                  <a:schemeClr val="tx1"/>
                </a:solidFill>
                <a:latin typeface="Calibri" panose="020F0502020204030204" pitchFamily="34" charset="0"/>
                <a:cs typeface="Calibri" panose="020F0502020204030204" pitchFamily="34" charset="0"/>
              </a:rPr>
              <a:t>to split the work among a team of </a:t>
            </a:r>
            <a:r>
              <a:rPr lang="en-US" sz="2000" dirty="0" smtClean="0">
                <a:solidFill>
                  <a:schemeClr val="tx1"/>
                </a:solidFill>
                <a:latin typeface="Calibri" panose="020F0502020204030204" pitchFamily="34" charset="0"/>
                <a:cs typeface="Calibri" panose="020F0502020204030204" pitchFamily="34" charset="0"/>
              </a:rPr>
              <a:t>developers.</a:t>
            </a:r>
            <a:endParaRPr lang="en-US" sz="2000" dirty="0">
              <a:solidFill>
                <a:schemeClr val="tx1"/>
              </a:solidFill>
              <a:latin typeface="Calibri" panose="020F0502020204030204" pitchFamily="34" charset="0"/>
              <a:cs typeface="Calibri" panose="020F0502020204030204" pitchFamily="34" charset="0"/>
            </a:endParaRPr>
          </a:p>
          <a:p>
            <a:pPr lvl="2"/>
            <a:r>
              <a:rPr lang="en-US" sz="2000" dirty="0" smtClean="0">
                <a:solidFill>
                  <a:schemeClr val="tx1"/>
                </a:solidFill>
                <a:latin typeface="Calibri" panose="020F0502020204030204" pitchFamily="34" charset="0"/>
                <a:cs typeface="Calibri" panose="020F0502020204030204" pitchFamily="34" charset="0"/>
              </a:rPr>
              <a:t>also </a:t>
            </a:r>
            <a:r>
              <a:rPr lang="en-US" sz="2000" dirty="0">
                <a:solidFill>
                  <a:schemeClr val="tx1"/>
                </a:solidFill>
                <a:latin typeface="Calibri" panose="020F0502020204030204" pitchFamily="34" charset="0"/>
                <a:cs typeface="Calibri" panose="020F0502020204030204" pitchFamily="34" charset="0"/>
              </a:rPr>
              <a:t>lays down the groundwork for achieving </a:t>
            </a:r>
            <a:r>
              <a:rPr lang="en-US" sz="2000" dirty="0" smtClean="0">
                <a:solidFill>
                  <a:schemeClr val="tx1"/>
                </a:solidFill>
                <a:latin typeface="Calibri" panose="020F0502020204030204" pitchFamily="34" charset="0"/>
                <a:cs typeface="Calibri" panose="020F0502020204030204" pitchFamily="34" charset="0"/>
              </a:rPr>
              <a:t>non-functional </a:t>
            </a:r>
            <a:r>
              <a:rPr lang="en-US" sz="2000" dirty="0">
                <a:solidFill>
                  <a:schemeClr val="tx1"/>
                </a:solidFill>
                <a:latin typeface="Calibri" panose="020F0502020204030204" pitchFamily="34" charset="0"/>
                <a:cs typeface="Calibri" panose="020F0502020204030204" pitchFamily="34" charset="0"/>
              </a:rPr>
              <a:t>requirements (performance, maintainability, </a:t>
            </a:r>
            <a:r>
              <a:rPr lang="en-US" sz="2000" dirty="0" smtClean="0">
                <a:solidFill>
                  <a:schemeClr val="tx1"/>
                </a:solidFill>
                <a:latin typeface="Calibri" panose="020F0502020204030204" pitchFamily="34" charset="0"/>
                <a:cs typeface="Calibri" panose="020F0502020204030204" pitchFamily="34" charset="0"/>
              </a:rPr>
              <a:t>reusability</a:t>
            </a:r>
            <a:r>
              <a:rPr lang="en-US" sz="2000" dirty="0">
                <a:solidFill>
                  <a:schemeClr val="tx1"/>
                </a:solidFill>
                <a:latin typeface="Calibri" panose="020F0502020204030204" pitchFamily="34" charset="0"/>
                <a:cs typeface="Calibri" panose="020F0502020204030204" pitchFamily="34" charset="0"/>
              </a:rPr>
              <a:t>, etc</a:t>
            </a:r>
            <a:r>
              <a:rPr lang="en-US" sz="2000" dirty="0" smtClean="0">
                <a:solidFill>
                  <a:schemeClr val="tx1"/>
                </a:solidFill>
                <a:latin typeface="Calibri" panose="020F0502020204030204" pitchFamily="34" charset="0"/>
                <a:cs typeface="Calibri" panose="020F0502020204030204" pitchFamily="34" charset="0"/>
              </a:rPr>
              <a:t>.)</a:t>
            </a: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0881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55947" y="446689"/>
            <a:ext cx="7315350" cy="863496"/>
          </a:xfrm>
        </p:spPr>
        <p:txBody>
          <a:bodyPr anchor="b"/>
          <a:lstStyle/>
          <a:p>
            <a:r>
              <a:rPr lang="en-GB" dirty="0"/>
              <a:t>Design Process Activities</a:t>
            </a:r>
          </a:p>
        </p:txBody>
      </p:sp>
      <p:sp>
        <p:nvSpPr>
          <p:cNvPr id="17411" name="Rectangle 3"/>
          <p:cNvSpPr>
            <a:spLocks noGrp="1" noChangeArrowheads="1"/>
          </p:cNvSpPr>
          <p:nvPr>
            <p:ph idx="1"/>
          </p:nvPr>
        </p:nvSpPr>
        <p:spPr>
          <a:xfrm>
            <a:off x="1091821" y="2047163"/>
            <a:ext cx="10208075" cy="4421875"/>
          </a:xfrm>
        </p:spPr>
        <p:txBody>
          <a:bodyPr>
            <a:noAutofit/>
          </a:bodyPr>
          <a:lstStyle/>
          <a:p>
            <a:r>
              <a:rPr lang="en-GB" sz="2400" dirty="0">
                <a:latin typeface="Calibri" panose="020F0502020204030204" pitchFamily="34" charset="0"/>
                <a:cs typeface="Calibri" panose="020F0502020204030204" pitchFamily="34" charset="0"/>
              </a:rPr>
              <a:t>Architectural design</a:t>
            </a:r>
          </a:p>
          <a:p>
            <a:pPr lvl="1"/>
            <a:r>
              <a:rPr lang="en-GB" sz="2000" dirty="0">
                <a:latin typeface="Calibri" panose="020F0502020204030204" pitchFamily="34" charset="0"/>
                <a:cs typeface="Calibri" panose="020F0502020204030204" pitchFamily="34" charset="0"/>
              </a:rPr>
              <a:t>Modules, inter-relationships etc</a:t>
            </a:r>
          </a:p>
          <a:p>
            <a:r>
              <a:rPr lang="en-GB" sz="2400" dirty="0">
                <a:latin typeface="Calibri" panose="020F0502020204030204" pitchFamily="34" charset="0"/>
                <a:cs typeface="Calibri" panose="020F0502020204030204" pitchFamily="34" charset="0"/>
              </a:rPr>
              <a:t>Abstract specification</a:t>
            </a:r>
          </a:p>
          <a:p>
            <a:pPr lvl="1"/>
            <a:r>
              <a:rPr lang="en-GB" sz="2000" dirty="0">
                <a:latin typeface="Calibri" panose="020F0502020204030204" pitchFamily="34" charset="0"/>
                <a:cs typeface="Calibri" panose="020F0502020204030204" pitchFamily="34" charset="0"/>
              </a:rPr>
              <a:t>Services of each sub-system, constraints etc</a:t>
            </a:r>
          </a:p>
          <a:p>
            <a:r>
              <a:rPr lang="en-GB" sz="2400" dirty="0">
                <a:latin typeface="Calibri" panose="020F0502020204030204" pitchFamily="34" charset="0"/>
                <a:cs typeface="Calibri" panose="020F0502020204030204" pitchFamily="34" charset="0"/>
              </a:rPr>
              <a:t>Interface design</a:t>
            </a:r>
          </a:p>
          <a:p>
            <a:pPr lvl="1"/>
            <a:r>
              <a:rPr lang="en-GB" sz="2000" dirty="0">
                <a:latin typeface="Calibri" panose="020F0502020204030204" pitchFamily="34" charset="0"/>
                <a:cs typeface="Calibri" panose="020F0502020204030204" pitchFamily="34" charset="0"/>
              </a:rPr>
              <a:t>Interface to other sub-system or outside </a:t>
            </a:r>
            <a:r>
              <a:rPr lang="en-GB" sz="2000" dirty="0" smtClean="0">
                <a:latin typeface="Calibri" panose="020F0502020204030204" pitchFamily="34" charset="0"/>
                <a:cs typeface="Calibri" panose="020F0502020204030204" pitchFamily="34" charset="0"/>
              </a:rPr>
              <a:t>environment</a:t>
            </a:r>
            <a:endParaRPr lang="en-GB" sz="20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Component design</a:t>
            </a:r>
          </a:p>
          <a:p>
            <a:pPr lvl="1"/>
            <a:r>
              <a:rPr lang="en-GB" sz="2000" dirty="0">
                <a:latin typeface="Calibri" panose="020F0502020204030204" pitchFamily="34" charset="0"/>
                <a:cs typeface="Calibri" panose="020F0502020204030204" pitchFamily="34" charset="0"/>
              </a:rPr>
              <a:t>Services allocated to components and their interfaces designed</a:t>
            </a:r>
          </a:p>
          <a:p>
            <a:r>
              <a:rPr lang="en-GB" sz="2400" dirty="0">
                <a:latin typeface="Calibri" panose="020F0502020204030204" pitchFamily="34" charset="0"/>
                <a:cs typeface="Calibri" panose="020F0502020204030204" pitchFamily="34" charset="0"/>
              </a:rPr>
              <a:t>Data structure design</a:t>
            </a:r>
          </a:p>
          <a:p>
            <a:r>
              <a:rPr lang="en-GB" sz="2400" dirty="0">
                <a:latin typeface="Calibri" panose="020F0502020204030204" pitchFamily="34" charset="0"/>
                <a:cs typeface="Calibri" panose="020F0502020204030204" pitchFamily="34" charset="0"/>
              </a:rPr>
              <a:t>Algorithm design</a:t>
            </a:r>
          </a:p>
        </p:txBody>
      </p:sp>
    </p:spTree>
    <p:extLst>
      <p:ext uri="{BB962C8B-B14F-4D97-AF65-F5344CB8AC3E}">
        <p14:creationId xmlns:p14="http://schemas.microsoft.com/office/powerpoint/2010/main" val="37144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56196" y="610462"/>
            <a:ext cx="8911687" cy="686075"/>
          </a:xfrm>
        </p:spPr>
        <p:txBody>
          <a:bodyPr anchor="b"/>
          <a:lstStyle/>
          <a:p>
            <a:r>
              <a:rPr lang="en-GB" dirty="0"/>
              <a:t>The Software Design Process</a:t>
            </a:r>
          </a:p>
        </p:txBody>
      </p:sp>
      <p:pic>
        <p:nvPicPr>
          <p:cNvPr id="18435" name="Picture 3"/>
          <p:cNvPicPr>
            <a:picLocks noChangeAspect="1" noChangeArrowheads="1"/>
          </p:cNvPicPr>
          <p:nvPr/>
        </p:nvPicPr>
        <p:blipFill>
          <a:blip r:embed="rId2"/>
          <a:srcRect/>
          <a:stretch>
            <a:fillRect/>
          </a:stretch>
        </p:blipFill>
        <p:spPr bwMode="auto">
          <a:xfrm>
            <a:off x="1505501" y="2033517"/>
            <a:ext cx="10213075" cy="4085230"/>
          </a:xfrm>
          <a:prstGeom prst="rect">
            <a:avLst/>
          </a:prstGeom>
          <a:noFill/>
          <a:ln w="9525">
            <a:noFill/>
            <a:miter lim="800000"/>
            <a:headEnd/>
            <a:tailEnd/>
          </a:ln>
        </p:spPr>
      </p:pic>
    </p:spTree>
    <p:extLst>
      <p:ext uri="{BB962C8B-B14F-4D97-AF65-F5344CB8AC3E}">
        <p14:creationId xmlns:p14="http://schemas.microsoft.com/office/powerpoint/2010/main" val="1400876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896889" y="596814"/>
            <a:ext cx="8911687" cy="877144"/>
          </a:xfrm>
        </p:spPr>
        <p:txBody>
          <a:bodyPr/>
          <a:lstStyle/>
          <a:p>
            <a:r>
              <a:rPr lang="en-US" dirty="0"/>
              <a:t>Levels of Software Design</a:t>
            </a:r>
            <a:endParaRPr lang="en-GB" dirty="0"/>
          </a:p>
        </p:txBody>
      </p:sp>
      <p:sp>
        <p:nvSpPr>
          <p:cNvPr id="74755" name="Rectangle 3"/>
          <p:cNvSpPr>
            <a:spLocks noGrp="1" noChangeArrowheads="1"/>
          </p:cNvSpPr>
          <p:nvPr>
            <p:ph idx="1"/>
          </p:nvPr>
        </p:nvSpPr>
        <p:spPr>
          <a:xfrm>
            <a:off x="2302609" y="1897039"/>
            <a:ext cx="8915400" cy="4299045"/>
          </a:xfrm>
        </p:spPr>
        <p:txBody>
          <a:bodyPr>
            <a:noAutofit/>
          </a:bodyPr>
          <a:lstStyle/>
          <a:p>
            <a:pPr marL="0" indent="0">
              <a:buNone/>
            </a:pPr>
            <a:r>
              <a:rPr lang="en-US" sz="2400" dirty="0">
                <a:latin typeface="Calibri" panose="020F0502020204030204" pitchFamily="34" charset="0"/>
                <a:cs typeface="Calibri" panose="020F0502020204030204" pitchFamily="34" charset="0"/>
              </a:rPr>
              <a:t>Architectural design (high-level design)</a:t>
            </a:r>
          </a:p>
          <a:p>
            <a:pPr lvl="1"/>
            <a:r>
              <a:rPr lang="en-US" sz="2000" dirty="0">
                <a:latin typeface="Calibri" panose="020F0502020204030204" pitchFamily="34" charset="0"/>
                <a:cs typeface="Calibri" panose="020F0502020204030204" pitchFamily="34" charset="0"/>
              </a:rPr>
              <a:t>architecture - the overall structure, main modules and their connections</a:t>
            </a:r>
          </a:p>
          <a:p>
            <a:pPr lvl="1"/>
            <a:r>
              <a:rPr lang="en-US" sz="2000" dirty="0">
                <a:latin typeface="Calibri" panose="020F0502020204030204" pitchFamily="34" charset="0"/>
                <a:cs typeface="Calibri" panose="020F0502020204030204" pitchFamily="34" charset="0"/>
              </a:rPr>
              <a:t>addresses the main non-functional requirements (e.g., reliability, performance)</a:t>
            </a:r>
          </a:p>
          <a:p>
            <a:pPr lvl="1"/>
            <a:r>
              <a:rPr lang="en-US" sz="2000" dirty="0">
                <a:latin typeface="Calibri" panose="020F0502020204030204" pitchFamily="34" charset="0"/>
                <a:cs typeface="Calibri" panose="020F0502020204030204" pitchFamily="34" charset="0"/>
              </a:rPr>
              <a:t>hard to change</a:t>
            </a:r>
          </a:p>
          <a:p>
            <a:pPr lvl="1"/>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Detailed design (low-level design)</a:t>
            </a:r>
          </a:p>
          <a:p>
            <a:pPr lvl="1"/>
            <a:r>
              <a:rPr lang="en-US" sz="2000" dirty="0">
                <a:latin typeface="Calibri" panose="020F0502020204030204" pitchFamily="34" charset="0"/>
                <a:cs typeface="Calibri" panose="020F0502020204030204" pitchFamily="34" charset="0"/>
              </a:rPr>
              <a:t>the inner structure of the main modules</a:t>
            </a:r>
          </a:p>
          <a:p>
            <a:pPr lvl="1"/>
            <a:r>
              <a:rPr lang="en-US" sz="2000" dirty="0">
                <a:latin typeface="Calibri" panose="020F0502020204030204" pitchFamily="34" charset="0"/>
                <a:cs typeface="Calibri" panose="020F0502020204030204" pitchFamily="34" charset="0"/>
              </a:rPr>
              <a:t>detailed enough to be implemented in the programming </a:t>
            </a:r>
            <a:r>
              <a:rPr lang="en-US" sz="2000" dirty="0" smtClean="0">
                <a:latin typeface="Calibri" panose="020F0502020204030204" pitchFamily="34" charset="0"/>
                <a:cs typeface="Calibri" panose="020F0502020204030204" pitchFamily="34" charset="0"/>
              </a:rPr>
              <a:t>language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7009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73558" y="856122"/>
            <a:ext cx="7260759" cy="795257"/>
          </a:xfrm>
        </p:spPr>
        <p:txBody>
          <a:bodyPr anchor="b"/>
          <a:lstStyle/>
          <a:p>
            <a:r>
              <a:rPr lang="en-US" dirty="0"/>
              <a:t>Design vs. Architecture</a:t>
            </a:r>
          </a:p>
        </p:txBody>
      </p:sp>
      <p:sp>
        <p:nvSpPr>
          <p:cNvPr id="38915" name="Rectangle 3"/>
          <p:cNvSpPr>
            <a:spLocks noGrp="1" noChangeArrowheads="1"/>
          </p:cNvSpPr>
          <p:nvPr>
            <p:ph idx="1"/>
          </p:nvPr>
        </p:nvSpPr>
        <p:spPr>
          <a:xfrm>
            <a:off x="1647516" y="2147247"/>
            <a:ext cx="8915400" cy="4390030"/>
          </a:xfrm>
        </p:spPr>
        <p:txBody>
          <a:bodyPr>
            <a:noAutofit/>
          </a:bodyPr>
          <a:lstStyle/>
          <a:p>
            <a:pPr marL="571500" indent="-571500" algn="just">
              <a:lnSpc>
                <a:spcPct val="90000"/>
              </a:lnSpc>
            </a:pPr>
            <a:r>
              <a:rPr lang="en-US" sz="2400" dirty="0">
                <a:solidFill>
                  <a:schemeClr val="tx1"/>
                </a:solidFill>
                <a:latin typeface="Calibri" panose="020F0502020204030204" pitchFamily="34" charset="0"/>
                <a:cs typeface="Calibri" panose="020F0502020204030204" pitchFamily="34" charset="0"/>
              </a:rPr>
              <a:t>Architecture is concerned with the selection of architectural elements, their interaction, and the constraints on those elements and their interactions</a:t>
            </a:r>
          </a:p>
          <a:p>
            <a:pPr marL="571500" indent="-571500" algn="just">
              <a:lnSpc>
                <a:spcPct val="90000"/>
              </a:lnSpc>
            </a:pPr>
            <a:endParaRPr lang="en-US" sz="2400" dirty="0">
              <a:solidFill>
                <a:schemeClr val="tx1"/>
              </a:solidFill>
              <a:latin typeface="Calibri" panose="020F0502020204030204" pitchFamily="34" charset="0"/>
              <a:cs typeface="Calibri" panose="020F0502020204030204" pitchFamily="34" charset="0"/>
            </a:endParaRPr>
          </a:p>
          <a:p>
            <a:pPr marL="571500" indent="-571500" algn="just">
              <a:lnSpc>
                <a:spcPct val="90000"/>
              </a:lnSpc>
            </a:pPr>
            <a:r>
              <a:rPr lang="en-US" sz="2400" dirty="0">
                <a:solidFill>
                  <a:schemeClr val="tx1"/>
                </a:solidFill>
                <a:latin typeface="Calibri" panose="020F0502020204030204" pitchFamily="34" charset="0"/>
                <a:cs typeface="Calibri" panose="020F0502020204030204" pitchFamily="34" charset="0"/>
              </a:rPr>
              <a:t>Design is concerned with the modularization and detailed interfaces of the design elements, their algorithms and procedures, and the data types needed to support the architecture and to satisfy the requirements.</a:t>
            </a:r>
          </a:p>
          <a:p>
            <a:pPr marL="571500" indent="-571500" algn="just">
              <a:lnSpc>
                <a:spcPct val="90000"/>
              </a:lnSpc>
            </a:pPr>
            <a:endParaRPr lang="en-US" sz="2400" dirty="0">
              <a:solidFill>
                <a:schemeClr val="tx1"/>
              </a:solidFill>
              <a:latin typeface="Calibri" panose="020F0502020204030204" pitchFamily="34" charset="0"/>
              <a:cs typeface="Calibri" panose="020F0502020204030204" pitchFamily="34" charset="0"/>
            </a:endParaRPr>
          </a:p>
          <a:p>
            <a:pPr marL="571500" indent="-571500" algn="just">
              <a:lnSpc>
                <a:spcPct val="90000"/>
              </a:lnSpc>
            </a:pPr>
            <a:r>
              <a:rPr lang="en-US" sz="2400" dirty="0">
                <a:solidFill>
                  <a:schemeClr val="tx1"/>
                </a:solidFill>
                <a:latin typeface="Calibri" panose="020F0502020204030204" pitchFamily="34" charset="0"/>
                <a:cs typeface="Calibri" panose="020F0502020204030204" pitchFamily="34" charset="0"/>
              </a:rPr>
              <a:t>Architecture…is specifically not about…details of implementations (e.g., algorithms and data structures.)</a:t>
            </a:r>
          </a:p>
          <a:p>
            <a:pPr marL="571500" indent="-571500" algn="just">
              <a:lnSpc>
                <a:spcPct val="90000"/>
              </a:lnSpc>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1826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6559" y="975112"/>
            <a:ext cx="11029616" cy="758154"/>
          </a:xfrm>
        </p:spPr>
        <p:txBody>
          <a:bodyPr>
            <a:normAutofit/>
          </a:bodyPr>
          <a:lstStyle/>
          <a:p>
            <a:pPr eaLnBrk="1" hangingPunct="1"/>
            <a:r>
              <a:rPr lang="en-US" altLang="en-US" sz="3200" dirty="0" smtClean="0">
                <a:cs typeface="Arial" panose="020B0604020202020204" pitchFamily="34" charset="0"/>
              </a:rPr>
              <a:t>Objective of this Course</a:t>
            </a:r>
          </a:p>
        </p:txBody>
      </p:sp>
      <p:sp>
        <p:nvSpPr>
          <p:cNvPr id="3" name="Content Placeholder 2"/>
          <p:cNvSpPr>
            <a:spLocks noGrp="1"/>
          </p:cNvSpPr>
          <p:nvPr>
            <p:ph idx="1"/>
          </p:nvPr>
        </p:nvSpPr>
        <p:spPr>
          <a:xfrm>
            <a:off x="1255594" y="2183641"/>
            <a:ext cx="9471546" cy="3962400"/>
          </a:xfrm>
        </p:spPr>
        <p:txBody>
          <a:bodyPr rtlCol="0">
            <a:noAutofit/>
          </a:bodyPr>
          <a:lstStyle/>
          <a:p>
            <a:pPr algn="just"/>
            <a:r>
              <a:rPr lang="en-US" sz="2400" dirty="0" smtClean="0"/>
              <a:t>The </a:t>
            </a:r>
            <a:r>
              <a:rPr lang="en-US" sz="2400" dirty="0"/>
              <a:t>course will start with requirements gathering, </a:t>
            </a:r>
            <a:r>
              <a:rPr lang="en-US" sz="2400" dirty="0" smtClean="0"/>
              <a:t>&amp;</a:t>
            </a:r>
            <a:r>
              <a:rPr lang="en-US" sz="2400" dirty="0"/>
              <a:t> end </a:t>
            </a:r>
            <a:r>
              <a:rPr lang="en-US" sz="2400" dirty="0" smtClean="0"/>
              <a:t>with</a:t>
            </a:r>
            <a:r>
              <a:rPr lang="en-US" sz="2400" dirty="0"/>
              <a:t> </a:t>
            </a:r>
            <a:r>
              <a:rPr lang="en-US" sz="2400" dirty="0" smtClean="0"/>
              <a:t>implementation in object oriented programming language.(JAVA)</a:t>
            </a:r>
            <a:endParaRPr lang="en-US" sz="2400" dirty="0"/>
          </a:p>
        </p:txBody>
      </p:sp>
    </p:spTree>
    <p:extLst>
      <p:ext uri="{BB962C8B-B14F-4D97-AF65-F5344CB8AC3E}">
        <p14:creationId xmlns:p14="http://schemas.microsoft.com/office/powerpoint/2010/main" val="517808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3"/>
          <a:srcRect l="15819" t="26188" r="33898" b="10959"/>
          <a:stretch/>
        </p:blipFill>
        <p:spPr>
          <a:xfrm>
            <a:off x="1213512" y="708337"/>
            <a:ext cx="10176793" cy="5733407"/>
          </a:xfrm>
          <a:prstGeom prst="rect">
            <a:avLst/>
          </a:prstGeom>
        </p:spPr>
      </p:pic>
    </p:spTree>
    <p:extLst>
      <p:ext uri="{BB962C8B-B14F-4D97-AF65-F5344CB8AC3E}">
        <p14:creationId xmlns:p14="http://schemas.microsoft.com/office/powerpoint/2010/main" val="3143729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7402" t="21610" r="33996" b="13778"/>
          <a:stretch/>
        </p:blipFill>
        <p:spPr>
          <a:xfrm>
            <a:off x="1419367" y="994943"/>
            <a:ext cx="9601196" cy="5460642"/>
          </a:xfrm>
          <a:prstGeom prst="rect">
            <a:avLst/>
          </a:prstGeom>
        </p:spPr>
      </p:pic>
    </p:spTree>
    <p:extLst>
      <p:ext uri="{BB962C8B-B14F-4D97-AF65-F5344CB8AC3E}">
        <p14:creationId xmlns:p14="http://schemas.microsoft.com/office/powerpoint/2010/main" val="19058836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5917" t="21082" r="34196" b="15890"/>
          <a:stretch/>
        </p:blipFill>
        <p:spPr>
          <a:xfrm>
            <a:off x="1527413" y="924395"/>
            <a:ext cx="9601196" cy="5422005"/>
          </a:xfrm>
          <a:prstGeom prst="rect">
            <a:avLst/>
          </a:prstGeom>
        </p:spPr>
      </p:pic>
    </p:spTree>
    <p:extLst>
      <p:ext uri="{BB962C8B-B14F-4D97-AF65-F5344CB8AC3E}">
        <p14:creationId xmlns:p14="http://schemas.microsoft.com/office/powerpoint/2010/main" val="21774636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5818" t="22315" r="33998" b="13072"/>
          <a:stretch/>
        </p:blipFill>
        <p:spPr>
          <a:xfrm>
            <a:off x="1554708" y="625684"/>
            <a:ext cx="9601196" cy="5434883"/>
          </a:xfrm>
          <a:prstGeom prst="rect">
            <a:avLst/>
          </a:prstGeom>
        </p:spPr>
      </p:pic>
    </p:spTree>
    <p:extLst>
      <p:ext uri="{BB962C8B-B14F-4D97-AF65-F5344CB8AC3E}">
        <p14:creationId xmlns:p14="http://schemas.microsoft.com/office/powerpoint/2010/main" val="2768870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69243" y="1021310"/>
            <a:ext cx="8666328" cy="79611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Software Architecture</a:t>
            </a:r>
            <a:endParaRPr lang="en-US" dirty="0"/>
          </a:p>
        </p:txBody>
      </p:sp>
      <p:sp>
        <p:nvSpPr>
          <p:cNvPr id="7" name="Title 1"/>
          <p:cNvSpPr txBox="1">
            <a:spLocks/>
          </p:cNvSpPr>
          <p:nvPr/>
        </p:nvSpPr>
        <p:spPr>
          <a:xfrm>
            <a:off x="1872019" y="2811442"/>
            <a:ext cx="9182667" cy="163773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software architecture of a program or computing system is the structure or structures of the system, which comprise software </a:t>
            </a:r>
            <a:r>
              <a:rPr lang="en-US" sz="2400" dirty="0">
                <a:solidFill>
                  <a:srgbClr val="FF0000"/>
                </a:solidFill>
                <a:latin typeface="Calibri" panose="020F0502020204030204" pitchFamily="34" charset="0"/>
                <a:cs typeface="Calibri" panose="020F0502020204030204" pitchFamily="34" charset="0"/>
              </a:rPr>
              <a:t>components</a:t>
            </a:r>
            <a:r>
              <a:rPr lang="en-US" sz="2400" dirty="0">
                <a:latin typeface="Calibri" panose="020F0502020204030204" pitchFamily="34" charset="0"/>
                <a:cs typeface="Calibri" panose="020F0502020204030204" pitchFamily="34" charset="0"/>
              </a:rPr>
              <a:t>, the externally visible </a:t>
            </a:r>
            <a:r>
              <a:rPr lang="en-US" sz="2400" dirty="0">
                <a:solidFill>
                  <a:srgbClr val="FF0000"/>
                </a:solidFill>
                <a:latin typeface="Calibri" panose="020F0502020204030204" pitchFamily="34" charset="0"/>
                <a:cs typeface="Calibri" panose="020F0502020204030204" pitchFamily="34" charset="0"/>
              </a:rPr>
              <a:t>properties</a:t>
            </a:r>
            <a:r>
              <a:rPr lang="en-US" sz="2400" dirty="0">
                <a:latin typeface="Calibri" panose="020F0502020204030204" pitchFamily="34" charset="0"/>
                <a:cs typeface="Calibri" panose="020F0502020204030204" pitchFamily="34" charset="0"/>
              </a:rPr>
              <a:t> of those components, and the </a:t>
            </a:r>
            <a:r>
              <a:rPr lang="en-US" sz="2400" dirty="0">
                <a:solidFill>
                  <a:srgbClr val="FF0000"/>
                </a:solidFill>
                <a:latin typeface="Calibri" panose="020F0502020204030204" pitchFamily="34" charset="0"/>
                <a:cs typeface="Calibri" panose="020F0502020204030204" pitchFamily="34" charset="0"/>
              </a:rPr>
              <a:t>relationships</a:t>
            </a:r>
            <a:r>
              <a:rPr lang="en-US" sz="2400" dirty="0">
                <a:latin typeface="Calibri" panose="020F0502020204030204" pitchFamily="34" charset="0"/>
                <a:cs typeface="Calibri" panose="020F0502020204030204" pitchFamily="34" charset="0"/>
              </a:rPr>
              <a:t> between them.</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107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6559" y="975112"/>
            <a:ext cx="11029616" cy="758154"/>
          </a:xfrm>
        </p:spPr>
        <p:txBody>
          <a:bodyPr>
            <a:normAutofit/>
          </a:bodyPr>
          <a:lstStyle/>
          <a:p>
            <a:pPr eaLnBrk="1" hangingPunct="1"/>
            <a:r>
              <a:rPr lang="en-US" altLang="en-US" sz="3200" dirty="0" smtClean="0">
                <a:cs typeface="Arial" panose="020B0604020202020204" pitchFamily="34" charset="0"/>
              </a:rPr>
              <a:t>Evaluation Criteria</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773437374"/>
              </p:ext>
            </p:extLst>
          </p:nvPr>
        </p:nvGraphicFramePr>
        <p:xfrm>
          <a:off x="1378543" y="2593833"/>
          <a:ext cx="9471026" cy="2682240"/>
        </p:xfrm>
        <a:graphic>
          <a:graphicData uri="http://schemas.openxmlformats.org/drawingml/2006/table">
            <a:tbl>
              <a:tblPr firstRow="1" bandRow="1">
                <a:tableStyleId>{5C22544A-7EE6-4342-B048-85BDC9FD1C3A}</a:tableStyleId>
              </a:tblPr>
              <a:tblGrid>
                <a:gridCol w="4735513"/>
                <a:gridCol w="4735513"/>
              </a:tblGrid>
              <a:tr h="370840">
                <a:tc>
                  <a:txBody>
                    <a:bodyPr/>
                    <a:lstStyle/>
                    <a:p>
                      <a:r>
                        <a:rPr lang="en-US" sz="2400" dirty="0"/>
                        <a:t>Assessment</a:t>
                      </a:r>
                      <a:endParaRPr lang="en-US" sz="2400" b="1" dirty="0"/>
                    </a:p>
                  </a:txBody>
                  <a:tcPr marL="77801" marR="77801"/>
                </a:tc>
                <a:tc>
                  <a:txBody>
                    <a:bodyPr/>
                    <a:lstStyle/>
                    <a:p>
                      <a:r>
                        <a:rPr lang="en-US" sz="2400" dirty="0"/>
                        <a:t>Weightage</a:t>
                      </a:r>
                      <a:endParaRPr lang="en-US" sz="2400" b="1" dirty="0"/>
                    </a:p>
                  </a:txBody>
                  <a:tcPr marL="77801" marR="77801"/>
                </a:tc>
              </a:tr>
              <a:tr h="370840">
                <a:tc>
                  <a:txBody>
                    <a:bodyPr/>
                    <a:lstStyle/>
                    <a:p>
                      <a:r>
                        <a:rPr lang="en-US" dirty="0" smtClean="0"/>
                        <a:t>Assignment</a:t>
                      </a:r>
                      <a:endParaRPr lang="en-US" dirty="0"/>
                    </a:p>
                  </a:txBody>
                  <a:tcPr marL="77801" marR="77801"/>
                </a:tc>
                <a:tc>
                  <a:txBody>
                    <a:bodyPr/>
                    <a:lstStyle/>
                    <a:p>
                      <a:r>
                        <a:rPr lang="en-US" dirty="0" smtClean="0"/>
                        <a:t>10%</a:t>
                      </a:r>
                      <a:endParaRPr lang="en-US" dirty="0"/>
                    </a:p>
                  </a:txBody>
                  <a:tcPr marL="77801" marR="77801"/>
                </a:tc>
              </a:tr>
              <a:tr h="370840">
                <a:tc>
                  <a:txBody>
                    <a:bodyPr/>
                    <a:lstStyle/>
                    <a:p>
                      <a:r>
                        <a:rPr lang="en-US" dirty="0" smtClean="0"/>
                        <a:t>Quiz</a:t>
                      </a:r>
                      <a:endParaRPr lang="en-US" dirty="0"/>
                    </a:p>
                  </a:txBody>
                  <a:tcPr marL="77801" marR="77801"/>
                </a:tc>
                <a:tc>
                  <a:txBody>
                    <a:bodyPr/>
                    <a:lstStyle/>
                    <a:p>
                      <a:r>
                        <a:rPr lang="en-US" dirty="0" smtClean="0"/>
                        <a:t>10%</a:t>
                      </a:r>
                      <a:endParaRPr lang="en-US" dirty="0"/>
                    </a:p>
                  </a:txBody>
                  <a:tcPr marL="77801" marR="77801"/>
                </a:tc>
              </a:tr>
              <a:tr h="370840">
                <a:tc>
                  <a:txBody>
                    <a:bodyPr/>
                    <a:lstStyle/>
                    <a:p>
                      <a:r>
                        <a:rPr lang="en-US" dirty="0" smtClean="0"/>
                        <a:t>Project</a:t>
                      </a:r>
                      <a:endParaRPr lang="en-US" dirty="0"/>
                    </a:p>
                  </a:txBody>
                  <a:tcPr marL="77801" marR="77801"/>
                </a:tc>
                <a:tc>
                  <a:txBody>
                    <a:bodyPr/>
                    <a:lstStyle/>
                    <a:p>
                      <a:r>
                        <a:rPr lang="en-US" dirty="0"/>
                        <a:t>10%</a:t>
                      </a:r>
                    </a:p>
                  </a:txBody>
                  <a:tcPr marL="77801" marR="77801"/>
                </a:tc>
              </a:tr>
              <a:tr h="370840">
                <a:tc>
                  <a:txBody>
                    <a:bodyPr/>
                    <a:lstStyle/>
                    <a:p>
                      <a:r>
                        <a:rPr lang="en-US" dirty="0" smtClean="0"/>
                        <a:t>Sessional 1</a:t>
                      </a:r>
                      <a:endParaRPr lang="en-US" dirty="0"/>
                    </a:p>
                  </a:txBody>
                  <a:tcPr marL="77801" marR="77801"/>
                </a:tc>
                <a:tc>
                  <a:txBody>
                    <a:bodyPr/>
                    <a:lstStyle/>
                    <a:p>
                      <a:r>
                        <a:rPr lang="en-US" dirty="0" smtClean="0"/>
                        <a:t>15%</a:t>
                      </a:r>
                      <a:endParaRPr lang="en-US" dirty="0"/>
                    </a:p>
                  </a:txBody>
                  <a:tcPr marL="77801" marR="77801"/>
                </a:tc>
              </a:tr>
              <a:tr h="370840">
                <a:tc>
                  <a:txBody>
                    <a:bodyPr/>
                    <a:lstStyle/>
                    <a:p>
                      <a:r>
                        <a:rPr lang="en-US" dirty="0" smtClean="0"/>
                        <a:t>Sessional 2</a:t>
                      </a:r>
                      <a:endParaRPr lang="en-US" dirty="0"/>
                    </a:p>
                  </a:txBody>
                  <a:tcPr marL="77801" marR="77801"/>
                </a:tc>
                <a:tc>
                  <a:txBody>
                    <a:bodyPr/>
                    <a:lstStyle/>
                    <a:p>
                      <a:r>
                        <a:rPr lang="en-US" dirty="0" smtClean="0"/>
                        <a:t>15%</a:t>
                      </a:r>
                      <a:endParaRPr lang="en-US" dirty="0"/>
                    </a:p>
                  </a:txBody>
                  <a:tcPr marL="77801" marR="77801"/>
                </a:tc>
              </a:tr>
              <a:tr h="370840">
                <a:tc>
                  <a:txBody>
                    <a:bodyPr/>
                    <a:lstStyle/>
                    <a:p>
                      <a:r>
                        <a:rPr lang="en-US" dirty="0"/>
                        <a:t>Final Exam</a:t>
                      </a:r>
                    </a:p>
                  </a:txBody>
                  <a:tcPr marL="77801" marR="77801"/>
                </a:tc>
                <a:tc>
                  <a:txBody>
                    <a:bodyPr/>
                    <a:lstStyle/>
                    <a:p>
                      <a:r>
                        <a:rPr lang="en-US" dirty="0"/>
                        <a:t>40%</a:t>
                      </a:r>
                    </a:p>
                  </a:txBody>
                  <a:tcPr marL="77801" marR="77801"/>
                </a:tc>
              </a:tr>
            </a:tbl>
          </a:graphicData>
        </a:graphic>
      </p:graphicFrame>
    </p:spTree>
    <p:extLst>
      <p:ext uri="{BB962C8B-B14F-4D97-AF65-F5344CB8AC3E}">
        <p14:creationId xmlns:p14="http://schemas.microsoft.com/office/powerpoint/2010/main" val="3044820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6559" y="975112"/>
            <a:ext cx="11029616" cy="758154"/>
          </a:xfrm>
        </p:spPr>
        <p:txBody>
          <a:bodyPr>
            <a:normAutofit/>
          </a:bodyPr>
          <a:lstStyle/>
          <a:p>
            <a:pPr eaLnBrk="1" hangingPunct="1"/>
            <a:r>
              <a:rPr lang="en-US" altLang="en-US" sz="3200" dirty="0" smtClean="0">
                <a:cs typeface="Arial" panose="020B0604020202020204" pitchFamily="34" charset="0"/>
              </a:rPr>
              <a:t>Weekly plan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85372517"/>
              </p:ext>
            </p:extLst>
          </p:nvPr>
        </p:nvGraphicFramePr>
        <p:xfrm>
          <a:off x="1665146" y="1870502"/>
          <a:ext cx="9471026" cy="4789605"/>
        </p:xfrm>
        <a:graphic>
          <a:graphicData uri="http://schemas.openxmlformats.org/drawingml/2006/table">
            <a:tbl>
              <a:tblPr firstRow="1" bandRow="1">
                <a:tableStyleId>{5C22544A-7EE6-4342-B048-85BDC9FD1C3A}</a:tableStyleId>
              </a:tblPr>
              <a:tblGrid>
                <a:gridCol w="1719499"/>
                <a:gridCol w="7751527"/>
              </a:tblGrid>
              <a:tr h="491350">
                <a:tc>
                  <a:txBody>
                    <a:bodyPr/>
                    <a:lstStyle/>
                    <a:p>
                      <a:pPr algn="l"/>
                      <a:r>
                        <a:rPr lang="en-US" sz="2400" dirty="0" smtClean="0"/>
                        <a:t>Week</a:t>
                      </a:r>
                      <a:endParaRPr lang="en-US" sz="2400" b="1" dirty="0"/>
                    </a:p>
                  </a:txBody>
                  <a:tcPr marL="77801" marR="77801"/>
                </a:tc>
                <a:tc>
                  <a:txBody>
                    <a:bodyPr/>
                    <a:lstStyle/>
                    <a:p>
                      <a:r>
                        <a:rPr lang="en-US" sz="2400" dirty="0" smtClean="0"/>
                        <a:t>Topics</a:t>
                      </a:r>
                      <a:endParaRPr lang="en-US" sz="2400" b="1" dirty="0"/>
                    </a:p>
                  </a:txBody>
                  <a:tcPr marL="77801" marR="77801"/>
                </a:tc>
              </a:tr>
              <a:tr h="4298255">
                <a:tc>
                  <a:txBody>
                    <a:bodyPr/>
                    <a:lstStyle/>
                    <a:p>
                      <a:pPr algn="ctr"/>
                      <a:endParaRPr lang="en-US" dirty="0" smtClean="0"/>
                    </a:p>
                    <a:p>
                      <a:pPr algn="ctr"/>
                      <a:endParaRPr lang="en-US" dirty="0" smtClean="0"/>
                    </a:p>
                    <a:p>
                      <a:pPr algn="ctr"/>
                      <a:endParaRPr lang="en-US" dirty="0" smtClean="0"/>
                    </a:p>
                    <a:p>
                      <a:pPr algn="l"/>
                      <a:endParaRPr lang="en-US" b="1" dirty="0" smtClean="0"/>
                    </a:p>
                    <a:p>
                      <a:pPr algn="l"/>
                      <a:endParaRPr lang="en-US" b="1" dirty="0" smtClean="0"/>
                    </a:p>
                    <a:p>
                      <a:pPr algn="l"/>
                      <a:endParaRPr lang="en-US" b="1" dirty="0" smtClean="0"/>
                    </a:p>
                    <a:p>
                      <a:pPr algn="l"/>
                      <a:r>
                        <a:rPr lang="en-US" b="1" dirty="0" smtClean="0"/>
                        <a:t>Week</a:t>
                      </a:r>
                      <a:r>
                        <a:rPr lang="en-US" b="1" baseline="0" dirty="0" smtClean="0"/>
                        <a:t> 1 - 5</a:t>
                      </a:r>
                      <a:endParaRPr lang="en-US" b="1" dirty="0"/>
                    </a:p>
                  </a:txBody>
                  <a:tcPr marL="77801" marR="77801"/>
                </a:tc>
                <a:tc>
                  <a:txBody>
                    <a:bodyPr/>
                    <a:lstStyle/>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Intro to Software Design and Analysis,  Brief overview of Software Engineering Phases, </a:t>
                      </a:r>
                      <a:r>
                        <a:rPr lang="en-US" sz="1800" dirty="0" smtClean="0"/>
                        <a:t>Problems in Software Development,</a:t>
                      </a:r>
                      <a:r>
                        <a:rPr lang="en-US" sz="1800" baseline="0" dirty="0" smtClean="0"/>
                        <a:t> </a:t>
                      </a:r>
                      <a:r>
                        <a:rPr lang="en-US" dirty="0" smtClean="0"/>
                        <a:t>Software Design</a:t>
                      </a:r>
                      <a:r>
                        <a:rPr lang="en-US" baseline="0" dirty="0" smtClean="0"/>
                        <a:t> Process, Difference between Design and Architecture, </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smtClean="0"/>
                        <a:t>Software Process Models. Software Requirement Engineering, Structure Analysis</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smtClean="0"/>
                        <a:t>Requirement Engineering (</a:t>
                      </a:r>
                      <a:r>
                        <a:rPr lang="en-US" baseline="0" dirty="0" err="1" smtClean="0"/>
                        <a:t>Cont</a:t>
                      </a:r>
                      <a:r>
                        <a:rPr lang="en-US" baseline="0" dirty="0" smtClean="0"/>
                        <a:t>…), Analysis Modeling, Object Oriented Analysis, Modeling with UML (Static and Dynamic Models), Design Principles and Concepts</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smtClean="0"/>
                        <a:t>Design Principles and Concepts (Cont..),  Object Oriented Design Concepts, Object Oriented Design with a Case Study, </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smtClean="0"/>
                        <a:t>Case Study with in depth Requirement Analysis &amp; Design</a:t>
                      </a:r>
                    </a:p>
                  </a:txBody>
                  <a:tcPr marL="77801" marR="77801"/>
                </a:tc>
              </a:tr>
            </a:tbl>
          </a:graphicData>
        </a:graphic>
      </p:graphicFrame>
    </p:spTree>
    <p:extLst>
      <p:ext uri="{BB962C8B-B14F-4D97-AF65-F5344CB8AC3E}">
        <p14:creationId xmlns:p14="http://schemas.microsoft.com/office/powerpoint/2010/main" val="2424954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6559" y="975112"/>
            <a:ext cx="11029616" cy="758154"/>
          </a:xfrm>
        </p:spPr>
        <p:txBody>
          <a:bodyPr>
            <a:normAutofit/>
          </a:bodyPr>
          <a:lstStyle/>
          <a:p>
            <a:pPr eaLnBrk="1" hangingPunct="1"/>
            <a:r>
              <a:rPr lang="en-US" altLang="en-US" sz="3200" dirty="0" smtClean="0">
                <a:cs typeface="Arial" panose="020B0604020202020204" pitchFamily="34" charset="0"/>
              </a:rPr>
              <a:t>Weekly plan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05888155"/>
              </p:ext>
            </p:extLst>
          </p:nvPr>
        </p:nvGraphicFramePr>
        <p:xfrm>
          <a:off x="1446781" y="1884148"/>
          <a:ext cx="9471026" cy="4876951"/>
        </p:xfrm>
        <a:graphic>
          <a:graphicData uri="http://schemas.openxmlformats.org/drawingml/2006/table">
            <a:tbl>
              <a:tblPr firstRow="1" bandRow="1">
                <a:tableStyleId>{5C22544A-7EE6-4342-B048-85BDC9FD1C3A}</a:tableStyleId>
              </a:tblPr>
              <a:tblGrid>
                <a:gridCol w="2333648"/>
                <a:gridCol w="7137378"/>
              </a:tblGrid>
              <a:tr h="479127">
                <a:tc>
                  <a:txBody>
                    <a:bodyPr/>
                    <a:lstStyle/>
                    <a:p>
                      <a:r>
                        <a:rPr lang="en-US" sz="2400" dirty="0" smtClean="0"/>
                        <a:t>Week</a:t>
                      </a:r>
                      <a:endParaRPr lang="en-US" sz="2400" b="1" dirty="0"/>
                    </a:p>
                  </a:txBody>
                  <a:tcPr marL="77801" marR="77801"/>
                </a:tc>
                <a:tc>
                  <a:txBody>
                    <a:bodyPr/>
                    <a:lstStyle/>
                    <a:p>
                      <a:r>
                        <a:rPr lang="en-US" sz="2400" dirty="0" smtClean="0"/>
                        <a:t>Topics</a:t>
                      </a:r>
                      <a:endParaRPr lang="en-US" sz="2400" b="1" dirty="0"/>
                    </a:p>
                  </a:txBody>
                  <a:tcPr marL="77801" marR="77801"/>
                </a:tc>
              </a:tr>
              <a:tr h="2113190">
                <a:tc>
                  <a:txBody>
                    <a:bodyPr/>
                    <a:lstStyle/>
                    <a:p>
                      <a:endParaRPr lang="en-US" b="1" dirty="0" smtClean="0"/>
                    </a:p>
                    <a:p>
                      <a:endParaRPr lang="en-US" b="1" dirty="0" smtClean="0"/>
                    </a:p>
                    <a:p>
                      <a:endParaRPr lang="en-US" b="1" dirty="0" smtClean="0"/>
                    </a:p>
                    <a:p>
                      <a:r>
                        <a:rPr lang="en-US" b="1" dirty="0" smtClean="0"/>
                        <a:t>Week- 6 -</a:t>
                      </a:r>
                      <a:r>
                        <a:rPr lang="en-US" b="1" baseline="0" dirty="0" smtClean="0"/>
                        <a:t> 9</a:t>
                      </a:r>
                      <a:endParaRPr lang="en-US" b="1" dirty="0"/>
                    </a:p>
                  </a:txBody>
                  <a:tcPr marL="77801" marR="77801"/>
                </a:tc>
                <a:tc>
                  <a:txBody>
                    <a:bodyPr/>
                    <a:lstStyle/>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b="1" dirty="0" smtClean="0"/>
                        <a:t>Software Development</a:t>
                      </a:r>
                      <a:r>
                        <a:rPr lang="en-US" b="1" baseline="0" dirty="0" smtClean="0"/>
                        <a:t> </a:t>
                      </a:r>
                    </a:p>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baseline="0" dirty="0" smtClean="0"/>
                        <a:t>Intro to Java Programming,  Environment Setup, </a:t>
                      </a:r>
                      <a:r>
                        <a:rPr lang="en-US" sz="1800" baseline="0" dirty="0" smtClean="0">
                          <a:latin typeface="Calibri" panose="020F0502020204030204" pitchFamily="34" charset="0"/>
                          <a:cs typeface="Calibri" panose="020F0502020204030204" pitchFamily="34" charset="0"/>
                        </a:rPr>
                        <a:t>Basic Syntax and P</a:t>
                      </a:r>
                      <a:r>
                        <a:rPr lang="en-US" sz="1800" dirty="0" smtClean="0">
                          <a:latin typeface="Calibri" panose="020F0502020204030204" pitchFamily="34" charset="0"/>
                          <a:cs typeface="Calibri" panose="020F0502020204030204" pitchFamily="34" charset="0"/>
                        </a:rPr>
                        <a:t>rogramming language constructs. </a:t>
                      </a:r>
                      <a:r>
                        <a:rPr lang="en-US" sz="1800" baseline="0" dirty="0" smtClean="0">
                          <a:latin typeface="Calibri" panose="020F0502020204030204" pitchFamily="34" charset="0"/>
                          <a:cs typeface="Calibri" panose="020F0502020204030204" pitchFamily="34" charset="0"/>
                        </a:rPr>
                        <a:t>Control Structures, Arrays, Multi-Dimensional Arrays, Practice with some small case studies. </a:t>
                      </a:r>
                    </a:p>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en-US" b="1" dirty="0" smtClean="0"/>
                        <a:t>Software Development</a:t>
                      </a:r>
                      <a:r>
                        <a:rPr lang="en-US" b="1" baseline="0" dirty="0" smtClean="0"/>
                        <a:t> (Design Mapping to Code)</a:t>
                      </a:r>
                      <a:endParaRPr lang="en-US" sz="1800" dirty="0" smtClean="0">
                        <a:latin typeface="Calibri" panose="020F0502020204030204" pitchFamily="34" charset="0"/>
                        <a:cs typeface="Calibri" panose="020F0502020204030204" pitchFamily="34" charset="0"/>
                      </a:endParaRPr>
                    </a:p>
                    <a:p>
                      <a:pPr marL="0" indent="0" algn="just">
                        <a:buFont typeface="+mj-lt"/>
                        <a:buNone/>
                      </a:pPr>
                      <a:r>
                        <a:rPr lang="en-US" sz="1800" dirty="0" smtClean="0">
                          <a:latin typeface="Calibri" panose="020F0502020204030204" pitchFamily="34" charset="0"/>
                          <a:cs typeface="Calibri" panose="020F0502020204030204" pitchFamily="34" charset="0"/>
                        </a:rPr>
                        <a:t>Object-Orientation, Classes</a:t>
                      </a:r>
                      <a:r>
                        <a:rPr lang="en-US" sz="1800" baseline="0" dirty="0" smtClean="0">
                          <a:latin typeface="Calibri" panose="020F0502020204030204" pitchFamily="34" charset="0"/>
                          <a:cs typeface="Calibri" panose="020F0502020204030204" pitchFamily="34" charset="0"/>
                        </a:rPr>
                        <a:t> , Objects</a:t>
                      </a:r>
                      <a:r>
                        <a:rPr lang="en-US" sz="1800" dirty="0" smtClean="0">
                          <a:latin typeface="Calibri" panose="020F0502020204030204" pitchFamily="34" charset="0"/>
                          <a:cs typeface="Calibri" panose="020F0502020204030204" pitchFamily="34" charset="0"/>
                        </a:rPr>
                        <a:t>. Constructors. Class Association</a:t>
                      </a:r>
                      <a:r>
                        <a:rPr lang="en-US" sz="1800" baseline="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Inheritance), Polymorphism, Object Association</a:t>
                      </a:r>
                      <a:r>
                        <a:rPr lang="en-US" sz="1800" baseline="0" dirty="0" smtClean="0">
                          <a:latin typeface="Calibri" panose="020F0502020204030204" pitchFamily="34" charset="0"/>
                          <a:cs typeface="Calibri" panose="020F0502020204030204" pitchFamily="34" charset="0"/>
                        </a:rPr>
                        <a:t> (C</a:t>
                      </a:r>
                      <a:r>
                        <a:rPr lang="en-US" sz="1800" dirty="0" smtClean="0">
                          <a:latin typeface="Calibri" panose="020F0502020204030204" pitchFamily="34" charset="0"/>
                          <a:cs typeface="Calibri" panose="020F0502020204030204" pitchFamily="34" charset="0"/>
                        </a:rPr>
                        <a:t>omposition, Aggregation), Abstract Classes, Interfaces, SOLID Principles-Hands-on</a:t>
                      </a:r>
                      <a:r>
                        <a:rPr lang="en-US" sz="1800" baseline="0" dirty="0" smtClean="0">
                          <a:latin typeface="Calibri" panose="020F0502020204030204" pitchFamily="34" charset="0"/>
                          <a:cs typeface="Calibri" panose="020F0502020204030204" pitchFamily="34" charset="0"/>
                        </a:rPr>
                        <a:t>. Exception Handling, </a:t>
                      </a:r>
                      <a:endParaRPr lang="en-US" baseline="0" dirty="0" smtClean="0"/>
                    </a:p>
                  </a:txBody>
                  <a:tcPr marL="77801" marR="77801"/>
                </a:tc>
              </a:tr>
              <a:tr h="755573">
                <a:tc>
                  <a:txBody>
                    <a:bodyPr/>
                    <a:lstStyle/>
                    <a:p>
                      <a:endParaRPr lang="en-US" b="1" dirty="0" smtClean="0"/>
                    </a:p>
                    <a:p>
                      <a:r>
                        <a:rPr lang="en-US" b="1" dirty="0" smtClean="0"/>
                        <a:t>Week 10 - 12</a:t>
                      </a:r>
                      <a:endParaRPr lang="en-US" b="1" dirty="0"/>
                    </a:p>
                  </a:txBody>
                  <a:tcPr marL="77801" marR="77801"/>
                </a:tc>
                <a:tc>
                  <a:txBody>
                    <a:bodyPr/>
                    <a:lstStyle/>
                    <a:p>
                      <a:pPr marL="285750" indent="-285750" algn="just">
                        <a:buFont typeface="Wingdings" panose="05000000000000000000" pitchFamily="2" charset="2"/>
                        <a:buChar char="§"/>
                      </a:pPr>
                      <a:r>
                        <a:rPr lang="en-US" baseline="0" dirty="0" smtClean="0"/>
                        <a:t>GUI, Graphical User Interface Design in Java, </a:t>
                      </a:r>
                    </a:p>
                    <a:p>
                      <a:pPr marL="285750" indent="-285750" algn="just">
                        <a:buFont typeface="Wingdings" panose="05000000000000000000" pitchFamily="2" charset="2"/>
                        <a:buChar char="§"/>
                      </a:pPr>
                      <a:r>
                        <a:rPr lang="en-US" baseline="0" dirty="0" smtClean="0"/>
                        <a:t>Event Driven Programming in Java,</a:t>
                      </a:r>
                    </a:p>
                    <a:p>
                      <a:pPr marL="285750" indent="-285750" algn="just">
                        <a:buFont typeface="Wingdings" panose="05000000000000000000" pitchFamily="2" charset="2"/>
                        <a:buChar char="§"/>
                      </a:pPr>
                      <a:r>
                        <a:rPr lang="en-US" baseline="0" dirty="0" smtClean="0"/>
                        <a:t>Database Connectivity</a:t>
                      </a:r>
                      <a:endParaRPr lang="en-US" dirty="0" smtClean="0"/>
                    </a:p>
                  </a:txBody>
                  <a:tcPr marL="77801" marR="77801"/>
                </a:tc>
              </a:tr>
              <a:tr h="923104">
                <a:tc>
                  <a:txBody>
                    <a:bodyPr/>
                    <a:lstStyle/>
                    <a:p>
                      <a:endParaRPr lang="en-US" b="1" dirty="0" smtClean="0"/>
                    </a:p>
                    <a:p>
                      <a:r>
                        <a:rPr lang="en-US" b="1" dirty="0" smtClean="0"/>
                        <a:t>Week</a:t>
                      </a:r>
                      <a:r>
                        <a:rPr lang="en-US" b="1" baseline="0" dirty="0" smtClean="0"/>
                        <a:t> 13 - 15</a:t>
                      </a:r>
                      <a:endParaRPr lang="en-US" b="1" dirty="0"/>
                    </a:p>
                  </a:txBody>
                  <a:tcPr marL="77801" marR="77801"/>
                </a:tc>
                <a:tc>
                  <a:txBody>
                    <a:bodyPr/>
                    <a:lstStyle/>
                    <a:p>
                      <a:pPr algn="just"/>
                      <a:r>
                        <a:rPr lang="en-US" b="1" dirty="0" smtClean="0"/>
                        <a:t>Problem Solving Using Design Patterns,</a:t>
                      </a:r>
                    </a:p>
                    <a:p>
                      <a:pPr algn="just"/>
                      <a:r>
                        <a:rPr lang="en-US" dirty="0" smtClean="0"/>
                        <a:t>Software Design Patterns, Design Patterns Implementation in Java. </a:t>
                      </a:r>
                    </a:p>
                  </a:txBody>
                  <a:tcPr marL="77801" marR="77801"/>
                </a:tc>
              </a:tr>
            </a:tbl>
          </a:graphicData>
        </a:graphic>
      </p:graphicFrame>
    </p:spTree>
    <p:extLst>
      <p:ext uri="{BB962C8B-B14F-4D97-AF65-F5344CB8AC3E}">
        <p14:creationId xmlns:p14="http://schemas.microsoft.com/office/powerpoint/2010/main" val="1420357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r>
              <a:rPr lang="en-US" sz="3200" dirty="0" smtClean="0"/>
              <a:t>Agenda of week # 1</a:t>
            </a:r>
            <a:endParaRPr lang="en-US" sz="3200" dirty="0"/>
          </a:p>
        </p:txBody>
      </p:sp>
      <p:sp>
        <p:nvSpPr>
          <p:cNvPr id="3" name="Content Placeholder 2"/>
          <p:cNvSpPr>
            <a:spLocks noGrp="1"/>
          </p:cNvSpPr>
          <p:nvPr>
            <p:ph idx="1"/>
          </p:nvPr>
        </p:nvSpPr>
        <p:spPr>
          <a:xfrm>
            <a:off x="1318171" y="2071315"/>
            <a:ext cx="8317148" cy="3660746"/>
          </a:xfrm>
        </p:spPr>
        <p:txBody>
          <a:bodyPr>
            <a:normAutofit/>
          </a:bodyPr>
          <a:lstStyle/>
          <a:p>
            <a:pPr marL="0" indent="0" algn="just">
              <a:buNone/>
            </a:pPr>
            <a:endParaRPr lang="en-US" sz="2800" dirty="0" smtClean="0"/>
          </a:p>
          <a:p>
            <a:pPr marL="342900" indent="-342900" algn="just">
              <a:buFont typeface="+mj-lt"/>
              <a:buAutoNum type="arabicPeriod"/>
            </a:pPr>
            <a:r>
              <a:rPr lang="en-US" sz="2400" dirty="0"/>
              <a:t>Intro to Software Design and Analysis,  </a:t>
            </a:r>
            <a:endParaRPr lang="en-US" sz="2400" dirty="0" smtClean="0"/>
          </a:p>
          <a:p>
            <a:pPr marL="342900" indent="-342900" algn="just">
              <a:buFont typeface="+mj-lt"/>
              <a:buAutoNum type="arabicPeriod"/>
            </a:pPr>
            <a:r>
              <a:rPr lang="en-US" sz="2400" dirty="0" smtClean="0"/>
              <a:t>Brief </a:t>
            </a:r>
            <a:r>
              <a:rPr lang="en-US" sz="2400" dirty="0"/>
              <a:t>overview of Software Engineering Phases, </a:t>
            </a:r>
            <a:endParaRPr lang="en-US" sz="2400" dirty="0" smtClean="0"/>
          </a:p>
          <a:p>
            <a:pPr marL="342900" indent="-342900" algn="just">
              <a:buFont typeface="+mj-lt"/>
              <a:buAutoNum type="arabicPeriod"/>
            </a:pPr>
            <a:r>
              <a:rPr lang="en-US" sz="2400" dirty="0" smtClean="0"/>
              <a:t>Software </a:t>
            </a:r>
            <a:r>
              <a:rPr lang="en-US" sz="2400" dirty="0"/>
              <a:t>Design Process, </a:t>
            </a:r>
            <a:endParaRPr lang="en-US" sz="2400" dirty="0" smtClean="0"/>
          </a:p>
          <a:p>
            <a:pPr marL="342900" indent="-342900" algn="just">
              <a:buFont typeface="+mj-lt"/>
              <a:buAutoNum type="arabicPeriod"/>
            </a:pPr>
            <a:r>
              <a:rPr lang="en-US" sz="2400" dirty="0" smtClean="0"/>
              <a:t>Difference </a:t>
            </a:r>
            <a:r>
              <a:rPr lang="en-US" sz="2400" dirty="0"/>
              <a:t>between Design and Architecture, </a:t>
            </a:r>
            <a:endParaRPr lang="en-US" sz="2400" dirty="0" smtClean="0"/>
          </a:p>
          <a:p>
            <a:pPr marL="342900" indent="-342900" algn="just">
              <a:buFont typeface="+mj-lt"/>
              <a:buAutoNum type="arabicPeriod"/>
            </a:pPr>
            <a:r>
              <a:rPr lang="en-US" sz="2400" dirty="0" smtClean="0"/>
              <a:t>Problems in Software Development</a:t>
            </a:r>
          </a:p>
          <a:p>
            <a:pPr marL="0" indent="0">
              <a:buNone/>
            </a:pPr>
            <a:endParaRPr lang="en-US" dirty="0"/>
          </a:p>
        </p:txBody>
      </p:sp>
    </p:spTree>
    <p:extLst>
      <p:ext uri="{BB962C8B-B14F-4D97-AF65-F5344CB8AC3E}">
        <p14:creationId xmlns:p14="http://schemas.microsoft.com/office/powerpoint/2010/main" val="1754572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2035791" y="2224584"/>
            <a:ext cx="8229600" cy="2688609"/>
          </a:xfrm>
        </p:spPr>
        <p:txBody>
          <a:bodyPr/>
          <a:lstStyle/>
          <a:p>
            <a:pPr algn="ctr" eaLnBrk="1" hangingPunct="1">
              <a:buFontTx/>
              <a:buNone/>
            </a:pPr>
            <a:r>
              <a:rPr lang="en-US" altLang="en-US" sz="4400" dirty="0"/>
              <a:t>Software can have huge impact in any aspect of our society</a:t>
            </a:r>
          </a:p>
        </p:txBody>
      </p:sp>
    </p:spTree>
    <p:extLst>
      <p:ext uri="{BB962C8B-B14F-4D97-AF65-F5344CB8AC3E}">
        <p14:creationId xmlns:p14="http://schemas.microsoft.com/office/powerpoint/2010/main" val="2766771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2239</TotalTime>
  <Words>1317</Words>
  <Application>Microsoft Office PowerPoint</Application>
  <PresentationFormat>Widescreen</PresentationFormat>
  <Paragraphs>237</Paragraphs>
  <Slides>45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Gill Sans MT</vt:lpstr>
      <vt:lpstr>Monotype Sorts</vt:lpstr>
      <vt:lpstr>Times New Roman</vt:lpstr>
      <vt:lpstr>Wingdings</vt:lpstr>
      <vt:lpstr>Wingdings 2</vt:lpstr>
      <vt:lpstr>Dividend</vt:lpstr>
      <vt:lpstr>SOFTWARE Design &amp; Analysis (Week-1)</vt:lpstr>
      <vt:lpstr>Course Content</vt:lpstr>
      <vt:lpstr>Recommended Books</vt:lpstr>
      <vt:lpstr>Objective of this Course</vt:lpstr>
      <vt:lpstr>Evaluation Criteria</vt:lpstr>
      <vt:lpstr>Weekly plan</vt:lpstr>
      <vt:lpstr>Weekly plan</vt:lpstr>
      <vt:lpstr>Agenda of week # 1</vt:lpstr>
      <vt:lpstr>PowerPoint Presentation</vt:lpstr>
      <vt:lpstr>Where can we find software?</vt:lpstr>
      <vt:lpstr>Some popular ones…</vt:lpstr>
      <vt:lpstr>Some popular ones…</vt:lpstr>
      <vt:lpstr>And even in…</vt:lpstr>
      <vt:lpstr>Conclusion</vt:lpstr>
      <vt:lpstr>Software Applications</vt:lpstr>
      <vt:lpstr>Problems in software development</vt:lpstr>
      <vt:lpstr>PowerPoint Presentation</vt:lpstr>
      <vt:lpstr>Solution  Software Engineering</vt:lpstr>
      <vt:lpstr>SE history</vt:lpstr>
      <vt:lpstr>What is Software Engineering?</vt:lpstr>
      <vt:lpstr>What is Software?</vt:lpstr>
      <vt:lpstr>The Role of Software Engineering</vt:lpstr>
      <vt:lpstr>Hardware vs software</vt:lpstr>
      <vt:lpstr>What are the attributes of good software?</vt:lpstr>
      <vt:lpstr>Software Development</vt:lpstr>
      <vt:lpstr>Software Engineering Phases</vt:lpstr>
      <vt:lpstr>Definition</vt:lpstr>
      <vt:lpstr>Definition (cont.)</vt:lpstr>
      <vt:lpstr>Development</vt:lpstr>
      <vt:lpstr>Why is software development so difficult?</vt:lpstr>
      <vt:lpstr>Major problems in software developments  </vt:lpstr>
      <vt:lpstr>What is Design?</vt:lpstr>
      <vt:lpstr>What is Design?</vt:lpstr>
      <vt:lpstr>Software Design</vt:lpstr>
      <vt:lpstr>Software Design - Simplified</vt:lpstr>
      <vt:lpstr>Design Process Activities</vt:lpstr>
      <vt:lpstr>The Software Design Process</vt:lpstr>
      <vt:lpstr>Levels of Software Design</vt:lpstr>
      <vt:lpstr>Design vs. Architecture</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243</cp:revision>
  <dcterms:created xsi:type="dcterms:W3CDTF">2021-02-17T13:59:14Z</dcterms:created>
  <dcterms:modified xsi:type="dcterms:W3CDTF">2021-09-12T16:46:04Z</dcterms:modified>
</cp:coreProperties>
</file>