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8" r:id="rId2"/>
    <p:sldId id="283"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26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1-12-08T10:52:05.786"/>
    </inkml:context>
    <inkml:brush xml:id="br0">
      <inkml:brushProperty name="width" value="0.05292" units="cm"/>
      <inkml:brushProperty name="height" value="0.05292" units="cm"/>
      <inkml:brushProperty name="color" value="#FF0000"/>
    </inkml:brush>
  </inkml:definitions>
  <inkml:trace contextRef="#ctx0" brushRef="#br0">9670 13675 0,'41'0'172,"-1"0"-156,0 0-16,80-40 15,1 40 1,79-40-16,1 40 16,-1 0-1,41 0-15,-80 0 16,-1-40-16,1 40 15,39 0 1,-79-40-16,-41 40 16,0-40-1,1 40-15,-1-40 16,-40 40 0,0 0 30,0 0-30,0 0 15,0 0 47</inkml:trace>
  <inkml:trace contextRef="#ctx0" brushRef="#br0" timeOffset="2080.4126">25400 10748 0,'0'40'140,"0"0"-124,0 0-16,80 40 16,-80-40-1,40 40-15,1-39 16,-41-1-16,40 0 16,0-40-1,-40 40 1,40-40-1,0 0 32,0 0-15,0 0-32,41 0 15,-1-40-15,-40 0 16,80-41-1,-39 1-15,-1 0 16,0-40 0,81 40-16,-81-1 15,0 41-15,0-40 16,1 40 0,-41 0-16,40 0 15,-40-41 1,40 41-16,-80 0 15,81 0-15,-41 0 32,0 0-32,0 40 15,-40-40 1,40 40 0</inkml:trace>
  <inkml:trace contextRef="#ctx0" brushRef="#br0" timeOffset="10470.4477">16091 13475 0,'40'0'141,"40"0"-126,81 0 1,-1-40-16,81 0 15,-41-1-15,202 1 16,-121 0 0,-41 0-16,41 40 15,-40-40 1,-40 0-16,-81 40 16,81 0-16,-121-40 15,40 0 1,-39 0-16,-41 40 15,40 0 1,-40 0-16,0 0 16,0 0-16,0 0 31,1 0 141,-1 0-157,0 0 1,0 0 15,0 0-31,0 0 16,40 0 0,-39 0-1,-1 40-15,0-40 16,0 0-1,0 0 1,0 0 15,0 0 1,0 0 124,-40-40-94,0 0-46,0-1-16,0 1 16,0-40-1,0 0-15,0 0 16,-40-41-16,0 41 15,40 0 1,0-40-16,-40 39 16,0 1-16,40 40 15,-40-80 1,40 40-16,-40 39 16,40 1-1,0-40-15,-40 0 16,40 40-1,0 0-15,-41 0 16,41 0-16,0-41 16,0 41-1,-40 0 17,0 40 61,0 0-77,-40 0 0,0 0-16,-81 0 15,-40 0 1,-79 0-16,-122 0 15,162 0-15,-162 40 16,81 0 0,40-40-16,81 40 15,39-40 1,-39 0-16,79 41 16,1-41-16,40 40 15,39-40 1,1 0-16,-40 0 15,40 0 1,0 0 0,0 40-16,0-40 31,-1 0-15,41 40-1,-40-40-15,0 0 31,40 40-15,0 0 15,0 0-31,0 0 16,0 40-16,0 41 16,0 79-1,0 1-15,40-1 16,41 41-1,-41 0-15,0-81 16,40-40-16,-80 1 16,40 39-1,0-80-15,-40 1 16,40-81 0,-40 40-1,41 0 1,-41 0-1</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1-12-08T10:52:34.917"/>
    </inkml:context>
    <inkml:brush xml:id="br0">
      <inkml:brushProperty name="width" value="0.05292" units="cm"/>
      <inkml:brushProperty name="height" value="0.05292" units="cm"/>
      <inkml:brushProperty name="color" value="#FF0000"/>
    </inkml:brush>
  </inkml:definitions>
  <inkml:trace contextRef="#ctx0" brushRef="#br0">6179 8381 0,'41'0'109,"-1"0"-109,40 0 16,80 0-16,41 0 15,120 0 1,121 0-16,-1-40 16,-80 0-1,-40 40-15,0-40 16,40 0-16,-200-40 15,79 40 1,-119 40-16,-41-40 16,0 40-1,-40 0-15,41 0 16,-41 0 0,0 0 30,-40-41 189,0 1-188,0 0-16,0 0-15,0 0-1,0-40 1,0 40-1,0 0 1,0 0-16,0-81 16,0 81-16,0-40 15,0 0 1,0-1-16,0 1 16,0 0-1,0 0 1,0 40-1,-40 40 251,0 0-250,0 0-16,-41 0 15,-39 0-15,0 0 16,-161 0 0,0 0-16,-40 0 15,-80-40 1,-1 0-16,1 40 15,40-41-15,40 41 16,0-40 0,80 40-16,81 0 15,39 0 1,41 0-16,0 0 16,40-40-16,-1 40 31,1 0 156,40 40-109,0 81-62,0-41-16,0 80 16,0-39-1,0-41-15,-40 40 16,40-40 0,0-40-16,0 41 15,0-41 1,0 0-1,0 0 1,0 0 15,0 0 32,0 0-48,0 0-15,0 0 16,0 1 0,0-1 15,0 0-31,40 0 47,0-40 0,1 0-32,-1 0 1,0 40 0,0-40-1,40 0-15,0 0 16,-39 0-16,-1 0 15,0 0 1,0 0-16,0 0 16,0 40-1,0-40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10-Dec-21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10-Dec-21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10-Dec-21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10-Dec-21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10-Dec-21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10-Dec-21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(Week-13)</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76704" y="1119116"/>
            <a:ext cx="10155237" cy="4832018"/>
          </a:xfrm>
        </p:spPr>
        <p:txBody>
          <a:bodyPr>
            <a:normAutofit/>
          </a:bodyPr>
          <a:lstStyle/>
          <a:p>
            <a:pPr algn="just">
              <a:buNone/>
            </a:pPr>
            <a:endParaRPr lang="en-US" sz="1000" dirty="0">
              <a:latin typeface="Calibri" panose="020F0502020204030204" pitchFamily="34" charset="0"/>
              <a:cs typeface="Calibri" panose="020F0502020204030204" pitchFamily="34" charset="0"/>
            </a:endParaRPr>
          </a:p>
          <a:p>
            <a:pPr algn="just">
              <a:buNone/>
            </a:pPr>
            <a:r>
              <a:rPr lang="en-US" sz="28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u="sng" dirty="0" smtClean="0">
                <a:latin typeface="Calibri" panose="020F0502020204030204" pitchFamily="34" charset="0"/>
                <a:cs typeface="Calibri" panose="020F0502020204030204" pitchFamily="34" charset="0"/>
              </a:rPr>
              <a:t>Step 3 Registering </a:t>
            </a:r>
            <a:r>
              <a:rPr lang="en-US" sz="2400" u="sng" dirty="0">
                <a:latin typeface="Calibri" panose="020F0502020204030204" pitchFamily="34" charset="0"/>
                <a:cs typeface="Calibri" panose="020F0502020204030204" pitchFamily="34" charset="0"/>
              </a:rPr>
              <a:t>Handler with Generator </a:t>
            </a:r>
            <a:r>
              <a:rPr lang="en-US" sz="2400" u="sng" dirty="0" smtClean="0">
                <a:latin typeface="Calibri" panose="020F0502020204030204" pitchFamily="34" charset="0"/>
                <a:cs typeface="Calibri" panose="020F0502020204030204" pitchFamily="34" charset="0"/>
              </a:rPr>
              <a:t>:</a:t>
            </a:r>
          </a:p>
          <a:p>
            <a:pPr algn="just">
              <a:buNone/>
            </a:pPr>
            <a:endParaRPr lang="en-US" sz="10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event generator is told about the object which can handle its </a:t>
            </a:r>
            <a:r>
              <a:rPr lang="en-US" sz="2400" dirty="0" smtClean="0">
                <a:latin typeface="Calibri" panose="020F0502020204030204" pitchFamily="34" charset="0"/>
                <a:cs typeface="Calibri" panose="020F0502020204030204" pitchFamily="34" charset="0"/>
              </a:rPr>
              <a:t>events.</a:t>
            </a:r>
          </a:p>
          <a:p>
            <a:pPr algn="just">
              <a:buNone/>
            </a:pP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Event </a:t>
            </a:r>
            <a:r>
              <a:rPr lang="en-US" sz="2400" dirty="0">
                <a:latin typeface="Calibri" panose="020F0502020204030204" pitchFamily="34" charset="0"/>
                <a:cs typeface="Calibri" panose="020F0502020204030204" pitchFamily="34" charset="0"/>
              </a:rPr>
              <a:t>Generators have a method — </a:t>
            </a:r>
            <a:r>
              <a:rPr lang="en-US" sz="2400" dirty="0" err="1" smtClean="0">
                <a:latin typeface="Calibri" panose="020F0502020204030204" pitchFamily="34" charset="0"/>
                <a:cs typeface="Calibri" panose="020F0502020204030204" pitchFamily="34" charset="0"/>
              </a:rPr>
              <a:t>addABCListener</a:t>
            </a:r>
            <a:r>
              <a:rPr lang="en-US" sz="2400" dirty="0">
                <a:latin typeface="Calibri" panose="020F0502020204030204" pitchFamily="34" charset="0"/>
                <a:cs typeface="Calibri" panose="020F0502020204030204" pitchFamily="34" charset="0"/>
              </a:rPr>
              <a:t>(_reference to the object of Handler class_)  </a:t>
            </a:r>
            <a:endParaRPr lang="en-US" sz="2400" dirty="0" smtClean="0">
              <a:latin typeface="Calibri" panose="020F0502020204030204" pitchFamily="34" charset="0"/>
              <a:cs typeface="Calibri" panose="020F0502020204030204" pitchFamily="34" charset="0"/>
            </a:endParaRPr>
          </a:p>
          <a:p>
            <a:pPr algn="just">
              <a:buNone/>
            </a:pP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For </a:t>
            </a:r>
            <a:r>
              <a:rPr lang="en-US" sz="2400" dirty="0">
                <a:latin typeface="Calibri" panose="020F0502020204030204" pitchFamily="34" charset="0"/>
                <a:cs typeface="Calibri" panose="020F0502020204030204" pitchFamily="34" charset="0"/>
              </a:rPr>
              <a:t>example, if b1 is </a:t>
            </a:r>
            <a:r>
              <a:rPr lang="en-US" sz="2400" dirty="0" err="1">
                <a:latin typeface="Calibri" panose="020F0502020204030204" pitchFamily="34" charset="0"/>
                <a:cs typeface="Calibri" panose="020F0502020204030204" pitchFamily="34" charset="0"/>
              </a:rPr>
              <a:t>JButton</a:t>
            </a:r>
            <a:r>
              <a:rPr lang="en-US" sz="2400" dirty="0">
                <a:latin typeface="Calibri" panose="020F0502020204030204" pitchFamily="34" charset="0"/>
                <a:cs typeface="Calibri" panose="020F0502020204030204" pitchFamily="34" charset="0"/>
              </a:rPr>
              <a:t> then — b1.addActionListener(this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794204"/>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463249" y="994581"/>
            <a:ext cx="10128250" cy="1366482"/>
          </a:xfrm>
        </p:spPr>
        <p:txBody>
          <a:bodyPr>
            <a:noAutofit/>
          </a:bodyPr>
          <a:lstStyle/>
          <a:p>
            <a:pPr algn="just">
              <a:buNone/>
            </a:pPr>
            <a:endParaRPr lang="en-US" sz="3600" dirty="0"/>
          </a:p>
          <a:p>
            <a:pPr algn="just">
              <a:buNone/>
            </a:pPr>
            <a:r>
              <a:rPr lang="en-US" sz="3600" dirty="0"/>
              <a:t>  </a:t>
            </a:r>
            <a:r>
              <a:rPr lang="en-US" sz="3600" dirty="0" smtClean="0"/>
              <a:t>	</a:t>
            </a:r>
            <a:r>
              <a:rPr lang="en-US" sz="2800" u="sng" dirty="0" smtClean="0"/>
              <a:t>Event Handling Example:</a:t>
            </a:r>
            <a:endParaRPr lang="en-US" sz="2800" dirty="0"/>
          </a:p>
          <a:p>
            <a:pPr algn="just">
              <a:buNone/>
            </a:pPr>
            <a:r>
              <a:rPr lang="en-US" sz="2800" dirty="0" smtClean="0"/>
              <a:t> </a:t>
            </a:r>
            <a:endParaRPr lang="en-US" sz="2800" dirty="0"/>
          </a:p>
          <a:p>
            <a:pPr algn="just">
              <a:buNone/>
            </a:pPr>
            <a:r>
              <a:rPr lang="en-US" sz="3600" dirty="0"/>
              <a:t>  </a:t>
            </a:r>
            <a:endParaRPr lang="en-US" sz="3600" dirty="0" smtClean="0"/>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3168" t="2831" b="-2831"/>
          <a:stretch/>
        </p:blipFill>
        <p:spPr>
          <a:xfrm>
            <a:off x="2442949" y="3084512"/>
            <a:ext cx="7232156" cy="2410715"/>
          </a:xfrm>
          <a:prstGeom prst="rect">
            <a:avLst/>
          </a:prstGeom>
        </p:spPr>
      </p:pic>
    </p:spTree>
    <p:extLst>
      <p:ext uri="{BB962C8B-B14F-4D97-AF65-F5344CB8AC3E}">
        <p14:creationId xmlns:p14="http://schemas.microsoft.com/office/powerpoint/2010/main" val="2018954149"/>
      </p:ext>
    </p:extLst>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1715068" y="1895335"/>
            <a:ext cx="9144000" cy="2089812"/>
          </a:xfrm>
        </p:spPr>
        <p:txBody>
          <a:bodyPr>
            <a:normAutofit/>
          </a:bodyPr>
          <a:lstStyle/>
          <a:p>
            <a:pPr algn="ctr" eaLnBrk="1" hangingPunct="1">
              <a:buFontTx/>
              <a:buNone/>
            </a:pPr>
            <a:endParaRPr lang="en-US" sz="3200" dirty="0" smtClean="0"/>
          </a:p>
          <a:p>
            <a:pPr algn="ctr" eaLnBrk="1" hangingPunct="1">
              <a:buFontTx/>
              <a:buNone/>
            </a:pPr>
            <a:r>
              <a:rPr lang="en-US" sz="4000" dirty="0" smtClean="0"/>
              <a:t>Lets Code!</a:t>
            </a:r>
            <a:endParaRPr lang="en-US" sz="4000" b="1" dirty="0"/>
          </a:p>
        </p:txBody>
      </p:sp>
    </p:spTree>
    <p:extLst>
      <p:ext uri="{BB962C8B-B14F-4D97-AF65-F5344CB8AC3E}">
        <p14:creationId xmlns:p14="http://schemas.microsoft.com/office/powerpoint/2010/main" val="2583284268"/>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855788" y="177800"/>
            <a:ext cx="10336212" cy="6442075"/>
          </a:xfrm>
        </p:spPr>
        <p:txBody>
          <a:bodyPr>
            <a:normAutofit/>
          </a:bodyPr>
          <a:lstStyle/>
          <a:p>
            <a:pPr algn="just">
              <a:buNone/>
            </a:pPr>
            <a:endParaRPr lang="en-US" sz="2400" u="sng" dirty="0" smtClean="0"/>
          </a:p>
          <a:p>
            <a:pPr algn="just">
              <a:buNone/>
            </a:pPr>
            <a:r>
              <a:rPr lang="en-US" sz="2400" u="sng" dirty="0" smtClean="0">
                <a:latin typeface="Calibri" panose="020F0502020204030204" pitchFamily="34" charset="0"/>
                <a:cs typeface="Calibri" panose="020F0502020204030204" pitchFamily="34" charset="0"/>
              </a:rPr>
              <a:t>How </a:t>
            </a:r>
            <a:r>
              <a:rPr lang="en-US" sz="2400" u="sng" dirty="0">
                <a:latin typeface="Calibri" panose="020F0502020204030204" pitchFamily="34" charset="0"/>
                <a:cs typeface="Calibri" panose="020F0502020204030204" pitchFamily="34" charset="0"/>
              </a:rPr>
              <a:t>Event Handling Participants interact Behind the Scenes? </a:t>
            </a:r>
          </a:p>
          <a:p>
            <a:pPr algn="just">
              <a:buNone/>
            </a:pPr>
            <a:r>
              <a:rPr lang="en-US" sz="2400" dirty="0"/>
              <a:t> </a:t>
            </a:r>
          </a:p>
          <a:p>
            <a:pPr algn="just">
              <a:buNone/>
            </a:pPr>
            <a:r>
              <a:rPr lang="en-US" sz="2400" dirty="0" smtClean="0"/>
              <a:t>	</a:t>
            </a:r>
            <a:endParaRPr lang="en-US" sz="2400" dirty="0"/>
          </a:p>
          <a:p>
            <a:pPr algn="just">
              <a:buNone/>
            </a:pPr>
            <a:r>
              <a:rPr lang="en-US" sz="2400" dirty="0"/>
              <a:t>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892" y="1807793"/>
            <a:ext cx="9649467" cy="3182088"/>
          </a:xfrm>
          <a:prstGeom prst="rect">
            <a:avLst/>
          </a:prstGeom>
        </p:spPr>
      </p:pic>
    </p:spTree>
    <p:extLst>
      <p:ext uri="{BB962C8B-B14F-4D97-AF65-F5344CB8AC3E}">
        <p14:creationId xmlns:p14="http://schemas.microsoft.com/office/powerpoint/2010/main" val="171651296"/>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165225" y="177800"/>
            <a:ext cx="11026775" cy="6442075"/>
          </a:xfrm>
        </p:spPr>
        <p:txBody>
          <a:bodyPr>
            <a:normAutofit/>
          </a:bodyPr>
          <a:lstStyle/>
          <a:p>
            <a:pPr algn="just">
              <a:buNone/>
            </a:pPr>
            <a:endParaRPr lang="en-US" sz="2400" u="sng" dirty="0" smtClean="0"/>
          </a:p>
          <a:p>
            <a:pPr algn="just">
              <a:buNone/>
            </a:pPr>
            <a:r>
              <a:rPr lang="en-US" sz="2400" dirty="0" smtClean="0"/>
              <a:t>	</a:t>
            </a:r>
            <a:endParaRPr lang="en-US" sz="2400" dirty="0"/>
          </a:p>
          <a:p>
            <a:pPr algn="just">
              <a:buNone/>
            </a:pPr>
            <a:r>
              <a:rPr lang="en-US" sz="2400" dirty="0"/>
              <a:t>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868" y="634839"/>
            <a:ext cx="8516203" cy="5987546"/>
          </a:xfrm>
          <a:prstGeom prst="rect">
            <a:avLst/>
          </a:prstGeom>
        </p:spPr>
      </p:pic>
    </p:spTree>
    <p:extLst>
      <p:ext uri="{BB962C8B-B14F-4D97-AF65-F5344CB8AC3E}">
        <p14:creationId xmlns:p14="http://schemas.microsoft.com/office/powerpoint/2010/main" val="3332280061"/>
      </p:ext>
    </p:extLst>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940700" y="1364098"/>
            <a:ext cx="3085389" cy="1488284"/>
          </a:xfrm>
        </p:spPr>
        <p:txBody>
          <a:bodyPr>
            <a:normAutofit fontScale="32500" lnSpcReduction="20000"/>
          </a:bodyPr>
          <a:lstStyle/>
          <a:p>
            <a:pPr algn="just">
              <a:buNone/>
            </a:pPr>
            <a:endParaRPr lang="en-US" sz="1000" dirty="0"/>
          </a:p>
          <a:p>
            <a:pPr algn="just">
              <a:buNone/>
            </a:pPr>
            <a:r>
              <a:rPr lang="en-US" sz="2400" dirty="0"/>
              <a:t>  </a:t>
            </a:r>
            <a:r>
              <a:rPr lang="en-US" sz="2400" dirty="0" smtClean="0"/>
              <a:t>	</a:t>
            </a:r>
            <a:r>
              <a:rPr lang="en-US" sz="8600" u="sng" dirty="0" smtClean="0"/>
              <a:t>Calculator:</a:t>
            </a:r>
          </a:p>
          <a:p>
            <a:pPr algn="just">
              <a:buNone/>
            </a:pPr>
            <a:endParaRPr lang="en-US" sz="2400" u="sng" dirty="0" smtClean="0"/>
          </a:p>
          <a:p>
            <a:pPr algn="just">
              <a:buNone/>
            </a:pPr>
            <a:endParaRPr lang="en-US" sz="1000" dirty="0"/>
          </a:p>
          <a:p>
            <a:pPr algn="just">
              <a:buNone/>
            </a:pPr>
            <a:r>
              <a:rPr lang="en-US" sz="2400" dirty="0" smtClean="0"/>
              <a:t> </a:t>
            </a:r>
            <a:endParaRPr lang="en-US" sz="2400" dirty="0"/>
          </a:p>
          <a:p>
            <a:pPr algn="just">
              <a:buNone/>
            </a:pPr>
            <a:r>
              <a:rPr lang="en-US" sz="2400" dirty="0"/>
              <a:t>  </a:t>
            </a:r>
            <a:endParaRPr lang="en-US" sz="2400" dirty="0" smtClean="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075" y="1213972"/>
            <a:ext cx="4585648" cy="4949852"/>
          </a:xfrm>
          <a:prstGeom prst="rect">
            <a:avLst/>
          </a:prstGeom>
        </p:spPr>
      </p:pic>
    </p:spTree>
    <p:extLst>
      <p:ext uri="{BB962C8B-B14F-4D97-AF65-F5344CB8AC3E}">
        <p14:creationId xmlns:p14="http://schemas.microsoft.com/office/powerpoint/2010/main" val="3468162882"/>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1715068" y="1895335"/>
            <a:ext cx="9144000" cy="2089812"/>
          </a:xfrm>
        </p:spPr>
        <p:txBody>
          <a:bodyPr>
            <a:normAutofit/>
          </a:bodyPr>
          <a:lstStyle/>
          <a:p>
            <a:pPr algn="ctr" eaLnBrk="1" hangingPunct="1">
              <a:buFontTx/>
              <a:buNone/>
            </a:pPr>
            <a:endParaRPr lang="en-US" sz="3200" dirty="0" smtClean="0"/>
          </a:p>
          <a:p>
            <a:pPr algn="ctr" eaLnBrk="1" hangingPunct="1">
              <a:buFontTx/>
              <a:buNone/>
            </a:pPr>
            <a:r>
              <a:rPr lang="en-US" sz="4000" dirty="0" smtClean="0"/>
              <a:t>Lets Code!</a:t>
            </a:r>
            <a:endParaRPr lang="en-US" sz="4000" b="1" dirty="0"/>
          </a:p>
        </p:txBody>
      </p:sp>
    </p:spTree>
    <p:extLst>
      <p:ext uri="{BB962C8B-B14F-4D97-AF65-F5344CB8AC3E}">
        <p14:creationId xmlns:p14="http://schemas.microsoft.com/office/powerpoint/2010/main" val="767969796"/>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8865" y="846161"/>
            <a:ext cx="9812741" cy="709684"/>
          </a:xfrm>
        </p:spPr>
        <p:txBody>
          <a:bodyPr>
            <a:normAutofit/>
          </a:bodyPr>
          <a:lstStyle/>
          <a:p>
            <a:r>
              <a:rPr lang="en-US" dirty="0" smtClean="0"/>
              <a:t>JDBC</a:t>
            </a:r>
            <a:endParaRPr lang="en-US" dirty="0"/>
          </a:p>
        </p:txBody>
      </p:sp>
      <p:sp>
        <p:nvSpPr>
          <p:cNvPr id="5" name="Content Placeholder 4"/>
          <p:cNvSpPr>
            <a:spLocks noGrp="1"/>
          </p:cNvSpPr>
          <p:nvPr>
            <p:ph idx="1"/>
          </p:nvPr>
        </p:nvSpPr>
        <p:spPr>
          <a:xfrm>
            <a:off x="2403222" y="2797793"/>
            <a:ext cx="8045358" cy="887104"/>
          </a:xfrm>
        </p:spPr>
        <p:txBody>
          <a:bodyPr>
            <a:normAutofit/>
          </a:bodyPr>
          <a:lstStyle/>
          <a:p>
            <a:r>
              <a:rPr lang="en-US" sz="2400" dirty="0" smtClean="0">
                <a:latin typeface="Calibri" panose="020F0502020204030204" pitchFamily="34" charset="0"/>
                <a:cs typeface="Calibri" panose="020F0502020204030204" pitchFamily="34" charset="0"/>
              </a:rPr>
              <a:t>Allows java applications to connect to a relational database.</a:t>
            </a:r>
            <a:endParaRPr lang="en-US" sz="2400" dirty="0">
              <a:latin typeface="Calibri" panose="020F0502020204030204" pitchFamily="34" charset="0"/>
              <a:cs typeface="Calibri" panose="020F0502020204030204"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317" y="3725840"/>
            <a:ext cx="7297168" cy="215295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481200" y="3623760"/>
              <a:ext cx="6356520" cy="1371960"/>
            </p14:xfrm>
          </p:contentPart>
        </mc:Choice>
        <mc:Fallback xmlns="">
          <p:pic>
            <p:nvPicPr>
              <p:cNvPr id="3" name="Ink 2"/>
              <p:cNvPicPr/>
              <p:nvPr/>
            </p:nvPicPr>
            <p:blipFill>
              <a:blip r:embed="rId4"/>
              <a:stretch>
                <a:fillRect/>
              </a:stretch>
            </p:blipFill>
            <p:spPr>
              <a:xfrm>
                <a:off x="3471840" y="3614400"/>
                <a:ext cx="6375240" cy="1390680"/>
              </a:xfrm>
              <a:prstGeom prst="rect">
                <a:avLst/>
              </a:prstGeom>
            </p:spPr>
          </p:pic>
        </mc:Fallback>
      </mc:AlternateContent>
    </p:spTree>
    <p:extLst>
      <p:ext uri="{BB962C8B-B14F-4D97-AF65-F5344CB8AC3E}">
        <p14:creationId xmlns:p14="http://schemas.microsoft.com/office/powerpoint/2010/main" val="1201146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9742" y="655093"/>
            <a:ext cx="9812741" cy="709684"/>
          </a:xfrm>
        </p:spPr>
        <p:txBody>
          <a:bodyPr>
            <a:normAutofit/>
          </a:bodyPr>
          <a:lstStyle/>
          <a:p>
            <a:r>
              <a:rPr lang="en-US" dirty="0" smtClean="0"/>
              <a:t>JDBC Architecture</a:t>
            </a:r>
            <a:endParaRPr lang="en-US" dirty="0"/>
          </a:p>
        </p:txBody>
      </p:sp>
      <p:sp>
        <p:nvSpPr>
          <p:cNvPr id="5" name="Content Placeholder 4"/>
          <p:cNvSpPr>
            <a:spLocks noGrp="1"/>
          </p:cNvSpPr>
          <p:nvPr>
            <p:ph idx="1"/>
          </p:nvPr>
        </p:nvSpPr>
        <p:spPr>
          <a:xfrm>
            <a:off x="2518009" y="2259299"/>
            <a:ext cx="8045358" cy="2292822"/>
          </a:xfrm>
        </p:spPr>
        <p:txBody>
          <a:bodyPr>
            <a:normAutofit fontScale="92500" lnSpcReduction="10000"/>
          </a:bodyPr>
          <a:lstStyle/>
          <a:p>
            <a:r>
              <a:rPr lang="en-US" sz="2400" dirty="0" smtClean="0">
                <a:latin typeface="Calibri" panose="020F0502020204030204" pitchFamily="34" charset="0"/>
                <a:cs typeface="Calibri" panose="020F0502020204030204" pitchFamily="34" charset="0"/>
              </a:rPr>
              <a:t>JDBC Driver:</a:t>
            </a:r>
          </a:p>
          <a:p>
            <a:pPr lvl="1"/>
            <a:r>
              <a:rPr lang="en-US" sz="2200" dirty="0" smtClean="0">
                <a:latin typeface="Calibri" panose="020F0502020204030204" pitchFamily="34" charset="0"/>
                <a:cs typeface="Calibri" panose="020F0502020204030204" pitchFamily="34" charset="0"/>
              </a:rPr>
              <a:t>Provides connection to a database.</a:t>
            </a:r>
          </a:p>
          <a:p>
            <a:pPr lvl="1"/>
            <a:endParaRPr lang="en-US" sz="22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JDBC </a:t>
            </a:r>
            <a:r>
              <a:rPr lang="en-US" sz="2400" dirty="0" smtClean="0">
                <a:latin typeface="Calibri" panose="020F0502020204030204" pitchFamily="34" charset="0"/>
                <a:cs typeface="Calibri" panose="020F0502020204030204" pitchFamily="34" charset="0"/>
              </a:rPr>
              <a:t>Driver Implementation:</a:t>
            </a:r>
            <a:endParaRPr lang="en-US" sz="2400" dirty="0">
              <a:latin typeface="Calibri" panose="020F0502020204030204" pitchFamily="34" charset="0"/>
              <a:cs typeface="Calibri" panose="020F0502020204030204" pitchFamily="34" charset="0"/>
            </a:endParaRPr>
          </a:p>
          <a:p>
            <a:pPr lvl="1"/>
            <a:r>
              <a:rPr lang="en-US" sz="2200" dirty="0" smtClean="0">
                <a:latin typeface="Calibri" panose="020F0502020204030204" pitchFamily="34" charset="0"/>
                <a:cs typeface="Calibri" panose="020F0502020204030204" pitchFamily="34" charset="0"/>
              </a:rPr>
              <a:t>Provided by database vendor.</a:t>
            </a:r>
            <a:endParaRPr lang="en-US" sz="2200" dirty="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44" y="4791551"/>
            <a:ext cx="6887536" cy="1314633"/>
          </a:xfrm>
          <a:prstGeom prst="rect">
            <a:avLst/>
          </a:prstGeom>
        </p:spPr>
      </p:pic>
    </p:spTree>
    <p:extLst>
      <p:ext uri="{BB962C8B-B14F-4D97-AF65-F5344CB8AC3E}">
        <p14:creationId xmlns:p14="http://schemas.microsoft.com/office/powerpoint/2010/main" val="2670306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9742" y="655093"/>
            <a:ext cx="9812741" cy="709684"/>
          </a:xfrm>
        </p:spPr>
        <p:txBody>
          <a:bodyPr>
            <a:normAutofit/>
          </a:bodyPr>
          <a:lstStyle/>
          <a:p>
            <a:r>
              <a:rPr lang="en-US" dirty="0" smtClean="0"/>
              <a:t>JDBC API</a:t>
            </a:r>
            <a:endParaRPr lang="en-US" dirty="0"/>
          </a:p>
        </p:txBody>
      </p:sp>
      <p:sp>
        <p:nvSpPr>
          <p:cNvPr id="5" name="Content Placeholder 4"/>
          <p:cNvSpPr>
            <a:spLocks noGrp="1"/>
          </p:cNvSpPr>
          <p:nvPr>
            <p:ph idx="1"/>
          </p:nvPr>
        </p:nvSpPr>
        <p:spPr>
          <a:xfrm>
            <a:off x="1869742" y="2204708"/>
            <a:ext cx="8045358" cy="4387160"/>
          </a:xfrm>
        </p:spPr>
        <p:txBody>
          <a:bodyPr>
            <a:normAutofit/>
          </a:bodyPr>
          <a:lstStyle/>
          <a:p>
            <a:r>
              <a:rPr lang="en-US" sz="2400" dirty="0" smtClean="0">
                <a:latin typeface="Calibri" panose="020F0502020204030204" pitchFamily="34" charset="0"/>
                <a:cs typeface="Calibri" panose="020F0502020204030204" pitchFamily="34" charset="0"/>
              </a:rPr>
              <a:t>JDBC API is defined in the following packages.</a:t>
            </a:r>
          </a:p>
          <a:p>
            <a:pPr lvl="1"/>
            <a:r>
              <a:rPr lang="en-US" sz="2200" dirty="0" smtClean="0">
                <a:latin typeface="Calibri" panose="020F0502020204030204" pitchFamily="34" charset="0"/>
                <a:cs typeface="Calibri" panose="020F0502020204030204" pitchFamily="34" charset="0"/>
              </a:rPr>
              <a:t>Java.sql</a:t>
            </a:r>
          </a:p>
          <a:p>
            <a:pPr lvl="1"/>
            <a:endParaRPr lang="en-US" sz="22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Key Classes:</a:t>
            </a:r>
            <a:endParaRPr lang="en-US" sz="2400" dirty="0">
              <a:latin typeface="Calibri" panose="020F0502020204030204" pitchFamily="34" charset="0"/>
              <a:cs typeface="Calibri" panose="020F0502020204030204" pitchFamily="34" charset="0"/>
            </a:endParaRPr>
          </a:p>
          <a:p>
            <a:pPr lvl="1"/>
            <a:r>
              <a:rPr lang="en-US" sz="2200" dirty="0" smtClean="0">
                <a:latin typeface="Calibri" panose="020F0502020204030204" pitchFamily="34" charset="0"/>
                <a:cs typeface="Calibri" panose="020F0502020204030204" pitchFamily="34" charset="0"/>
              </a:rPr>
              <a:t>Java.sql.DriverManager</a:t>
            </a:r>
          </a:p>
          <a:p>
            <a:pPr lvl="1"/>
            <a:r>
              <a:rPr lang="en-US" sz="2200" dirty="0" smtClean="0">
                <a:latin typeface="Calibri" panose="020F0502020204030204" pitchFamily="34" charset="0"/>
                <a:cs typeface="Calibri" panose="020F0502020204030204" pitchFamily="34" charset="0"/>
              </a:rPr>
              <a:t>Java.sql.Connection</a:t>
            </a:r>
          </a:p>
          <a:p>
            <a:pPr lvl="1"/>
            <a:r>
              <a:rPr lang="en-US" sz="2200" dirty="0" smtClean="0">
                <a:latin typeface="Calibri" panose="020F0502020204030204" pitchFamily="34" charset="0"/>
                <a:cs typeface="Calibri" panose="020F0502020204030204" pitchFamily="34" charset="0"/>
              </a:rPr>
              <a:t>Java.sql.Statement</a:t>
            </a:r>
          </a:p>
          <a:p>
            <a:pPr lvl="1"/>
            <a:r>
              <a:rPr lang="en-US" sz="2200" dirty="0" smtClean="0">
                <a:latin typeface="Calibri" panose="020F0502020204030204" pitchFamily="34" charset="0"/>
                <a:cs typeface="Calibri" panose="020F0502020204030204" pitchFamily="34" charset="0"/>
              </a:rPr>
              <a:t>Java.sql.ResultSet</a:t>
            </a:r>
          </a:p>
          <a:p>
            <a:pPr lvl="1"/>
            <a:endParaRPr lang="en-US" sz="2200" dirty="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80080" y="2439720"/>
              <a:ext cx="1575000" cy="577800"/>
            </p14:xfrm>
          </p:contentPart>
        </mc:Choice>
        <mc:Fallback xmlns="">
          <p:pic>
            <p:nvPicPr>
              <p:cNvPr id="2" name="Ink 1"/>
              <p:cNvPicPr/>
              <p:nvPr/>
            </p:nvPicPr>
            <p:blipFill>
              <a:blip r:embed="rId3"/>
              <a:stretch>
                <a:fillRect/>
              </a:stretch>
            </p:blipFill>
            <p:spPr>
              <a:xfrm>
                <a:off x="2070720" y="2430360"/>
                <a:ext cx="1593720" cy="596520"/>
              </a:xfrm>
              <a:prstGeom prst="rect">
                <a:avLst/>
              </a:prstGeom>
            </p:spPr>
          </p:pic>
        </mc:Fallback>
      </mc:AlternateContent>
    </p:spTree>
    <p:extLst>
      <p:ext uri="{BB962C8B-B14F-4D97-AF65-F5344CB8AC3E}">
        <p14:creationId xmlns:p14="http://schemas.microsoft.com/office/powerpoint/2010/main" val="1710147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148" y="818866"/>
            <a:ext cx="9812741" cy="709684"/>
          </a:xfrm>
        </p:spPr>
        <p:txBody>
          <a:bodyPr>
            <a:normAutofit/>
          </a:bodyPr>
          <a:lstStyle/>
          <a:p>
            <a:r>
              <a:rPr lang="en-US" dirty="0" smtClean="0"/>
              <a:t>Agenda of Week # 13</a:t>
            </a:r>
            <a:endParaRPr lang="en-US" dirty="0"/>
          </a:p>
        </p:txBody>
      </p:sp>
      <p:sp>
        <p:nvSpPr>
          <p:cNvPr id="5" name="Content Placeholder 4"/>
          <p:cNvSpPr>
            <a:spLocks noGrp="1"/>
          </p:cNvSpPr>
          <p:nvPr>
            <p:ph idx="1"/>
          </p:nvPr>
        </p:nvSpPr>
        <p:spPr>
          <a:xfrm>
            <a:off x="1125938" y="2606723"/>
            <a:ext cx="6789764" cy="1828799"/>
          </a:xfrm>
        </p:spPr>
        <p:txBody>
          <a:bodyPr>
            <a:normAutofit/>
          </a:bodyPr>
          <a:lstStyle/>
          <a:p>
            <a:r>
              <a:rPr lang="en-US" sz="2400" dirty="0" smtClean="0">
                <a:latin typeface="Calibri" panose="020F0502020204030204" pitchFamily="34" charset="0"/>
                <a:cs typeface="Calibri" panose="020F0502020204030204" pitchFamily="34" charset="0"/>
              </a:rPr>
              <a:t>Event Driven Programming</a:t>
            </a:r>
          </a:p>
          <a:p>
            <a:r>
              <a:rPr lang="en-US" sz="2400" dirty="0" smtClean="0">
                <a:latin typeface="Calibri" panose="020F0502020204030204" pitchFamily="34" charset="0"/>
                <a:cs typeface="Calibri" panose="020F0502020204030204" pitchFamily="34" charset="0"/>
              </a:rPr>
              <a:t>Java Database </a:t>
            </a:r>
            <a:r>
              <a:rPr lang="en-US" sz="2400" dirty="0" smtClean="0">
                <a:latin typeface="Calibri" panose="020F0502020204030204" pitchFamily="34" charset="0"/>
                <a:cs typeface="Calibri" panose="020F0502020204030204" pitchFamily="34" charset="0"/>
              </a:rPr>
              <a:t>Connectivity</a:t>
            </a:r>
          </a:p>
          <a:p>
            <a:r>
              <a:rPr lang="en-US" sz="2400" smtClean="0">
                <a:latin typeface="Calibri" panose="020F0502020204030204" pitchFamily="34" charset="0"/>
                <a:cs typeface="Calibri" panose="020F0502020204030204" pitchFamily="34" charset="0"/>
              </a:rPr>
              <a:t>SOLID Principles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306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9742" y="655093"/>
            <a:ext cx="9812741" cy="709684"/>
          </a:xfrm>
        </p:spPr>
        <p:txBody>
          <a:bodyPr>
            <a:normAutofit/>
          </a:bodyPr>
          <a:lstStyle/>
          <a:p>
            <a:r>
              <a:rPr lang="en-US" dirty="0" smtClean="0"/>
              <a:t>Development Process</a:t>
            </a:r>
            <a:endParaRPr lang="en-US" dirty="0"/>
          </a:p>
        </p:txBody>
      </p:sp>
      <p:sp>
        <p:nvSpPr>
          <p:cNvPr id="5" name="Content Placeholder 4"/>
          <p:cNvSpPr>
            <a:spLocks noGrp="1"/>
          </p:cNvSpPr>
          <p:nvPr>
            <p:ph idx="1"/>
          </p:nvPr>
        </p:nvSpPr>
        <p:spPr>
          <a:xfrm>
            <a:off x="2013042" y="1869743"/>
            <a:ext cx="8045358" cy="4988257"/>
          </a:xfrm>
        </p:spPr>
        <p:txBody>
          <a:bodyPr>
            <a:normAutofit/>
          </a:bodyPr>
          <a:lstStyle/>
          <a:p>
            <a:pPr marL="457200" indent="-457200">
              <a:buAutoNum type="arabicPeriod"/>
            </a:pPr>
            <a:r>
              <a:rPr lang="en-US" sz="2400" dirty="0" smtClean="0">
                <a:latin typeface="Calibri" panose="020F0502020204030204" pitchFamily="34" charset="0"/>
                <a:cs typeface="Calibri" panose="020F0502020204030204" pitchFamily="34" charset="0"/>
              </a:rPr>
              <a:t>Get a connection to database</a:t>
            </a:r>
          </a:p>
          <a:p>
            <a:pPr marL="457200" indent="-457200">
              <a:buAutoNum type="arabicPeriod"/>
            </a:pPr>
            <a:r>
              <a:rPr lang="en-US" sz="2400" dirty="0" smtClean="0">
                <a:latin typeface="Calibri" panose="020F0502020204030204" pitchFamily="34" charset="0"/>
                <a:cs typeface="Calibri" panose="020F0502020204030204" pitchFamily="34" charset="0"/>
              </a:rPr>
              <a:t>Create a Statement object</a:t>
            </a:r>
          </a:p>
          <a:p>
            <a:pPr marL="457200" indent="-457200">
              <a:buAutoNum type="arabicPeriod"/>
            </a:pPr>
            <a:r>
              <a:rPr lang="en-US" sz="2400" dirty="0" smtClean="0">
                <a:latin typeface="Calibri" panose="020F0502020204030204" pitchFamily="34" charset="0"/>
                <a:cs typeface="Calibri" panose="020F0502020204030204" pitchFamily="34" charset="0"/>
              </a:rPr>
              <a:t>Execute SQL query</a:t>
            </a:r>
          </a:p>
          <a:p>
            <a:pPr marL="457200" indent="-457200">
              <a:buAutoNum type="arabicPeriod"/>
            </a:pPr>
            <a:r>
              <a:rPr lang="en-US" sz="2400" dirty="0" smtClean="0">
                <a:latin typeface="Calibri" panose="020F0502020204030204" pitchFamily="34" charset="0"/>
                <a:cs typeface="Calibri" panose="020F0502020204030204" pitchFamily="34" charset="0"/>
              </a:rPr>
              <a:t>Process Result Set</a:t>
            </a:r>
            <a:endParaRPr lang="en-US" sz="2400" dirty="0">
              <a:latin typeface="Calibri" panose="020F0502020204030204" pitchFamily="34" charset="0"/>
              <a:cs typeface="Calibri" panose="020F0502020204030204" pitchFamily="34" charset="0"/>
            </a:endParaRPr>
          </a:p>
          <a:p>
            <a:pPr marL="457200" indent="-457200">
              <a:buAutoNum type="arabicPeriod"/>
            </a:pPr>
            <a:r>
              <a:rPr lang="en-US" sz="2400" dirty="0" smtClean="0">
                <a:latin typeface="Calibri" panose="020F0502020204030204" pitchFamily="34" charset="0"/>
                <a:cs typeface="Calibri" panose="020F0502020204030204" pitchFamily="34" charset="0"/>
              </a:rPr>
              <a:t>Close Connection</a:t>
            </a:r>
            <a:endParaRPr lang="en-US" sz="2200" dirty="0" smtClean="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a:p>
            <a:pPr lvl="1"/>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253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Lets Code!</a:t>
            </a:r>
            <a:endParaRPr lang="en-US" sz="3600" b="1" dirty="0"/>
          </a:p>
        </p:txBody>
      </p:sp>
    </p:spTree>
    <p:extLst>
      <p:ext uri="{BB962C8B-B14F-4D97-AF65-F5344CB8AC3E}">
        <p14:creationId xmlns:p14="http://schemas.microsoft.com/office/powerpoint/2010/main" val="3744791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sz="half" idx="1"/>
          </p:nvPr>
        </p:nvSpPr>
        <p:spPr>
          <a:xfrm>
            <a:off x="1290646" y="941696"/>
            <a:ext cx="5369462" cy="764276"/>
          </a:xfrm>
        </p:spPr>
        <p:txBody>
          <a:bodyPr>
            <a:normAutofit fontScale="92500" lnSpcReduction="20000"/>
          </a:bodyPr>
          <a:lstStyle/>
          <a:p>
            <a:pPr marL="0" indent="0">
              <a:lnSpc>
                <a:spcPct val="130000"/>
              </a:lnSpc>
              <a:buNone/>
            </a:pPr>
            <a:r>
              <a:rPr lang="en-US" sz="4000" dirty="0" smtClean="0">
                <a:solidFill>
                  <a:schemeClr val="bg1"/>
                </a:solidFill>
              </a:rPr>
              <a:t>SOLID Principle</a:t>
            </a:r>
            <a:endParaRPr lang="en-US" sz="4000" dirty="0">
              <a:solidFill>
                <a:schemeClr val="bg1"/>
              </a:solidFill>
            </a:endParaRPr>
          </a:p>
        </p:txBody>
      </p:sp>
      <p:sp>
        <p:nvSpPr>
          <p:cNvPr id="6" name="Rectangle 3"/>
          <p:cNvSpPr txBox="1">
            <a:spLocks noChangeArrowheads="1"/>
          </p:cNvSpPr>
          <p:nvPr/>
        </p:nvSpPr>
        <p:spPr>
          <a:xfrm>
            <a:off x="1852478" y="2690882"/>
            <a:ext cx="6281587" cy="2931995"/>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14350" indent="-514350">
              <a:lnSpc>
                <a:spcPct val="130000"/>
              </a:lnSpc>
              <a:buFont typeface="+mj-lt"/>
              <a:buAutoNum type="arabicPeriod"/>
            </a:pPr>
            <a:r>
              <a:rPr lang="en-US" sz="3200" dirty="0" smtClean="0">
                <a:solidFill>
                  <a:schemeClr val="tx1"/>
                </a:solidFill>
              </a:rPr>
              <a:t>Single Responsibility Principle</a:t>
            </a:r>
          </a:p>
          <a:p>
            <a:pPr marL="514350" indent="-514350">
              <a:lnSpc>
                <a:spcPct val="130000"/>
              </a:lnSpc>
              <a:buFont typeface="+mj-lt"/>
              <a:buAutoNum type="arabicPeriod"/>
            </a:pPr>
            <a:r>
              <a:rPr lang="en-US" sz="3200" dirty="0" smtClean="0">
                <a:solidFill>
                  <a:schemeClr val="tx1"/>
                </a:solidFill>
              </a:rPr>
              <a:t>Open Close Principle</a:t>
            </a:r>
          </a:p>
          <a:p>
            <a:pPr marL="514350" indent="-514350">
              <a:lnSpc>
                <a:spcPct val="130000"/>
              </a:lnSpc>
              <a:buFont typeface="+mj-lt"/>
              <a:buAutoNum type="arabicPeriod"/>
            </a:pPr>
            <a:r>
              <a:rPr lang="en-US" sz="3200" dirty="0" smtClean="0">
                <a:solidFill>
                  <a:schemeClr val="tx1"/>
                </a:solidFill>
              </a:rPr>
              <a:t>Liskov Substitution Principle</a:t>
            </a:r>
          </a:p>
          <a:p>
            <a:pPr marL="514350" indent="-514350">
              <a:lnSpc>
                <a:spcPct val="130000"/>
              </a:lnSpc>
              <a:buFont typeface="+mj-lt"/>
              <a:buAutoNum type="arabicPeriod"/>
            </a:pPr>
            <a:r>
              <a:rPr lang="en-US" sz="3200" dirty="0" smtClean="0">
                <a:solidFill>
                  <a:schemeClr val="tx1"/>
                </a:solidFill>
              </a:rPr>
              <a:t>Interface </a:t>
            </a:r>
            <a:r>
              <a:rPr lang="en-US" sz="3200" dirty="0">
                <a:solidFill>
                  <a:schemeClr val="tx1"/>
                </a:solidFill>
              </a:rPr>
              <a:t>S</a:t>
            </a:r>
            <a:r>
              <a:rPr lang="en-US" sz="3200" dirty="0" smtClean="0">
                <a:solidFill>
                  <a:schemeClr val="tx1"/>
                </a:solidFill>
              </a:rPr>
              <a:t>egregation Principle</a:t>
            </a:r>
          </a:p>
          <a:p>
            <a:pPr marL="514350" indent="-514350">
              <a:lnSpc>
                <a:spcPct val="130000"/>
              </a:lnSpc>
              <a:buFont typeface="+mj-lt"/>
              <a:buAutoNum type="arabicPeriod"/>
            </a:pPr>
            <a:r>
              <a:rPr lang="en-US" sz="3200" dirty="0" smtClean="0">
                <a:solidFill>
                  <a:schemeClr val="tx1"/>
                </a:solidFill>
              </a:rPr>
              <a:t>Dependency Inversion Principle</a:t>
            </a:r>
            <a:endParaRPr lang="en-US" sz="3200" dirty="0">
              <a:solidFill>
                <a:schemeClr val="tx1"/>
              </a:solidFill>
            </a:endParaRPr>
          </a:p>
        </p:txBody>
      </p:sp>
    </p:spTree>
    <p:extLst>
      <p:ext uri="{BB962C8B-B14F-4D97-AF65-F5344CB8AC3E}">
        <p14:creationId xmlns:p14="http://schemas.microsoft.com/office/powerpoint/2010/main" val="2086308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774209"/>
            <a:ext cx="10993549" cy="1021486"/>
          </a:xfrm>
        </p:spPr>
        <p:txBody>
          <a:bodyPr/>
          <a:lstStyle/>
          <a:p>
            <a:r>
              <a:rPr lang="en-US" dirty="0"/>
              <a:t>Single Responsibility principle</a:t>
            </a:r>
          </a:p>
        </p:txBody>
      </p:sp>
    </p:spTree>
    <p:extLst>
      <p:ext uri="{BB962C8B-B14F-4D97-AF65-F5344CB8AC3E}">
        <p14:creationId xmlns:p14="http://schemas.microsoft.com/office/powerpoint/2010/main" val="2506885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sz="half" idx="1"/>
          </p:nvPr>
        </p:nvSpPr>
        <p:spPr>
          <a:xfrm>
            <a:off x="2361063" y="2228003"/>
            <a:ext cx="7915700" cy="3633047"/>
          </a:xfrm>
        </p:spPr>
        <p:txBody>
          <a:bodyPr>
            <a:normAutofit/>
          </a:bodyPr>
          <a:lstStyle/>
          <a:p>
            <a:pPr algn="just"/>
            <a:r>
              <a:rPr lang="en-US" sz="2400" dirty="0" smtClean="0">
                <a:latin typeface="Calibri" panose="020F0502020204030204" pitchFamily="34" charset="0"/>
                <a:ea typeface="Adobe Gothic Std B" panose="020B0800000000000000" pitchFamily="34" charset="-128"/>
                <a:cs typeface="Calibri" panose="020F0502020204030204" pitchFamily="34" charset="0"/>
              </a:rPr>
              <a:t>Single </a:t>
            </a:r>
            <a:r>
              <a:rPr lang="en-US" sz="2400" dirty="0">
                <a:latin typeface="Calibri" panose="020F0502020204030204" pitchFamily="34" charset="0"/>
                <a:ea typeface="Adobe Gothic Std B" panose="020B0800000000000000" pitchFamily="34" charset="-128"/>
                <a:cs typeface="Calibri" panose="020F0502020204030204" pitchFamily="34" charset="0"/>
              </a:rPr>
              <a:t>responsibility means that your class (any entity for that matter, including a method in a class, or a function in structured programming) should only do one thing</a:t>
            </a:r>
            <a:r>
              <a:rPr lang="en-US" sz="2400" dirty="0" smtClean="0">
                <a:latin typeface="Calibri" panose="020F0502020204030204" pitchFamily="34" charset="0"/>
                <a:ea typeface="Adobe Gothic Std B" panose="020B0800000000000000" pitchFamily="34" charset="-128"/>
                <a:cs typeface="Calibri" panose="020F0502020204030204" pitchFamily="34" charset="0"/>
              </a:rPr>
              <a:t>.</a:t>
            </a:r>
          </a:p>
          <a:p>
            <a:pPr algn="just"/>
            <a:endParaRPr lang="en-US" sz="2400" dirty="0">
              <a:latin typeface="Calibri" panose="020F0502020204030204" pitchFamily="34" charset="0"/>
              <a:ea typeface="Adobe Gothic Std B" panose="020B0800000000000000" pitchFamily="34" charset="-128"/>
              <a:cs typeface="Calibri" panose="020F0502020204030204" pitchFamily="34" charset="0"/>
            </a:endParaRPr>
          </a:p>
          <a:p>
            <a:pPr algn="just"/>
            <a:r>
              <a:rPr lang="en-US" sz="2400" dirty="0" smtClean="0">
                <a:latin typeface="Calibri" panose="020F0502020204030204" pitchFamily="34" charset="0"/>
                <a:ea typeface="Adobe Gothic Std B" panose="020B0800000000000000" pitchFamily="34" charset="-128"/>
                <a:cs typeface="Calibri" panose="020F0502020204030204" pitchFamily="34" charset="0"/>
              </a:rPr>
              <a:t>A class should have only one reason to change. </a:t>
            </a:r>
          </a:p>
          <a:p>
            <a:pPr algn="just"/>
            <a:endParaRPr lang="en-US" sz="2400" dirty="0" smtClean="0">
              <a:latin typeface="Calibri" panose="020F0502020204030204" pitchFamily="34" charset="0"/>
              <a:ea typeface="Adobe Gothic Std B" panose="020B0800000000000000" pitchFamily="34" charset="-128"/>
              <a:cs typeface="Calibri" panose="020F0502020204030204" pitchFamily="34" charset="0"/>
            </a:endParaRPr>
          </a:p>
          <a:p>
            <a:pPr algn="just"/>
            <a:r>
              <a:rPr lang="en-US" sz="2400" dirty="0" smtClean="0">
                <a:latin typeface="Calibri" panose="020F0502020204030204" pitchFamily="34" charset="0"/>
                <a:ea typeface="Adobe Gothic Std B" panose="020B0800000000000000" pitchFamily="34" charset="-128"/>
                <a:cs typeface="Calibri" panose="020F0502020204030204" pitchFamily="34" charset="0"/>
              </a:rPr>
              <a:t>Related to Coupling &amp; Cohesion.</a:t>
            </a:r>
            <a:endParaRPr lang="en-US" sz="2400" dirty="0">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2527339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sz="half" idx="1"/>
          </p:nvPr>
        </p:nvSpPr>
        <p:spPr>
          <a:xfrm>
            <a:off x="2361063" y="2228003"/>
            <a:ext cx="7915700" cy="3633047"/>
          </a:xfrm>
        </p:spPr>
        <p:txBody>
          <a:bodyPr>
            <a:normAutofit/>
          </a:bodyPr>
          <a:lstStyle/>
          <a:p>
            <a:pPr marL="0" indent="0" algn="just">
              <a:buNone/>
            </a:pPr>
            <a:r>
              <a:rPr lang="en-US" sz="2400" dirty="0" smtClean="0">
                <a:latin typeface="Calibri" panose="020F0502020204030204" pitchFamily="34" charset="0"/>
                <a:ea typeface="Adobe Gothic Std B" panose="020B0800000000000000" pitchFamily="34" charset="-128"/>
                <a:cs typeface="Calibri" panose="020F0502020204030204" pitchFamily="34" charset="0"/>
              </a:rPr>
              <a:t>What a class does?</a:t>
            </a:r>
          </a:p>
          <a:p>
            <a:pPr algn="just"/>
            <a:r>
              <a:rPr lang="en-US" sz="2400" dirty="0" smtClean="0">
                <a:latin typeface="Calibri" panose="020F0502020204030204" pitchFamily="34" charset="0"/>
                <a:ea typeface="Adobe Gothic Std B" panose="020B0800000000000000" pitchFamily="34" charset="-128"/>
                <a:cs typeface="Calibri" panose="020F0502020204030204" pitchFamily="34" charset="0"/>
              </a:rPr>
              <a:t>The more a class does, the more likely it will change.</a:t>
            </a:r>
          </a:p>
          <a:p>
            <a:pPr algn="just"/>
            <a:r>
              <a:rPr lang="en-US" sz="2400" dirty="0" smtClean="0">
                <a:latin typeface="Calibri" panose="020F0502020204030204" pitchFamily="34" charset="0"/>
                <a:ea typeface="Adobe Gothic Std B" panose="020B0800000000000000" pitchFamily="34" charset="-128"/>
                <a:cs typeface="Calibri" panose="020F0502020204030204" pitchFamily="34" charset="0"/>
              </a:rPr>
              <a:t>The more a class changes, </a:t>
            </a:r>
            <a:r>
              <a:rPr lang="en-US" sz="2400" dirty="0">
                <a:latin typeface="Calibri" panose="020F0502020204030204" pitchFamily="34" charset="0"/>
                <a:ea typeface="Adobe Gothic Std B" panose="020B0800000000000000" pitchFamily="34" charset="-128"/>
                <a:cs typeface="Calibri" panose="020F0502020204030204" pitchFamily="34" charset="0"/>
              </a:rPr>
              <a:t>the more likely </a:t>
            </a:r>
            <a:r>
              <a:rPr lang="en-US" sz="2400" dirty="0" smtClean="0">
                <a:latin typeface="Calibri" panose="020F0502020204030204" pitchFamily="34" charset="0"/>
                <a:ea typeface="Adobe Gothic Std B" panose="020B0800000000000000" pitchFamily="34" charset="-128"/>
                <a:cs typeface="Calibri" panose="020F0502020204030204" pitchFamily="34" charset="0"/>
              </a:rPr>
              <a:t>we will introduced bugs. </a:t>
            </a:r>
          </a:p>
          <a:p>
            <a:pPr algn="just"/>
            <a:endParaRPr lang="en-US" sz="2400" dirty="0">
              <a:latin typeface="Calibri" panose="020F0502020204030204" pitchFamily="34" charset="0"/>
              <a:ea typeface="Adobe Gothic Std B" panose="020B0800000000000000" pitchFamily="34" charset="-128"/>
              <a:cs typeface="Calibri" panose="020F0502020204030204" pitchFamily="34" charset="0"/>
            </a:endParaRPr>
          </a:p>
          <a:p>
            <a:pPr marL="0" indent="0" algn="just">
              <a:buNone/>
            </a:pPr>
            <a:r>
              <a:rPr lang="en-US" sz="2400" b="1" i="1" dirty="0" smtClean="0">
                <a:solidFill>
                  <a:srgbClr val="C00000"/>
                </a:solidFill>
                <a:latin typeface="Calibri" panose="020F0502020204030204" pitchFamily="34" charset="0"/>
                <a:ea typeface="Adobe Gothic Std B" panose="020B0800000000000000" pitchFamily="34" charset="-128"/>
                <a:cs typeface="Calibri" panose="020F0502020204030204" pitchFamily="34" charset="0"/>
              </a:rPr>
              <a:t>One of the simples principle but one of the most difficult to get right.</a:t>
            </a:r>
            <a:endParaRPr lang="en-US" sz="2400" b="1" i="1" dirty="0">
              <a:solidFill>
                <a:srgbClr val="C00000"/>
              </a:solidFill>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1257551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example</a:t>
            </a:r>
            <a:endParaRPr lang="en-US" dirty="0"/>
          </a:p>
        </p:txBody>
      </p:sp>
      <p:sp>
        <p:nvSpPr>
          <p:cNvPr id="3" name="Content Placeholder 2"/>
          <p:cNvSpPr>
            <a:spLocks noGrp="1"/>
          </p:cNvSpPr>
          <p:nvPr>
            <p:ph sz="half" idx="1"/>
          </p:nvPr>
        </p:nvSpPr>
        <p:spPr>
          <a:xfrm>
            <a:off x="2361063" y="1910687"/>
            <a:ext cx="7915700" cy="4749420"/>
          </a:xfrm>
        </p:spPr>
        <p:txBody>
          <a:bodyPr>
            <a:normAutofit fontScale="85000" lnSpcReduction="20000"/>
          </a:bodyPr>
          <a:lstStyle/>
          <a:p>
            <a:pPr marL="0" indent="0" algn="just">
              <a:buNone/>
            </a:pP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Post{</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v</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oid CreatePost (Database db, string postMessage) {</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t</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ry{</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400" b="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db.Add(postMessage);</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catch (Exception ex)</a:t>
            </a:r>
          </a:p>
          <a:p>
            <a:pPr marL="0" indent="0" algn="just">
              <a:buNone/>
            </a:pPr>
            <a:r>
              <a:rPr lang="en-US" sz="24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sz="2400" b="1" i="1"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4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db.LogError(“An error occurred:”, ex.ToString());</a:t>
            </a:r>
          </a:p>
          <a:p>
            <a:pPr marL="0" indent="0" algn="just">
              <a:buNone/>
            </a:pPr>
            <a:r>
              <a:rPr lang="en-US" sz="2400" b="1" i="1"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4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File.WriteAllText(“\LocalErrors.txt”, ex.ToString());</a:t>
            </a:r>
          </a:p>
          <a:p>
            <a:pPr marL="0" indent="0" algn="just">
              <a:buNone/>
            </a:pPr>
            <a:r>
              <a:rPr lang="en-US" sz="2400"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2528025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sz="half" idx="1"/>
          </p:nvPr>
        </p:nvSpPr>
        <p:spPr>
          <a:xfrm>
            <a:off x="581193" y="1951631"/>
            <a:ext cx="5997028" cy="4749420"/>
          </a:xfrm>
        </p:spPr>
        <p:txBody>
          <a:bodyPr>
            <a:noAutofit/>
          </a:bodyPr>
          <a:lstStyle/>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Post{</a:t>
            </a:r>
          </a:p>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Private ErrorLogger errorlLogger = new ErrorLogger();</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v</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oid CreatePost (Database db, string postMessage) {</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t</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ry{</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db.Add(postMessage);</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catch (Exception ex)</a:t>
            </a:r>
          </a:p>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errorLogger.log(ex.ToString());</a:t>
            </a:r>
          </a:p>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
        <p:nvSpPr>
          <p:cNvPr id="4" name="Content Placeholder 2"/>
          <p:cNvSpPr>
            <a:spLocks noGrp="1"/>
          </p:cNvSpPr>
          <p:nvPr>
            <p:ph sz="half" idx="1"/>
          </p:nvPr>
        </p:nvSpPr>
        <p:spPr>
          <a:xfrm>
            <a:off x="7014949" y="1951631"/>
            <a:ext cx="4811998" cy="4749420"/>
          </a:xfrm>
        </p:spPr>
        <p:txBody>
          <a:bodyPr>
            <a:normAutofit/>
          </a:bodyPr>
          <a:lstStyle/>
          <a:p>
            <a:pPr marL="0"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ErrorLogger {</a:t>
            </a: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void log(string error) </a:t>
            </a:r>
          </a:p>
          <a:p>
            <a:pPr marL="0" indent="0" algn="just">
              <a:buNone/>
            </a:pP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db.LogError</a:t>
            </a: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(“An error occurred:”,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error);</a:t>
            </a:r>
            <a:endPar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endParaRP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File.WriteAllText</a:t>
            </a: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(“\LocalErrors.txt”,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error);</a:t>
            </a:r>
          </a:p>
          <a:p>
            <a:pPr marL="0" indent="0" algn="just">
              <a:buNone/>
            </a:pP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sz="2000"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85592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774209"/>
            <a:ext cx="10993549" cy="1021486"/>
          </a:xfrm>
        </p:spPr>
        <p:txBody>
          <a:bodyPr/>
          <a:lstStyle/>
          <a:p>
            <a:r>
              <a:rPr lang="en-US" dirty="0"/>
              <a:t>Open close design principle</a:t>
            </a:r>
          </a:p>
        </p:txBody>
      </p:sp>
    </p:spTree>
    <p:extLst>
      <p:ext uri="{BB962C8B-B14F-4D97-AF65-F5344CB8AC3E}">
        <p14:creationId xmlns:p14="http://schemas.microsoft.com/office/powerpoint/2010/main" val="1311893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0989" y="1009933"/>
            <a:ext cx="7772400" cy="575555"/>
          </a:xfrm>
        </p:spPr>
        <p:txBody>
          <a:bodyPr>
            <a:normAutofit/>
          </a:bodyPr>
          <a:lstStyle/>
          <a:p>
            <a:r>
              <a:rPr lang="en-US" dirty="0" smtClean="0"/>
              <a:t>Open close design principle</a:t>
            </a:r>
            <a:endParaRPr lang="en-US" dirty="0"/>
          </a:p>
        </p:txBody>
      </p:sp>
      <p:sp>
        <p:nvSpPr>
          <p:cNvPr id="44035" name="Rectangle 3"/>
          <p:cNvSpPr>
            <a:spLocks noGrp="1" noChangeArrowheads="1"/>
          </p:cNvSpPr>
          <p:nvPr>
            <p:ph type="body" sz="half" idx="1"/>
          </p:nvPr>
        </p:nvSpPr>
        <p:spPr>
          <a:xfrm>
            <a:off x="1495362" y="2265527"/>
            <a:ext cx="9463789" cy="2934269"/>
          </a:xfrm>
        </p:spPr>
        <p:txBody>
          <a:bodyPr>
            <a:normAutofit/>
          </a:bodyPr>
          <a:lstStyle/>
          <a:p>
            <a:pPr algn="just">
              <a:lnSpc>
                <a:spcPct val="130000"/>
              </a:lnSpc>
            </a:pPr>
            <a:r>
              <a:rPr lang="en-US" sz="2800" dirty="0" smtClean="0"/>
              <a:t>“</a:t>
            </a:r>
            <a:r>
              <a:rPr lang="en-US" sz="2800" dirty="0"/>
              <a:t>Software entities like classes, modules and functions should be open for extension but closed for modifications” </a:t>
            </a:r>
            <a:endParaRPr lang="en-US" sz="2800" dirty="0" smtClean="0"/>
          </a:p>
          <a:p>
            <a:pPr marL="324000" lvl="1" indent="0" algn="r">
              <a:lnSpc>
                <a:spcPct val="130000"/>
              </a:lnSpc>
              <a:buNone/>
            </a:pPr>
            <a:r>
              <a:rPr lang="en-US" sz="2600" b="1" i="1" dirty="0"/>
              <a:t>Bertrand </a:t>
            </a:r>
            <a:r>
              <a:rPr lang="en-US" sz="2600" b="1" i="1" dirty="0" smtClean="0"/>
              <a:t>Meyer</a:t>
            </a:r>
            <a:endParaRPr lang="en-US" sz="2600" dirty="0"/>
          </a:p>
        </p:txBody>
      </p:sp>
    </p:spTree>
    <p:extLst>
      <p:ext uri="{BB962C8B-B14F-4D97-AF65-F5344CB8AC3E}">
        <p14:creationId xmlns:p14="http://schemas.microsoft.com/office/powerpoint/2010/main" val="2967370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941695" y="1105467"/>
            <a:ext cx="10577015" cy="4988257"/>
          </a:xfrm>
        </p:spPr>
        <p:txBody>
          <a:bodyPr>
            <a:normAutofit/>
          </a:bodyPr>
          <a:lstStyle/>
          <a:p>
            <a:pPr algn="just">
              <a:buNone/>
            </a:pPr>
            <a:r>
              <a:rPr lang="en-US" sz="2400" dirty="0" smtClean="0">
                <a:latin typeface="Calibri" panose="020F0502020204030204" pitchFamily="34" charset="0"/>
                <a:cs typeface="Calibri" panose="020F0502020204030204" pitchFamily="34" charset="0"/>
              </a:rPr>
              <a:t>	</a:t>
            </a:r>
          </a:p>
          <a:p>
            <a:pPr algn="just">
              <a:buNone/>
            </a:pPr>
            <a:r>
              <a:rPr lang="en-US" sz="2400" dirty="0" smtClean="0">
                <a:latin typeface="Calibri" panose="020F0502020204030204" pitchFamily="34" charset="0"/>
                <a:cs typeface="Calibri" panose="020F0502020204030204" pitchFamily="34" charset="0"/>
              </a:rPr>
              <a:t>	One </a:t>
            </a:r>
            <a:r>
              <a:rPr lang="en-US" sz="2400" dirty="0">
                <a:latin typeface="Calibri" panose="020F0502020204030204" pitchFamily="34" charset="0"/>
                <a:cs typeface="Calibri" panose="020F0502020204030204" pitchFamily="34" charset="0"/>
              </a:rPr>
              <a:t>of the most important aspects of most </a:t>
            </a:r>
            <a:r>
              <a:rPr lang="en-US" sz="2400" dirty="0" smtClean="0">
                <a:latin typeface="Calibri" panose="020F0502020204030204" pitchFamily="34" charset="0"/>
                <a:cs typeface="Calibri" panose="020F0502020204030204" pitchFamily="34" charset="0"/>
              </a:rPr>
              <a:t>applications is </a:t>
            </a:r>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ability to </a:t>
            </a:r>
            <a:r>
              <a:rPr lang="en-US" sz="2400" dirty="0">
                <a:latin typeface="Calibri" panose="020F0502020204030204" pitchFamily="34" charset="0"/>
                <a:cs typeface="Calibri" panose="020F0502020204030204" pitchFamily="34" charset="0"/>
              </a:rPr>
              <a:t>respond to events that are generated by the various components of the </a:t>
            </a:r>
            <a:r>
              <a:rPr lang="en-US" sz="2400" dirty="0" smtClean="0">
                <a:latin typeface="Calibri" panose="020F0502020204030204" pitchFamily="34" charset="0"/>
                <a:cs typeface="Calibri" panose="020F0502020204030204" pitchFamily="34" charset="0"/>
              </a:rPr>
              <a:t>application.</a:t>
            </a:r>
          </a:p>
          <a:p>
            <a:pPr algn="just">
              <a:buNone/>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lvl="1" algn="just">
              <a:buNone/>
            </a:pPr>
            <a:r>
              <a:rPr lang="en-US" sz="2400" dirty="0" smtClean="0">
                <a:latin typeface="Calibri" panose="020F0502020204030204" pitchFamily="34" charset="0"/>
                <a:cs typeface="Calibri" panose="020F0502020204030204" pitchFamily="34" charset="0"/>
              </a:rPr>
              <a:t>GUI generates event when the user interacts with GUI </a:t>
            </a:r>
            <a:r>
              <a:rPr lang="en-US" sz="2400" dirty="0" err="1" smtClean="0">
                <a:latin typeface="Calibri" panose="020F0502020204030204" pitchFamily="34" charset="0"/>
                <a:cs typeface="Calibri" panose="020F0502020204030204" pitchFamily="34" charset="0"/>
              </a:rPr>
              <a:t>e.g</a:t>
            </a:r>
            <a:endParaRPr lang="en-US" sz="2400" dirty="0" smtClean="0">
              <a:latin typeface="Calibri" panose="020F0502020204030204" pitchFamily="34" charset="0"/>
              <a:cs typeface="Calibri" panose="020F0502020204030204" pitchFamily="34" charset="0"/>
            </a:endParaRPr>
          </a:p>
          <a:p>
            <a:pPr lvl="1" algn="just">
              <a:buNone/>
            </a:pPr>
            <a:endParaRPr lang="en-US" sz="1000" dirty="0" smtClean="0">
              <a:latin typeface="Calibri" panose="020F0502020204030204" pitchFamily="34" charset="0"/>
              <a:cs typeface="Calibri" panose="020F0502020204030204" pitchFamily="34" charset="0"/>
            </a:endParaRPr>
          </a:p>
          <a:p>
            <a:pPr lvl="1" algn="just"/>
            <a:r>
              <a:rPr lang="en-US" sz="2400" dirty="0" smtClean="0">
                <a:latin typeface="Calibri" panose="020F0502020204030204" pitchFamily="34" charset="0"/>
                <a:cs typeface="Calibri" panose="020F0502020204030204" pitchFamily="34" charset="0"/>
              </a:rPr>
              <a:t>Clicking a Button</a:t>
            </a:r>
          </a:p>
          <a:p>
            <a:pPr lvl="1" algn="just"/>
            <a:r>
              <a:rPr lang="en-US" sz="2400" dirty="0" smtClean="0">
                <a:latin typeface="Calibri" panose="020F0502020204030204" pitchFamily="34" charset="0"/>
                <a:cs typeface="Calibri" panose="020F0502020204030204" pitchFamily="34" charset="0"/>
              </a:rPr>
              <a:t>Moving the Mouse</a:t>
            </a:r>
          </a:p>
          <a:p>
            <a:pPr lvl="1" algn="just"/>
            <a:r>
              <a:rPr lang="en-US" sz="2400" dirty="0" smtClean="0">
                <a:latin typeface="Calibri" panose="020F0502020204030204" pitchFamily="34" charset="0"/>
                <a:cs typeface="Calibri" panose="020F0502020204030204" pitchFamily="34" charset="0"/>
              </a:rPr>
              <a:t>Closing Window etc.</a:t>
            </a:r>
          </a:p>
        </p:txBody>
      </p:sp>
    </p:spTree>
    <p:extLst>
      <p:ext uri="{BB962C8B-B14F-4D97-AF65-F5344CB8AC3E}">
        <p14:creationId xmlns:p14="http://schemas.microsoft.com/office/powerpoint/2010/main" val="3317135427"/>
      </p:ext>
    </p:extLst>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0989" y="1009933"/>
            <a:ext cx="7772400" cy="575555"/>
          </a:xfrm>
        </p:spPr>
        <p:txBody>
          <a:bodyPr>
            <a:normAutofit/>
          </a:bodyPr>
          <a:lstStyle/>
          <a:p>
            <a:r>
              <a:rPr lang="en-US" dirty="0" smtClean="0"/>
              <a:t>Open close design principle</a:t>
            </a:r>
            <a:endParaRPr lang="en-US" dirty="0"/>
          </a:p>
        </p:txBody>
      </p:sp>
      <p:sp>
        <p:nvSpPr>
          <p:cNvPr id="44035" name="Rectangle 3"/>
          <p:cNvSpPr>
            <a:spLocks noGrp="1" noChangeArrowheads="1"/>
          </p:cNvSpPr>
          <p:nvPr>
            <p:ph type="body" sz="half" idx="1"/>
          </p:nvPr>
        </p:nvSpPr>
        <p:spPr>
          <a:xfrm>
            <a:off x="1495362" y="2265528"/>
            <a:ext cx="9463789" cy="3985146"/>
          </a:xfrm>
        </p:spPr>
        <p:txBody>
          <a:bodyPr>
            <a:normAutofit/>
          </a:bodyPr>
          <a:lstStyle/>
          <a:p>
            <a:pPr algn="just">
              <a:lnSpc>
                <a:spcPct val="130000"/>
              </a:lnSpc>
            </a:pPr>
            <a:r>
              <a:rPr lang="en-US" sz="2400" dirty="0" smtClean="0"/>
              <a:t>The </a:t>
            </a:r>
            <a:r>
              <a:rPr lang="en-US" sz="2400" b="1" i="1" dirty="0"/>
              <a:t>Open Close Principle </a:t>
            </a:r>
            <a:r>
              <a:rPr lang="en-US" sz="2400" dirty="0"/>
              <a:t>states that the design and writing of the code should be done in a way that new functionality should be added with minimum changes in the existing code. </a:t>
            </a:r>
            <a:endParaRPr lang="en-US" sz="2400" dirty="0" smtClean="0"/>
          </a:p>
          <a:p>
            <a:pPr algn="just">
              <a:lnSpc>
                <a:spcPct val="130000"/>
              </a:lnSpc>
            </a:pPr>
            <a:endParaRPr lang="en-US" sz="1000" dirty="0" smtClean="0"/>
          </a:p>
          <a:p>
            <a:pPr algn="just">
              <a:lnSpc>
                <a:spcPct val="130000"/>
              </a:lnSpc>
            </a:pPr>
            <a:r>
              <a:rPr lang="en-US" sz="2400" dirty="0"/>
              <a:t>The design should be done in a way to allow the adding of new functionality as new classes, keeping as much as possible existing code unchanged. </a:t>
            </a:r>
          </a:p>
        </p:txBody>
      </p:sp>
    </p:spTree>
    <p:extLst>
      <p:ext uri="{BB962C8B-B14F-4D97-AF65-F5344CB8AC3E}">
        <p14:creationId xmlns:p14="http://schemas.microsoft.com/office/powerpoint/2010/main" val="2881034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0989" y="1009933"/>
            <a:ext cx="7772400" cy="575555"/>
          </a:xfrm>
        </p:spPr>
        <p:txBody>
          <a:bodyPr>
            <a:normAutofit/>
          </a:bodyPr>
          <a:lstStyle/>
          <a:p>
            <a:r>
              <a:rPr lang="en-US" dirty="0" smtClean="0"/>
              <a:t>Open close design principle</a:t>
            </a:r>
            <a:endParaRPr lang="en-US" dirty="0"/>
          </a:p>
        </p:txBody>
      </p:sp>
      <p:sp>
        <p:nvSpPr>
          <p:cNvPr id="44035" name="Rectangle 3"/>
          <p:cNvSpPr>
            <a:spLocks noGrp="1" noChangeArrowheads="1"/>
          </p:cNvSpPr>
          <p:nvPr>
            <p:ph type="body" sz="half" idx="1"/>
          </p:nvPr>
        </p:nvSpPr>
        <p:spPr>
          <a:xfrm>
            <a:off x="1959386" y="2265526"/>
            <a:ext cx="8644925" cy="3916909"/>
          </a:xfrm>
        </p:spPr>
        <p:txBody>
          <a:bodyPr>
            <a:normAutofit fontScale="55000" lnSpcReduction="20000"/>
          </a:bodyPr>
          <a:lstStyle/>
          <a:p>
            <a:pPr marL="0" indent="0" algn="just">
              <a:lnSpc>
                <a:spcPct val="130000"/>
              </a:lnSpc>
              <a:buNone/>
            </a:pPr>
            <a:r>
              <a:rPr lang="en-US" sz="3800" i="1" dirty="0"/>
              <a:t>O</a:t>
            </a:r>
            <a:r>
              <a:rPr lang="en-US" sz="3800" i="1" dirty="0" smtClean="0"/>
              <a:t>pen-closed </a:t>
            </a:r>
            <a:r>
              <a:rPr lang="en-US" sz="3800" i="1" dirty="0"/>
              <a:t>principle have two primary attributes: </a:t>
            </a:r>
            <a:endParaRPr lang="en-US" sz="3800" i="1" dirty="0" smtClean="0"/>
          </a:p>
          <a:p>
            <a:pPr marL="0" indent="0" algn="just">
              <a:lnSpc>
                <a:spcPct val="130000"/>
              </a:lnSpc>
              <a:buNone/>
            </a:pPr>
            <a:endParaRPr lang="en-US" sz="2800" dirty="0" smtClean="0"/>
          </a:p>
          <a:p>
            <a:pPr algn="just">
              <a:lnSpc>
                <a:spcPct val="130000"/>
              </a:lnSpc>
            </a:pPr>
            <a:r>
              <a:rPr lang="en-US" sz="3200" dirty="0" smtClean="0"/>
              <a:t>I</a:t>
            </a:r>
            <a:r>
              <a:rPr lang="en-US" sz="3200" dirty="0"/>
              <a:t>. They are “Open For Extension” </a:t>
            </a:r>
            <a:endParaRPr lang="en-US" sz="3200" dirty="0" smtClean="0"/>
          </a:p>
          <a:p>
            <a:pPr marL="324000" lvl="1" indent="0" algn="just">
              <a:lnSpc>
                <a:spcPct val="130000"/>
              </a:lnSpc>
              <a:buNone/>
            </a:pPr>
            <a:r>
              <a:rPr lang="en-US" sz="3200" dirty="0" smtClean="0"/>
              <a:t>This </a:t>
            </a:r>
            <a:r>
              <a:rPr lang="en-US" sz="3200" dirty="0"/>
              <a:t>means that the behavior of the module can be extended. That we can make the module behave in new and different ways as the requirements of the application change, or to meet the needs of new applications. </a:t>
            </a:r>
            <a:endParaRPr lang="en-US" sz="3200" dirty="0" smtClean="0"/>
          </a:p>
          <a:p>
            <a:pPr algn="just">
              <a:lnSpc>
                <a:spcPct val="130000"/>
              </a:lnSpc>
            </a:pPr>
            <a:endParaRPr lang="en-US" sz="2800" dirty="0" smtClean="0"/>
          </a:p>
          <a:p>
            <a:pPr algn="just">
              <a:lnSpc>
                <a:spcPct val="130000"/>
              </a:lnSpc>
            </a:pPr>
            <a:r>
              <a:rPr lang="en-US" sz="3200" dirty="0" smtClean="0"/>
              <a:t>II</a:t>
            </a:r>
            <a:r>
              <a:rPr lang="en-US" sz="3200" dirty="0"/>
              <a:t>. They are “Closed for Modification</a:t>
            </a:r>
            <a:r>
              <a:rPr lang="en-US" sz="3200" dirty="0" smtClean="0"/>
              <a:t>”</a:t>
            </a:r>
          </a:p>
          <a:p>
            <a:pPr marL="324000" lvl="1" indent="0" algn="just">
              <a:lnSpc>
                <a:spcPct val="130000"/>
              </a:lnSpc>
              <a:buNone/>
            </a:pPr>
            <a:r>
              <a:rPr lang="en-US" sz="3200" dirty="0" smtClean="0"/>
              <a:t>No </a:t>
            </a:r>
            <a:r>
              <a:rPr lang="en-US" sz="3200" dirty="0"/>
              <a:t>one is allowed to make </a:t>
            </a:r>
            <a:r>
              <a:rPr lang="en-US" sz="3200" dirty="0" smtClean="0"/>
              <a:t>changes in source code. </a:t>
            </a:r>
            <a:endParaRPr lang="en-US" sz="3200" dirty="0"/>
          </a:p>
        </p:txBody>
      </p:sp>
    </p:spTree>
    <p:extLst>
      <p:ext uri="{BB962C8B-B14F-4D97-AF65-F5344CB8AC3E}">
        <p14:creationId xmlns:p14="http://schemas.microsoft.com/office/powerpoint/2010/main" val="3413349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close design principle</a:t>
            </a:r>
          </a:p>
        </p:txBody>
      </p:sp>
      <p:sp>
        <p:nvSpPr>
          <p:cNvPr id="3" name="Content Placeholder 2"/>
          <p:cNvSpPr>
            <a:spLocks noGrp="1"/>
          </p:cNvSpPr>
          <p:nvPr>
            <p:ph sz="half" idx="1"/>
          </p:nvPr>
        </p:nvSpPr>
        <p:spPr>
          <a:xfrm>
            <a:off x="2074459" y="2228003"/>
            <a:ext cx="7724633" cy="3633047"/>
          </a:xfrm>
        </p:spPr>
        <p:txBody>
          <a:bodyPr>
            <a:normAutofit/>
          </a:bodyPr>
          <a:lstStyle/>
          <a:p>
            <a:pPr algn="just"/>
            <a:r>
              <a:rPr lang="en-US" sz="2400" dirty="0"/>
              <a:t>The Open/Closed principle can be applied in be applied in object oriented paradigms with the help of inheritance and polymorphism:</a:t>
            </a:r>
          </a:p>
        </p:txBody>
      </p:sp>
    </p:spTree>
    <p:extLst>
      <p:ext uri="{BB962C8B-B14F-4D97-AF65-F5344CB8AC3E}">
        <p14:creationId xmlns:p14="http://schemas.microsoft.com/office/powerpoint/2010/main" val="3110338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close design principle</a:t>
            </a:r>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34391" y="2153641"/>
            <a:ext cx="6323219" cy="4520114"/>
          </a:xfrm>
        </p:spPr>
      </p:pic>
    </p:spTree>
    <p:extLst>
      <p:ext uri="{BB962C8B-B14F-4D97-AF65-F5344CB8AC3E}">
        <p14:creationId xmlns:p14="http://schemas.microsoft.com/office/powerpoint/2010/main" val="2010269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close design principle</a:t>
            </a:r>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4010" y="2026138"/>
            <a:ext cx="6782694" cy="4831862"/>
          </a:xfrm>
        </p:spPr>
      </p:pic>
    </p:spTree>
    <p:extLst>
      <p:ext uri="{BB962C8B-B14F-4D97-AF65-F5344CB8AC3E}">
        <p14:creationId xmlns:p14="http://schemas.microsoft.com/office/powerpoint/2010/main" val="3993636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71015" y="736980"/>
            <a:ext cx="8229600" cy="900752"/>
          </a:xfrm>
          <a:noFill/>
        </p:spPr>
        <p:txBody>
          <a:bodyPr>
            <a:noAutofit/>
          </a:bodyPr>
          <a:lstStyle/>
          <a:p>
            <a:pPr eaLnBrk="1" hangingPunct="1"/>
            <a:r>
              <a:rPr lang="en-US" altLang="en-US" sz="3200" dirty="0"/>
              <a:t/>
            </a:r>
            <a:br>
              <a:rPr lang="en-US" altLang="en-US" sz="3200" dirty="0"/>
            </a:br>
            <a:r>
              <a:rPr lang="en-US" altLang="en-US" sz="3200" dirty="0" smtClean="0"/>
              <a:t/>
            </a:r>
            <a:br>
              <a:rPr lang="en-US" altLang="en-US" sz="3200" dirty="0" smtClean="0"/>
            </a:br>
            <a:r>
              <a:rPr lang="en-US" altLang="en-US" sz="3200" dirty="0" smtClean="0"/>
              <a:t>Example</a:t>
            </a:r>
            <a:endParaRPr lang="en-GB" altLang="en-US" sz="3200" dirty="0"/>
          </a:p>
        </p:txBody>
      </p:sp>
      <p:pic>
        <p:nvPicPr>
          <p:cNvPr id="5632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7166" y="2279533"/>
            <a:ext cx="8658225" cy="3548062"/>
          </a:xfrm>
        </p:spPr>
      </p:pic>
    </p:spTree>
    <p:extLst>
      <p:ext uri="{BB962C8B-B14F-4D97-AF65-F5344CB8AC3E}">
        <p14:creationId xmlns:p14="http://schemas.microsoft.com/office/powerpoint/2010/main" val="136804196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57367" y="984913"/>
            <a:ext cx="8229600" cy="639763"/>
          </a:xfrm>
          <a:noFill/>
        </p:spPr>
        <p:txBody>
          <a:bodyPr>
            <a:noAutofit/>
          </a:bodyPr>
          <a:lstStyle/>
          <a:p>
            <a:pPr eaLnBrk="1" hangingPunct="1"/>
            <a:r>
              <a:rPr lang="en-US" altLang="en-US" sz="3200" dirty="0"/>
              <a:t/>
            </a:r>
            <a:br>
              <a:rPr lang="en-US" altLang="en-US" sz="3200" dirty="0"/>
            </a:br>
            <a:r>
              <a:rPr lang="en-US" altLang="en-US" sz="3200" dirty="0" smtClean="0"/>
              <a:t>Example</a:t>
            </a:r>
            <a:endParaRPr lang="en-GB" altLang="en-US" sz="3200" dirty="0"/>
          </a:p>
        </p:txBody>
      </p:sp>
      <p:pic>
        <p:nvPicPr>
          <p:cNvPr id="57348" name="Picture 3" descr="Screen Clipping"/>
          <p:cNvPicPr>
            <a:picLocks noChangeAspect="1"/>
          </p:cNvPicPr>
          <p:nvPr/>
        </p:nvPicPr>
        <p:blipFill>
          <a:blip r:embed="rId2">
            <a:extLst>
              <a:ext uri="{28A0092B-C50C-407E-A947-70E740481C1C}">
                <a14:useLocalDpi xmlns:a14="http://schemas.microsoft.com/office/drawing/2010/main" val="0"/>
              </a:ext>
            </a:extLst>
          </a:blip>
          <a:srcRect t="2084"/>
          <a:stretch>
            <a:fillRect/>
          </a:stretch>
        </p:blipFill>
        <p:spPr bwMode="auto">
          <a:xfrm>
            <a:off x="1960231" y="2553268"/>
            <a:ext cx="83534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81458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example</a:t>
            </a:r>
            <a:endParaRPr lang="en-US" dirty="0"/>
          </a:p>
        </p:txBody>
      </p:sp>
      <p:sp>
        <p:nvSpPr>
          <p:cNvPr id="3" name="Content Placeholder 2"/>
          <p:cNvSpPr>
            <a:spLocks noGrp="1"/>
          </p:cNvSpPr>
          <p:nvPr>
            <p:ph sz="half" idx="1"/>
          </p:nvPr>
        </p:nvSpPr>
        <p:spPr>
          <a:xfrm>
            <a:off x="2074461" y="1951630"/>
            <a:ext cx="7014948" cy="4749420"/>
          </a:xfrm>
        </p:spPr>
        <p:txBody>
          <a:bodyPr>
            <a:normAutofit fontScale="92500" lnSpcReduction="20000"/>
          </a:bodyPr>
          <a:lstStyle/>
          <a:p>
            <a:pPr marL="0" indent="0" algn="just">
              <a:buNone/>
            </a:pP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Post{</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v</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oid CreatePost (Database db, string postMessage) {</a:t>
            </a:r>
          </a:p>
          <a:p>
            <a:pPr marL="594000" lvl="2"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If (postMessage.StartsWith(“#”))</a:t>
            </a:r>
          </a:p>
          <a:p>
            <a:pPr marL="594000" lvl="2" indent="0" algn="just">
              <a:buNone/>
            </a:pPr>
            <a:r>
              <a:rPr lang="en-US" sz="20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594000" lvl="2" indent="0" algn="just">
              <a:buNone/>
            </a:pPr>
            <a:r>
              <a:rPr lang="en-US" sz="20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0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db.AddAsTag(postMessage);</a:t>
            </a:r>
          </a:p>
          <a:p>
            <a:pPr marL="594000" lvl="2"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594000" lvl="2"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else</a:t>
            </a:r>
          </a:p>
          <a:p>
            <a:pPr marL="594000" lvl="2" indent="0" algn="just">
              <a:buNone/>
            </a:pPr>
            <a:r>
              <a:rPr lang="en-US" sz="20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594000" lvl="2" indent="0" algn="just">
              <a:buNone/>
            </a:pPr>
            <a:r>
              <a:rPr lang="en-US" sz="2000" b="1" i="1"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000" b="1" i="1"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db.Add(postMessage</a:t>
            </a:r>
            <a:r>
              <a:rPr lang="en-US" sz="2000" b="1" i="1"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a:t>
            </a:r>
          </a:p>
          <a:p>
            <a:pPr marL="594000" lvl="2" indent="0" algn="just">
              <a:buNone/>
            </a:pPr>
            <a:r>
              <a:rPr lang="en-US" sz="2000"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sz="24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sz="2400"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494413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 name="Content Placeholder 7"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2518" y="2915292"/>
            <a:ext cx="4475518" cy="2130599"/>
          </a:xfrm>
        </p:spPr>
      </p:pic>
      <p:sp>
        <p:nvSpPr>
          <p:cNvPr id="6" name="Content Placeholder 2"/>
          <p:cNvSpPr>
            <a:spLocks noGrp="1"/>
          </p:cNvSpPr>
          <p:nvPr>
            <p:ph sz="half" idx="1"/>
          </p:nvPr>
        </p:nvSpPr>
        <p:spPr>
          <a:xfrm>
            <a:off x="6397414" y="2012666"/>
            <a:ext cx="5387975" cy="4749800"/>
          </a:xfrm>
        </p:spPr>
        <p:txBody>
          <a:bodyPr>
            <a:normAutofit/>
          </a:bodyPr>
          <a:lstStyle/>
          <a:p>
            <a:pPr marL="0" indent="0">
              <a:buNone/>
            </a:pPr>
            <a:r>
              <a:rPr lang="en-US" dirty="0" smtClean="0"/>
              <a:t> </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030" y="2915292"/>
            <a:ext cx="4418290" cy="2415849"/>
          </a:xfrm>
          <a:prstGeom prst="rect">
            <a:avLst/>
          </a:prstGeom>
        </p:spPr>
      </p:pic>
    </p:spTree>
    <p:extLst>
      <p:ext uri="{BB962C8B-B14F-4D97-AF65-F5344CB8AC3E}">
        <p14:creationId xmlns:p14="http://schemas.microsoft.com/office/powerpoint/2010/main" val="2635779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774209"/>
            <a:ext cx="10993549" cy="1021486"/>
          </a:xfrm>
        </p:spPr>
        <p:txBody>
          <a:bodyPr/>
          <a:lstStyle/>
          <a:p>
            <a:r>
              <a:rPr lang="en-US" dirty="0"/>
              <a:t>Liskov substitution principle</a:t>
            </a:r>
          </a:p>
        </p:txBody>
      </p:sp>
    </p:spTree>
    <p:extLst>
      <p:ext uri="{BB962C8B-B14F-4D97-AF65-F5344CB8AC3E}">
        <p14:creationId xmlns:p14="http://schemas.microsoft.com/office/powerpoint/2010/main" val="36083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918121" y="1037302"/>
            <a:ext cx="10618787" cy="5404441"/>
          </a:xfrm>
        </p:spPr>
        <p:txBody>
          <a:bodyPr>
            <a:normAutofit lnSpcReduction="10000"/>
          </a:bodyPr>
          <a:lstStyle/>
          <a:p>
            <a:pPr algn="just">
              <a:buNone/>
            </a:pPr>
            <a:endParaRPr lang="en-US" sz="2400" dirty="0" smtClean="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In </a:t>
            </a:r>
            <a:r>
              <a:rPr lang="en-US" sz="2400" dirty="0">
                <a:latin typeface="Calibri" panose="020F0502020204030204" pitchFamily="34" charset="0"/>
                <a:cs typeface="Calibri" panose="020F0502020204030204" pitchFamily="34" charset="0"/>
              </a:rPr>
              <a:t>java, events are represented by </a:t>
            </a:r>
            <a:r>
              <a:rPr lang="en-US" sz="2400" dirty="0" smtClean="0">
                <a:latin typeface="Calibri" panose="020F0502020204030204" pitchFamily="34" charset="0"/>
                <a:cs typeface="Calibri" panose="020F0502020204030204" pitchFamily="34" charset="0"/>
              </a:rPr>
              <a:t>Objects. </a:t>
            </a:r>
            <a:endParaRPr lang="en-US" sz="2400" dirty="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These </a:t>
            </a:r>
            <a:r>
              <a:rPr lang="en-US" sz="2400" dirty="0">
                <a:latin typeface="Calibri" panose="020F0502020204030204" pitchFamily="34" charset="0"/>
                <a:cs typeface="Calibri" panose="020F0502020204030204" pitchFamily="34" charset="0"/>
              </a:rPr>
              <a:t>objects tells us about event and its source. </a:t>
            </a:r>
            <a:endParaRPr lang="en-US" sz="2400" dirty="0" smtClean="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Examples </a:t>
            </a:r>
            <a:r>
              <a:rPr lang="en-US" sz="2400" dirty="0">
                <a:latin typeface="Calibri" panose="020F0502020204030204" pitchFamily="34" charset="0"/>
                <a:cs typeface="Calibri" panose="020F0502020204030204" pitchFamily="34" charset="0"/>
              </a:rPr>
              <a:t>are: </a:t>
            </a:r>
            <a:endParaRPr lang="en-US" sz="2400" dirty="0" smtClean="0">
              <a:latin typeface="Calibri" panose="020F0502020204030204" pitchFamily="34" charset="0"/>
              <a:cs typeface="Calibri" panose="020F0502020204030204" pitchFamily="34" charset="0"/>
            </a:endParaRPr>
          </a:p>
          <a:p>
            <a:pPr algn="just">
              <a:buNone/>
            </a:pPr>
            <a:endParaRPr lang="en-US" sz="1000" dirty="0" smtClean="0">
              <a:latin typeface="Calibri" panose="020F0502020204030204" pitchFamily="34" charset="0"/>
              <a:cs typeface="Calibri" panose="020F0502020204030204" pitchFamily="34" charset="0"/>
            </a:endParaRPr>
          </a:p>
          <a:p>
            <a:pPr lvl="1" algn="just">
              <a:buNone/>
            </a:pPr>
            <a:r>
              <a:rPr lang="en-US" sz="2400" dirty="0" smtClean="0">
                <a:latin typeface="Calibri" panose="020F0502020204030204" pitchFamily="34" charset="0"/>
                <a:cs typeface="Calibri" panose="020F0502020204030204" pitchFamily="34" charset="0"/>
              </a:rPr>
              <a:t>—   ActionEvent  </a:t>
            </a:r>
            <a:r>
              <a:rPr lang="en-US" sz="2400" dirty="0">
                <a:latin typeface="Calibri" panose="020F0502020204030204" pitchFamily="34" charset="0"/>
                <a:cs typeface="Calibri" panose="020F0502020204030204" pitchFamily="34" charset="0"/>
              </a:rPr>
              <a:t>(Clicking a button) </a:t>
            </a:r>
            <a:endParaRPr lang="en-US" sz="2400" dirty="0" smtClean="0">
              <a:latin typeface="Calibri" panose="020F0502020204030204" pitchFamily="34" charset="0"/>
              <a:cs typeface="Calibri" panose="020F0502020204030204" pitchFamily="34" charset="0"/>
            </a:endParaRPr>
          </a:p>
          <a:p>
            <a:pPr lvl="1" algn="just">
              <a:buNone/>
            </a:pPr>
            <a:r>
              <a:rPr lang="en-US" sz="2400" dirty="0" smtClean="0">
                <a:latin typeface="Calibri" panose="020F0502020204030204" pitchFamily="34" charset="0"/>
                <a:cs typeface="Calibri" panose="020F0502020204030204" pitchFamily="34" charset="0"/>
              </a:rPr>
              <a:t>— WindowEvent </a:t>
            </a:r>
            <a:r>
              <a:rPr lang="en-US" sz="2400" dirty="0">
                <a:latin typeface="Calibri" panose="020F0502020204030204" pitchFamily="34" charset="0"/>
                <a:cs typeface="Calibri" panose="020F0502020204030204" pitchFamily="34" charset="0"/>
              </a:rPr>
              <a:t>(Doing something with window e.g. </a:t>
            </a:r>
            <a:r>
              <a:rPr lang="en-US" sz="2400" dirty="0" smtClean="0">
                <a:latin typeface="Calibri" panose="020F0502020204030204" pitchFamily="34" charset="0"/>
                <a:cs typeface="Calibri" panose="020F0502020204030204" pitchFamily="34" charset="0"/>
              </a:rPr>
              <a:t>closing, </a:t>
            </a:r>
            <a:r>
              <a:rPr lang="en-US" sz="2400" dirty="0">
                <a:latin typeface="Calibri" panose="020F0502020204030204" pitchFamily="34" charset="0"/>
                <a:cs typeface="Calibri" panose="020F0502020204030204" pitchFamily="34" charset="0"/>
              </a:rPr>
              <a:t>minimizing) </a:t>
            </a:r>
            <a:endParaRPr lang="en-US" sz="2400" dirty="0" smtClean="0">
              <a:latin typeface="Calibri" panose="020F0502020204030204" pitchFamily="34" charset="0"/>
              <a:cs typeface="Calibri" panose="020F0502020204030204" pitchFamily="34" charset="0"/>
            </a:endParaRPr>
          </a:p>
          <a:p>
            <a:pPr lvl="1" algn="just">
              <a:buNone/>
            </a:pP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Both AWT and swing components (not all) generate events </a:t>
            </a:r>
          </a:p>
          <a:p>
            <a:pPr lvl="1">
              <a:buNone/>
            </a:pPr>
            <a:r>
              <a:rPr lang="en-US" sz="2400" dirty="0" err="1">
                <a:latin typeface="Calibri" panose="020F0502020204030204" pitchFamily="34" charset="0"/>
                <a:cs typeface="Calibri" panose="020F0502020204030204" pitchFamily="34" charset="0"/>
              </a:rPr>
              <a:t>java.awt.event</a:t>
            </a:r>
            <a:r>
              <a:rPr lang="en-US" sz="2400" dirty="0">
                <a:latin typeface="Calibri" panose="020F0502020204030204" pitchFamily="34" charset="0"/>
                <a:cs typeface="Calibri" panose="020F0502020204030204" pitchFamily="34" charset="0"/>
              </a:rPr>
              <a:t>.*;</a:t>
            </a:r>
          </a:p>
          <a:p>
            <a:pPr lvl="1">
              <a:buNone/>
            </a:pPr>
            <a:r>
              <a:rPr lang="en-US" sz="2400" dirty="0" err="1">
                <a:latin typeface="Calibri" panose="020F0502020204030204" pitchFamily="34" charset="0"/>
                <a:cs typeface="Calibri" panose="020F0502020204030204" pitchFamily="34" charset="0"/>
              </a:rPr>
              <a:t>javax.swing.event</a:t>
            </a:r>
            <a:r>
              <a:rPr lang="en-US" sz="2400" dirty="0">
                <a:latin typeface="Calibri" panose="020F0502020204030204" pitchFamily="34" charset="0"/>
                <a:cs typeface="Calibri" panose="020F0502020204030204" pitchFamily="34" charset="0"/>
              </a:rPr>
              <a:t>.*;</a:t>
            </a:r>
          </a:p>
          <a:p>
            <a:pPr lvl="1" algn="just">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223451"/>
      </p:ext>
    </p:extLst>
  </p:cSld>
  <p:clrMapOvr>
    <a:masterClrMapping/>
  </p:clrMapOvr>
  <p:transition>
    <p:spli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Liskov substitution principle</a:t>
            </a:r>
            <a:endParaRPr lang="en-US" dirty="0"/>
          </a:p>
        </p:txBody>
      </p:sp>
      <p:sp>
        <p:nvSpPr>
          <p:cNvPr id="3" name="Content Placeholder 2"/>
          <p:cNvSpPr>
            <a:spLocks noGrp="1"/>
          </p:cNvSpPr>
          <p:nvPr>
            <p:ph idx="1"/>
          </p:nvPr>
        </p:nvSpPr>
        <p:spPr>
          <a:xfrm>
            <a:off x="1255594" y="2426156"/>
            <a:ext cx="9225887" cy="3678303"/>
          </a:xfrm>
        </p:spPr>
        <p:txBody>
          <a:bodyPr>
            <a:normAutofit fontScale="92500" lnSpcReduction="20000"/>
          </a:bodyPr>
          <a:lstStyle/>
          <a:p>
            <a:pPr algn="just"/>
            <a:r>
              <a:rPr lang="en-US" sz="2400" dirty="0"/>
              <a:t>The principle defines that objects of a superclass shall be replaceable with objects of its subclasses without breaking the application. That requires the objects of your subclasses to behave in the same way as the objects of your </a:t>
            </a:r>
            <a:r>
              <a:rPr lang="en-US" sz="2400" dirty="0" smtClean="0"/>
              <a:t>superclass.</a:t>
            </a:r>
            <a:endParaRPr lang="en-US" sz="2400" i="1" dirty="0" smtClean="0"/>
          </a:p>
          <a:p>
            <a:pPr marL="0" indent="0" algn="just">
              <a:buNone/>
            </a:pPr>
            <a:endParaRPr lang="en-US" sz="2400" i="1" dirty="0" smtClean="0"/>
          </a:p>
          <a:p>
            <a:pPr algn="just"/>
            <a:r>
              <a:rPr lang="en-US" sz="2400" i="1" dirty="0" smtClean="0"/>
              <a:t>If </a:t>
            </a:r>
            <a:r>
              <a:rPr lang="en-US" sz="2400" i="1" dirty="0"/>
              <a:t>substituting a superclass object with a subclass object changes the program behavior in unexpected ways, the LSP is violated</a:t>
            </a:r>
            <a:r>
              <a:rPr lang="en-US" sz="2400" i="1" dirty="0" smtClean="0"/>
              <a:t>.</a:t>
            </a:r>
          </a:p>
          <a:p>
            <a:pPr algn="just"/>
            <a:endParaRPr lang="en-US" sz="2400" i="1" dirty="0">
              <a:latin typeface="Calibri" panose="020F0502020204030204" pitchFamily="34" charset="0"/>
              <a:cs typeface="Calibri" panose="020F0502020204030204" pitchFamily="34" charset="0"/>
            </a:endParaRPr>
          </a:p>
          <a:p>
            <a:pPr algn="just"/>
            <a:r>
              <a:rPr lang="en-US" sz="2400" i="1" dirty="0"/>
              <a:t>The LSP is applicable when there’s a </a:t>
            </a:r>
            <a:r>
              <a:rPr lang="en-US" sz="2400" i="1" dirty="0" smtClean="0"/>
              <a:t>super-type sub-type </a:t>
            </a:r>
            <a:r>
              <a:rPr lang="en-US" sz="2400" i="1" dirty="0"/>
              <a:t>inheritance relationship by either extending a class or implementing an interface.</a:t>
            </a:r>
          </a:p>
        </p:txBody>
      </p:sp>
    </p:spTree>
    <p:extLst>
      <p:ext uri="{BB962C8B-B14F-4D97-AF65-F5344CB8AC3E}">
        <p14:creationId xmlns:p14="http://schemas.microsoft.com/office/powerpoint/2010/main" val="3841286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Importance</a:t>
            </a:r>
            <a:endParaRPr lang="en-US" dirty="0"/>
          </a:p>
        </p:txBody>
      </p:sp>
      <p:sp>
        <p:nvSpPr>
          <p:cNvPr id="3" name="Content Placeholder 2"/>
          <p:cNvSpPr>
            <a:spLocks noGrp="1"/>
          </p:cNvSpPr>
          <p:nvPr>
            <p:ph idx="1"/>
          </p:nvPr>
        </p:nvSpPr>
        <p:spPr>
          <a:xfrm>
            <a:off x="1705970" y="2262383"/>
            <a:ext cx="8021445" cy="3678303"/>
          </a:xfrm>
        </p:spPr>
        <p:txBody>
          <a:bodyPr>
            <a:normAutofit/>
          </a:bodyPr>
          <a:lstStyle/>
          <a:p>
            <a:pPr algn="just"/>
            <a:r>
              <a:rPr lang="en-US" sz="2800" i="1" dirty="0" smtClean="0"/>
              <a:t>Liskov Substitution Principle actually teaches the exact meaning of inheritance. </a:t>
            </a:r>
            <a:endParaRPr lang="en-US" sz="2800" i="1" dirty="0"/>
          </a:p>
        </p:txBody>
      </p:sp>
    </p:spTree>
    <p:extLst>
      <p:ext uri="{BB962C8B-B14F-4D97-AF65-F5344CB8AC3E}">
        <p14:creationId xmlns:p14="http://schemas.microsoft.com/office/powerpoint/2010/main" val="2539836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51" y="2199370"/>
            <a:ext cx="8894297" cy="4223710"/>
          </a:xfrm>
        </p:spPr>
      </p:pic>
    </p:spTree>
    <p:extLst>
      <p:ext uri="{BB962C8B-B14F-4D97-AF65-F5344CB8AC3E}">
        <p14:creationId xmlns:p14="http://schemas.microsoft.com/office/powerpoint/2010/main" val="39297767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32" y="1996576"/>
            <a:ext cx="8516203" cy="4586551"/>
          </a:xfrm>
        </p:spPr>
      </p:pic>
    </p:spTree>
    <p:extLst>
      <p:ext uri="{BB962C8B-B14F-4D97-AF65-F5344CB8AC3E}">
        <p14:creationId xmlns:p14="http://schemas.microsoft.com/office/powerpoint/2010/main" val="40478344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774209"/>
            <a:ext cx="10993549" cy="1021486"/>
          </a:xfrm>
        </p:spPr>
        <p:txBody>
          <a:bodyPr/>
          <a:lstStyle/>
          <a:p>
            <a:r>
              <a:rPr lang="en-US" dirty="0" smtClean="0"/>
              <a:t>Interface segregation principle</a:t>
            </a:r>
            <a:endParaRPr lang="en-US" dirty="0"/>
          </a:p>
        </p:txBody>
      </p:sp>
    </p:spTree>
    <p:extLst>
      <p:ext uri="{BB962C8B-B14F-4D97-AF65-F5344CB8AC3E}">
        <p14:creationId xmlns:p14="http://schemas.microsoft.com/office/powerpoint/2010/main" val="753519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r>
              <a:rPr lang="en-US" sz="3200" i="1" dirty="0" smtClean="0"/>
              <a:t>“Clients </a:t>
            </a:r>
            <a:r>
              <a:rPr lang="en-US" sz="3200" i="1" dirty="0"/>
              <a:t>should not be forced to depend upon interfaces that they do not use.”</a:t>
            </a:r>
          </a:p>
        </p:txBody>
      </p:sp>
    </p:spTree>
    <p:extLst>
      <p:ext uri="{BB962C8B-B14F-4D97-AF65-F5344CB8AC3E}">
        <p14:creationId xmlns:p14="http://schemas.microsoft.com/office/powerpoint/2010/main" val="971949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r>
              <a:rPr lang="en-US" sz="2400" dirty="0" smtClean="0"/>
              <a:t>If you have an abstract class or an interface, then the implementers should not be forced to implement parts that they don’t care about. </a:t>
            </a:r>
          </a:p>
          <a:p>
            <a:pPr algn="just"/>
            <a:endParaRPr lang="en-US" sz="2400" i="1" dirty="0"/>
          </a:p>
          <a:p>
            <a:pPr algn="just"/>
            <a:r>
              <a:rPr lang="en-US" sz="2400" i="1" dirty="0" smtClean="0"/>
              <a:t>In programming, the ISP states that no client should be forced to depend on methods it does not use. </a:t>
            </a:r>
          </a:p>
          <a:p>
            <a:pPr algn="just"/>
            <a:endParaRPr lang="en-US" sz="2400" i="1" dirty="0"/>
          </a:p>
        </p:txBody>
      </p:sp>
    </p:spTree>
    <p:extLst>
      <p:ext uri="{BB962C8B-B14F-4D97-AF65-F5344CB8AC3E}">
        <p14:creationId xmlns:p14="http://schemas.microsoft.com/office/powerpoint/2010/main" val="14182842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endParaRPr lang="en-US" sz="2400" i="1" dirty="0"/>
          </a:p>
          <a:p>
            <a:pPr algn="just"/>
            <a:r>
              <a:rPr lang="en-US" sz="2400" i="1" dirty="0" smtClean="0"/>
              <a:t>Don’t add additional functionality to an existing interface by adding new methods. </a:t>
            </a:r>
          </a:p>
          <a:p>
            <a:pPr algn="just"/>
            <a:endParaRPr lang="en-US" sz="2400" i="1" dirty="0"/>
          </a:p>
          <a:p>
            <a:pPr algn="just"/>
            <a:r>
              <a:rPr lang="en-US" sz="2400" i="1" dirty="0" smtClean="0"/>
              <a:t>Instead create a new interface and let your class implement multiple interfaces if needed. </a:t>
            </a:r>
            <a:endParaRPr lang="en-US" sz="2400" i="1" dirty="0"/>
          </a:p>
        </p:txBody>
      </p:sp>
    </p:spTree>
    <p:extLst>
      <p:ext uri="{BB962C8B-B14F-4D97-AF65-F5344CB8AC3E}">
        <p14:creationId xmlns:p14="http://schemas.microsoft.com/office/powerpoint/2010/main" val="1739982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principle</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r>
              <a:rPr lang="en-US" sz="3200" dirty="0" smtClean="0"/>
              <a:t>ISP deals with non cohesive interfaces and it reduces coupling in a system. </a:t>
            </a:r>
            <a:endParaRPr lang="en-US" sz="3200" i="1" dirty="0"/>
          </a:p>
        </p:txBody>
      </p:sp>
    </p:spTree>
    <p:extLst>
      <p:ext uri="{BB962C8B-B14F-4D97-AF65-F5344CB8AC3E}">
        <p14:creationId xmlns:p14="http://schemas.microsoft.com/office/powerpoint/2010/main" val="33700278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(Example)</a:t>
            </a:r>
            <a:endParaRPr lang="en-US" dirty="0"/>
          </a:p>
        </p:txBody>
      </p:sp>
      <p:sp>
        <p:nvSpPr>
          <p:cNvPr id="3" name="Content Placeholder 2"/>
          <p:cNvSpPr>
            <a:spLocks noGrp="1"/>
          </p:cNvSpPr>
          <p:nvPr>
            <p:ph idx="1"/>
          </p:nvPr>
        </p:nvSpPr>
        <p:spPr>
          <a:xfrm>
            <a:off x="1251045" y="2153200"/>
            <a:ext cx="2802340" cy="4070178"/>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n-US" sz="2400" dirty="0" smtClean="0"/>
              <a:t>Interface iPost {</a:t>
            </a:r>
          </a:p>
          <a:p>
            <a:pPr marL="0" indent="0" algn="just">
              <a:buNone/>
            </a:pPr>
            <a:r>
              <a:rPr lang="en-US" dirty="0" smtClean="0"/>
              <a:t>Void </a:t>
            </a:r>
            <a:r>
              <a:rPr lang="en-US" dirty="0"/>
              <a:t>C</a:t>
            </a:r>
            <a:r>
              <a:rPr lang="en-US" dirty="0" smtClean="0"/>
              <a:t>reatPost();</a:t>
            </a:r>
          </a:p>
          <a:p>
            <a:pPr marL="0" indent="0" algn="just">
              <a:buNone/>
            </a:pPr>
            <a:r>
              <a:rPr lang="en-US" dirty="0" smtClean="0"/>
              <a:t>Void </a:t>
            </a:r>
            <a:r>
              <a:rPr lang="en-US" dirty="0"/>
              <a:t>R</a:t>
            </a:r>
            <a:r>
              <a:rPr lang="en-US" dirty="0" smtClean="0"/>
              <a:t>eadPost();</a:t>
            </a:r>
            <a:endParaRPr lang="en-US" dirty="0"/>
          </a:p>
          <a:p>
            <a:pPr marL="0" indent="0" algn="just">
              <a:buNone/>
            </a:pPr>
            <a:r>
              <a:rPr lang="en-US" sz="2400" dirty="0" smtClean="0"/>
              <a:t>}</a:t>
            </a:r>
            <a:endParaRPr lang="en-US" sz="2400" i="1" dirty="0"/>
          </a:p>
        </p:txBody>
      </p:sp>
      <p:sp>
        <p:nvSpPr>
          <p:cNvPr id="4" name="Rectangle 3"/>
          <p:cNvSpPr/>
          <p:nvPr/>
        </p:nvSpPr>
        <p:spPr>
          <a:xfrm>
            <a:off x="3275463" y="2442948"/>
            <a:ext cx="2183641" cy="5868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Violation of ISP</a:t>
            </a:r>
            <a:endParaRPr lang="en-US" dirty="0"/>
          </a:p>
        </p:txBody>
      </p:sp>
      <p:sp>
        <p:nvSpPr>
          <p:cNvPr id="5" name="Content Placeholder 2"/>
          <p:cNvSpPr txBox="1">
            <a:spLocks/>
          </p:cNvSpPr>
          <p:nvPr/>
        </p:nvSpPr>
        <p:spPr>
          <a:xfrm>
            <a:off x="6346210" y="2153200"/>
            <a:ext cx="4735772" cy="438407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just">
              <a:buFont typeface="Wingdings 2" panose="05020102010507070707" pitchFamily="18" charset="2"/>
              <a:buNone/>
            </a:pPr>
            <a:r>
              <a:rPr lang="en-US" sz="2400" dirty="0" smtClean="0"/>
              <a:t>Interface iPostCreate {</a:t>
            </a:r>
          </a:p>
          <a:p>
            <a:pPr marL="0" indent="0" algn="just">
              <a:buFont typeface="Wingdings 2" panose="05020102010507070707" pitchFamily="18" charset="2"/>
              <a:buNone/>
            </a:pPr>
            <a:r>
              <a:rPr lang="en-US" dirty="0" smtClean="0"/>
              <a:t>Void CreatPost();</a:t>
            </a:r>
          </a:p>
          <a:p>
            <a:pPr marL="0" indent="0" algn="just">
              <a:buFont typeface="Wingdings 2" panose="05020102010507070707" pitchFamily="18" charset="2"/>
              <a:buNone/>
            </a:pPr>
            <a:r>
              <a:rPr lang="en-US" sz="2400" dirty="0" smtClean="0"/>
              <a:t>}</a:t>
            </a:r>
          </a:p>
          <a:p>
            <a:pPr marL="0" indent="0" algn="just">
              <a:buNone/>
            </a:pPr>
            <a:r>
              <a:rPr lang="en-US" sz="2400" dirty="0"/>
              <a:t>Interface </a:t>
            </a:r>
            <a:r>
              <a:rPr lang="en-US" sz="2400" dirty="0" smtClean="0"/>
              <a:t>iPostRead </a:t>
            </a:r>
            <a:r>
              <a:rPr lang="en-US" sz="2400" dirty="0"/>
              <a:t>{</a:t>
            </a:r>
          </a:p>
          <a:p>
            <a:pPr marL="0" indent="0" algn="just">
              <a:buNone/>
            </a:pPr>
            <a:r>
              <a:rPr lang="en-US" dirty="0" smtClean="0"/>
              <a:t>Void </a:t>
            </a:r>
            <a:r>
              <a:rPr lang="en-US" dirty="0"/>
              <a:t>ReadPost();</a:t>
            </a:r>
          </a:p>
          <a:p>
            <a:pPr marL="0" indent="0" algn="just">
              <a:buNone/>
            </a:pPr>
            <a:r>
              <a:rPr lang="en-US" sz="2400" dirty="0"/>
              <a:t>}</a:t>
            </a:r>
            <a:endParaRPr lang="en-US" sz="2400" i="1" dirty="0"/>
          </a:p>
          <a:p>
            <a:pPr marL="0" indent="0" algn="just">
              <a:buFont typeface="Wingdings 2" panose="05020102010507070707" pitchFamily="18" charset="2"/>
              <a:buNone/>
            </a:pPr>
            <a:endParaRPr lang="en-US" sz="2400" i="1" dirty="0"/>
          </a:p>
        </p:txBody>
      </p:sp>
    </p:spTree>
    <p:extLst>
      <p:ext uri="{BB962C8B-B14F-4D97-AF65-F5344CB8AC3E}">
        <p14:creationId xmlns:p14="http://schemas.microsoft.com/office/powerpoint/2010/main" val="208316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134707" y="653387"/>
            <a:ext cx="10252075" cy="6048375"/>
          </a:xfrm>
        </p:spPr>
        <p:txBody>
          <a:bodyPr>
            <a:normAutofit lnSpcReduction="10000"/>
          </a:bodyPr>
          <a:lstStyle/>
          <a:p>
            <a:pPr algn="just">
              <a:buNone/>
            </a:pPr>
            <a:r>
              <a:rPr lang="en-US" sz="2400" u="sng" dirty="0" smtClean="0">
                <a:latin typeface="Calibri" panose="020F0502020204030204" pitchFamily="34" charset="0"/>
                <a:cs typeface="Calibri" panose="020F0502020204030204" pitchFamily="34" charset="0"/>
              </a:rPr>
              <a:t>Event Handling Model:</a:t>
            </a:r>
          </a:p>
          <a:p>
            <a:pPr algn="just">
              <a:buNone/>
            </a:pPr>
            <a:endParaRPr lang="en-US" sz="10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In Java both AWT and Swing components use Event Delegation Model.  </a:t>
            </a: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In </a:t>
            </a:r>
            <a:r>
              <a:rPr lang="en-US" sz="2400" dirty="0">
                <a:latin typeface="Calibri" panose="020F0502020204030204" pitchFamily="34" charset="0"/>
                <a:cs typeface="Calibri" panose="020F0502020204030204" pitchFamily="34" charset="0"/>
              </a:rPr>
              <a:t>this model processing of an event is delegated to a particular object (handlers ) in the program </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It’s </a:t>
            </a:r>
            <a:r>
              <a:rPr lang="en-US" sz="2400" dirty="0">
                <a:latin typeface="Calibri" panose="020F0502020204030204" pitchFamily="34" charset="0"/>
                <a:cs typeface="Calibri" panose="020F0502020204030204" pitchFamily="34" charset="0"/>
              </a:rPr>
              <a:t>a Publish-Subscribe model. That is, event generating component publish an event and event handling components subscribe for that event. The publisher sends  these  events  to  subscribers.  </a:t>
            </a:r>
          </a:p>
          <a:p>
            <a:pPr algn="just">
              <a:buNone/>
            </a:pPr>
            <a:r>
              <a:rPr lang="en-US" sz="2400" dirty="0">
                <a:latin typeface="Calibri" panose="020F0502020204030204" pitchFamily="34" charset="0"/>
                <a:cs typeface="Calibri" panose="020F0502020204030204" pitchFamily="34" charset="0"/>
              </a:rPr>
              <a:t> </a:t>
            </a:r>
          </a:p>
          <a:p>
            <a:pPr algn="just">
              <a:buNone/>
            </a:pPr>
            <a:r>
              <a:rPr lang="en-US" sz="2400" dirty="0">
                <a:latin typeface="Calibri" panose="020F0502020204030204" pitchFamily="34" charset="0"/>
                <a:cs typeface="Calibri" panose="020F0502020204030204" pitchFamily="34" charset="0"/>
              </a:rPr>
              <a:t>– This model separates UI code from program logic, it means that we can create separate    classes    for    UI    components    and    event    handlers    and    hence business/program logic is separated from GUI components. </a:t>
            </a:r>
          </a:p>
          <a:p>
            <a:pPr algn="just">
              <a:buNone/>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314607"/>
      </p:ext>
    </p:extLst>
  </p:cSld>
  <p:clrMapOvr>
    <a:masterClrMapping/>
  </p:clrMapOvr>
  <p:transition>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(Example)</a:t>
            </a:r>
            <a:endParaRPr lang="en-US" dirty="0"/>
          </a:p>
        </p:txBody>
      </p:sp>
      <p:sp>
        <p:nvSpPr>
          <p:cNvPr id="3" name="Content Placeholder 2"/>
          <p:cNvSpPr>
            <a:spLocks noGrp="1"/>
          </p:cNvSpPr>
          <p:nvPr>
            <p:ph idx="1"/>
          </p:nvPr>
        </p:nvSpPr>
        <p:spPr>
          <a:xfrm>
            <a:off x="1251044" y="2153200"/>
            <a:ext cx="3348251" cy="407017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400" dirty="0" smtClean="0"/>
              <a:t>Interface </a:t>
            </a:r>
            <a:r>
              <a:rPr lang="en-US" sz="2400" dirty="0"/>
              <a:t>ISmartDevice{ </a:t>
            </a:r>
            <a:endParaRPr lang="en-US" sz="2400" dirty="0" smtClean="0"/>
          </a:p>
          <a:p>
            <a:pPr marL="0" indent="0">
              <a:buNone/>
            </a:pPr>
            <a:r>
              <a:rPr lang="en-US" sz="2000" dirty="0" smtClean="0"/>
              <a:t>void </a:t>
            </a:r>
            <a:r>
              <a:rPr lang="en-US" sz="2000" dirty="0"/>
              <a:t>Print();    </a:t>
            </a:r>
            <a:endParaRPr lang="en-US" sz="2000" dirty="0" smtClean="0"/>
          </a:p>
          <a:p>
            <a:pPr marL="0" indent="0">
              <a:buNone/>
            </a:pPr>
            <a:r>
              <a:rPr lang="en-US" sz="2000" dirty="0" smtClean="0"/>
              <a:t>void </a:t>
            </a:r>
            <a:r>
              <a:rPr lang="en-US" sz="2000" dirty="0"/>
              <a:t>Fax();    </a:t>
            </a:r>
            <a:endParaRPr lang="en-US" sz="2000" dirty="0" smtClean="0"/>
          </a:p>
          <a:p>
            <a:pPr marL="0" indent="0">
              <a:buNone/>
            </a:pPr>
            <a:r>
              <a:rPr lang="en-US" sz="2000" dirty="0" smtClean="0"/>
              <a:t>void </a:t>
            </a:r>
            <a:r>
              <a:rPr lang="en-US" sz="2000" dirty="0"/>
              <a:t>Scan</a:t>
            </a:r>
            <a:r>
              <a:rPr lang="en-US" sz="2000" dirty="0" smtClean="0"/>
              <a:t>();</a:t>
            </a:r>
          </a:p>
          <a:p>
            <a:pPr marL="0" indent="0">
              <a:buNone/>
            </a:pPr>
            <a:r>
              <a:rPr lang="en-US" sz="2400" dirty="0" smtClean="0"/>
              <a:t>}</a:t>
            </a:r>
            <a:endParaRPr lang="en-US" sz="2400" i="1" dirty="0"/>
          </a:p>
        </p:txBody>
      </p:sp>
      <p:sp>
        <p:nvSpPr>
          <p:cNvPr id="4" name="Rectangle 3"/>
          <p:cNvSpPr/>
          <p:nvPr/>
        </p:nvSpPr>
        <p:spPr>
          <a:xfrm>
            <a:off x="1965278" y="2153200"/>
            <a:ext cx="2183641" cy="5868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Violation of ISP</a:t>
            </a:r>
            <a:endParaRPr lang="en-US" dirty="0"/>
          </a:p>
        </p:txBody>
      </p:sp>
      <p:sp>
        <p:nvSpPr>
          <p:cNvPr id="5" name="Content Placeholder 2"/>
          <p:cNvSpPr txBox="1">
            <a:spLocks/>
          </p:cNvSpPr>
          <p:nvPr/>
        </p:nvSpPr>
        <p:spPr>
          <a:xfrm>
            <a:off x="6127845" y="2153200"/>
            <a:ext cx="4954137" cy="434313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buNone/>
            </a:pPr>
            <a:r>
              <a:rPr lang="en-US" sz="2400" dirty="0"/>
              <a:t>class </a:t>
            </a:r>
            <a:r>
              <a:rPr lang="en-US" sz="2400" dirty="0" err="1" smtClean="0"/>
              <a:t>AllinOnePrinter</a:t>
            </a:r>
            <a:r>
              <a:rPr lang="en-US" sz="2400" dirty="0" smtClean="0"/>
              <a:t> implements ISmartDevice</a:t>
            </a:r>
            <a:r>
              <a:rPr lang="en-US" sz="2400" dirty="0"/>
              <a:t>{    </a:t>
            </a:r>
            <a:endParaRPr lang="en-US" sz="2400" dirty="0" smtClean="0"/>
          </a:p>
          <a:p>
            <a:pPr marL="0" indent="0">
              <a:buNone/>
            </a:pPr>
            <a:r>
              <a:rPr lang="en-US" dirty="0" smtClean="0"/>
              <a:t>public </a:t>
            </a:r>
            <a:r>
              <a:rPr lang="en-US" dirty="0"/>
              <a:t>void Print() </a:t>
            </a:r>
            <a:r>
              <a:rPr lang="en-US" dirty="0" smtClean="0"/>
              <a:t>{</a:t>
            </a:r>
          </a:p>
          <a:p>
            <a:pPr marL="0" indent="0">
              <a:buNone/>
            </a:pPr>
            <a:r>
              <a:rPr lang="en-US" dirty="0" smtClean="0"/>
              <a:t> 	}   </a:t>
            </a:r>
          </a:p>
          <a:p>
            <a:pPr marL="0" indent="0">
              <a:buNone/>
            </a:pPr>
            <a:r>
              <a:rPr lang="en-US" dirty="0" smtClean="0"/>
              <a:t>public </a:t>
            </a:r>
            <a:r>
              <a:rPr lang="en-US" dirty="0"/>
              <a:t>void Fax() </a:t>
            </a:r>
            <a:r>
              <a:rPr lang="en-US" dirty="0" smtClean="0"/>
              <a:t>{</a:t>
            </a:r>
          </a:p>
          <a:p>
            <a:pPr marL="0" indent="0">
              <a:buNone/>
            </a:pPr>
            <a:r>
              <a:rPr lang="en-US" dirty="0" smtClean="0"/>
              <a:t>	}    </a:t>
            </a:r>
          </a:p>
          <a:p>
            <a:pPr marL="0" indent="0">
              <a:buNone/>
            </a:pPr>
            <a:r>
              <a:rPr lang="en-US" dirty="0" smtClean="0"/>
              <a:t>public </a:t>
            </a:r>
            <a:r>
              <a:rPr lang="en-US" dirty="0"/>
              <a:t>void Scan() </a:t>
            </a:r>
            <a:r>
              <a:rPr lang="en-US" dirty="0" smtClean="0"/>
              <a:t>{</a:t>
            </a:r>
          </a:p>
          <a:p>
            <a:pPr marL="0" indent="0">
              <a:buNone/>
            </a:pPr>
            <a:r>
              <a:rPr lang="en-US" dirty="0" smtClean="0"/>
              <a:t>	}</a:t>
            </a:r>
          </a:p>
          <a:p>
            <a:pPr marL="0" indent="0">
              <a:buNone/>
            </a:pPr>
            <a:r>
              <a:rPr lang="en-US" sz="2400" dirty="0" smtClean="0"/>
              <a:t>}</a:t>
            </a:r>
            <a:endParaRPr lang="en-US" sz="2400" i="1" dirty="0"/>
          </a:p>
        </p:txBody>
      </p:sp>
    </p:spTree>
    <p:extLst>
      <p:ext uri="{BB962C8B-B14F-4D97-AF65-F5344CB8AC3E}">
        <p14:creationId xmlns:p14="http://schemas.microsoft.com/office/powerpoint/2010/main" val="530929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Example</a:t>
            </a:r>
            <a:endParaRPr lang="en-US" dirty="0"/>
          </a:p>
        </p:txBody>
      </p:sp>
      <p:sp>
        <p:nvSpPr>
          <p:cNvPr id="3" name="Content Placeholder 2"/>
          <p:cNvSpPr>
            <a:spLocks noGrp="1"/>
          </p:cNvSpPr>
          <p:nvPr>
            <p:ph idx="1"/>
          </p:nvPr>
        </p:nvSpPr>
        <p:spPr>
          <a:xfrm>
            <a:off x="5732060" y="2047164"/>
            <a:ext cx="5513695" cy="4449170"/>
          </a:xfrm>
        </p:spPr>
        <p:txBody>
          <a:bodyPr>
            <a:normAutofit lnSpcReduction="10000"/>
          </a:bodyPr>
          <a:lstStyle/>
          <a:p>
            <a:pPr marL="0" indent="0" algn="just">
              <a:buNone/>
            </a:pPr>
            <a:r>
              <a:rPr lang="en-US" sz="2400" dirty="0"/>
              <a:t>class </a:t>
            </a:r>
            <a:r>
              <a:rPr lang="en-US" sz="2400" dirty="0" smtClean="0"/>
              <a:t>EconomicPrinter implements Iprinter{    </a:t>
            </a:r>
          </a:p>
          <a:p>
            <a:pPr marL="324000" lvl="1" indent="0" algn="just">
              <a:buNone/>
            </a:pPr>
            <a:r>
              <a:rPr lang="en-US" sz="1800" i="1" dirty="0" smtClean="0">
                <a:solidFill>
                  <a:schemeClr val="accent3">
                    <a:lumMod val="75000"/>
                  </a:schemeClr>
                </a:solidFill>
              </a:rPr>
              <a:t>public </a:t>
            </a:r>
            <a:r>
              <a:rPr lang="en-US" sz="1800" i="1" dirty="0">
                <a:solidFill>
                  <a:schemeClr val="accent3">
                    <a:lumMod val="75000"/>
                  </a:schemeClr>
                </a:solidFill>
              </a:rPr>
              <a:t>void Print()   </a:t>
            </a:r>
            <a:r>
              <a:rPr lang="en-US" sz="1800" i="1" dirty="0" smtClean="0">
                <a:solidFill>
                  <a:schemeClr val="accent3">
                    <a:lumMod val="75000"/>
                  </a:schemeClr>
                </a:solidFill>
              </a:rPr>
              <a:t>{</a:t>
            </a:r>
          </a:p>
          <a:p>
            <a:pPr marL="324000" lvl="1" indent="0" algn="just">
              <a:buNone/>
            </a:pPr>
            <a:r>
              <a:rPr lang="en-US" sz="1800" i="1" dirty="0" smtClean="0">
                <a:solidFill>
                  <a:schemeClr val="accent3">
                    <a:lumMod val="75000"/>
                  </a:schemeClr>
                </a:solidFill>
              </a:rPr>
              <a:t>	}    </a:t>
            </a:r>
          </a:p>
          <a:p>
            <a:pPr marL="324000" lvl="1" indent="0" algn="just">
              <a:buNone/>
            </a:pPr>
            <a:r>
              <a:rPr lang="en-US" sz="1800" i="1" dirty="0" smtClean="0">
                <a:solidFill>
                  <a:schemeClr val="accent3">
                    <a:lumMod val="75000"/>
                  </a:schemeClr>
                </a:solidFill>
              </a:rPr>
              <a:t>public void Fax()   {   </a:t>
            </a:r>
          </a:p>
          <a:p>
            <a:pPr marL="324000" lvl="1" indent="0" algn="just">
              <a:buNone/>
            </a:pPr>
            <a:r>
              <a:rPr lang="en-US" sz="1800" i="1" dirty="0" smtClean="0">
                <a:solidFill>
                  <a:schemeClr val="accent3">
                    <a:lumMod val="75000"/>
                  </a:schemeClr>
                </a:solidFill>
              </a:rPr>
              <a:t>throw new NotSupportedException();    </a:t>
            </a:r>
          </a:p>
          <a:p>
            <a:pPr marL="324000" lvl="1" indent="0" algn="just">
              <a:buNone/>
            </a:pPr>
            <a:r>
              <a:rPr lang="en-US" sz="1800" i="1" dirty="0" smtClean="0">
                <a:solidFill>
                  <a:schemeClr val="accent3">
                    <a:lumMod val="75000"/>
                  </a:schemeClr>
                </a:solidFill>
              </a:rPr>
              <a:t>	}    </a:t>
            </a:r>
          </a:p>
          <a:p>
            <a:pPr marL="324000" lvl="1" indent="0" algn="just">
              <a:buNone/>
            </a:pPr>
            <a:r>
              <a:rPr lang="en-US" sz="1800" i="1" dirty="0" smtClean="0">
                <a:solidFill>
                  <a:schemeClr val="accent3">
                    <a:lumMod val="75000"/>
                  </a:schemeClr>
                </a:solidFill>
              </a:rPr>
              <a:t>public void Scan() {        </a:t>
            </a:r>
          </a:p>
          <a:p>
            <a:pPr marL="324000" lvl="1" indent="0" algn="just">
              <a:buNone/>
            </a:pPr>
            <a:r>
              <a:rPr lang="en-US" sz="1800" i="1" dirty="0" smtClean="0">
                <a:solidFill>
                  <a:schemeClr val="accent3">
                    <a:lumMod val="75000"/>
                  </a:schemeClr>
                </a:solidFill>
              </a:rPr>
              <a:t>throw new NotSupportedException();    </a:t>
            </a:r>
          </a:p>
          <a:p>
            <a:pPr marL="324000" lvl="1" indent="0" algn="just">
              <a:buNone/>
            </a:pPr>
            <a:r>
              <a:rPr lang="en-US" sz="1800" i="1" dirty="0" smtClean="0">
                <a:solidFill>
                  <a:schemeClr val="accent3">
                    <a:lumMod val="75000"/>
                  </a:schemeClr>
                </a:solidFill>
              </a:rPr>
              <a:t>	}</a:t>
            </a:r>
          </a:p>
          <a:p>
            <a:pPr marL="0" indent="0" algn="just">
              <a:buNone/>
            </a:pPr>
            <a:r>
              <a:rPr lang="en-US" sz="2400" dirty="0" smtClean="0"/>
              <a:t>}</a:t>
            </a:r>
            <a:endParaRPr lang="en-US" sz="2400" i="1" dirty="0"/>
          </a:p>
        </p:txBody>
      </p:sp>
      <p:sp>
        <p:nvSpPr>
          <p:cNvPr id="4" name="Content Placeholder 2"/>
          <p:cNvSpPr txBox="1">
            <a:spLocks/>
          </p:cNvSpPr>
          <p:nvPr/>
        </p:nvSpPr>
        <p:spPr>
          <a:xfrm>
            <a:off x="733592" y="2308747"/>
            <a:ext cx="4357023" cy="21699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2000" dirty="0" smtClean="0">
                <a:latin typeface="Calibri" panose="020F0502020204030204" pitchFamily="34" charset="0"/>
                <a:cs typeface="Calibri" panose="020F0502020204030204" pitchFamily="34" charset="0"/>
              </a:rPr>
              <a:t>Now suppose we need to handle a new device (EconomicPrinter class) that can only print. We're forced to implement the Whole interface. </a:t>
            </a:r>
            <a:endParaRPr lang="en-US"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28724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6182436" y="2047164"/>
            <a:ext cx="5063319" cy="4449170"/>
          </a:xfrm>
        </p:spPr>
        <p:txBody>
          <a:bodyPr>
            <a:normAutofit/>
          </a:bodyPr>
          <a:lstStyle/>
          <a:p>
            <a:pPr marL="0" indent="0" algn="just">
              <a:buNone/>
            </a:pPr>
            <a:r>
              <a:rPr lang="en-US" sz="2400" dirty="0"/>
              <a:t>class </a:t>
            </a:r>
            <a:r>
              <a:rPr lang="en-US" sz="2400" dirty="0" smtClean="0"/>
              <a:t>EconomicPrinter implements ISmartDevice</a:t>
            </a:r>
            <a:r>
              <a:rPr lang="en-US" sz="2400" dirty="0"/>
              <a:t>{    </a:t>
            </a:r>
            <a:endParaRPr lang="en-US" sz="2400" dirty="0" smtClean="0"/>
          </a:p>
          <a:p>
            <a:pPr marL="324000" lvl="1" indent="0" algn="just">
              <a:buNone/>
            </a:pPr>
            <a:r>
              <a:rPr lang="en-US" sz="2800" i="1" dirty="0" smtClean="0">
                <a:solidFill>
                  <a:schemeClr val="accent3">
                    <a:lumMod val="75000"/>
                  </a:schemeClr>
                </a:solidFill>
              </a:rPr>
              <a:t>public </a:t>
            </a:r>
            <a:r>
              <a:rPr lang="en-US" sz="2800" i="1" dirty="0">
                <a:solidFill>
                  <a:schemeClr val="accent3">
                    <a:lumMod val="75000"/>
                  </a:schemeClr>
                </a:solidFill>
              </a:rPr>
              <a:t>void Print()   </a:t>
            </a:r>
            <a:r>
              <a:rPr lang="en-US" sz="2800" i="1" dirty="0" smtClean="0">
                <a:solidFill>
                  <a:schemeClr val="accent3">
                    <a:lumMod val="75000"/>
                  </a:schemeClr>
                </a:solidFill>
              </a:rPr>
              <a:t>{</a:t>
            </a:r>
          </a:p>
          <a:p>
            <a:pPr marL="324000" lvl="1" indent="0" algn="just">
              <a:buNone/>
            </a:pPr>
            <a:r>
              <a:rPr lang="en-US" sz="2800" i="1" dirty="0" smtClean="0">
                <a:solidFill>
                  <a:schemeClr val="accent3">
                    <a:lumMod val="75000"/>
                  </a:schemeClr>
                </a:solidFill>
              </a:rPr>
              <a:t>	}    </a:t>
            </a:r>
          </a:p>
          <a:p>
            <a:pPr marL="0" indent="0" algn="just">
              <a:buNone/>
            </a:pPr>
            <a:r>
              <a:rPr lang="en-US" sz="2400" dirty="0" smtClean="0"/>
              <a:t>}</a:t>
            </a:r>
            <a:endParaRPr lang="en-US" sz="2400" i="1" dirty="0"/>
          </a:p>
        </p:txBody>
      </p:sp>
      <p:sp>
        <p:nvSpPr>
          <p:cNvPr id="4" name="Content Placeholder 2"/>
          <p:cNvSpPr txBox="1">
            <a:spLocks/>
          </p:cNvSpPr>
          <p:nvPr/>
        </p:nvSpPr>
        <p:spPr>
          <a:xfrm>
            <a:off x="938308" y="2177955"/>
            <a:ext cx="4357023" cy="41875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2000" dirty="0">
                <a:latin typeface="Calibri" panose="020F0502020204030204" pitchFamily="34" charset="0"/>
                <a:cs typeface="Calibri" panose="020F0502020204030204" pitchFamily="34" charset="0"/>
              </a:rPr>
              <a:t>interface </a:t>
            </a:r>
            <a:r>
              <a:rPr lang="en-US" sz="2000" dirty="0" smtClean="0">
                <a:latin typeface="Calibri" panose="020F0502020204030204" pitchFamily="34" charset="0"/>
                <a:cs typeface="Calibri" panose="020F0502020204030204" pitchFamily="34" charset="0"/>
              </a:rPr>
              <a:t>Iprinter {    </a:t>
            </a:r>
          </a:p>
          <a:p>
            <a:pPr marL="0" indent="0" algn="just">
              <a:buNone/>
            </a:pPr>
            <a:r>
              <a:rPr lang="en-US" sz="2000" dirty="0" smtClean="0">
                <a:latin typeface="Calibri" panose="020F0502020204030204" pitchFamily="34" charset="0"/>
                <a:cs typeface="Calibri" panose="020F0502020204030204" pitchFamily="34" charset="0"/>
              </a:rPr>
              <a:t>void </a:t>
            </a:r>
            <a:r>
              <a:rPr lang="en-US" sz="2000" dirty="0">
                <a:latin typeface="Calibri" panose="020F0502020204030204" pitchFamily="34" charset="0"/>
                <a:cs typeface="Calibri" panose="020F0502020204030204" pitchFamily="34" charset="0"/>
              </a:rPr>
              <a:t>Print</a:t>
            </a:r>
            <a:r>
              <a:rPr lang="en-US" sz="2000" dirty="0" smtClean="0">
                <a:latin typeface="Calibri" panose="020F0502020204030204" pitchFamily="34" charset="0"/>
                <a:cs typeface="Calibri" panose="020F0502020204030204" pitchFamily="34" charset="0"/>
              </a:rPr>
              <a:t>();</a:t>
            </a:r>
          </a:p>
          <a:p>
            <a:pPr marL="0" indent="0" algn="just">
              <a:buNone/>
            </a:pPr>
            <a:r>
              <a:rPr lang="en-US" sz="2000" dirty="0" smtClean="0">
                <a:latin typeface="Calibri" panose="020F0502020204030204" pitchFamily="34" charset="0"/>
                <a:cs typeface="Calibri" panose="020F0502020204030204" pitchFamily="34" charset="0"/>
              </a:rPr>
              <a:t>}</a:t>
            </a:r>
          </a:p>
          <a:p>
            <a:pPr marL="0" indent="0" algn="just">
              <a:buNone/>
            </a:pPr>
            <a:r>
              <a:rPr lang="en-US" sz="2000" dirty="0" smtClean="0">
                <a:latin typeface="Calibri" panose="020F0502020204030204" pitchFamily="34" charset="0"/>
                <a:cs typeface="Calibri" panose="020F0502020204030204" pitchFamily="34" charset="0"/>
              </a:rPr>
              <a:t>interface Ifax {    </a:t>
            </a:r>
          </a:p>
          <a:p>
            <a:pPr marL="0" indent="0" algn="just">
              <a:buNone/>
            </a:pPr>
            <a:r>
              <a:rPr lang="en-US" sz="2000" dirty="0" smtClean="0">
                <a:latin typeface="Calibri" panose="020F0502020204030204" pitchFamily="34" charset="0"/>
                <a:cs typeface="Calibri" panose="020F0502020204030204" pitchFamily="34" charset="0"/>
              </a:rPr>
              <a:t>void </a:t>
            </a:r>
            <a:r>
              <a:rPr lang="en-US" sz="2000" dirty="0">
                <a:latin typeface="Calibri" panose="020F0502020204030204" pitchFamily="34" charset="0"/>
                <a:cs typeface="Calibri" panose="020F0502020204030204" pitchFamily="34" charset="0"/>
              </a:rPr>
              <a:t>Fax</a:t>
            </a:r>
            <a:r>
              <a:rPr lang="en-US" sz="2000" dirty="0" smtClean="0">
                <a:latin typeface="Calibri" panose="020F0502020204030204" pitchFamily="34" charset="0"/>
                <a:cs typeface="Calibri" panose="020F0502020204030204" pitchFamily="34" charset="0"/>
              </a:rPr>
              <a:t>();</a:t>
            </a:r>
          </a:p>
          <a:p>
            <a:pPr marL="0" indent="0" algn="just">
              <a:buNone/>
            </a:pPr>
            <a:r>
              <a:rPr lang="en-US" sz="2000" dirty="0" smtClean="0">
                <a:latin typeface="Calibri" panose="020F0502020204030204" pitchFamily="34" charset="0"/>
                <a:cs typeface="Calibri" panose="020F0502020204030204" pitchFamily="34" charset="0"/>
              </a:rPr>
              <a:t>}</a:t>
            </a:r>
          </a:p>
          <a:p>
            <a:pPr marL="0" indent="0" algn="just">
              <a:buNone/>
            </a:pPr>
            <a:r>
              <a:rPr lang="en-US" sz="2000" dirty="0" smtClean="0">
                <a:latin typeface="Calibri" panose="020F0502020204030204" pitchFamily="34" charset="0"/>
                <a:cs typeface="Calibri" panose="020F0502020204030204" pitchFamily="34" charset="0"/>
              </a:rPr>
              <a:t>interface </a:t>
            </a:r>
            <a:r>
              <a:rPr lang="en-US" sz="2000" dirty="0" err="1" smtClean="0">
                <a:latin typeface="Calibri" panose="020F0502020204030204" pitchFamily="34" charset="0"/>
                <a:cs typeface="Calibri" panose="020F0502020204030204" pitchFamily="34" charset="0"/>
              </a:rPr>
              <a:t>Iscanner</a:t>
            </a:r>
            <a:r>
              <a:rPr lang="en-US"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marL="0" indent="0" algn="just">
              <a:buNone/>
            </a:pPr>
            <a:r>
              <a:rPr lang="en-US" sz="2000" dirty="0" smtClean="0">
                <a:latin typeface="Calibri" panose="020F0502020204030204" pitchFamily="34" charset="0"/>
                <a:cs typeface="Calibri" panose="020F0502020204030204" pitchFamily="34" charset="0"/>
              </a:rPr>
              <a:t>void </a:t>
            </a:r>
            <a:r>
              <a:rPr lang="en-US" sz="2000" dirty="0">
                <a:latin typeface="Calibri" panose="020F0502020204030204" pitchFamily="34" charset="0"/>
                <a:cs typeface="Calibri" panose="020F0502020204030204" pitchFamily="34" charset="0"/>
              </a:rPr>
              <a:t>Scan</a:t>
            </a:r>
            <a:r>
              <a:rPr lang="en-US" sz="2000" dirty="0" smtClean="0">
                <a:latin typeface="Calibri" panose="020F0502020204030204" pitchFamily="34" charset="0"/>
                <a:cs typeface="Calibri" panose="020F0502020204030204" pitchFamily="34" charset="0"/>
              </a:rPr>
              <a:t>();</a:t>
            </a:r>
          </a:p>
          <a:p>
            <a:pPr marL="0" indent="0" algn="just">
              <a:buNone/>
            </a:pPr>
            <a:r>
              <a:rPr lang="en-US" sz="2000" dirty="0" smtClean="0">
                <a:latin typeface="Calibri" panose="020F0502020204030204" pitchFamily="34" charset="0"/>
                <a:cs typeface="Calibri" panose="020F0502020204030204" pitchFamily="34" charset="0"/>
              </a:rPr>
              <a:t>}</a:t>
            </a:r>
            <a:endParaRPr lang="en-US"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06702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1296538" y="2006220"/>
            <a:ext cx="5513695" cy="4449170"/>
          </a:xfrm>
        </p:spPr>
        <p:txBody>
          <a:bodyPr>
            <a:normAutofit/>
          </a:bodyPr>
          <a:lstStyle/>
          <a:p>
            <a:pPr marL="0" indent="0" algn="just">
              <a:buNone/>
            </a:pPr>
            <a:r>
              <a:rPr lang="en-US" sz="2400" dirty="0"/>
              <a:t>class </a:t>
            </a:r>
            <a:r>
              <a:rPr lang="en-US" sz="2400" dirty="0" smtClean="0"/>
              <a:t>EconomicPrinter implements Iprinter, Ifax, </a:t>
            </a:r>
            <a:r>
              <a:rPr lang="en-US" sz="2400" dirty="0" err="1" smtClean="0"/>
              <a:t>Iscanner</a:t>
            </a:r>
            <a:r>
              <a:rPr lang="en-US" sz="2400" dirty="0" smtClean="0"/>
              <a:t>{    </a:t>
            </a:r>
          </a:p>
          <a:p>
            <a:pPr marL="324000" lvl="1" indent="0" algn="just">
              <a:buNone/>
            </a:pPr>
            <a:r>
              <a:rPr lang="en-US" sz="1800" i="1" dirty="0" smtClean="0">
                <a:solidFill>
                  <a:schemeClr val="accent3">
                    <a:lumMod val="75000"/>
                  </a:schemeClr>
                </a:solidFill>
              </a:rPr>
              <a:t>public </a:t>
            </a:r>
            <a:r>
              <a:rPr lang="en-US" sz="1800" i="1" dirty="0">
                <a:solidFill>
                  <a:schemeClr val="accent3">
                    <a:lumMod val="75000"/>
                  </a:schemeClr>
                </a:solidFill>
              </a:rPr>
              <a:t>void Print()   </a:t>
            </a:r>
            <a:r>
              <a:rPr lang="en-US" sz="1800" i="1" dirty="0" smtClean="0">
                <a:solidFill>
                  <a:schemeClr val="accent3">
                    <a:lumMod val="75000"/>
                  </a:schemeClr>
                </a:solidFill>
              </a:rPr>
              <a:t>{</a:t>
            </a:r>
          </a:p>
          <a:p>
            <a:pPr marL="324000" lvl="1" indent="0" algn="just">
              <a:buNone/>
            </a:pPr>
            <a:r>
              <a:rPr lang="en-US" sz="1800" i="1" dirty="0" smtClean="0">
                <a:solidFill>
                  <a:schemeClr val="accent3">
                    <a:lumMod val="75000"/>
                  </a:schemeClr>
                </a:solidFill>
              </a:rPr>
              <a:t>	}    </a:t>
            </a:r>
          </a:p>
          <a:p>
            <a:pPr marL="324000" lvl="1" indent="0" algn="just">
              <a:buNone/>
            </a:pPr>
            <a:r>
              <a:rPr lang="en-US" sz="1800" i="1" dirty="0" smtClean="0">
                <a:solidFill>
                  <a:schemeClr val="accent3">
                    <a:lumMod val="75000"/>
                  </a:schemeClr>
                </a:solidFill>
              </a:rPr>
              <a:t>public void Fax()   {   </a:t>
            </a:r>
          </a:p>
          <a:p>
            <a:pPr marL="324000" lvl="1" indent="0" algn="just">
              <a:buNone/>
            </a:pPr>
            <a:r>
              <a:rPr lang="en-US" sz="1800" i="1" dirty="0" smtClean="0">
                <a:solidFill>
                  <a:schemeClr val="accent3">
                    <a:lumMod val="75000"/>
                  </a:schemeClr>
                </a:solidFill>
              </a:rPr>
              <a:t>	}    </a:t>
            </a:r>
          </a:p>
          <a:p>
            <a:pPr marL="324000" lvl="1" indent="0" algn="just">
              <a:buNone/>
            </a:pPr>
            <a:r>
              <a:rPr lang="en-US" sz="1800" i="1" dirty="0" smtClean="0">
                <a:solidFill>
                  <a:schemeClr val="accent3">
                    <a:lumMod val="75000"/>
                  </a:schemeClr>
                </a:solidFill>
              </a:rPr>
              <a:t>public void Scan() {        </a:t>
            </a:r>
          </a:p>
          <a:p>
            <a:pPr marL="324000" lvl="1" indent="0" algn="just">
              <a:buNone/>
            </a:pPr>
            <a:r>
              <a:rPr lang="en-US" sz="1800" i="1" dirty="0" smtClean="0">
                <a:solidFill>
                  <a:schemeClr val="accent3">
                    <a:lumMod val="75000"/>
                  </a:schemeClr>
                </a:solidFill>
              </a:rPr>
              <a:t>	}</a:t>
            </a:r>
          </a:p>
          <a:p>
            <a:pPr marL="0" indent="0" algn="just">
              <a:buNone/>
            </a:pPr>
            <a:r>
              <a:rPr lang="en-US" sz="2400" dirty="0" smtClean="0"/>
              <a:t>}</a:t>
            </a:r>
            <a:endParaRPr lang="en-US" sz="2400" i="1" dirty="0"/>
          </a:p>
        </p:txBody>
      </p:sp>
    </p:spTree>
    <p:extLst>
      <p:ext uri="{BB962C8B-B14F-4D97-AF65-F5344CB8AC3E}">
        <p14:creationId xmlns:p14="http://schemas.microsoft.com/office/powerpoint/2010/main" val="25014123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r>
              <a:rPr lang="en-US" sz="2400" dirty="0"/>
              <a:t>The ISP guides us to create many small interfaces with coherent functionalities instead of a few big interfaces with lots of different methods. </a:t>
            </a:r>
            <a:endParaRPr lang="en-US" sz="2400" dirty="0" smtClean="0"/>
          </a:p>
          <a:p>
            <a:pPr algn="just"/>
            <a:endParaRPr lang="en-US" sz="2400" dirty="0" smtClean="0"/>
          </a:p>
          <a:p>
            <a:pPr algn="just"/>
            <a:r>
              <a:rPr lang="en-US" sz="2400" dirty="0" smtClean="0"/>
              <a:t>When </a:t>
            </a:r>
            <a:r>
              <a:rPr lang="en-US" sz="2400" dirty="0"/>
              <a:t>we apply the ISP, class and their dependencies communicate using focused interfaces, minimizing dependencies. </a:t>
            </a:r>
            <a:endParaRPr lang="en-US" sz="2400" dirty="0" smtClean="0"/>
          </a:p>
          <a:p>
            <a:pPr algn="just"/>
            <a:endParaRPr lang="en-US" sz="2400" dirty="0"/>
          </a:p>
          <a:p>
            <a:pPr algn="just"/>
            <a:r>
              <a:rPr lang="en-US" sz="2400" dirty="0" smtClean="0"/>
              <a:t>Smaller </a:t>
            </a:r>
            <a:r>
              <a:rPr lang="en-US" sz="2400" dirty="0"/>
              <a:t>interfaces are easier to implement, improving flexibility and the possibility of reuse.</a:t>
            </a:r>
            <a:endParaRPr lang="en-US" sz="2400" i="1" dirty="0"/>
          </a:p>
        </p:txBody>
      </p:sp>
    </p:spTree>
    <p:extLst>
      <p:ext uri="{BB962C8B-B14F-4D97-AF65-F5344CB8AC3E}">
        <p14:creationId xmlns:p14="http://schemas.microsoft.com/office/powerpoint/2010/main" val="2068585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774209"/>
            <a:ext cx="10993549" cy="1021486"/>
          </a:xfrm>
        </p:spPr>
        <p:txBody>
          <a:bodyPr/>
          <a:lstStyle/>
          <a:p>
            <a:pPr>
              <a:lnSpc>
                <a:spcPct val="130000"/>
              </a:lnSpc>
            </a:pPr>
            <a:r>
              <a:rPr lang="en-US" dirty="0">
                <a:solidFill>
                  <a:schemeClr val="tx1"/>
                </a:solidFill>
              </a:rPr>
              <a:t>Dependency Inversion Principle</a:t>
            </a:r>
          </a:p>
        </p:txBody>
      </p:sp>
    </p:spTree>
    <p:extLst>
      <p:ext uri="{BB962C8B-B14F-4D97-AF65-F5344CB8AC3E}">
        <p14:creationId xmlns:p14="http://schemas.microsoft.com/office/powerpoint/2010/main" val="373734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  </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marL="457200" indent="-457200" algn="just">
              <a:buFont typeface="+mj-lt"/>
              <a:buAutoNum type="arabicPeriod"/>
            </a:pPr>
            <a:r>
              <a:rPr lang="en-US" sz="2400" dirty="0" smtClean="0"/>
              <a:t>High Level Modules should not depend on low level modules. Both should depend on abstractions. </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Abstractions should not depend upon details. Details should depend upon abstractions. </a:t>
            </a:r>
          </a:p>
        </p:txBody>
      </p:sp>
    </p:spTree>
    <p:extLst>
      <p:ext uri="{BB962C8B-B14F-4D97-AF65-F5344CB8AC3E}">
        <p14:creationId xmlns:p14="http://schemas.microsoft.com/office/powerpoint/2010/main" val="1807876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  </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algn="just"/>
            <a:r>
              <a:rPr lang="en-US" sz="2400" dirty="0" smtClean="0"/>
              <a:t>In programming., the dependency inversion principle is a way to decouple software modules. </a:t>
            </a:r>
          </a:p>
          <a:p>
            <a:pPr algn="just"/>
            <a:endParaRPr lang="en-US" sz="2400" dirty="0"/>
          </a:p>
          <a:p>
            <a:pPr algn="just"/>
            <a:r>
              <a:rPr lang="en-US" sz="2400" dirty="0" smtClean="0"/>
              <a:t>OCP, LSP, and even SRP lead to the dependency inversion principle. </a:t>
            </a:r>
          </a:p>
          <a:p>
            <a:pPr algn="just"/>
            <a:endParaRPr lang="en-US" sz="2400" dirty="0" smtClean="0"/>
          </a:p>
        </p:txBody>
      </p:sp>
    </p:spTree>
    <p:extLst>
      <p:ext uri="{BB962C8B-B14F-4D97-AF65-F5344CB8AC3E}">
        <p14:creationId xmlns:p14="http://schemas.microsoft.com/office/powerpoint/2010/main" val="10853136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a:xfrm>
            <a:off x="1810603" y="2235087"/>
            <a:ext cx="8570794" cy="4070178"/>
          </a:xfrm>
        </p:spPr>
        <p:txBody>
          <a:bodyPr>
            <a:normAutofit/>
          </a:bodyPr>
          <a:lstStyle/>
          <a:p>
            <a:pPr marL="0" indent="0" algn="just">
              <a:buNone/>
            </a:pPr>
            <a:r>
              <a:rPr lang="en-US" sz="2400" i="1" u="sng" dirty="0" smtClean="0"/>
              <a:t>Dependency Injection</a:t>
            </a:r>
          </a:p>
          <a:p>
            <a:pPr algn="just"/>
            <a:r>
              <a:rPr lang="en-US" sz="2400" dirty="0" smtClean="0"/>
              <a:t>Injecting any dependencies of a class through a class constructor as an input parameter.</a:t>
            </a:r>
          </a:p>
          <a:p>
            <a:pPr algn="just"/>
            <a:r>
              <a:rPr lang="en-US" sz="2400" dirty="0" smtClean="0"/>
              <a:t>Injection basically converts </a:t>
            </a:r>
            <a:r>
              <a:rPr lang="en-US" sz="2400" dirty="0"/>
              <a:t>c</a:t>
            </a:r>
            <a:r>
              <a:rPr lang="en-US" sz="2400" dirty="0" smtClean="0"/>
              <a:t>omposition to association. </a:t>
            </a:r>
          </a:p>
          <a:p>
            <a:pPr algn="just"/>
            <a:r>
              <a:rPr lang="en-US" sz="2400" dirty="0" smtClean="0"/>
              <a:t>Strong coupling to weak coupling. </a:t>
            </a:r>
          </a:p>
        </p:txBody>
      </p:sp>
    </p:spTree>
    <p:extLst>
      <p:ext uri="{BB962C8B-B14F-4D97-AF65-F5344CB8AC3E}">
        <p14:creationId xmlns:p14="http://schemas.microsoft.com/office/powerpoint/2010/main" val="14232403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(Example)</a:t>
            </a:r>
            <a:endParaRPr lang="en-US" dirty="0"/>
          </a:p>
        </p:txBody>
      </p:sp>
      <p:sp>
        <p:nvSpPr>
          <p:cNvPr id="4" name="Content Placeholder 2"/>
          <p:cNvSpPr txBox="1">
            <a:spLocks/>
          </p:cNvSpPr>
          <p:nvPr/>
        </p:nvSpPr>
        <p:spPr>
          <a:xfrm>
            <a:off x="1468299" y="1965279"/>
            <a:ext cx="6529290" cy="47494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Post{</a:t>
            </a:r>
          </a:p>
          <a:p>
            <a:pPr marL="0" indent="0" algn="just">
              <a:buFont typeface="Wingdings 2" panose="05020102010507070707" pitchFamily="18" charset="2"/>
              <a:buNone/>
            </a:pPr>
            <a:r>
              <a:rPr lang="en-US" dirty="0">
                <a:solidFill>
                  <a:srgbClr val="C00000"/>
                </a:solidFill>
              </a:rPr>
              <a:t>Private </a:t>
            </a:r>
            <a:r>
              <a:rPr lang="en-US" dirty="0" err="1">
                <a:solidFill>
                  <a:srgbClr val="C00000"/>
                </a:solidFill>
              </a:rPr>
              <a:t>ErrorLogger</a:t>
            </a:r>
            <a:r>
              <a:rPr lang="en-US" dirty="0">
                <a:solidFill>
                  <a:srgbClr val="C00000"/>
                </a:solidFill>
              </a:rPr>
              <a:t> </a:t>
            </a:r>
            <a:r>
              <a:rPr lang="en-US" dirty="0" err="1">
                <a:solidFill>
                  <a:srgbClr val="C00000"/>
                </a:solidFill>
              </a:rPr>
              <a:t>errorlLogger</a:t>
            </a:r>
            <a:r>
              <a:rPr lang="en-US" dirty="0">
                <a:solidFill>
                  <a:srgbClr val="C00000"/>
                </a:solidFill>
              </a:rPr>
              <a:t> = new </a:t>
            </a:r>
            <a:r>
              <a:rPr lang="en-US" dirty="0" err="1">
                <a:solidFill>
                  <a:srgbClr val="C00000"/>
                </a:solidFill>
              </a:rPr>
              <a:t>ErrorLogger</a:t>
            </a:r>
            <a:r>
              <a:rPr lang="en-US" dirty="0">
                <a:solidFill>
                  <a:srgbClr val="C00000"/>
                </a:solidFill>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void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CreatePost</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(Database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db</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string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postMessage</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try{</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db.Add</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postMessage</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catch (Exception ex)</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errorLogger.log(</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ex.ToString</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
        <p:nvSpPr>
          <p:cNvPr id="5" name="Rectangle 4"/>
          <p:cNvSpPr/>
          <p:nvPr/>
        </p:nvSpPr>
        <p:spPr>
          <a:xfrm>
            <a:off x="7547212" y="1965279"/>
            <a:ext cx="2210937" cy="5049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Dependency</a:t>
            </a:r>
            <a:endParaRPr lang="en-US" dirty="0"/>
          </a:p>
        </p:txBody>
      </p:sp>
      <p:cxnSp>
        <p:nvCxnSpPr>
          <p:cNvPr id="7" name="Straight Arrow Connector 6"/>
          <p:cNvCxnSpPr>
            <a:endCxn id="5" idx="1"/>
          </p:cNvCxnSpPr>
          <p:nvPr/>
        </p:nvCxnSpPr>
        <p:spPr>
          <a:xfrm flipV="1">
            <a:off x="6550926" y="2217763"/>
            <a:ext cx="996286" cy="88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Content Placeholder 2"/>
          <p:cNvSpPr>
            <a:spLocks noGrp="1"/>
          </p:cNvSpPr>
          <p:nvPr>
            <p:ph sz="half" idx="1"/>
          </p:nvPr>
        </p:nvSpPr>
        <p:spPr>
          <a:xfrm>
            <a:off x="7049069" y="3589360"/>
            <a:ext cx="4811998" cy="2825087"/>
          </a:xfrm>
        </p:spPr>
        <p:txBody>
          <a:bodyPr>
            <a:normAutofit lnSpcReduction="10000"/>
          </a:bodyPr>
          <a:lstStyle/>
          <a:p>
            <a:pPr marL="0"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ErrorLogger {</a:t>
            </a: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void log(string error) </a:t>
            </a:r>
          </a:p>
          <a:p>
            <a:pPr marL="0" indent="0" algn="just">
              <a:buNone/>
            </a:pP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db.LogError</a:t>
            </a: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(“An error occurred:”,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error);</a:t>
            </a:r>
            <a:endPar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endParaRPr>
          </a:p>
          <a:p>
            <a:pPr marL="0" indent="0" algn="just">
              <a:buNone/>
            </a:pP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File.WriteAllText</a:t>
            </a: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(“\LocalErrors.txt”,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error);</a:t>
            </a:r>
          </a:p>
          <a:p>
            <a:pPr marL="0" indent="0" algn="just">
              <a:buNone/>
            </a:pPr>
            <a:r>
              <a:rPr lang="en-US" dirty="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rgbClr val="0070C0"/>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None/>
            </a:pPr>
            <a:r>
              <a:rPr lang="en-US" sz="2000"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endParaRPr lang="en-US" sz="2000" dirty="0">
              <a:solidFill>
                <a:schemeClr val="tx1"/>
              </a:solidFill>
              <a:latin typeface="Calibri" panose="020F0502020204030204" pitchFamily="34" charset="0"/>
              <a:ea typeface="Adobe Gothic Std B" panose="020B0800000000000000" pitchFamily="34" charset="-128"/>
              <a:cs typeface="Calibri" panose="020F0502020204030204" pitchFamily="34" charset="0"/>
            </a:endParaRPr>
          </a:p>
        </p:txBody>
      </p:sp>
    </p:spTree>
    <p:extLst>
      <p:ext uri="{BB962C8B-B14F-4D97-AF65-F5344CB8AC3E}">
        <p14:creationId xmlns:p14="http://schemas.microsoft.com/office/powerpoint/2010/main" val="3117126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108384" y="928948"/>
            <a:ext cx="10196512" cy="5108575"/>
          </a:xfrm>
        </p:spPr>
        <p:txBody>
          <a:bodyPr>
            <a:normAutofit/>
          </a:bodyPr>
          <a:lstStyle/>
          <a:p>
            <a:pPr algn="just">
              <a:buNone/>
            </a:pPr>
            <a:r>
              <a:rPr lang="en-US" sz="2400" u="sng" dirty="0" smtClean="0">
                <a:latin typeface="Calibri" panose="020F0502020204030204" pitchFamily="34" charset="0"/>
                <a:cs typeface="Calibri" panose="020F0502020204030204" pitchFamily="34" charset="0"/>
              </a:rPr>
              <a:t>Steps in Event Handling:</a:t>
            </a:r>
          </a:p>
          <a:p>
            <a:pPr algn="just">
              <a:buNone/>
            </a:pPr>
            <a:endParaRPr lang="en-US" sz="10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Step </a:t>
            </a:r>
            <a:r>
              <a:rPr lang="en-US" sz="2400" dirty="0">
                <a:latin typeface="Calibri" panose="020F0502020204030204" pitchFamily="34" charset="0"/>
                <a:cs typeface="Calibri" panose="020F0502020204030204" pitchFamily="34" charset="0"/>
              </a:rPr>
              <a:t>1: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Create </a:t>
            </a:r>
            <a:r>
              <a:rPr lang="en-US" sz="2400" dirty="0">
                <a:latin typeface="Calibri" panose="020F0502020204030204" pitchFamily="34" charset="0"/>
                <a:cs typeface="Calibri" panose="020F0502020204030204" pitchFamily="34" charset="0"/>
              </a:rPr>
              <a:t>components which can generate events (Event Generators</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Step </a:t>
            </a:r>
            <a:r>
              <a:rPr lang="en-US" sz="2400" dirty="0">
                <a:latin typeface="Calibri" panose="020F0502020204030204" pitchFamily="34" charset="0"/>
                <a:cs typeface="Calibri" panose="020F0502020204030204" pitchFamily="34" charset="0"/>
              </a:rPr>
              <a:t>2: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Build </a:t>
            </a:r>
            <a:r>
              <a:rPr lang="en-US" sz="2400" dirty="0">
                <a:latin typeface="Calibri" panose="020F0502020204030204" pitchFamily="34" charset="0"/>
                <a:cs typeface="Calibri" panose="020F0502020204030204" pitchFamily="34" charset="0"/>
              </a:rPr>
              <a:t>component (objects) that can handle events (Event Handlers</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Step </a:t>
            </a:r>
            <a:r>
              <a:rPr lang="en-US" sz="2400" dirty="0">
                <a:latin typeface="Calibri" panose="020F0502020204030204" pitchFamily="34" charset="0"/>
                <a:cs typeface="Calibri" panose="020F0502020204030204" pitchFamily="34" charset="0"/>
              </a:rPr>
              <a:t>3: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Register </a:t>
            </a:r>
            <a:r>
              <a:rPr lang="en-US" sz="2400" dirty="0">
                <a:latin typeface="Calibri" panose="020F0502020204030204" pitchFamily="34" charset="0"/>
                <a:cs typeface="Calibri" panose="020F0502020204030204" pitchFamily="34" charset="0"/>
              </a:rPr>
              <a:t>handlers with </a:t>
            </a:r>
            <a:r>
              <a:rPr lang="en-US" sz="2400" dirty="0" smtClean="0">
                <a:latin typeface="Calibri" panose="020F0502020204030204" pitchFamily="34" charset="0"/>
                <a:cs typeface="Calibri" panose="020F0502020204030204" pitchFamily="34" charset="0"/>
              </a:rPr>
              <a:t>generators.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5757169"/>
      </p:ext>
    </p:extLst>
  </p:cSld>
  <p:clrMapOvr>
    <a:masterClrMapping/>
  </p:clrMapOvr>
  <p:transition>
    <p:spli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2"/>
          <p:cNvSpPr txBox="1">
            <a:spLocks/>
          </p:cNvSpPr>
          <p:nvPr/>
        </p:nvSpPr>
        <p:spPr>
          <a:xfrm>
            <a:off x="1468299" y="1965279"/>
            <a:ext cx="6529290" cy="47494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Class Post{</a:t>
            </a:r>
          </a:p>
          <a:p>
            <a:pPr marL="0" indent="0" algn="just">
              <a:buFont typeface="Wingdings 2" panose="05020102010507070707" pitchFamily="18" charset="2"/>
              <a:buNone/>
            </a:pPr>
            <a:r>
              <a:rPr lang="en-US" dirty="0">
                <a:solidFill>
                  <a:schemeClr val="tx1"/>
                </a:solidFill>
                <a:latin typeface="Calibri" panose="020F0502020204030204" pitchFamily="34" charset="0"/>
                <a:cs typeface="Calibri" panose="020F0502020204030204" pitchFamily="34" charset="0"/>
              </a:rPr>
              <a:t>Private </a:t>
            </a:r>
            <a:r>
              <a:rPr lang="en-US" dirty="0" smtClean="0">
                <a:solidFill>
                  <a:schemeClr val="tx1"/>
                </a:solidFill>
                <a:latin typeface="Calibri" panose="020F0502020204030204" pitchFamily="34" charset="0"/>
                <a:cs typeface="Calibri" panose="020F0502020204030204" pitchFamily="34" charset="0"/>
              </a:rPr>
              <a:t>Logger _logger;</a:t>
            </a:r>
            <a:endParaRPr lang="en-US" dirty="0">
              <a:solidFill>
                <a:schemeClr val="tx1"/>
              </a:solidFill>
              <a:latin typeface="Calibri" panose="020F0502020204030204" pitchFamily="34" charset="0"/>
              <a:cs typeface="Calibri" panose="020F0502020204030204" pitchFamily="34" charset="0"/>
            </a:endParaRPr>
          </a:p>
          <a:p>
            <a:pPr marL="0" indent="0" algn="just">
              <a:buFont typeface="Wingdings 2" panose="05020102010507070707" pitchFamily="18" charset="2"/>
              <a:buNone/>
            </a:pPr>
            <a:r>
              <a:rPr lang="en-US" b="1" dirty="0" smtClean="0">
                <a:solidFill>
                  <a:srgbClr val="00B050"/>
                </a:solidFill>
                <a:ea typeface="Adobe Gothic Std B" panose="020B0800000000000000" pitchFamily="34" charset="-128"/>
                <a:cs typeface="Calibri" panose="020F0502020204030204" pitchFamily="34" charset="0"/>
              </a:rPr>
              <a:t>Public Post (Logger </a:t>
            </a:r>
            <a:r>
              <a:rPr lang="en-US" b="1" dirty="0" err="1" smtClean="0">
                <a:solidFill>
                  <a:srgbClr val="00B050"/>
                </a:solidFill>
                <a:ea typeface="Adobe Gothic Std B" panose="020B0800000000000000" pitchFamily="34" charset="-128"/>
                <a:cs typeface="Calibri" panose="020F0502020204030204" pitchFamily="34" charset="0"/>
              </a:rPr>
              <a:t>injectedLogger</a:t>
            </a:r>
            <a:r>
              <a:rPr lang="en-US" b="1" dirty="0" smtClean="0">
                <a:solidFill>
                  <a:srgbClr val="00B050"/>
                </a:solidFill>
                <a:ea typeface="Adobe Gothic Std B" panose="020B0800000000000000" pitchFamily="34" charset="-128"/>
                <a:cs typeface="Calibri" panose="020F0502020204030204" pitchFamily="34" charset="0"/>
              </a:rPr>
              <a:t>){</a:t>
            </a:r>
          </a:p>
          <a:p>
            <a:pPr marL="324000" lvl="1" indent="0" algn="just">
              <a:buFont typeface="Wingdings 2" panose="05020102010507070707" pitchFamily="18" charset="2"/>
              <a:buNone/>
            </a:pPr>
            <a:r>
              <a:rPr lang="en-US" sz="1800" b="1" dirty="0">
                <a:solidFill>
                  <a:srgbClr val="00B050"/>
                </a:solidFill>
                <a:ea typeface="Adobe Gothic Std B" panose="020B0800000000000000" pitchFamily="34" charset="-128"/>
                <a:cs typeface="Calibri" panose="020F0502020204030204" pitchFamily="34" charset="0"/>
              </a:rPr>
              <a:t>l</a:t>
            </a:r>
            <a:r>
              <a:rPr lang="en-US" sz="1800" b="1" dirty="0" smtClean="0">
                <a:solidFill>
                  <a:srgbClr val="00B050"/>
                </a:solidFill>
                <a:ea typeface="Adobe Gothic Std B" panose="020B0800000000000000" pitchFamily="34" charset="-128"/>
                <a:cs typeface="Calibri" panose="020F0502020204030204" pitchFamily="34" charset="0"/>
              </a:rPr>
              <a:t>ogger = </a:t>
            </a:r>
            <a:r>
              <a:rPr lang="en-US" sz="1800" b="1" dirty="0" err="1" smtClean="0">
                <a:solidFill>
                  <a:srgbClr val="00B050"/>
                </a:solidFill>
                <a:ea typeface="Adobe Gothic Std B" panose="020B0800000000000000" pitchFamily="34" charset="-128"/>
                <a:cs typeface="Calibri" panose="020F0502020204030204" pitchFamily="34" charset="0"/>
              </a:rPr>
              <a:t>injectedLogger</a:t>
            </a:r>
            <a:r>
              <a:rPr lang="en-US" sz="1800" b="1" dirty="0" smtClean="0">
                <a:solidFill>
                  <a:srgbClr val="00B050"/>
                </a:solidFill>
                <a:ea typeface="Adobe Gothic Std B" panose="020B0800000000000000" pitchFamily="34" charset="-128"/>
                <a:cs typeface="Calibri" panose="020F0502020204030204" pitchFamily="34" charset="0"/>
              </a:rPr>
              <a:t>;</a:t>
            </a:r>
            <a:endParaRPr lang="en-US" sz="1800" b="1" dirty="0">
              <a:solidFill>
                <a:srgbClr val="00B050"/>
              </a:solidFill>
              <a:ea typeface="Adobe Gothic Std B" panose="020B0800000000000000" pitchFamily="34" charset="-128"/>
              <a:cs typeface="Calibri" panose="020F0502020204030204" pitchFamily="34" charset="0"/>
            </a:endParaRPr>
          </a:p>
          <a:p>
            <a:pPr marL="324000" lvl="1" indent="0" algn="just">
              <a:buFont typeface="Wingdings 2" panose="05020102010507070707" pitchFamily="18" charset="2"/>
              <a:buNone/>
            </a:pPr>
            <a:r>
              <a:rPr lang="en-US" sz="1800" b="1" dirty="0" smtClean="0">
                <a:solidFill>
                  <a:srgbClr val="00B050"/>
                </a:solidFill>
                <a:ea typeface="Adobe Gothic Std B" panose="020B0800000000000000" pitchFamily="34" charset="-128"/>
                <a:cs typeface="Calibri" panose="020F0502020204030204" pitchFamily="34" charset="0"/>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void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CreatePost</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(Database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db</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string </a:t>
            </a:r>
            <a:r>
              <a:rPr lang="en-US" dirty="0" err="1"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postMessage</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	}</a:t>
            </a:r>
          </a:p>
          <a:p>
            <a:pPr marL="0" indent="0" algn="just">
              <a:buFont typeface="Wingdings 2" panose="05020102010507070707" pitchFamily="18" charset="2"/>
              <a:buNone/>
            </a:pPr>
            <a:r>
              <a:rPr lang="en-US" dirty="0" smtClean="0">
                <a:solidFill>
                  <a:schemeClr val="tx1"/>
                </a:solidFill>
                <a:latin typeface="Calibri" panose="020F0502020204030204" pitchFamily="34" charset="0"/>
                <a:ea typeface="Adobe Gothic Std B" panose="020B0800000000000000" pitchFamily="34" charset="-128"/>
                <a:cs typeface="Calibri" panose="020F0502020204030204" pitchFamily="34" charset="0"/>
              </a:rPr>
              <a:t>}</a:t>
            </a:r>
          </a:p>
        </p:txBody>
      </p:sp>
      <p:sp>
        <p:nvSpPr>
          <p:cNvPr id="9" name="Rectangle 8"/>
          <p:cNvSpPr/>
          <p:nvPr/>
        </p:nvSpPr>
        <p:spPr>
          <a:xfrm>
            <a:off x="6373505" y="2402008"/>
            <a:ext cx="2210937" cy="5049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Dependency Injection</a:t>
            </a:r>
            <a:endParaRPr lang="en-US" dirty="0"/>
          </a:p>
        </p:txBody>
      </p:sp>
      <p:cxnSp>
        <p:nvCxnSpPr>
          <p:cNvPr id="10" name="Straight Arrow Connector 9"/>
          <p:cNvCxnSpPr/>
          <p:nvPr/>
        </p:nvCxnSpPr>
        <p:spPr>
          <a:xfrm flipV="1">
            <a:off x="5418161" y="2934269"/>
            <a:ext cx="1132764" cy="586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12468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246495" y="667034"/>
            <a:ext cx="10058400" cy="6048375"/>
          </a:xfrm>
        </p:spPr>
        <p:txBody>
          <a:bodyPr>
            <a:normAutofit lnSpcReduction="10000"/>
          </a:bodyPr>
          <a:lstStyle/>
          <a:p>
            <a:pPr algn="just">
              <a:buNone/>
            </a:pPr>
            <a:endParaRPr lang="en-US" sz="1000" dirty="0"/>
          </a:p>
          <a:p>
            <a:pPr algn="just">
              <a:buNone/>
            </a:pPr>
            <a:r>
              <a:rPr lang="en-US" sz="2400" dirty="0"/>
              <a:t>  </a:t>
            </a:r>
            <a:r>
              <a:rPr lang="en-US" sz="2400" dirty="0" smtClean="0"/>
              <a:t>	</a:t>
            </a:r>
            <a:r>
              <a:rPr lang="en-US" sz="2400" u="sng" dirty="0" smtClean="0">
                <a:latin typeface="Calibri" panose="020F0502020204030204" pitchFamily="34" charset="0"/>
                <a:cs typeface="Calibri" panose="020F0502020204030204" pitchFamily="34" charset="0"/>
              </a:rPr>
              <a:t>Step 1</a:t>
            </a:r>
            <a:r>
              <a:rPr lang="en-US" sz="2400" u="sng" dirty="0">
                <a:latin typeface="Calibri" panose="020F0502020204030204" pitchFamily="34" charset="0"/>
                <a:cs typeface="Calibri" panose="020F0502020204030204" pitchFamily="34" charset="0"/>
              </a:rPr>
              <a:t> </a:t>
            </a:r>
            <a:r>
              <a:rPr lang="en-US" sz="2400" u="sng" dirty="0" smtClean="0">
                <a:latin typeface="Calibri" panose="020F0502020204030204" pitchFamily="34" charset="0"/>
                <a:cs typeface="Calibri" panose="020F0502020204030204" pitchFamily="34" charset="0"/>
              </a:rPr>
              <a:t>Event Generators:</a:t>
            </a:r>
          </a:p>
          <a:p>
            <a:pPr algn="just">
              <a:buNone/>
            </a:pPr>
            <a:endParaRPr lang="en-US" sz="1000" dirty="0">
              <a:latin typeface="Calibri" panose="020F0502020204030204" pitchFamily="34" charset="0"/>
              <a:cs typeface="Calibri" panose="020F0502020204030204" pitchFamily="34" charset="0"/>
            </a:endParaRPr>
          </a:p>
          <a:p>
            <a:pPr lvl="1" algn="just"/>
            <a:r>
              <a:rPr lang="en-US" sz="2400" dirty="0" smtClean="0">
                <a:latin typeface="Calibri" panose="020F0502020204030204" pitchFamily="34" charset="0"/>
                <a:cs typeface="Calibri" panose="020F0502020204030204" pitchFamily="34" charset="0"/>
              </a:rPr>
              <a:t>Buttons</a:t>
            </a:r>
          </a:p>
          <a:p>
            <a:pPr lvl="1" algn="just"/>
            <a:r>
              <a:rPr lang="en-US" sz="2400" dirty="0" smtClean="0">
                <a:latin typeface="Calibri" panose="020F0502020204030204" pitchFamily="34" charset="0"/>
                <a:cs typeface="Calibri" panose="020F0502020204030204" pitchFamily="34" charset="0"/>
              </a:rPr>
              <a:t>Mouse</a:t>
            </a:r>
          </a:p>
          <a:p>
            <a:pPr lvl="1" algn="just"/>
            <a:r>
              <a:rPr lang="en-US" sz="2400" dirty="0" smtClean="0">
                <a:latin typeface="Calibri" panose="020F0502020204030204" pitchFamily="34" charset="0"/>
                <a:cs typeface="Calibri" panose="020F0502020204030204" pitchFamily="34" charset="0"/>
              </a:rPr>
              <a:t>Key</a:t>
            </a:r>
          </a:p>
          <a:p>
            <a:pPr lvl="1" algn="just"/>
            <a:r>
              <a:rPr lang="en-US" sz="2400" dirty="0" smtClean="0">
                <a:latin typeface="Calibri" panose="020F0502020204030204" pitchFamily="34" charset="0"/>
                <a:cs typeface="Calibri" panose="020F0502020204030204" pitchFamily="34" charset="0"/>
              </a:rPr>
              <a:t>Window etc.</a:t>
            </a:r>
          </a:p>
          <a:p>
            <a:pPr lvl="1" algn="just"/>
            <a:endParaRPr lang="en-US" sz="24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Most of GUI components can be created by calling their constructors. </a:t>
            </a:r>
            <a:endParaRPr lang="en-US" sz="2400" dirty="0" smtClean="0">
              <a:latin typeface="Calibri" panose="020F0502020204030204" pitchFamily="34" charset="0"/>
              <a:cs typeface="Calibri" panose="020F0502020204030204" pitchFamily="34" charset="0"/>
            </a:endParaRPr>
          </a:p>
          <a:p>
            <a:pPr algn="just">
              <a:buNone/>
            </a:pPr>
            <a:endParaRPr lang="en-US" sz="1000" dirty="0" smtClean="0">
              <a:latin typeface="Calibri" panose="020F0502020204030204" pitchFamily="34" charset="0"/>
              <a:cs typeface="Calibri" panose="020F0502020204030204" pitchFamily="34" charset="0"/>
            </a:endParaRPr>
          </a:p>
          <a:p>
            <a:pPr lvl="1" algn="just">
              <a:buNone/>
            </a:pPr>
            <a:r>
              <a:rPr lang="en-US" sz="2400" i="0" dirty="0" smtClean="0">
                <a:latin typeface="Calibri" panose="020F0502020204030204" pitchFamily="34" charset="0"/>
                <a:cs typeface="Calibri" panose="020F0502020204030204" pitchFamily="34" charset="0"/>
              </a:rPr>
              <a:t> For </a:t>
            </a:r>
            <a:r>
              <a:rPr lang="en-US" sz="2400" i="0" dirty="0">
                <a:latin typeface="Calibri" panose="020F0502020204030204" pitchFamily="34" charset="0"/>
                <a:cs typeface="Calibri" panose="020F0502020204030204" pitchFamily="34" charset="0"/>
              </a:rPr>
              <a:t>example </a:t>
            </a:r>
          </a:p>
          <a:p>
            <a:pPr lvl="1" algn="just">
              <a:buNone/>
            </a:pPr>
            <a:r>
              <a:rPr lang="en-US" sz="2400" i="0" dirty="0">
                <a:latin typeface="Calibri" panose="020F0502020204030204" pitchFamily="34" charset="0"/>
                <a:cs typeface="Calibri" panose="020F0502020204030204" pitchFamily="34" charset="0"/>
              </a:rPr>
              <a:t> </a:t>
            </a:r>
            <a:r>
              <a:rPr lang="en-US" sz="2400" i="0" dirty="0" err="1">
                <a:latin typeface="Calibri" panose="020F0502020204030204" pitchFamily="34" charset="0"/>
                <a:cs typeface="Calibri" panose="020F0502020204030204" pitchFamily="34" charset="0"/>
              </a:rPr>
              <a:t>JButton</a:t>
            </a:r>
            <a:r>
              <a:rPr lang="en-US" sz="2400" i="0" dirty="0">
                <a:latin typeface="Calibri" panose="020F0502020204030204" pitchFamily="34" charset="0"/>
                <a:cs typeface="Calibri" panose="020F0502020204030204" pitchFamily="34" charset="0"/>
              </a:rPr>
              <a:t> b1 = new </a:t>
            </a:r>
            <a:r>
              <a:rPr lang="en-US" sz="2400" i="0" dirty="0" err="1">
                <a:latin typeface="Calibri" panose="020F0502020204030204" pitchFamily="34" charset="0"/>
                <a:cs typeface="Calibri" panose="020F0502020204030204" pitchFamily="34" charset="0"/>
              </a:rPr>
              <a:t>JButton</a:t>
            </a:r>
            <a:r>
              <a:rPr lang="en-US" sz="2400" i="0" dirty="0">
                <a:latin typeface="Calibri" panose="020F0502020204030204" pitchFamily="34" charset="0"/>
                <a:cs typeface="Calibri" panose="020F0502020204030204" pitchFamily="34" charset="0"/>
              </a:rPr>
              <a:t>(“Hello”); </a:t>
            </a:r>
          </a:p>
          <a:p>
            <a:pPr lvl="1" algn="just">
              <a:buNone/>
            </a:pPr>
            <a:r>
              <a:rPr lang="en-US" sz="2400" i="0" dirty="0">
                <a:latin typeface="Calibri" panose="020F0502020204030204" pitchFamily="34" charset="0"/>
                <a:cs typeface="Calibri" panose="020F0502020204030204" pitchFamily="34" charset="0"/>
              </a:rPr>
              <a:t> Now b1 can generate events  </a:t>
            </a:r>
          </a:p>
          <a:p>
            <a:pPr algn="just">
              <a:buNone/>
            </a:pPr>
            <a:r>
              <a:rPr lang="en-US" sz="2400" dirty="0"/>
              <a:t> </a:t>
            </a:r>
            <a:endParaRPr lang="en-US" sz="2400" dirty="0" smtClean="0"/>
          </a:p>
        </p:txBody>
      </p:sp>
    </p:spTree>
    <p:extLst>
      <p:ext uri="{BB962C8B-B14F-4D97-AF65-F5344CB8AC3E}">
        <p14:creationId xmlns:p14="http://schemas.microsoft.com/office/powerpoint/2010/main" val="519530721"/>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35120" y="436539"/>
            <a:ext cx="10169525" cy="6251575"/>
          </a:xfrm>
        </p:spPr>
        <p:txBody>
          <a:bodyPr>
            <a:normAutofit fontScale="92500" lnSpcReduction="10000"/>
          </a:bodyPr>
          <a:lstStyle/>
          <a:p>
            <a:pPr algn="just">
              <a:buNone/>
            </a:pPr>
            <a:endParaRPr lang="en-US" sz="1000" dirty="0">
              <a:latin typeface="Calibri" panose="020F0502020204030204" pitchFamily="34" charset="0"/>
              <a:cs typeface="Calibri" panose="020F0502020204030204" pitchFamily="34" charset="0"/>
            </a:endParaRPr>
          </a:p>
          <a:p>
            <a:pPr algn="just">
              <a:buNone/>
            </a:pPr>
            <a:r>
              <a:rPr lang="en-US" sz="2800" dirty="0">
                <a:latin typeface="Calibri" panose="020F0502020204030204" pitchFamily="34" charset="0"/>
                <a:cs typeface="Calibri" panose="020F0502020204030204" pitchFamily="34" charset="0"/>
              </a:rPr>
              <a:t>  </a:t>
            </a:r>
            <a:r>
              <a:rPr lang="en-US" sz="2800" u="sng" dirty="0" smtClean="0">
                <a:latin typeface="Calibri" panose="020F0502020204030204" pitchFamily="34" charset="0"/>
                <a:cs typeface="Calibri" panose="020F0502020204030204" pitchFamily="34" charset="0"/>
              </a:rPr>
              <a:t>Step 2 Event Handlers:</a:t>
            </a:r>
          </a:p>
          <a:p>
            <a:pPr algn="just">
              <a:buNone/>
            </a:pPr>
            <a:endParaRPr lang="en-US" sz="1000" dirty="0">
              <a:latin typeface="Calibri" panose="020F0502020204030204" pitchFamily="34" charset="0"/>
              <a:cs typeface="Calibri" panose="020F0502020204030204" pitchFamily="34" charset="0"/>
            </a:endParaRPr>
          </a:p>
          <a:p>
            <a:pPr algn="just">
              <a:buNone/>
            </a:pPr>
            <a:r>
              <a:rPr lang="en-US" sz="2800" dirty="0" smtClean="0">
                <a:latin typeface="Calibri" panose="020F0502020204030204" pitchFamily="34" charset="0"/>
                <a:cs typeface="Calibri" panose="020F0502020204030204" pitchFamily="34" charset="0"/>
              </a:rPr>
              <a:t>The </a:t>
            </a:r>
            <a:r>
              <a:rPr lang="en-US" sz="2800" dirty="0">
                <a:latin typeface="Calibri" panose="020F0502020204030204" pitchFamily="34" charset="0"/>
                <a:cs typeface="Calibri" panose="020F0502020204030204" pitchFamily="34" charset="0"/>
              </a:rPr>
              <a:t>second step is that you build components that can handle events  </a:t>
            </a:r>
            <a:endParaRPr lang="en-US" sz="2800" dirty="0" smtClean="0">
              <a:latin typeface="Calibri" panose="020F0502020204030204" pitchFamily="34" charset="0"/>
              <a:cs typeface="Calibri" panose="020F0502020204030204" pitchFamily="34" charset="0"/>
            </a:endParaRPr>
          </a:p>
          <a:p>
            <a:pPr algn="just">
              <a:buNone/>
            </a:pPr>
            <a:endParaRPr lang="en-US" sz="1200" dirty="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By </a:t>
            </a:r>
            <a:r>
              <a:rPr lang="en-US" sz="2200" dirty="0">
                <a:latin typeface="Calibri" panose="020F0502020204030204" pitchFamily="34" charset="0"/>
                <a:cs typeface="Calibri" panose="020F0502020204030204" pitchFamily="34" charset="0"/>
              </a:rPr>
              <a:t>Implementing Listener </a:t>
            </a:r>
            <a:r>
              <a:rPr lang="en-US" sz="2200" dirty="0" smtClean="0">
                <a:latin typeface="Calibri" panose="020F0502020204030204" pitchFamily="34" charset="0"/>
                <a:cs typeface="Calibri" panose="020F0502020204030204" pitchFamily="34" charset="0"/>
              </a:rPr>
              <a:t>Interfaces. </a:t>
            </a:r>
            <a:endParaRPr lang="en-US" sz="2200" dirty="0">
              <a:latin typeface="Calibri" panose="020F0502020204030204" pitchFamily="34" charset="0"/>
              <a:cs typeface="Calibri" panose="020F0502020204030204" pitchFamily="34" charset="0"/>
            </a:endParaRPr>
          </a:p>
          <a:p>
            <a:pPr lvl="1" algn="just">
              <a:buFont typeface="Wingdings" panose="05000000000000000000" pitchFamily="2" charset="2"/>
              <a:buChar char="Ø"/>
            </a:pP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Java </a:t>
            </a:r>
            <a:r>
              <a:rPr lang="en-US" sz="2200" dirty="0">
                <a:latin typeface="Calibri" panose="020F0502020204030204" pitchFamily="34" charset="0"/>
                <a:cs typeface="Calibri" panose="020F0502020204030204" pitchFamily="34" charset="0"/>
              </a:rPr>
              <a:t>defines interfaces for every event </a:t>
            </a:r>
            <a:r>
              <a:rPr lang="en-US" sz="2200" dirty="0" smtClean="0">
                <a:latin typeface="Calibri" panose="020F0502020204030204" pitchFamily="34" charset="0"/>
                <a:cs typeface="Calibri" panose="020F0502020204030204" pitchFamily="34" charset="0"/>
              </a:rPr>
              <a:t>type. </a:t>
            </a:r>
            <a:endParaRPr lang="en-US" sz="22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p>
          <a:p>
            <a:pPr algn="just">
              <a:buNone/>
            </a:pP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 If </a:t>
            </a:r>
            <a:r>
              <a:rPr lang="en-US" sz="2600" dirty="0">
                <a:latin typeface="Calibri" panose="020F0502020204030204" pitchFamily="34" charset="0"/>
                <a:cs typeface="Calibri" panose="020F0502020204030204" pitchFamily="34" charset="0"/>
              </a:rPr>
              <a:t>a class needs to handle an event.  It needs to implement the corresponding listener </a:t>
            </a:r>
            <a:r>
              <a:rPr lang="en-US" sz="2600" dirty="0" smtClean="0">
                <a:latin typeface="Calibri" panose="020F0502020204030204" pitchFamily="34" charset="0"/>
                <a:cs typeface="Calibri" panose="020F0502020204030204" pitchFamily="34" charset="0"/>
              </a:rPr>
              <a:t>interface.</a:t>
            </a:r>
            <a:endParaRPr lang="en-US" sz="2600"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p>
          <a:p>
            <a:pPr algn="just">
              <a:buNone/>
            </a:pPr>
            <a:r>
              <a:rPr lang="en-US" sz="2400" i="1" dirty="0" smtClean="0">
                <a:latin typeface="Calibri" panose="020F0502020204030204" pitchFamily="34" charset="0"/>
                <a:cs typeface="Calibri" panose="020F0502020204030204" pitchFamily="34" charset="0"/>
              </a:rPr>
              <a:t>– To handle “ActionEvent” a class needs to implement “ActionListener” </a:t>
            </a:r>
          </a:p>
          <a:p>
            <a:pPr algn="just">
              <a:buNone/>
            </a:pPr>
            <a:r>
              <a:rPr lang="en-US" sz="2400" i="1" dirty="0" smtClean="0">
                <a:latin typeface="Calibri" panose="020F0502020204030204" pitchFamily="34" charset="0"/>
                <a:cs typeface="Calibri" panose="020F0502020204030204" pitchFamily="34" charset="0"/>
              </a:rPr>
              <a:t> – To handle “</a:t>
            </a:r>
            <a:r>
              <a:rPr lang="en-US" sz="2400" i="1" dirty="0" err="1" smtClean="0">
                <a:latin typeface="Calibri" panose="020F0502020204030204" pitchFamily="34" charset="0"/>
                <a:cs typeface="Calibri" panose="020F0502020204030204" pitchFamily="34" charset="0"/>
              </a:rPr>
              <a:t>KeyEvent</a:t>
            </a:r>
            <a:r>
              <a:rPr lang="en-US" sz="2400" i="1" dirty="0" smtClean="0">
                <a:latin typeface="Calibri" panose="020F0502020204030204" pitchFamily="34" charset="0"/>
                <a:cs typeface="Calibri" panose="020F0502020204030204" pitchFamily="34" charset="0"/>
              </a:rPr>
              <a:t>” a class needs to implement “</a:t>
            </a:r>
            <a:r>
              <a:rPr lang="en-US" sz="2400" i="1" dirty="0" err="1" smtClean="0">
                <a:latin typeface="Calibri" panose="020F0502020204030204" pitchFamily="34" charset="0"/>
                <a:cs typeface="Calibri" panose="020F0502020204030204" pitchFamily="34" charset="0"/>
              </a:rPr>
              <a:t>KeyListener</a:t>
            </a:r>
            <a:r>
              <a:rPr lang="en-US" sz="2400" i="1" dirty="0" smtClean="0">
                <a:latin typeface="Calibri" panose="020F0502020204030204" pitchFamily="34" charset="0"/>
                <a:cs typeface="Calibri" panose="020F0502020204030204" pitchFamily="34" charset="0"/>
              </a:rPr>
              <a:t>”  </a:t>
            </a:r>
          </a:p>
          <a:p>
            <a:pPr algn="just">
              <a:buNone/>
            </a:pPr>
            <a:r>
              <a:rPr lang="en-US" sz="2400" i="1" dirty="0" smtClean="0">
                <a:latin typeface="Calibri" panose="020F0502020204030204" pitchFamily="34" charset="0"/>
                <a:cs typeface="Calibri" panose="020F0502020204030204" pitchFamily="34" charset="0"/>
              </a:rPr>
              <a:t> – To handle “</a:t>
            </a:r>
            <a:r>
              <a:rPr lang="en-US" sz="2400" i="1" dirty="0" err="1" smtClean="0">
                <a:latin typeface="Calibri" panose="020F0502020204030204" pitchFamily="34" charset="0"/>
                <a:cs typeface="Calibri" panose="020F0502020204030204" pitchFamily="34" charset="0"/>
              </a:rPr>
              <a:t>MouseEvent</a:t>
            </a:r>
            <a:r>
              <a:rPr lang="en-US" sz="2400" i="1" dirty="0" smtClean="0">
                <a:latin typeface="Calibri" panose="020F0502020204030204" pitchFamily="34" charset="0"/>
                <a:cs typeface="Calibri" panose="020F0502020204030204" pitchFamily="34" charset="0"/>
              </a:rPr>
              <a:t>” a class needs to implement “</a:t>
            </a:r>
            <a:r>
              <a:rPr lang="en-US" sz="2400" i="1" dirty="0" err="1" smtClean="0">
                <a:latin typeface="Calibri" panose="020F0502020204030204" pitchFamily="34" charset="0"/>
                <a:cs typeface="Calibri" panose="020F0502020204030204" pitchFamily="34" charset="0"/>
              </a:rPr>
              <a:t>MouseListener</a:t>
            </a:r>
            <a:r>
              <a:rPr lang="en-US" sz="2400" i="1" dirty="0" smtClean="0">
                <a:latin typeface="Calibri" panose="020F0502020204030204" pitchFamily="34" charset="0"/>
                <a:cs typeface="Calibri" panose="020F0502020204030204" pitchFamily="34" charset="0"/>
              </a:rPr>
              <a:t>” and so on. </a:t>
            </a:r>
          </a:p>
          <a:p>
            <a:pPr algn="just">
              <a:buNone/>
            </a:pPr>
            <a:r>
              <a:rPr lang="en-US" sz="2800" i="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1353176"/>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1351129" y="553420"/>
            <a:ext cx="9007522" cy="6249988"/>
          </a:xfrm>
        </p:spPr>
        <p:txBody>
          <a:bodyPr>
            <a:normAutofit fontScale="85000" lnSpcReduction="20000"/>
          </a:bodyPr>
          <a:lstStyle/>
          <a:p>
            <a:pPr algn="just">
              <a:buNone/>
            </a:pPr>
            <a:endParaRPr lang="en-US" sz="1000" dirty="0">
              <a:latin typeface="Calibri" panose="020F0502020204030204" pitchFamily="34" charset="0"/>
              <a:cs typeface="Calibri" panose="020F0502020204030204" pitchFamily="34" charset="0"/>
            </a:endParaRPr>
          </a:p>
          <a:p>
            <a:pPr algn="just">
              <a:buNone/>
            </a:pPr>
            <a:r>
              <a:rPr lang="en-US" sz="2800" dirty="0">
                <a:latin typeface="Calibri" panose="020F0502020204030204" pitchFamily="34" charset="0"/>
                <a:cs typeface="Calibri" panose="020F0502020204030204" pitchFamily="34" charset="0"/>
              </a:rPr>
              <a:t>  </a:t>
            </a:r>
            <a:r>
              <a:rPr lang="en-US" sz="2800" u="sng" dirty="0" smtClean="0">
                <a:latin typeface="Calibri" panose="020F0502020204030204" pitchFamily="34" charset="0"/>
                <a:cs typeface="Calibri" panose="020F0502020204030204" pitchFamily="34" charset="0"/>
              </a:rPr>
              <a:t>Examples:</a:t>
            </a:r>
          </a:p>
          <a:p>
            <a:pPr algn="just">
              <a:buNone/>
            </a:pPr>
            <a:endParaRPr lang="en-US" sz="2800" u="sng" dirty="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public interface ActionListener { </a:t>
            </a:r>
            <a:endParaRPr lang="en-US" sz="2400" dirty="0" smtClean="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	public </a:t>
            </a:r>
            <a:r>
              <a:rPr lang="en-US" sz="2400" dirty="0">
                <a:latin typeface="Calibri" panose="020F0502020204030204" pitchFamily="34" charset="0"/>
                <a:cs typeface="Calibri" panose="020F0502020204030204" pitchFamily="34" charset="0"/>
              </a:rPr>
              <a:t>void </a:t>
            </a:r>
            <a:r>
              <a:rPr lang="en-US" sz="2400" dirty="0" smtClean="0">
                <a:latin typeface="Calibri" panose="020F0502020204030204" pitchFamily="34" charset="0"/>
                <a:cs typeface="Calibri" panose="020F0502020204030204" pitchFamily="34" charset="0"/>
              </a:rPr>
              <a:t>actionPerformed (</a:t>
            </a:r>
            <a:r>
              <a:rPr lang="en-US" sz="2400" dirty="0">
                <a:latin typeface="Calibri" panose="020F0502020204030204" pitchFamily="34" charset="0"/>
                <a:cs typeface="Calibri" panose="020F0502020204030204" pitchFamily="34" charset="0"/>
              </a:rPr>
              <a:t>ActionEvent e); </a:t>
            </a:r>
          </a:p>
          <a:p>
            <a:pPr algn="just">
              <a:buNone/>
            </a:pPr>
            <a:r>
              <a:rPr lang="en-US" sz="2400" dirty="0" smtClean="0">
                <a:latin typeface="Calibri" panose="020F0502020204030204" pitchFamily="34" charset="0"/>
                <a:cs typeface="Calibri" panose="020F0502020204030204" pitchFamily="34" charset="0"/>
              </a:rPr>
              <a:t>	} </a:t>
            </a:r>
          </a:p>
          <a:p>
            <a:pPr algn="just">
              <a:buNone/>
            </a:pPr>
            <a:endParaRPr lang="en-US" sz="2400" dirty="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public </a:t>
            </a:r>
            <a:r>
              <a:rPr lang="en-US" sz="2400" dirty="0">
                <a:latin typeface="Calibri" panose="020F0502020204030204" pitchFamily="34" charset="0"/>
                <a:cs typeface="Calibri" panose="020F0502020204030204" pitchFamily="34" charset="0"/>
              </a:rPr>
              <a:t>interface </a:t>
            </a:r>
            <a:r>
              <a:rPr lang="en-US" sz="2400" dirty="0" err="1">
                <a:latin typeface="Calibri" panose="020F0502020204030204" pitchFamily="34" charset="0"/>
                <a:cs typeface="Calibri" panose="020F0502020204030204" pitchFamily="34" charset="0"/>
              </a:rPr>
              <a:t>ItemListener</a:t>
            </a:r>
            <a:r>
              <a:rPr lang="en-US" sz="2400" dirty="0">
                <a:latin typeface="Calibri" panose="020F0502020204030204" pitchFamily="34" charset="0"/>
                <a:cs typeface="Calibri" panose="020F0502020204030204" pitchFamily="34" charset="0"/>
              </a:rPr>
              <a:t> { </a:t>
            </a:r>
            <a:endParaRPr lang="en-US" sz="2400" dirty="0" smtClean="0">
              <a:latin typeface="Calibri" panose="020F0502020204030204" pitchFamily="34" charset="0"/>
              <a:cs typeface="Calibri" panose="020F0502020204030204" pitchFamily="34" charset="0"/>
            </a:endParaRPr>
          </a:p>
          <a:p>
            <a:pPr algn="just">
              <a:buNone/>
            </a:pP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public </a:t>
            </a:r>
            <a:r>
              <a:rPr lang="en-US" sz="2400" dirty="0">
                <a:latin typeface="Calibri" panose="020F0502020204030204" pitchFamily="34" charset="0"/>
                <a:cs typeface="Calibri" panose="020F0502020204030204" pitchFamily="34" charset="0"/>
              </a:rPr>
              <a:t>void </a:t>
            </a:r>
            <a:r>
              <a:rPr lang="en-US" sz="2400" dirty="0" err="1">
                <a:latin typeface="Calibri" panose="020F0502020204030204" pitchFamily="34" charset="0"/>
                <a:cs typeface="Calibri" panose="020F0502020204030204" pitchFamily="34" charset="0"/>
              </a:rPr>
              <a:t>itemStateChanged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ItemEvent</a:t>
            </a:r>
            <a:r>
              <a:rPr lang="en-US" sz="2400" dirty="0">
                <a:latin typeface="Calibri" panose="020F0502020204030204" pitchFamily="34" charset="0"/>
                <a:cs typeface="Calibri" panose="020F0502020204030204" pitchFamily="34" charset="0"/>
              </a:rPr>
              <a:t> e); </a:t>
            </a:r>
            <a:endParaRPr lang="en-US" sz="2400" dirty="0" smtClean="0">
              <a:latin typeface="Calibri" panose="020F0502020204030204" pitchFamily="34" charset="0"/>
              <a:cs typeface="Calibri" panose="020F0502020204030204" pitchFamily="34" charset="0"/>
            </a:endParaRPr>
          </a:p>
          <a:p>
            <a:pPr algn="just">
              <a:buNone/>
            </a:pPr>
            <a:r>
              <a:rPr lang="en-US" sz="2400" dirty="0" smtClean="0">
                <a:latin typeface="Calibri" panose="020F0502020204030204" pitchFamily="34" charset="0"/>
                <a:cs typeface="Calibri" panose="020F0502020204030204" pitchFamily="34" charset="0"/>
              </a:rPr>
              <a:t>}</a:t>
            </a:r>
          </a:p>
          <a:p>
            <a:pPr algn="just">
              <a:buNone/>
            </a:pPr>
            <a:endParaRPr lang="en-US" sz="2400" dirty="0">
              <a:latin typeface="Calibri" panose="020F0502020204030204" pitchFamily="34" charset="0"/>
              <a:cs typeface="Calibri" panose="020F0502020204030204" pitchFamily="34" charset="0"/>
            </a:endParaRPr>
          </a:p>
          <a:p>
            <a:pPr algn="just">
              <a:buNone/>
            </a:pPr>
            <a:r>
              <a:rPr lang="en-US" sz="2400" dirty="0"/>
              <a:t>public class Test implements ActionListener</a:t>
            </a:r>
            <a:r>
              <a:rPr lang="en-US" sz="2400" dirty="0" smtClean="0"/>
              <a:t>{</a:t>
            </a:r>
          </a:p>
          <a:p>
            <a:pPr algn="just">
              <a:buNone/>
            </a:pPr>
            <a:r>
              <a:rPr lang="en-US" sz="2400" dirty="0"/>
              <a:t>	</a:t>
            </a:r>
            <a:r>
              <a:rPr lang="en-US" sz="2400" dirty="0" smtClean="0"/>
              <a:t> </a:t>
            </a:r>
            <a:r>
              <a:rPr lang="en-US" sz="2400" dirty="0"/>
              <a:t>public void actionPerformed(ActionEvent ae) { </a:t>
            </a:r>
            <a:endParaRPr lang="en-US" sz="2400" dirty="0" smtClean="0"/>
          </a:p>
          <a:p>
            <a:pPr algn="just">
              <a:buNone/>
            </a:pPr>
            <a:r>
              <a:rPr lang="en-US" sz="2400" dirty="0"/>
              <a:t>	</a:t>
            </a:r>
            <a:r>
              <a:rPr lang="en-US" sz="2400" dirty="0" smtClean="0"/>
              <a:t>// </a:t>
            </a:r>
            <a:r>
              <a:rPr lang="en-US" sz="2400" dirty="0"/>
              <a:t>do something </a:t>
            </a:r>
            <a:endParaRPr lang="en-US" sz="2400" dirty="0" smtClean="0"/>
          </a:p>
          <a:p>
            <a:pPr algn="just">
              <a:buNone/>
            </a:pPr>
            <a:r>
              <a:rPr lang="en-US" sz="2400" dirty="0"/>
              <a:t>	</a:t>
            </a:r>
            <a:r>
              <a:rPr lang="en-US" sz="2400" dirty="0" smtClean="0"/>
              <a:t>} </a:t>
            </a:r>
          </a:p>
          <a:p>
            <a:pPr algn="just">
              <a:buNone/>
            </a:pPr>
            <a:r>
              <a:rPr lang="en-US" sz="2400" dirty="0" smtClean="0"/>
              <a:t>} </a:t>
            </a:r>
            <a:endParaRPr lang="en-US" sz="2400" dirty="0" smtClean="0">
              <a:latin typeface="Calibri" panose="020F0502020204030204" pitchFamily="34" charset="0"/>
              <a:cs typeface="Calibri" panose="020F0502020204030204" pitchFamily="34" charset="0"/>
            </a:endParaRPr>
          </a:p>
          <a:p>
            <a:pPr algn="just">
              <a:buNone/>
            </a:pP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5481168"/>
      </p:ext>
    </p:extLst>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2013</TotalTime>
  <Words>1385</Words>
  <Application>Microsoft Office PowerPoint</Application>
  <PresentationFormat>Widescreen</PresentationFormat>
  <Paragraphs>379</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Adobe Gothic Std B</vt:lpstr>
      <vt:lpstr>Calibri</vt:lpstr>
      <vt:lpstr>Gill Sans MT</vt:lpstr>
      <vt:lpstr>Wingdings</vt:lpstr>
      <vt:lpstr>Wingdings 2</vt:lpstr>
      <vt:lpstr>Dividend</vt:lpstr>
      <vt:lpstr>SOFTWARE Design &amp; Analysis (Week-13)</vt:lpstr>
      <vt:lpstr>Agenda of Week # 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JDBC</vt:lpstr>
      <vt:lpstr>JDBC Architecture</vt:lpstr>
      <vt:lpstr>JDBC API</vt:lpstr>
      <vt:lpstr>Development Process</vt:lpstr>
      <vt:lpstr>PowerPoint Presentation</vt:lpstr>
      <vt:lpstr>PowerPoint Presentation</vt:lpstr>
      <vt:lpstr>Single Responsibility principle</vt:lpstr>
      <vt:lpstr>Single Responsibility principle</vt:lpstr>
      <vt:lpstr>Single Responsibility principle</vt:lpstr>
      <vt:lpstr>SRP example</vt:lpstr>
      <vt:lpstr>Solution</vt:lpstr>
      <vt:lpstr>Open close design principle</vt:lpstr>
      <vt:lpstr>Open close design principle</vt:lpstr>
      <vt:lpstr>Open close design principle</vt:lpstr>
      <vt:lpstr>Open close design principle</vt:lpstr>
      <vt:lpstr>Open close design principle</vt:lpstr>
      <vt:lpstr>Open close design principle</vt:lpstr>
      <vt:lpstr>Open close design principle</vt:lpstr>
      <vt:lpstr>  Example</vt:lpstr>
      <vt:lpstr> Example</vt:lpstr>
      <vt:lpstr>OCP example</vt:lpstr>
      <vt:lpstr>Solution</vt:lpstr>
      <vt:lpstr>Liskov substitution principle</vt:lpstr>
      <vt:lpstr>Liskov substitution principle</vt:lpstr>
      <vt:lpstr>LSP Importance</vt:lpstr>
      <vt:lpstr>example</vt:lpstr>
      <vt:lpstr>example</vt:lpstr>
      <vt:lpstr>Interface segregation principle</vt:lpstr>
      <vt:lpstr>Interface segregation principle</vt:lpstr>
      <vt:lpstr>Interface segregation principle</vt:lpstr>
      <vt:lpstr>Interface segregation principle</vt:lpstr>
      <vt:lpstr>Interface segregation principle</vt:lpstr>
      <vt:lpstr>Isp (Example)</vt:lpstr>
      <vt:lpstr>Isp (Example)</vt:lpstr>
      <vt:lpstr>ISP Example</vt:lpstr>
      <vt:lpstr>Solution</vt:lpstr>
      <vt:lpstr>Solution</vt:lpstr>
      <vt:lpstr>ISP </vt:lpstr>
      <vt:lpstr>Dependency Inversion Principle</vt:lpstr>
      <vt:lpstr>Dependency inversion principle  </vt:lpstr>
      <vt:lpstr>Dependency inversion principle  </vt:lpstr>
      <vt:lpstr>Dependency injection</vt:lpstr>
      <vt:lpstr>DIP (Example)</vt:lpstr>
      <vt:lpstr>Solution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294</cp:revision>
  <dcterms:created xsi:type="dcterms:W3CDTF">2021-02-17T13:59:14Z</dcterms:created>
  <dcterms:modified xsi:type="dcterms:W3CDTF">2021-12-10T07:36:42Z</dcterms:modified>
</cp:coreProperties>
</file>