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2"/>
  </p:notesMasterIdLst>
  <p:sldIdLst>
    <p:sldId id="258"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17-Dec-21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3225" y="695325"/>
            <a:ext cx="6184900" cy="3479800"/>
          </a:xfrm>
          <a:ln/>
        </p:spPr>
      </p:sp>
      <p:sp>
        <p:nvSpPr>
          <p:cNvPr id="27651" name="Rectangle 3"/>
          <p:cNvSpPr>
            <a:spLocks noGrp="1" noChangeArrowheads="1"/>
          </p:cNvSpPr>
          <p:nvPr>
            <p:ph type="body" idx="1"/>
          </p:nvPr>
        </p:nvSpPr>
        <p:spPr>
          <a:xfrm>
            <a:off x="931863" y="4406900"/>
            <a:ext cx="5127625" cy="41783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997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17-Dec-21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17-Dec-21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95303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115384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26785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97854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62117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936296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4149008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157732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17-Dec-21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914639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40503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3865830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234624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r>
              <a:rPr lang="en-US" sz="8000" dirty="0">
                <a:ln w="3175" cmpd="sng">
                  <a:noFill/>
                </a:ln>
                <a:solidFill>
                  <a:srgbClr val="4F81BD"/>
                </a:solidFill>
                <a:latin typeface="Arial"/>
              </a:rPr>
              <a:t>”</a:t>
            </a:r>
          </a:p>
        </p:txBody>
      </p:sp>
    </p:spTree>
    <p:extLst>
      <p:ext uri="{BB962C8B-B14F-4D97-AF65-F5344CB8AC3E}">
        <p14:creationId xmlns:p14="http://schemas.microsoft.com/office/powerpoint/2010/main" val="118028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59721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3863978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pPr/>
              <a:t>‹#›</a:t>
            </a:fld>
            <a:endParaRPr lang="en-US"/>
          </a:p>
        </p:txBody>
      </p:sp>
    </p:spTree>
    <p:extLst>
      <p:ext uri="{BB962C8B-B14F-4D97-AF65-F5344CB8AC3E}">
        <p14:creationId xmlns:p14="http://schemas.microsoft.com/office/powerpoint/2010/main" val="294810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17-Dec-21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17-Dec-21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17-Dec-21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17-Dec-21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17-Dec-21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17-Dec-21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17-Dec-21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17-Dec-21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27400-D5E8-4C87-9586-64936C862AE2}" type="datetimeFigureOut">
              <a:rPr lang="en-US" smtClean="0">
                <a:solidFill>
                  <a:prstClr val="black">
                    <a:tint val="75000"/>
                  </a:prstClr>
                </a:solidFill>
              </a:rPr>
              <a:pPr/>
              <a:t>17-Dec-21</a:t>
            </a:fld>
            <a:endParaRPr lang="en-US">
              <a:solidFill>
                <a:prstClr val="black">
                  <a:tint val="75000"/>
                </a:prstClr>
              </a:solidFill>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34E2EC-B005-4591-88C3-5EF7800E1C6A}" type="slidenum">
              <a:rPr lang="en-US" smtClean="0"/>
              <a:pPr/>
              <a:t>‹#›</a:t>
            </a:fld>
            <a:endParaRPr lang="en-US"/>
          </a:p>
        </p:txBody>
      </p:sp>
    </p:spTree>
    <p:extLst>
      <p:ext uri="{BB962C8B-B14F-4D97-AF65-F5344CB8AC3E}">
        <p14:creationId xmlns:p14="http://schemas.microsoft.com/office/powerpoint/2010/main" val="1988522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8.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Design &amp; Analysis</a:t>
            </a:r>
            <a:br>
              <a:rPr lang="en-US" dirty="0" smtClean="0"/>
            </a:br>
            <a:r>
              <a:rPr lang="en-US" cap="none" dirty="0" smtClean="0">
                <a:latin typeface="Calibri" panose="020F0502020204030204" pitchFamily="34" charset="0"/>
                <a:cs typeface="Calibri" panose="020F0502020204030204" pitchFamily="34" charset="0"/>
              </a:rPr>
              <a:t>(Week-14)</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7638" y="1905001"/>
            <a:ext cx="8229600" cy="4525963"/>
          </a:xfrm>
        </p:spPr>
        <p:txBody>
          <a:bodyPr>
            <a:normAutofit/>
          </a:bodyPr>
          <a:lstStyle/>
          <a:p>
            <a:pPr algn="just">
              <a:lnSpc>
                <a:spcPct val="80000"/>
              </a:lnSpc>
              <a:buClr>
                <a:schemeClr val="hlink"/>
              </a:buClr>
              <a:buFont typeface="Wingdings" panose="05000000000000000000" pitchFamily="2" charset="2"/>
              <a:buChar char="§"/>
            </a:pPr>
            <a:endParaRPr lang="en-US" sz="2400" dirty="0"/>
          </a:p>
          <a:p>
            <a:pPr marL="0" indent="0" algn="just">
              <a:lnSpc>
                <a:spcPct val="80000"/>
              </a:lnSpc>
              <a:buClr>
                <a:schemeClr val="hlink"/>
              </a:buClr>
              <a:buNone/>
            </a:pPr>
            <a:r>
              <a:rPr lang="en-US" sz="2800" b="1" dirty="0" smtClean="0"/>
              <a:t>Design patterns have four essential elements:</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Pattern name</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Problem</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Solution</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Consequences</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Elements of design pattern</a:t>
            </a:r>
            <a:endParaRPr lang="en-US" dirty="0"/>
          </a:p>
        </p:txBody>
      </p:sp>
    </p:spTree>
    <p:extLst>
      <p:ext uri="{BB962C8B-B14F-4D97-AF65-F5344CB8AC3E}">
        <p14:creationId xmlns:p14="http://schemas.microsoft.com/office/powerpoint/2010/main" val="69792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1487156" y="2232544"/>
          <a:ext cx="10017456" cy="3516647"/>
        </p:xfrm>
        <a:graphic>
          <a:graphicData uri="http://schemas.openxmlformats.org/drawingml/2006/table">
            <a:tbl>
              <a:tblPr firstRow="1" bandRow="1">
                <a:tableStyleId>{5C22544A-7EE6-4342-B048-85BDC9FD1C3A}</a:tableStyleId>
              </a:tblPr>
              <a:tblGrid>
                <a:gridCol w="4917743"/>
                <a:gridCol w="5099713"/>
              </a:tblGrid>
              <a:tr h="551599">
                <a:tc>
                  <a:txBody>
                    <a:bodyPr/>
                    <a:lstStyle/>
                    <a:p>
                      <a:pPr algn="ctr"/>
                      <a:r>
                        <a:rPr lang="en-US" dirty="0" smtClean="0"/>
                        <a:t>Pattern</a:t>
                      </a:r>
                      <a:endParaRPr lang="en-US" dirty="0"/>
                    </a:p>
                  </a:txBody>
                  <a:tcPr/>
                </a:tc>
                <a:tc>
                  <a:txBody>
                    <a:bodyPr/>
                    <a:lstStyle/>
                    <a:p>
                      <a:pPr algn="ctr"/>
                      <a:r>
                        <a:rPr lang="en-US" dirty="0" smtClean="0"/>
                        <a:t>Framework</a:t>
                      </a:r>
                      <a:endParaRPr lang="en-US" dirty="0"/>
                    </a:p>
                  </a:txBody>
                  <a:tcPr/>
                </a:tc>
              </a:tr>
              <a:tr h="1041495">
                <a:tc>
                  <a:txBody>
                    <a:bodyPr/>
                    <a:lstStyle/>
                    <a:p>
                      <a:pPr algn="just"/>
                      <a:r>
                        <a:rPr lang="en-US" dirty="0" smtClean="0"/>
                        <a:t>Design patterns are recurring solutions to the problems that arise</a:t>
                      </a:r>
                      <a:r>
                        <a:rPr lang="en-US" baseline="0" dirty="0" smtClean="0"/>
                        <a:t> during the life of a software application in a particular context.</a:t>
                      </a:r>
                      <a:endParaRPr lang="en-US" dirty="0"/>
                    </a:p>
                  </a:txBody>
                  <a:tcPr/>
                </a:tc>
                <a:tc>
                  <a:txBody>
                    <a:bodyPr/>
                    <a:lstStyle/>
                    <a:p>
                      <a:pPr algn="just"/>
                      <a:r>
                        <a:rPr lang="en-US" dirty="0" smtClean="0"/>
                        <a:t>A frame work is</a:t>
                      </a:r>
                      <a:r>
                        <a:rPr lang="en-US" baseline="0" dirty="0" smtClean="0"/>
                        <a:t> a group of components that cooperate with each other to provide a reusable architecture.</a:t>
                      </a:r>
                      <a:endParaRPr lang="en-US" dirty="0"/>
                    </a:p>
                  </a:txBody>
                  <a:tcPr/>
                </a:tc>
              </a:tr>
              <a:tr h="422384">
                <a:tc>
                  <a:txBody>
                    <a:bodyPr/>
                    <a:lstStyle/>
                    <a:p>
                      <a:pPr algn="ctr"/>
                      <a:r>
                        <a:rPr lang="en-US" dirty="0" smtClean="0"/>
                        <a:t>Primary Goal</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Primary Goal</a:t>
                      </a:r>
                    </a:p>
                  </a:txBody>
                  <a:tcPr/>
                </a:tc>
              </a:tr>
              <a:tr h="1353944">
                <a:tc>
                  <a:txBody>
                    <a:bodyPr/>
                    <a:lstStyle/>
                    <a:p>
                      <a:pPr marL="285750" indent="-285750" algn="just">
                        <a:buFont typeface="Arial" panose="020B0604020202020204" pitchFamily="34" charset="0"/>
                        <a:buChar char="•"/>
                      </a:pPr>
                      <a:r>
                        <a:rPr lang="en-US" dirty="0" smtClean="0"/>
                        <a:t>Improves quality of the software in terms of</a:t>
                      </a:r>
                      <a:r>
                        <a:rPr lang="en-US" baseline="0" dirty="0" smtClean="0"/>
                        <a:t> the software being reusable, maintainable, extensible etc.</a:t>
                      </a:r>
                    </a:p>
                    <a:p>
                      <a:pPr marL="285750" indent="-285750" algn="just">
                        <a:buFont typeface="Arial" panose="020B0604020202020204" pitchFamily="34" charset="0"/>
                        <a:buChar char="•"/>
                      </a:pPr>
                      <a:r>
                        <a:rPr lang="en-US" baseline="0" dirty="0" smtClean="0"/>
                        <a:t>Reduces development time</a:t>
                      </a:r>
                      <a:endParaRPr lang="en-US" dirty="0"/>
                    </a:p>
                  </a:txBody>
                  <a:tcP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Improves quality of the software in terms of</a:t>
                      </a:r>
                      <a:r>
                        <a:rPr lang="en-US" baseline="0" dirty="0" smtClean="0"/>
                        <a:t> the software being reusable, maintainable, extensible etc.</a:t>
                      </a:r>
                      <a:endParaRPr lang="en-US" dirty="0" smtClean="0"/>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Reduces development time</a:t>
                      </a:r>
                      <a:endParaRPr lang="en-US" dirty="0" smtClean="0"/>
                    </a:p>
                  </a:txBody>
                  <a:tcPr/>
                </a:tc>
              </a:tr>
            </a:tbl>
          </a:graphicData>
        </a:graphic>
      </p:graphicFrame>
      <p:sp>
        <p:nvSpPr>
          <p:cNvPr id="7" name="Title 6"/>
          <p:cNvSpPr>
            <a:spLocks noGrp="1"/>
          </p:cNvSpPr>
          <p:nvPr>
            <p:ph type="title"/>
          </p:nvPr>
        </p:nvSpPr>
        <p:spPr/>
        <p:txBody>
          <a:bodyPr/>
          <a:lstStyle/>
          <a:p>
            <a:r>
              <a:rPr lang="en-US" dirty="0"/>
              <a:t>D</a:t>
            </a:r>
            <a:r>
              <a:rPr lang="en-US" dirty="0" smtClean="0"/>
              <a:t>esign pattern vs Framework</a:t>
            </a:r>
            <a:endParaRPr lang="en-US" dirty="0"/>
          </a:p>
        </p:txBody>
      </p:sp>
    </p:spTree>
    <p:extLst>
      <p:ext uri="{BB962C8B-B14F-4D97-AF65-F5344CB8AC3E}">
        <p14:creationId xmlns:p14="http://schemas.microsoft.com/office/powerpoint/2010/main" val="3847640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1856096" y="2265528"/>
          <a:ext cx="9048465" cy="2899244"/>
        </p:xfrm>
        <a:graphic>
          <a:graphicData uri="http://schemas.openxmlformats.org/drawingml/2006/table">
            <a:tbl>
              <a:tblPr firstRow="1" bandRow="1">
                <a:tableStyleId>{5C22544A-7EE6-4342-B048-85BDC9FD1C3A}</a:tableStyleId>
              </a:tblPr>
              <a:tblGrid>
                <a:gridCol w="4421874"/>
                <a:gridCol w="4626591"/>
              </a:tblGrid>
              <a:tr h="545911">
                <a:tc>
                  <a:txBody>
                    <a:bodyPr/>
                    <a:lstStyle/>
                    <a:p>
                      <a:pPr algn="ctr"/>
                      <a:r>
                        <a:rPr lang="en-US" dirty="0" smtClean="0"/>
                        <a:t>Pattern</a:t>
                      </a:r>
                      <a:endParaRPr lang="en-US" dirty="0"/>
                    </a:p>
                  </a:txBody>
                  <a:tcPr/>
                </a:tc>
                <a:tc>
                  <a:txBody>
                    <a:bodyPr/>
                    <a:lstStyle/>
                    <a:p>
                      <a:pPr algn="ctr"/>
                      <a:r>
                        <a:rPr lang="en-US" dirty="0" smtClean="0"/>
                        <a:t>Framework</a:t>
                      </a:r>
                      <a:endParaRPr lang="en-US" dirty="0"/>
                    </a:p>
                  </a:txBody>
                  <a:tcPr/>
                </a:tc>
              </a:tr>
              <a:tr h="718102">
                <a:tc>
                  <a:txBody>
                    <a:bodyPr/>
                    <a:lstStyle/>
                    <a:p>
                      <a:pPr algn="just"/>
                      <a:r>
                        <a:rPr lang="en-US" dirty="0" smtClean="0"/>
                        <a:t>Patterns are logical in nature.</a:t>
                      </a:r>
                      <a:endParaRPr lang="en-US" dirty="0"/>
                    </a:p>
                  </a:txBody>
                  <a:tcPr/>
                </a:tc>
                <a:tc>
                  <a:txBody>
                    <a:bodyPr/>
                    <a:lstStyle/>
                    <a:p>
                      <a:pPr algn="just"/>
                      <a:r>
                        <a:rPr lang="en-US" dirty="0" smtClean="0"/>
                        <a:t>Frameworks are more physical in nature as they exist in the form of software.</a:t>
                      </a:r>
                      <a:endParaRPr lang="en-US" dirty="0"/>
                    </a:p>
                  </a:txBody>
                  <a:tcPr/>
                </a:tc>
              </a:tr>
              <a:tr h="720831">
                <a:tc>
                  <a:txBody>
                    <a:bodyPr/>
                    <a:lstStyle/>
                    <a:p>
                      <a:pPr algn="just"/>
                      <a:r>
                        <a:rPr lang="en-US" dirty="0" smtClean="0"/>
                        <a:t>Independent of programming language and implementation.</a:t>
                      </a:r>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dirty="0" smtClean="0"/>
                        <a:t>Implementation Specific.</a:t>
                      </a:r>
                    </a:p>
                  </a:txBody>
                  <a:tcPr/>
                </a:tc>
              </a:tr>
              <a:tr h="876831">
                <a:tc>
                  <a:txBody>
                    <a:bodyPr/>
                    <a:lstStyle/>
                    <a:p>
                      <a:pPr marL="0" indent="0" algn="just">
                        <a:buFont typeface="Arial" panose="020B0604020202020204" pitchFamily="34" charset="0"/>
                        <a:buNone/>
                      </a:pPr>
                      <a:r>
                        <a:rPr lang="en-US" dirty="0" smtClean="0"/>
                        <a:t>Patterns provide a way to do good design and are used to help design frameworks.</a:t>
                      </a:r>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Design patterns may be used in the design and implementation of a framework. </a:t>
                      </a:r>
                    </a:p>
                  </a:txBody>
                  <a:tcPr/>
                </a:tc>
              </a:tr>
            </a:tbl>
          </a:graphicData>
        </a:graphic>
      </p:graphicFrame>
      <p:sp>
        <p:nvSpPr>
          <p:cNvPr id="7" name="Title 6"/>
          <p:cNvSpPr>
            <a:spLocks noGrp="1"/>
          </p:cNvSpPr>
          <p:nvPr>
            <p:ph type="title"/>
          </p:nvPr>
        </p:nvSpPr>
        <p:spPr/>
        <p:txBody>
          <a:bodyPr/>
          <a:lstStyle/>
          <a:p>
            <a:r>
              <a:rPr lang="en-US" dirty="0"/>
              <a:t>D</a:t>
            </a:r>
            <a:r>
              <a:rPr lang="en-US" dirty="0" smtClean="0"/>
              <a:t>esign pattern vs Framework</a:t>
            </a:r>
            <a:endParaRPr lang="en-US" dirty="0"/>
          </a:p>
        </p:txBody>
      </p:sp>
    </p:spTree>
    <p:extLst>
      <p:ext uri="{BB962C8B-B14F-4D97-AF65-F5344CB8AC3E}">
        <p14:creationId xmlns:p14="http://schemas.microsoft.com/office/powerpoint/2010/main" val="208006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9965" y="2784144"/>
            <a:ext cx="6855037" cy="819530"/>
          </a:xfrm>
        </p:spPr>
        <p:txBody>
          <a:bodyPr>
            <a:normAutofit/>
          </a:bodyPr>
          <a:lstStyle/>
          <a:p>
            <a:r>
              <a:rPr lang="en-US" sz="3600" dirty="0" smtClean="0"/>
              <a:t>Categories of Design </a:t>
            </a:r>
            <a:r>
              <a:rPr lang="en-US" sz="3600" dirty="0"/>
              <a:t>P</a:t>
            </a:r>
            <a:r>
              <a:rPr lang="en-US" sz="3600" dirty="0" smtClean="0"/>
              <a:t>attern</a:t>
            </a:r>
            <a:endParaRPr lang="en-US" sz="3600" dirty="0"/>
          </a:p>
        </p:txBody>
      </p:sp>
    </p:spTree>
    <p:extLst>
      <p:ext uri="{BB962C8B-B14F-4D97-AF65-F5344CB8AC3E}">
        <p14:creationId xmlns:p14="http://schemas.microsoft.com/office/powerpoint/2010/main" val="4032304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876" y="1905000"/>
            <a:ext cx="8229600" cy="4435523"/>
          </a:xfrm>
        </p:spPr>
        <p:txBody>
          <a:bodyPr>
            <a:normAutofit fontScale="92500"/>
          </a:bodyPr>
          <a:lstStyle/>
          <a:p>
            <a:pPr marL="0" indent="0">
              <a:lnSpc>
                <a:spcPct val="90000"/>
              </a:lnSpc>
              <a:buNone/>
            </a:pPr>
            <a:r>
              <a:rPr lang="en-US" altLang="en-US" sz="2800" dirty="0">
                <a:ea typeface="ＭＳ Ｐゴシック" panose="020B0600070205080204" pitchFamily="34" charset="-128"/>
              </a:rPr>
              <a:t>This book defined 23 patterns in three </a:t>
            </a:r>
            <a:r>
              <a:rPr lang="en-US" altLang="en-US" sz="2800" dirty="0" smtClean="0">
                <a:ea typeface="ＭＳ Ｐゴシック" panose="020B0600070205080204" pitchFamily="34" charset="-128"/>
              </a:rPr>
              <a:t>categories</a:t>
            </a:r>
          </a:p>
          <a:p>
            <a:pPr marL="0" indent="0">
              <a:lnSpc>
                <a:spcPct val="90000"/>
              </a:lnSpc>
              <a:buNone/>
            </a:pPr>
            <a:endParaRPr lang="en-US" altLang="en-US" sz="2800" dirty="0">
              <a:ea typeface="ＭＳ Ｐゴシック" panose="020B0600070205080204" pitchFamily="34" charset="-128"/>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Creational patterns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deal with the process of </a:t>
            </a:r>
            <a:r>
              <a:rPr lang="en-US" altLang="en-US" sz="2400" dirty="0" smtClean="0">
                <a:latin typeface="Calibri" panose="020F0502020204030204" pitchFamily="34" charset="0"/>
                <a:ea typeface="ＭＳ Ｐゴシック" panose="020B0600070205080204" pitchFamily="34" charset="-128"/>
                <a:cs typeface="Calibri" panose="020F0502020204030204" pitchFamily="34" charset="0"/>
              </a:rPr>
              <a:t>initializing and configuring of classes and objects (5)</a:t>
            </a:r>
          </a:p>
          <a:p>
            <a:pPr lvl="1" algn="just">
              <a:lnSpc>
                <a:spcPct val="90000"/>
              </a:lnSpc>
            </a:pP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Structural patterns</a:t>
            </a:r>
            <a:r>
              <a:rPr lang="en-US" altLang="en-US" sz="2400" u="sng" dirty="0">
                <a:latin typeface="Calibri" panose="020F0502020204030204" pitchFamily="34" charset="0"/>
                <a:ea typeface="ＭＳ Ｐゴシック" panose="020B0600070205080204" pitchFamily="34" charset="-128"/>
                <a:cs typeface="Calibri" panose="020F0502020204030204" pitchFamily="34" charset="0"/>
              </a:rPr>
              <a:t>,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deal primarily with the static composition and structure of classes and </a:t>
            </a:r>
            <a:r>
              <a:rPr lang="en-US" altLang="en-US" sz="2400" dirty="0" smtClean="0">
                <a:latin typeface="Calibri" panose="020F0502020204030204" pitchFamily="34" charset="0"/>
                <a:ea typeface="ＭＳ Ｐゴシック" panose="020B0600070205080204" pitchFamily="34" charset="-128"/>
                <a:cs typeface="Calibri" panose="020F0502020204030204" pitchFamily="34" charset="0"/>
              </a:rPr>
              <a:t>objects (7)</a:t>
            </a:r>
          </a:p>
          <a:p>
            <a:pPr lvl="1" algn="just">
              <a:lnSpc>
                <a:spcPct val="90000"/>
              </a:lnSpc>
            </a:pP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a:p>
            <a:pPr lvl="1" algn="just">
              <a:lnSpc>
                <a:spcPct val="90000"/>
              </a:lnSpc>
            </a:pPr>
            <a:r>
              <a:rPr lang="en-US" altLang="en-US" sz="2400" i="1" u="sng" dirty="0">
                <a:latin typeface="Calibri" panose="020F0502020204030204" pitchFamily="34" charset="0"/>
                <a:ea typeface="ＭＳ Ｐゴシック" panose="020B0600070205080204" pitchFamily="34" charset="-128"/>
                <a:cs typeface="Calibri" panose="020F0502020204030204" pitchFamily="34" charset="0"/>
              </a:rPr>
              <a:t>Behavioral patterns</a:t>
            </a:r>
            <a:r>
              <a:rPr lang="en-US" altLang="en-US" sz="2400" u="sng" dirty="0">
                <a:latin typeface="Calibri" panose="020F0502020204030204" pitchFamily="34" charset="0"/>
                <a:ea typeface="ＭＳ Ｐゴシック" panose="020B0600070205080204" pitchFamily="34" charset="-128"/>
                <a:cs typeface="Calibri" panose="020F0502020204030204" pitchFamily="34" charset="0"/>
              </a:rPr>
              <a:t>,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which deal primarily with dynamic interaction among classes and </a:t>
            </a:r>
            <a:r>
              <a:rPr lang="en-US" altLang="en-US" sz="2400" dirty="0" smtClean="0">
                <a:latin typeface="Calibri" panose="020F0502020204030204" pitchFamily="34" charset="0"/>
                <a:ea typeface="ＭＳ Ｐゴシック" panose="020B0600070205080204" pitchFamily="34" charset="-128"/>
                <a:cs typeface="Calibri" panose="020F0502020204030204" pitchFamily="34" charset="0"/>
              </a:rPr>
              <a:t>objects (11)</a:t>
            </a:r>
          </a:p>
          <a:p>
            <a:pPr lvl="3" algn="just">
              <a:lnSpc>
                <a:spcPct val="90000"/>
              </a:lnSpc>
            </a:pPr>
            <a:r>
              <a:rPr lang="en-US" altLang="en-US" sz="2000" dirty="0" smtClean="0">
                <a:latin typeface="Calibri" panose="020F0502020204030204" pitchFamily="34" charset="0"/>
                <a:ea typeface="ＭＳ Ｐゴシック" panose="020B0600070205080204" pitchFamily="34" charset="-128"/>
                <a:cs typeface="Calibri" panose="020F0502020204030204" pitchFamily="34" charset="0"/>
              </a:rPr>
              <a:t>How they distribute responsibility</a:t>
            </a:r>
            <a:endParaRPr lang="en-US" altLang="en-US" sz="2000" dirty="0">
              <a:latin typeface="Calibri" panose="020F0502020204030204" pitchFamily="34" charset="0"/>
              <a:ea typeface="ＭＳ Ｐゴシック" panose="020B0600070205080204" pitchFamily="34" charset="-128"/>
              <a:cs typeface="Calibri" panose="020F0502020204030204" pitchFamily="34" charset="0"/>
            </a:endParaRPr>
          </a:p>
          <a:p>
            <a:pPr algn="just">
              <a:lnSpc>
                <a:spcPct val="80000"/>
              </a:lnSpc>
              <a:buClr>
                <a:schemeClr val="hlink"/>
              </a:buClr>
              <a:buFont typeface="Wingdings" panose="05000000000000000000" pitchFamily="2" charset="2"/>
              <a:buChar char="§"/>
            </a:pPr>
            <a:endParaRPr lang="en-US" sz="2400" dirty="0"/>
          </a:p>
        </p:txBody>
      </p:sp>
      <p:sp>
        <p:nvSpPr>
          <p:cNvPr id="7" name="Title 6"/>
          <p:cNvSpPr>
            <a:spLocks noGrp="1"/>
          </p:cNvSpPr>
          <p:nvPr>
            <p:ph type="title"/>
          </p:nvPr>
        </p:nvSpPr>
        <p:spPr/>
        <p:txBody>
          <a:bodyPr/>
          <a:lstStyle/>
          <a:p>
            <a:r>
              <a:rPr lang="en-US" dirty="0" smtClean="0"/>
              <a:t>Categories of design pattern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836" y="2245479"/>
            <a:ext cx="2533816" cy="3135452"/>
          </a:xfrm>
          <a:prstGeom prst="rect">
            <a:avLst/>
          </a:prstGeom>
        </p:spPr>
      </p:pic>
    </p:spTree>
    <p:extLst>
      <p:ext uri="{BB962C8B-B14F-4D97-AF65-F5344CB8AC3E}">
        <p14:creationId xmlns:p14="http://schemas.microsoft.com/office/powerpoint/2010/main" val="26965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50743" y="614718"/>
            <a:ext cx="7772400" cy="609600"/>
          </a:xfrm>
        </p:spPr>
        <p:txBody>
          <a:bodyPr>
            <a:normAutofit fontScale="90000"/>
          </a:bodyPr>
          <a:lstStyle/>
          <a:p>
            <a:pPr eaLnBrk="1" hangingPunct="1"/>
            <a:r>
              <a:rPr lang="en-US" altLang="en-US" dirty="0" smtClean="0">
                <a:ea typeface="ＭＳ Ｐゴシック" panose="020B0600070205080204" pitchFamily="34" charset="-128"/>
              </a:rPr>
              <a:t>GoF Patterns</a:t>
            </a:r>
          </a:p>
        </p:txBody>
      </p:sp>
      <p:sp>
        <p:nvSpPr>
          <p:cNvPr id="26627" name="Rectangle 3"/>
          <p:cNvSpPr>
            <a:spLocks noGrp="1" noChangeArrowheads="1"/>
          </p:cNvSpPr>
          <p:nvPr>
            <p:ph type="body" sz="half" idx="1"/>
          </p:nvPr>
        </p:nvSpPr>
        <p:spPr>
          <a:xfrm>
            <a:off x="1984043" y="1645693"/>
            <a:ext cx="4152900" cy="4495800"/>
          </a:xfrm>
        </p:spPr>
        <p:txBody>
          <a:bodyPr>
            <a:normAutofit fontScale="77500" lnSpcReduction="20000"/>
          </a:bodyPr>
          <a:lstStyle/>
          <a:p>
            <a:pPr lvl="1" eaLnBrk="1" hangingPunct="1"/>
            <a:r>
              <a:rPr lang="en-US" altLang="en-US" sz="2800" i="1" dirty="0">
                <a:ea typeface="ＭＳ Ｐゴシック" panose="020B0600070205080204" pitchFamily="34" charset="-128"/>
              </a:rPr>
              <a:t>Creational Patterns</a:t>
            </a:r>
          </a:p>
          <a:p>
            <a:pPr lvl="2" eaLnBrk="1" hangingPunct="1"/>
            <a:r>
              <a:rPr lang="en-US" altLang="en-US" sz="1800" dirty="0">
                <a:solidFill>
                  <a:schemeClr val="tx1"/>
                </a:solidFill>
                <a:ea typeface="ＭＳ Ｐゴシック" panose="020B0600070205080204" pitchFamily="34" charset="-128"/>
              </a:rPr>
              <a:t>Abstract Factory </a:t>
            </a:r>
          </a:p>
          <a:p>
            <a:pPr lvl="2" eaLnBrk="1" hangingPunct="1"/>
            <a:r>
              <a:rPr lang="en-US" altLang="en-US" sz="1800" dirty="0">
                <a:solidFill>
                  <a:schemeClr val="tx1"/>
                </a:solidFill>
                <a:ea typeface="ＭＳ Ｐゴシック" panose="020B0600070205080204" pitchFamily="34" charset="-128"/>
              </a:rPr>
              <a:t>Builder </a:t>
            </a:r>
          </a:p>
          <a:p>
            <a:pPr lvl="2" eaLnBrk="1" hangingPunct="1"/>
            <a:r>
              <a:rPr lang="en-US" altLang="en-US" sz="1800" dirty="0">
                <a:solidFill>
                  <a:schemeClr val="tx1"/>
                </a:solidFill>
                <a:ea typeface="ＭＳ Ｐゴシック" panose="020B0600070205080204" pitchFamily="34" charset="-128"/>
              </a:rPr>
              <a:t>Factory Method </a:t>
            </a:r>
          </a:p>
          <a:p>
            <a:pPr lvl="2" eaLnBrk="1" hangingPunct="1"/>
            <a:r>
              <a:rPr lang="en-US" altLang="en-US" sz="1800" dirty="0">
                <a:solidFill>
                  <a:schemeClr val="tx1"/>
                </a:solidFill>
                <a:ea typeface="ＭＳ Ｐゴシック" panose="020B0600070205080204" pitchFamily="34" charset="-128"/>
              </a:rPr>
              <a:t>Prototype </a:t>
            </a:r>
          </a:p>
          <a:p>
            <a:pPr lvl="2" eaLnBrk="1" hangingPunct="1"/>
            <a:r>
              <a:rPr lang="en-US" altLang="en-US" sz="1800" dirty="0">
                <a:solidFill>
                  <a:schemeClr val="tx1"/>
                </a:solidFill>
                <a:ea typeface="ＭＳ Ｐゴシック" panose="020B0600070205080204" pitchFamily="34" charset="-128"/>
              </a:rPr>
              <a:t>Singleton </a:t>
            </a:r>
          </a:p>
          <a:p>
            <a:pPr lvl="1" eaLnBrk="1" hangingPunct="1"/>
            <a:r>
              <a:rPr lang="en-US" altLang="en-US" sz="2800" i="1" dirty="0">
                <a:ea typeface="ＭＳ Ｐゴシック" panose="020B0600070205080204" pitchFamily="34" charset="-128"/>
              </a:rPr>
              <a:t>Structural Patterns</a:t>
            </a:r>
          </a:p>
          <a:p>
            <a:pPr lvl="2" eaLnBrk="1" hangingPunct="1"/>
            <a:r>
              <a:rPr lang="en-US" altLang="en-US" sz="1800" dirty="0">
                <a:solidFill>
                  <a:schemeClr val="tx1"/>
                </a:solidFill>
                <a:ea typeface="ＭＳ Ｐゴシック" panose="020B0600070205080204" pitchFamily="34" charset="-128"/>
              </a:rPr>
              <a:t>Adapter </a:t>
            </a:r>
          </a:p>
          <a:p>
            <a:pPr lvl="2" eaLnBrk="1" hangingPunct="1"/>
            <a:r>
              <a:rPr lang="en-US" altLang="en-US" sz="1800" dirty="0">
                <a:solidFill>
                  <a:schemeClr val="tx1"/>
                </a:solidFill>
                <a:ea typeface="ＭＳ Ｐゴシック" panose="020B0600070205080204" pitchFamily="34" charset="-128"/>
              </a:rPr>
              <a:t>Bridge</a:t>
            </a:r>
          </a:p>
          <a:p>
            <a:pPr lvl="2" eaLnBrk="1" hangingPunct="1"/>
            <a:r>
              <a:rPr lang="en-US" altLang="en-US" sz="1800" dirty="0">
                <a:solidFill>
                  <a:schemeClr val="tx1"/>
                </a:solidFill>
                <a:ea typeface="ＭＳ Ｐゴシック" panose="020B0600070205080204" pitchFamily="34" charset="-128"/>
              </a:rPr>
              <a:t>Composite </a:t>
            </a:r>
          </a:p>
          <a:p>
            <a:pPr lvl="2" eaLnBrk="1" hangingPunct="1"/>
            <a:r>
              <a:rPr lang="en-US" altLang="en-US" sz="1800" dirty="0">
                <a:solidFill>
                  <a:schemeClr val="tx1"/>
                </a:solidFill>
                <a:ea typeface="ＭＳ Ｐゴシック" panose="020B0600070205080204" pitchFamily="34" charset="-128"/>
              </a:rPr>
              <a:t>Decorator </a:t>
            </a:r>
          </a:p>
          <a:p>
            <a:pPr lvl="2" eaLnBrk="1" hangingPunct="1"/>
            <a:r>
              <a:rPr lang="en-US" altLang="en-US" sz="1800" dirty="0">
                <a:solidFill>
                  <a:schemeClr val="tx1"/>
                </a:solidFill>
                <a:ea typeface="ＭＳ Ｐゴシック" panose="020B0600070205080204" pitchFamily="34" charset="-128"/>
              </a:rPr>
              <a:t>Façade</a:t>
            </a:r>
          </a:p>
          <a:p>
            <a:pPr lvl="2" eaLnBrk="1" hangingPunct="1"/>
            <a:r>
              <a:rPr lang="en-US" altLang="en-US" sz="1800" dirty="0">
                <a:solidFill>
                  <a:schemeClr val="tx1"/>
                </a:solidFill>
                <a:ea typeface="ＭＳ Ｐゴシック" panose="020B0600070205080204" pitchFamily="34" charset="-128"/>
              </a:rPr>
              <a:t>Flyweight </a:t>
            </a:r>
          </a:p>
          <a:p>
            <a:pPr lvl="2" eaLnBrk="1" hangingPunct="1"/>
            <a:r>
              <a:rPr lang="en-US" altLang="en-US" sz="1800" dirty="0">
                <a:solidFill>
                  <a:schemeClr val="tx1"/>
                </a:solidFill>
                <a:ea typeface="ＭＳ Ｐゴシック" panose="020B0600070205080204" pitchFamily="34" charset="-128"/>
              </a:rPr>
              <a:t>Proxy</a:t>
            </a:r>
          </a:p>
        </p:txBody>
      </p:sp>
      <p:sp>
        <p:nvSpPr>
          <p:cNvPr id="26628" name="Rectangle 4"/>
          <p:cNvSpPr>
            <a:spLocks noGrp="1" noChangeArrowheads="1"/>
          </p:cNvSpPr>
          <p:nvPr>
            <p:ph type="body" sz="half" idx="2"/>
          </p:nvPr>
        </p:nvSpPr>
        <p:spPr>
          <a:xfrm>
            <a:off x="6764740" y="1550158"/>
            <a:ext cx="4152900" cy="4591335"/>
          </a:xfrm>
        </p:spPr>
        <p:txBody>
          <a:bodyPr>
            <a:normAutofit fontScale="92500" lnSpcReduction="10000"/>
          </a:bodyPr>
          <a:lstStyle/>
          <a:p>
            <a:pPr lvl="1" eaLnBrk="1" hangingPunct="1"/>
            <a:r>
              <a:rPr lang="en-US" altLang="en-US" sz="2800" i="1" dirty="0">
                <a:ea typeface="ＭＳ Ｐゴシック" panose="020B0600070205080204" pitchFamily="34" charset="-128"/>
              </a:rPr>
              <a:t>Behavioral Patterns</a:t>
            </a:r>
          </a:p>
          <a:p>
            <a:pPr lvl="2" eaLnBrk="1" hangingPunct="1"/>
            <a:r>
              <a:rPr lang="en-US" altLang="en-US" sz="1800" dirty="0">
                <a:solidFill>
                  <a:schemeClr val="tx1"/>
                </a:solidFill>
                <a:ea typeface="ＭＳ Ｐゴシック" panose="020B0600070205080204" pitchFamily="34" charset="-128"/>
              </a:rPr>
              <a:t>Chain of Responsibility</a:t>
            </a:r>
          </a:p>
          <a:p>
            <a:pPr lvl="2" eaLnBrk="1" hangingPunct="1"/>
            <a:r>
              <a:rPr lang="en-US" altLang="en-US" sz="1800" dirty="0">
                <a:solidFill>
                  <a:schemeClr val="tx1"/>
                </a:solidFill>
                <a:ea typeface="ＭＳ Ｐゴシック" panose="020B0600070205080204" pitchFamily="34" charset="-128"/>
              </a:rPr>
              <a:t>Command </a:t>
            </a:r>
          </a:p>
          <a:p>
            <a:pPr lvl="2" eaLnBrk="1" hangingPunct="1"/>
            <a:r>
              <a:rPr lang="en-US" altLang="en-US" sz="1800" dirty="0">
                <a:solidFill>
                  <a:schemeClr val="tx1"/>
                </a:solidFill>
                <a:ea typeface="ＭＳ Ｐゴシック" panose="020B0600070205080204" pitchFamily="34" charset="-128"/>
              </a:rPr>
              <a:t>Interpreter</a:t>
            </a:r>
          </a:p>
          <a:p>
            <a:pPr lvl="2" eaLnBrk="1" hangingPunct="1"/>
            <a:r>
              <a:rPr lang="en-US" altLang="en-US" sz="1800" dirty="0" smtClean="0">
                <a:solidFill>
                  <a:schemeClr val="tx1"/>
                </a:solidFill>
                <a:ea typeface="ＭＳ Ｐゴシック" panose="020B0600070205080204" pitchFamily="34" charset="-128"/>
              </a:rPr>
              <a:t>Iterator </a:t>
            </a:r>
          </a:p>
          <a:p>
            <a:pPr lvl="2" eaLnBrk="1" hangingPunct="1"/>
            <a:r>
              <a:rPr lang="en-US" altLang="en-US" sz="1800" dirty="0">
                <a:solidFill>
                  <a:schemeClr val="tx1"/>
                </a:solidFill>
                <a:ea typeface="ＭＳ Ｐゴシック" panose="020B0600070205080204" pitchFamily="34" charset="-128"/>
              </a:rPr>
              <a:t>Mediator</a:t>
            </a:r>
          </a:p>
          <a:p>
            <a:pPr lvl="2" eaLnBrk="1" hangingPunct="1"/>
            <a:r>
              <a:rPr lang="en-US" altLang="en-US" sz="1800" dirty="0">
                <a:solidFill>
                  <a:schemeClr val="tx1"/>
                </a:solidFill>
                <a:ea typeface="ＭＳ Ｐゴシック" panose="020B0600070205080204" pitchFamily="34" charset="-128"/>
              </a:rPr>
              <a:t>Memento</a:t>
            </a:r>
          </a:p>
          <a:p>
            <a:pPr lvl="2" eaLnBrk="1" hangingPunct="1"/>
            <a:r>
              <a:rPr lang="en-US" altLang="en-US" sz="1800" dirty="0">
                <a:solidFill>
                  <a:schemeClr val="tx1"/>
                </a:solidFill>
                <a:ea typeface="ＭＳ Ｐゴシック" panose="020B0600070205080204" pitchFamily="34" charset="-128"/>
              </a:rPr>
              <a:t>Observer </a:t>
            </a:r>
          </a:p>
          <a:p>
            <a:pPr lvl="2" eaLnBrk="1" hangingPunct="1"/>
            <a:r>
              <a:rPr lang="en-US" altLang="en-US" sz="1800" dirty="0">
                <a:solidFill>
                  <a:schemeClr val="tx1"/>
                </a:solidFill>
                <a:ea typeface="ＭＳ Ｐゴシック" panose="020B0600070205080204" pitchFamily="34" charset="-128"/>
              </a:rPr>
              <a:t>State</a:t>
            </a:r>
          </a:p>
          <a:p>
            <a:pPr lvl="2" eaLnBrk="1" hangingPunct="1"/>
            <a:r>
              <a:rPr lang="en-US" altLang="en-US" sz="1800" dirty="0" smtClean="0">
                <a:solidFill>
                  <a:schemeClr val="tx1"/>
                </a:solidFill>
                <a:ea typeface="ＭＳ Ｐゴシック" panose="020B0600070205080204" pitchFamily="34" charset="-128"/>
              </a:rPr>
              <a:t>Strategy </a:t>
            </a:r>
          </a:p>
          <a:p>
            <a:pPr lvl="2" eaLnBrk="1" hangingPunct="1"/>
            <a:r>
              <a:rPr lang="en-US" altLang="en-US" sz="1800" dirty="0">
                <a:solidFill>
                  <a:schemeClr val="tx1"/>
                </a:solidFill>
                <a:ea typeface="ＭＳ Ｐゴシック" panose="020B0600070205080204" pitchFamily="34" charset="-128"/>
              </a:rPr>
              <a:t>Template Method </a:t>
            </a:r>
          </a:p>
          <a:p>
            <a:pPr lvl="2" eaLnBrk="1" hangingPunct="1"/>
            <a:r>
              <a:rPr lang="en-US" altLang="en-US" sz="1800" dirty="0">
                <a:solidFill>
                  <a:schemeClr val="tx1"/>
                </a:solidFill>
                <a:ea typeface="ＭＳ Ｐゴシック" panose="020B0600070205080204" pitchFamily="34" charset="-128"/>
              </a:rPr>
              <a:t>Visitor</a:t>
            </a:r>
          </a:p>
          <a:p>
            <a:pPr lvl="2" eaLnBrk="1" hangingPunct="1"/>
            <a:endParaRPr lang="en-US" altLang="en-US" sz="1800" dirty="0">
              <a:ea typeface="ＭＳ Ｐゴシック" panose="020B0600070205080204" pitchFamily="34" charset="-128"/>
            </a:endParaRPr>
          </a:p>
        </p:txBody>
      </p:sp>
    </p:spTree>
    <p:extLst>
      <p:ext uri="{BB962C8B-B14F-4D97-AF65-F5344CB8AC3E}">
        <p14:creationId xmlns:p14="http://schemas.microsoft.com/office/powerpoint/2010/main" val="426737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140" y="2265529"/>
            <a:ext cx="9785444" cy="3548418"/>
          </a:xfrm>
        </p:spPr>
        <p:txBody>
          <a:bodyPr>
            <a:normAutofit/>
          </a:bodyPr>
          <a:lstStyle/>
          <a:p>
            <a:pPr marL="0" indent="0">
              <a:lnSpc>
                <a:spcPct val="90000"/>
              </a:lnSpc>
              <a:buNone/>
            </a:pPr>
            <a:endParaRPr lang="en-US" altLang="en-US" sz="2800" dirty="0">
              <a:ea typeface="ＭＳ Ｐゴシック" panose="020B0600070205080204" pitchFamily="34" charset="-128"/>
            </a:endParaRPr>
          </a:p>
          <a:p>
            <a:pPr marL="781200" lvl="1" indent="-457200" algn="just">
              <a:lnSpc>
                <a:spcPct val="90000"/>
              </a:lnSpc>
              <a:buFont typeface="+mj-lt"/>
              <a:buAutoNum type="arabicPeriod"/>
            </a:pP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P</a:t>
            </a:r>
            <a:r>
              <a:rPr lang="en-US" altLang="en-US" sz="2400" i="1" dirty="0" smtClean="0">
                <a:latin typeface="Calibri" panose="020F0502020204030204" pitchFamily="34" charset="0"/>
                <a:ea typeface="ＭＳ Ｐゴシック" panose="020B0600070205080204" pitchFamily="34" charset="-128"/>
                <a:cs typeface="Calibri" panose="020F0502020204030204" pitchFamily="34" charset="0"/>
              </a:rPr>
              <a:t>atterns </a:t>
            </a:r>
            <a:r>
              <a:rPr lang="en-US" altLang="en-US" sz="2400" dirty="0" smtClean="0">
                <a:latin typeface="Calibri" panose="020F0502020204030204" pitchFamily="34" charset="0"/>
                <a:ea typeface="ＭＳ Ｐゴシック" panose="020B0600070205080204" pitchFamily="34" charset="-128"/>
                <a:cs typeface="Calibri" panose="020F0502020204030204" pitchFamily="34" charset="0"/>
              </a:rPr>
              <a:t>do not lead to direct code reuse.</a:t>
            </a:r>
          </a:p>
          <a:p>
            <a:pPr marL="781200" lvl="1" indent="-457200" algn="just">
              <a:lnSpc>
                <a:spcPct val="90000"/>
              </a:lnSpc>
              <a:buFont typeface="+mj-lt"/>
              <a:buAutoNum type="arabicPeriod"/>
            </a:pPr>
            <a:r>
              <a:rPr lang="en-US" sz="2400" dirty="0" smtClean="0">
                <a:latin typeface="Calibri" panose="020F0502020204030204" pitchFamily="34" charset="0"/>
                <a:ea typeface="ＭＳ Ｐゴシック" panose="020B0600070205080204" pitchFamily="34" charset="-128"/>
                <a:cs typeface="Calibri" panose="020F0502020204030204" pitchFamily="34" charset="0"/>
              </a:rPr>
              <a:t>Patterns are deceptively simple. </a:t>
            </a:r>
          </a:p>
          <a:p>
            <a:pPr marL="781200" lvl="1" indent="-457200" algn="just">
              <a:lnSpc>
                <a:spcPct val="90000"/>
              </a:lnSpc>
              <a:buFont typeface="+mj-lt"/>
              <a:buAutoNum type="arabicPeriod"/>
            </a:pPr>
            <a:r>
              <a:rPr lang="en-US" sz="2400" dirty="0" smtClean="0">
                <a:latin typeface="Calibri" panose="020F0502020204030204" pitchFamily="34" charset="0"/>
                <a:ea typeface="ＭＳ Ｐゴシック" panose="020B0600070205080204" pitchFamily="34" charset="-128"/>
                <a:cs typeface="Calibri" panose="020F0502020204030204" pitchFamily="34" charset="0"/>
              </a:rPr>
              <a:t>Patterns are validated by experienced rather than by automated testing. </a:t>
            </a:r>
          </a:p>
          <a:p>
            <a:pPr marL="781200" lvl="1" indent="-457200" algn="just">
              <a:lnSpc>
                <a:spcPct val="90000"/>
              </a:lnSpc>
              <a:buFont typeface="+mj-lt"/>
              <a:buAutoNum type="arabicPeriod"/>
            </a:pPr>
            <a:r>
              <a:rPr lang="en-US" sz="2400" dirty="0" smtClean="0">
                <a:latin typeface="Calibri" panose="020F0502020204030204" pitchFamily="34" charset="0"/>
                <a:ea typeface="ＭＳ Ｐゴシック" panose="020B0600070205080204" pitchFamily="34" charset="-128"/>
                <a:cs typeface="Calibri" panose="020F0502020204030204" pitchFamily="34" charset="0"/>
              </a:rPr>
              <a:t>Integrating patterns into a software development process is a human intensive activity. </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Limitations of design pattern </a:t>
            </a:r>
            <a:endParaRPr lang="en-US" dirty="0"/>
          </a:p>
        </p:txBody>
      </p:sp>
    </p:spTree>
    <p:extLst>
      <p:ext uri="{BB962C8B-B14F-4D97-AF65-F5344CB8AC3E}">
        <p14:creationId xmlns:p14="http://schemas.microsoft.com/office/powerpoint/2010/main" val="365610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Singleton Design </a:t>
            </a:r>
            <a:r>
              <a:rPr lang="en-US" sz="4000" dirty="0"/>
              <a:t>P</a:t>
            </a:r>
            <a:r>
              <a:rPr lang="en-US" sz="4000" dirty="0" smtClean="0"/>
              <a:t>attern</a:t>
            </a:r>
            <a:r>
              <a:rPr lang="en-US" dirty="0" smtClean="0"/>
              <a:t/>
            </a:r>
            <a:br>
              <a:rPr lang="en-US" dirty="0" smtClean="0"/>
            </a:br>
            <a:r>
              <a:rPr lang="en-US" sz="1800" dirty="0" smtClean="0"/>
              <a:t>(creational pattern)</a:t>
            </a:r>
            <a:endParaRPr lang="en-US" sz="1800" dirty="0"/>
          </a:p>
        </p:txBody>
      </p:sp>
    </p:spTree>
    <p:extLst>
      <p:ext uri="{BB962C8B-B14F-4D97-AF65-F5344CB8AC3E}">
        <p14:creationId xmlns:p14="http://schemas.microsoft.com/office/powerpoint/2010/main" val="236828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754" y="2265529"/>
            <a:ext cx="9266829" cy="354841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dirty="0" smtClean="0">
                <a:latin typeface="Calibri" panose="020F0502020204030204" pitchFamily="34" charset="0"/>
                <a:cs typeface="Calibri" panose="020F0502020204030204" pitchFamily="34" charset="0"/>
              </a:rPr>
              <a:t>Sometimes there may be a need to have one and only one instance of a given class during the lifetime of an application. </a:t>
            </a:r>
          </a:p>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dirty="0" smtClean="0">
                <a:latin typeface="Calibri" panose="020F0502020204030204" pitchFamily="34" charset="0"/>
                <a:cs typeface="Calibri" panose="020F0502020204030204" pitchFamily="34" charset="0"/>
              </a:rPr>
              <a:t>Eg. Database Connection</a:t>
            </a:r>
          </a:p>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i="1" dirty="0">
                <a:solidFill>
                  <a:srgbClr val="C00000"/>
                </a:solidFill>
                <a:latin typeface="Calibri" panose="020F0502020204030204" pitchFamily="34" charset="0"/>
                <a:cs typeface="Calibri" panose="020F0502020204030204" pitchFamily="34" charset="0"/>
              </a:rPr>
              <a:t>Singleton Design Pattern </a:t>
            </a:r>
            <a:r>
              <a:rPr lang="en-US" sz="2400" dirty="0">
                <a:latin typeface="Calibri" panose="020F0502020204030204" pitchFamily="34" charset="0"/>
                <a:cs typeface="Calibri" panose="020F0502020204030204" pitchFamily="34" charset="0"/>
              </a:rPr>
              <a:t>ensures that there is only one instance of a class and provides global point of access to it. </a:t>
            </a:r>
          </a:p>
          <a:p>
            <a:pPr marL="0" indent="0">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Singleton Design </a:t>
            </a:r>
            <a:r>
              <a:rPr lang="en-US" dirty="0"/>
              <a:t>P</a:t>
            </a:r>
            <a:r>
              <a:rPr lang="en-US" dirty="0" smtClean="0"/>
              <a:t>attern </a:t>
            </a:r>
            <a:endParaRPr lang="en-US" dirty="0"/>
          </a:p>
        </p:txBody>
      </p:sp>
    </p:spTree>
    <p:extLst>
      <p:ext uri="{BB962C8B-B14F-4D97-AF65-F5344CB8AC3E}">
        <p14:creationId xmlns:p14="http://schemas.microsoft.com/office/powerpoint/2010/main" val="423078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074" y="1924334"/>
            <a:ext cx="4612943" cy="4865426"/>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buNone/>
            </a:pPr>
            <a:r>
              <a:rPr lang="en-US" dirty="0"/>
              <a:t>public class Singleton </a:t>
            </a:r>
            <a:endParaRPr lang="en-US" dirty="0" smtClean="0"/>
          </a:p>
          <a:p>
            <a:pPr marL="0" indent="0">
              <a:lnSpc>
                <a:spcPct val="90000"/>
              </a:lnSpc>
              <a:buNone/>
            </a:pPr>
            <a:r>
              <a:rPr lang="en-US" dirty="0" smtClean="0"/>
              <a:t>{ </a:t>
            </a:r>
            <a:endParaRPr lang="en-US" dirty="0"/>
          </a:p>
          <a:p>
            <a:pPr marL="0" indent="0">
              <a:lnSpc>
                <a:spcPct val="90000"/>
              </a:lnSpc>
              <a:buNone/>
            </a:pPr>
            <a:r>
              <a:rPr lang="en-US" dirty="0"/>
              <a:t>private static Singleton instance; </a:t>
            </a:r>
          </a:p>
          <a:p>
            <a:pPr marL="0" indent="0">
              <a:lnSpc>
                <a:spcPct val="90000"/>
              </a:lnSpc>
              <a:buNone/>
            </a:pPr>
            <a:r>
              <a:rPr lang="en-US" dirty="0"/>
              <a:t>private Singleton() </a:t>
            </a:r>
            <a:r>
              <a:rPr lang="en-US" dirty="0" smtClean="0"/>
              <a:t>   </a:t>
            </a:r>
            <a:r>
              <a:rPr lang="en-US" sz="1400" dirty="0" smtClean="0"/>
              <a:t>// </a:t>
            </a:r>
            <a:r>
              <a:rPr lang="en-US" sz="1400" dirty="0"/>
              <a:t>Private Constructor </a:t>
            </a:r>
          </a:p>
          <a:p>
            <a:pPr marL="324000" lvl="1" indent="0">
              <a:lnSpc>
                <a:spcPct val="90000"/>
              </a:lnSpc>
              <a:buNone/>
            </a:pPr>
            <a:r>
              <a:rPr lang="en-US" sz="1800" dirty="0" smtClean="0"/>
              <a:t> {   } </a:t>
            </a:r>
            <a:endParaRPr lang="en-US" sz="1800" dirty="0"/>
          </a:p>
          <a:p>
            <a:pPr marL="0" indent="0">
              <a:lnSpc>
                <a:spcPct val="90000"/>
              </a:lnSpc>
              <a:buNone/>
            </a:pPr>
            <a:r>
              <a:rPr lang="en-US" dirty="0"/>
              <a:t>public </a:t>
            </a:r>
            <a:r>
              <a:rPr lang="en-US" dirty="0" smtClean="0"/>
              <a:t>static Singleton </a:t>
            </a:r>
            <a:r>
              <a:rPr lang="en-US" dirty="0"/>
              <a:t>getInstance() </a:t>
            </a:r>
          </a:p>
          <a:p>
            <a:pPr marL="324000" lvl="1" indent="0">
              <a:lnSpc>
                <a:spcPct val="90000"/>
              </a:lnSpc>
              <a:buNone/>
            </a:pPr>
            <a:r>
              <a:rPr lang="en-US" sz="1800" dirty="0" smtClean="0"/>
              <a:t>     </a:t>
            </a:r>
            <a:r>
              <a:rPr lang="en-US" sz="1800" dirty="0"/>
              <a:t>{ </a:t>
            </a:r>
          </a:p>
          <a:p>
            <a:pPr marL="594000" lvl="2" indent="0">
              <a:lnSpc>
                <a:spcPct val="90000"/>
              </a:lnSpc>
              <a:buNone/>
            </a:pPr>
            <a:r>
              <a:rPr lang="en-US" sz="1800" dirty="0"/>
              <a:t> if (instance == null) </a:t>
            </a:r>
            <a:endParaRPr lang="en-US" sz="1800" dirty="0" smtClean="0"/>
          </a:p>
          <a:p>
            <a:pPr marL="594000" lvl="2" indent="0">
              <a:lnSpc>
                <a:spcPct val="90000"/>
              </a:lnSpc>
              <a:buNone/>
            </a:pPr>
            <a:r>
              <a:rPr lang="en-US" sz="1800" dirty="0" smtClean="0"/>
              <a:t> { </a:t>
            </a:r>
            <a:r>
              <a:rPr lang="en-US" sz="1800" dirty="0"/>
              <a:t>instance = new Singleton</a:t>
            </a:r>
            <a:r>
              <a:rPr lang="en-US" sz="1800" dirty="0" smtClean="0"/>
              <a:t>(); }</a:t>
            </a:r>
          </a:p>
          <a:p>
            <a:pPr marL="0" indent="0">
              <a:lnSpc>
                <a:spcPct val="90000"/>
              </a:lnSpc>
              <a:buNone/>
            </a:pPr>
            <a:r>
              <a:rPr lang="en-US" dirty="0" smtClean="0"/>
              <a:t>     return </a:t>
            </a:r>
            <a:r>
              <a:rPr lang="en-US" dirty="0"/>
              <a:t>instance; </a:t>
            </a:r>
          </a:p>
          <a:p>
            <a:pPr marL="0" indent="0">
              <a:lnSpc>
                <a:spcPct val="90000"/>
              </a:lnSpc>
              <a:buNone/>
            </a:pPr>
            <a:r>
              <a:rPr lang="en-US" dirty="0"/>
              <a:t> </a:t>
            </a:r>
            <a:r>
              <a:rPr lang="en-US" dirty="0" smtClean="0"/>
              <a:t>          } </a:t>
            </a:r>
          </a:p>
          <a:p>
            <a:pPr marL="0" indent="0">
              <a:lnSpc>
                <a:spcPct val="90000"/>
              </a:lnSpc>
              <a:buNone/>
            </a:pPr>
            <a:r>
              <a:rPr lang="en-US" dirty="0" smtClean="0"/>
              <a:t>}</a:t>
            </a:r>
            <a:endParaRPr lang="en-US" dirty="0"/>
          </a:p>
        </p:txBody>
      </p:sp>
      <p:sp>
        <p:nvSpPr>
          <p:cNvPr id="7" name="Title 6"/>
          <p:cNvSpPr>
            <a:spLocks noGrp="1"/>
          </p:cNvSpPr>
          <p:nvPr>
            <p:ph type="title"/>
          </p:nvPr>
        </p:nvSpPr>
        <p:spPr>
          <a:xfrm>
            <a:off x="2592925" y="624110"/>
            <a:ext cx="8911687" cy="836200"/>
          </a:xfrm>
        </p:spPr>
        <p:txBody>
          <a:bodyPr/>
          <a:lstStyle/>
          <a:p>
            <a:r>
              <a:rPr lang="en-US" dirty="0" smtClean="0"/>
              <a:t>Code for Singleton Design </a:t>
            </a:r>
            <a:r>
              <a:rPr lang="en-US" dirty="0"/>
              <a:t>P</a:t>
            </a:r>
            <a:r>
              <a:rPr lang="en-US" dirty="0" smtClean="0"/>
              <a:t>attern </a:t>
            </a:r>
            <a:endParaRPr lang="en-US" dirty="0"/>
          </a:p>
        </p:txBody>
      </p:sp>
      <p:sp>
        <p:nvSpPr>
          <p:cNvPr id="4" name="Content Placeholder 2"/>
          <p:cNvSpPr txBox="1">
            <a:spLocks/>
          </p:cNvSpPr>
          <p:nvPr/>
        </p:nvSpPr>
        <p:spPr>
          <a:xfrm>
            <a:off x="6469039" y="2224585"/>
            <a:ext cx="5308979" cy="32376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C0504D"/>
              </a:buClr>
              <a:buFont typeface="Wingdings 2" panose="05020102010507070707" pitchFamily="18" charset="2"/>
              <a:buNone/>
            </a:pPr>
            <a:r>
              <a:rPr lang="en-US" sz="2000" dirty="0" smtClean="0">
                <a:solidFill>
                  <a:srgbClr val="1F497D"/>
                </a:solidFill>
                <a:latin typeface="Calibri" panose="020F0502020204030204" pitchFamily="34" charset="0"/>
                <a:cs typeface="Calibri" panose="020F0502020204030204" pitchFamily="34" charset="0"/>
              </a:rPr>
              <a:t>public class testsingleton </a:t>
            </a:r>
          </a:p>
          <a:p>
            <a:pPr marL="0" indent="0">
              <a:lnSpc>
                <a:spcPct val="90000"/>
              </a:lnSpc>
              <a:buClr>
                <a:srgbClr val="C0504D"/>
              </a:buClr>
              <a:buFont typeface="Wingdings 2" panose="05020102010507070707" pitchFamily="18" charset="2"/>
              <a:buNone/>
            </a:pPr>
            <a:r>
              <a:rPr lang="en-US" sz="2000" dirty="0" smtClean="0">
                <a:solidFill>
                  <a:srgbClr val="1F497D"/>
                </a:solidFill>
                <a:latin typeface="Calibri" panose="020F0502020204030204" pitchFamily="34" charset="0"/>
                <a:cs typeface="Calibri" panose="020F0502020204030204" pitchFamily="34" charset="0"/>
              </a:rPr>
              <a:t> { </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p</a:t>
            </a:r>
            <a:r>
              <a:rPr lang="en-US" sz="2000" dirty="0" smtClean="0">
                <a:solidFill>
                  <a:srgbClr val="1F497D"/>
                </a:solidFill>
                <a:latin typeface="Calibri" panose="020F0502020204030204" pitchFamily="34" charset="0"/>
                <a:cs typeface="Calibri" panose="020F0502020204030204" pitchFamily="34" charset="0"/>
              </a:rPr>
              <a:t>ublic static void main (String </a:t>
            </a:r>
            <a:r>
              <a:rPr lang="en-US" sz="2000" dirty="0" err="1" smtClean="0">
                <a:solidFill>
                  <a:srgbClr val="1F497D"/>
                </a:solidFill>
                <a:latin typeface="Calibri" panose="020F0502020204030204" pitchFamily="34" charset="0"/>
                <a:cs typeface="Calibri" panose="020F0502020204030204" pitchFamily="34" charset="0"/>
              </a:rPr>
              <a:t>args</a:t>
            </a:r>
            <a:r>
              <a:rPr lang="en-US" sz="2000" dirty="0" smtClean="0">
                <a:solidFill>
                  <a:srgbClr val="1F497D"/>
                </a:solidFill>
                <a:latin typeface="Calibri" panose="020F0502020204030204" pitchFamily="34" charset="0"/>
                <a:cs typeface="Calibri" panose="020F0502020204030204" pitchFamily="34" charset="0"/>
              </a:rPr>
              <a:t>[])</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r>
              <a:rPr lang="en-US" sz="2000" dirty="0" smtClean="0">
                <a:solidFill>
                  <a:srgbClr val="1F497D"/>
                </a:solidFill>
                <a:latin typeface="Calibri" panose="020F0502020204030204" pitchFamily="34" charset="0"/>
                <a:cs typeface="Calibri" panose="020F0502020204030204" pitchFamily="34" charset="0"/>
              </a:rPr>
              <a:t>{</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r>
              <a:rPr lang="en-US" sz="2000" dirty="0" smtClean="0">
                <a:solidFill>
                  <a:srgbClr val="1F497D"/>
                </a:solidFill>
                <a:latin typeface="Calibri" panose="020F0502020204030204" pitchFamily="34" charset="0"/>
                <a:cs typeface="Calibri" panose="020F0502020204030204" pitchFamily="34" charset="0"/>
              </a:rPr>
              <a:t>Singleton.getInstance();  </a:t>
            </a:r>
            <a:r>
              <a:rPr lang="en-US" sz="1400" dirty="0" smtClean="0">
                <a:solidFill>
                  <a:srgbClr val="1F497D"/>
                </a:solidFill>
                <a:latin typeface="Calibri" panose="020F0502020204030204" pitchFamily="34" charset="0"/>
                <a:cs typeface="Calibri" panose="020F0502020204030204" pitchFamily="34" charset="0"/>
              </a:rPr>
              <a:t>// call to static method</a:t>
            </a:r>
          </a:p>
          <a:p>
            <a:pPr marL="0" indent="0">
              <a:lnSpc>
                <a:spcPct val="90000"/>
              </a:lnSpc>
              <a:buClr>
                <a:srgbClr val="C0504D"/>
              </a:buClr>
              <a:buFont typeface="Wingdings 2" panose="05020102010507070707" pitchFamily="18" charset="2"/>
              <a:buNone/>
            </a:pPr>
            <a:r>
              <a:rPr lang="en-US" sz="2000" dirty="0">
                <a:solidFill>
                  <a:srgbClr val="1F497D"/>
                </a:solidFill>
                <a:latin typeface="Calibri" panose="020F0502020204030204" pitchFamily="34" charset="0"/>
                <a:cs typeface="Calibri" panose="020F0502020204030204" pitchFamily="34" charset="0"/>
              </a:rPr>
              <a:t>	</a:t>
            </a:r>
            <a:r>
              <a:rPr lang="en-US" sz="2000" dirty="0" smtClean="0">
                <a:solidFill>
                  <a:srgbClr val="1F497D"/>
                </a:solidFill>
                <a:latin typeface="Calibri" panose="020F0502020204030204" pitchFamily="34" charset="0"/>
                <a:cs typeface="Calibri" panose="020F0502020204030204" pitchFamily="34" charset="0"/>
              </a:rPr>
              <a:t>}</a:t>
            </a:r>
          </a:p>
          <a:p>
            <a:pPr marL="0" indent="0">
              <a:lnSpc>
                <a:spcPct val="90000"/>
              </a:lnSpc>
              <a:buClr>
                <a:srgbClr val="C0504D"/>
              </a:buClr>
              <a:buFont typeface="Wingdings 2" panose="05020102010507070707" pitchFamily="18" charset="2"/>
              <a:buNone/>
            </a:pPr>
            <a:r>
              <a:rPr lang="en-US" sz="2000" dirty="0" smtClean="0">
                <a:solidFill>
                  <a:srgbClr val="1F497D"/>
                </a:solidFill>
                <a:latin typeface="Calibri" panose="020F0502020204030204" pitchFamily="34" charset="0"/>
                <a:cs typeface="Calibri" panose="020F0502020204030204" pitchFamily="34" charset="0"/>
              </a:rPr>
              <a:t> }</a:t>
            </a:r>
            <a:endParaRPr lang="en-US" sz="2000" dirty="0">
              <a:solidFill>
                <a:srgbClr val="1F497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809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4148" y="818866"/>
            <a:ext cx="9812741" cy="709684"/>
          </a:xfrm>
        </p:spPr>
        <p:txBody>
          <a:bodyPr>
            <a:normAutofit/>
          </a:bodyPr>
          <a:lstStyle/>
          <a:p>
            <a:r>
              <a:rPr lang="en-US" dirty="0" smtClean="0"/>
              <a:t>Agenda of Week # 14</a:t>
            </a:r>
            <a:endParaRPr lang="en-US" dirty="0"/>
          </a:p>
        </p:txBody>
      </p:sp>
      <p:sp>
        <p:nvSpPr>
          <p:cNvPr id="5" name="Content Placeholder 4"/>
          <p:cNvSpPr>
            <a:spLocks noGrp="1"/>
          </p:cNvSpPr>
          <p:nvPr>
            <p:ph idx="1"/>
          </p:nvPr>
        </p:nvSpPr>
        <p:spPr>
          <a:xfrm>
            <a:off x="1125938" y="2606723"/>
            <a:ext cx="6789764" cy="1828799"/>
          </a:xfrm>
        </p:spPr>
        <p:txBody>
          <a:bodyPr>
            <a:normAutofit/>
          </a:bodyPr>
          <a:lstStyle/>
          <a:p>
            <a:r>
              <a:rPr lang="en-US" sz="2400" dirty="0" smtClean="0">
                <a:latin typeface="Calibri" panose="020F0502020204030204" pitchFamily="34" charset="0"/>
                <a:cs typeface="Calibri" panose="020F0502020204030204" pitchFamily="34" charset="0"/>
              </a:rPr>
              <a:t>Design Patterns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306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8358" y="2265529"/>
            <a:ext cx="8980226" cy="3548418"/>
          </a:xfrm>
        </p:spPr>
        <p:txBody>
          <a:bodyPr>
            <a:normAutofit/>
          </a:bodyPr>
          <a:lstStyle/>
          <a:p>
            <a:pPr marL="0" indent="0">
              <a:lnSpc>
                <a:spcPct val="90000"/>
              </a:lnSpc>
              <a:buNone/>
            </a:pPr>
            <a:r>
              <a:rPr lang="en-US" sz="2400" b="1" u="sng" dirty="0" smtClean="0"/>
              <a:t>Problem Statement:</a:t>
            </a:r>
          </a:p>
          <a:p>
            <a:pPr marL="0" indent="0" algn="just">
              <a:lnSpc>
                <a:spcPct val="90000"/>
              </a:lnSpc>
              <a:buNone/>
            </a:pPr>
            <a:r>
              <a:rPr lang="en-US" sz="2200" dirty="0">
                <a:latin typeface="Calibri" panose="020F0502020204030204" pitchFamily="34" charset="0"/>
                <a:cs typeface="Calibri" panose="020F0502020204030204" pitchFamily="34" charset="0"/>
              </a:rPr>
              <a:t>In Chocolate manufacturing industry, there are computer controlled chocolate boilers. The job of boiler is to take in milk and chocolate, bring them to boil and then pass it on to the next phase of chocolate manufacturing process. </a:t>
            </a:r>
            <a:endParaRPr lang="en-US" sz="2200" dirty="0" smtClean="0">
              <a:latin typeface="Calibri" panose="020F0502020204030204" pitchFamily="34" charset="0"/>
              <a:cs typeface="Calibri" panose="020F0502020204030204" pitchFamily="34" charset="0"/>
            </a:endParaRPr>
          </a:p>
          <a:p>
            <a:pPr marL="0" indent="0" algn="just">
              <a:lnSpc>
                <a:spcPct val="90000"/>
              </a:lnSpc>
              <a:buNone/>
            </a:pPr>
            <a:r>
              <a:rPr lang="en-US" sz="2200" dirty="0" smtClean="0">
                <a:latin typeface="Calibri" panose="020F0502020204030204" pitchFamily="34" charset="0"/>
                <a:cs typeface="Calibri" panose="020F0502020204030204" pitchFamily="34" charset="0"/>
              </a:rPr>
              <a:t>We </a:t>
            </a:r>
            <a:r>
              <a:rPr lang="en-US" sz="2200" dirty="0">
                <a:latin typeface="Calibri" panose="020F0502020204030204" pitchFamily="34" charset="0"/>
                <a:cs typeface="Calibri" panose="020F0502020204030204" pitchFamily="34" charset="0"/>
              </a:rPr>
              <a:t>have to make sure that bad things don’t happen like filling the filled boiler or boiling empty boiler or draining out </a:t>
            </a:r>
            <a:r>
              <a:rPr lang="en-US" sz="2200" dirty="0" err="1">
                <a:latin typeface="Calibri" panose="020F0502020204030204" pitchFamily="34" charset="0"/>
                <a:cs typeface="Calibri" panose="020F0502020204030204" pitchFamily="34" charset="0"/>
              </a:rPr>
              <a:t>unboiled</a:t>
            </a:r>
            <a:r>
              <a:rPr lang="en-US" sz="2200" dirty="0">
                <a:latin typeface="Calibri" panose="020F0502020204030204" pitchFamily="34" charset="0"/>
                <a:cs typeface="Calibri" panose="020F0502020204030204" pitchFamily="34" charset="0"/>
              </a:rPr>
              <a:t> mixture. </a:t>
            </a:r>
          </a:p>
        </p:txBody>
      </p:sp>
      <p:sp>
        <p:nvSpPr>
          <p:cNvPr id="7" name="Title 6"/>
          <p:cNvSpPr>
            <a:spLocks noGrp="1"/>
          </p:cNvSpPr>
          <p:nvPr>
            <p:ph type="title"/>
          </p:nvPr>
        </p:nvSpPr>
        <p:spPr/>
        <p:txBody>
          <a:bodyPr/>
          <a:lstStyle/>
          <a:p>
            <a:r>
              <a:rPr lang="en-US" dirty="0" smtClean="0"/>
              <a:t>Singleton design pattern </a:t>
            </a:r>
            <a:endParaRPr lang="en-US" dirty="0"/>
          </a:p>
        </p:txBody>
      </p:sp>
    </p:spTree>
    <p:extLst>
      <p:ext uri="{BB962C8B-B14F-4D97-AF65-F5344CB8AC3E}">
        <p14:creationId xmlns:p14="http://schemas.microsoft.com/office/powerpoint/2010/main" val="102237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764" y="2224584"/>
            <a:ext cx="4612943" cy="3814548"/>
          </a:xfrm>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buNone/>
            </a:pPr>
            <a:r>
              <a:rPr lang="en-US" dirty="0"/>
              <a:t>public class </a:t>
            </a:r>
            <a:r>
              <a:rPr lang="en-US" dirty="0" err="1"/>
              <a:t>ChocolateBoiler</a:t>
            </a:r>
            <a:r>
              <a:rPr lang="en-US" dirty="0"/>
              <a:t> { </a:t>
            </a:r>
          </a:p>
          <a:p>
            <a:pPr marL="0" indent="0">
              <a:lnSpc>
                <a:spcPct val="90000"/>
              </a:lnSpc>
              <a:buNone/>
            </a:pPr>
            <a:r>
              <a:rPr lang="en-US" dirty="0"/>
              <a:t>private </a:t>
            </a:r>
            <a:r>
              <a:rPr lang="en-US" dirty="0" err="1"/>
              <a:t>boolean</a:t>
            </a:r>
            <a:r>
              <a:rPr lang="en-US" dirty="0"/>
              <a:t> empty; </a:t>
            </a:r>
          </a:p>
          <a:p>
            <a:pPr marL="0" indent="0">
              <a:lnSpc>
                <a:spcPct val="90000"/>
              </a:lnSpc>
              <a:buNone/>
            </a:pPr>
            <a:r>
              <a:rPr lang="en-US" dirty="0"/>
              <a:t>private </a:t>
            </a:r>
            <a:r>
              <a:rPr lang="en-US" dirty="0" err="1"/>
              <a:t>boolean</a:t>
            </a:r>
            <a:r>
              <a:rPr lang="en-US" dirty="0"/>
              <a:t> boiled; </a:t>
            </a:r>
          </a:p>
          <a:p>
            <a:pPr marL="0" indent="0">
              <a:lnSpc>
                <a:spcPct val="90000"/>
              </a:lnSpc>
              <a:buNone/>
            </a:pPr>
            <a:r>
              <a:rPr lang="en-US" dirty="0"/>
              <a:t>private static </a:t>
            </a:r>
            <a:r>
              <a:rPr lang="en-US" dirty="0" err="1"/>
              <a:t>ChocolateBoiler</a:t>
            </a:r>
            <a:r>
              <a:rPr lang="en-US" dirty="0"/>
              <a:t> </a:t>
            </a:r>
            <a:r>
              <a:rPr lang="en-US" dirty="0" err="1"/>
              <a:t>uniqueins</a:t>
            </a:r>
            <a:r>
              <a:rPr lang="en-US" dirty="0"/>
              <a:t>;</a:t>
            </a:r>
          </a:p>
          <a:p>
            <a:pPr marL="0" indent="0">
              <a:lnSpc>
                <a:spcPct val="90000"/>
              </a:lnSpc>
              <a:buNone/>
            </a:pPr>
            <a:r>
              <a:rPr lang="en-US" dirty="0"/>
              <a:t>private </a:t>
            </a:r>
            <a:r>
              <a:rPr lang="en-US" dirty="0" err="1"/>
              <a:t>ChocolateBoiler</a:t>
            </a:r>
            <a:r>
              <a:rPr lang="en-US" dirty="0"/>
              <a:t>() </a:t>
            </a:r>
          </a:p>
          <a:p>
            <a:pPr marL="0" indent="0">
              <a:lnSpc>
                <a:spcPct val="90000"/>
              </a:lnSpc>
              <a:buNone/>
            </a:pPr>
            <a:r>
              <a:rPr lang="en-US" dirty="0"/>
              <a:t>{ </a:t>
            </a:r>
          </a:p>
          <a:p>
            <a:pPr marL="0" indent="0">
              <a:lnSpc>
                <a:spcPct val="90000"/>
              </a:lnSpc>
              <a:buNone/>
            </a:pPr>
            <a:r>
              <a:rPr lang="en-US" dirty="0"/>
              <a:t>empty=true; </a:t>
            </a:r>
          </a:p>
          <a:p>
            <a:pPr marL="0" indent="0">
              <a:lnSpc>
                <a:spcPct val="90000"/>
              </a:lnSpc>
              <a:buNone/>
            </a:pPr>
            <a:r>
              <a:rPr lang="en-US" dirty="0"/>
              <a:t>boiled=false; </a:t>
            </a:r>
          </a:p>
          <a:p>
            <a:pPr marL="0" indent="0">
              <a:lnSpc>
                <a:spcPct val="90000"/>
              </a:lnSpc>
              <a:buNone/>
            </a:pPr>
            <a:r>
              <a:rPr lang="en-US" dirty="0"/>
              <a:t>}</a:t>
            </a:r>
          </a:p>
        </p:txBody>
      </p:sp>
      <p:sp>
        <p:nvSpPr>
          <p:cNvPr id="7" name="Title 6"/>
          <p:cNvSpPr>
            <a:spLocks noGrp="1"/>
          </p:cNvSpPr>
          <p:nvPr>
            <p:ph type="title"/>
          </p:nvPr>
        </p:nvSpPr>
        <p:spPr/>
        <p:txBody>
          <a:bodyPr/>
          <a:lstStyle/>
          <a:p>
            <a:r>
              <a:rPr lang="en-US" dirty="0" smtClean="0"/>
              <a:t>Code</a:t>
            </a:r>
            <a:endParaRPr lang="en-US" dirty="0"/>
          </a:p>
        </p:txBody>
      </p:sp>
      <p:sp>
        <p:nvSpPr>
          <p:cNvPr id="4" name="Content Placeholder 2"/>
          <p:cNvSpPr txBox="1">
            <a:spLocks/>
          </p:cNvSpPr>
          <p:nvPr/>
        </p:nvSpPr>
        <p:spPr>
          <a:xfrm>
            <a:off x="6605517" y="1836760"/>
            <a:ext cx="5308979" cy="457882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Clr>
                <a:srgbClr val="C0504D"/>
              </a:buClr>
              <a:buFont typeface="Wingdings 2" panose="05020102010507070707" pitchFamily="18" charset="2"/>
              <a:buNone/>
            </a:pPr>
            <a:r>
              <a:rPr lang="en-US" dirty="0">
                <a:solidFill>
                  <a:prstClr val="black"/>
                </a:solidFill>
              </a:rPr>
              <a:t>public static </a:t>
            </a:r>
            <a:r>
              <a:rPr lang="en-US" dirty="0" err="1">
                <a:solidFill>
                  <a:prstClr val="black"/>
                </a:solidFill>
              </a:rPr>
              <a:t>ChocolateBoiler</a:t>
            </a:r>
            <a:r>
              <a:rPr lang="en-US" dirty="0">
                <a:solidFill>
                  <a:prstClr val="black"/>
                </a:solidFill>
              </a:rPr>
              <a:t> getInstance() </a:t>
            </a:r>
          </a:p>
          <a:p>
            <a:pPr marL="0" indent="0">
              <a:lnSpc>
                <a:spcPct val="90000"/>
              </a:lnSpc>
              <a:buClr>
                <a:srgbClr val="C0504D"/>
              </a:buClr>
              <a:buFont typeface="Wingdings 2" panose="05020102010507070707" pitchFamily="18" charset="2"/>
              <a:buNone/>
            </a:pP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if(</a:t>
            </a:r>
            <a:r>
              <a:rPr lang="en-US" dirty="0" err="1">
                <a:solidFill>
                  <a:prstClr val="black"/>
                </a:solidFill>
              </a:rPr>
              <a:t>uniqueins</a:t>
            </a:r>
            <a:r>
              <a:rPr lang="en-US" dirty="0">
                <a:solidFill>
                  <a:prstClr val="black"/>
                </a:solidFill>
              </a:rPr>
              <a:t>==null) </a:t>
            </a:r>
          </a:p>
          <a:p>
            <a:pPr marL="324000" lvl="1" indent="0">
              <a:lnSpc>
                <a:spcPct val="90000"/>
              </a:lnSpc>
              <a:buClr>
                <a:srgbClr val="C0504D"/>
              </a:buClr>
              <a:buFont typeface="Wingdings 2" panose="05020102010507070707" pitchFamily="18" charset="2"/>
              <a:buNone/>
            </a:pP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 </a:t>
            </a:r>
            <a:r>
              <a:rPr lang="en-US" dirty="0" err="1">
                <a:solidFill>
                  <a:prstClr val="black"/>
                </a:solidFill>
              </a:rPr>
              <a:t>uniqueins</a:t>
            </a:r>
            <a:r>
              <a:rPr lang="en-US" dirty="0">
                <a:solidFill>
                  <a:prstClr val="black"/>
                </a:solidFill>
              </a:rPr>
              <a:t>=new </a:t>
            </a:r>
            <a:r>
              <a:rPr lang="en-US" dirty="0" err="1">
                <a:solidFill>
                  <a:prstClr val="black"/>
                </a:solidFill>
              </a:rPr>
              <a:t>ChocolateBoiler</a:t>
            </a:r>
            <a:r>
              <a:rPr lang="en-US" dirty="0">
                <a:solidFill>
                  <a:prstClr val="black"/>
                </a:solidFill>
              </a:rPr>
              <a:t>();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getInstance().fill();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getInstance().boil(); </a:t>
            </a:r>
          </a:p>
          <a:p>
            <a:pPr marL="324000" lvl="1" indent="0">
              <a:lnSpc>
                <a:spcPct val="90000"/>
              </a:lnSpc>
              <a:buClr>
                <a:srgbClr val="C0504D"/>
              </a:buClr>
              <a:buFont typeface="Wingdings 2" panose="05020102010507070707" pitchFamily="18" charset="2"/>
              <a:buNone/>
            </a:pPr>
            <a:r>
              <a:rPr lang="en-US" dirty="0">
                <a:solidFill>
                  <a:prstClr val="black"/>
                </a:solidFill>
              </a:rPr>
              <a:t> getInstance().drain(); </a:t>
            </a:r>
          </a:p>
          <a:p>
            <a:pPr marL="324000" lvl="1" indent="0">
              <a:lnSpc>
                <a:spcPct val="90000"/>
              </a:lnSpc>
              <a:buClr>
                <a:srgbClr val="C0504D"/>
              </a:buClr>
              <a:buFont typeface="Wingdings 2" panose="05020102010507070707" pitchFamily="18" charset="2"/>
              <a:buNone/>
            </a:pPr>
            <a:r>
              <a:rPr lang="en-US" dirty="0">
                <a:solidFill>
                  <a:prstClr val="black"/>
                </a:solidFill>
              </a:rPr>
              <a:t>} </a:t>
            </a:r>
          </a:p>
          <a:p>
            <a:pPr marL="0" indent="0">
              <a:lnSpc>
                <a:spcPct val="90000"/>
              </a:lnSpc>
              <a:buClr>
                <a:srgbClr val="C0504D"/>
              </a:buClr>
              <a:buFont typeface="Wingdings 2" panose="05020102010507070707" pitchFamily="18" charset="2"/>
              <a:buNone/>
            </a:pPr>
            <a:r>
              <a:rPr lang="en-US" dirty="0" smtClean="0">
                <a:solidFill>
                  <a:prstClr val="black"/>
                </a:solidFill>
              </a:rPr>
              <a:t> return </a:t>
            </a:r>
            <a:r>
              <a:rPr lang="en-US" dirty="0" err="1">
                <a:solidFill>
                  <a:prstClr val="black"/>
                </a:solidFill>
              </a:rPr>
              <a:t>uniqueins</a:t>
            </a:r>
            <a:r>
              <a:rPr lang="en-US" dirty="0">
                <a:solidFill>
                  <a:prstClr val="black"/>
                </a:solidFill>
              </a:rPr>
              <a:t>; </a:t>
            </a:r>
          </a:p>
          <a:p>
            <a:pPr marL="0" indent="0">
              <a:lnSpc>
                <a:spcPct val="90000"/>
              </a:lnSpc>
              <a:buClr>
                <a:srgbClr val="C0504D"/>
              </a:buClr>
              <a:buFont typeface="Wingdings 2" panose="05020102010507070707" pitchFamily="18" charset="2"/>
              <a:buNone/>
            </a:pPr>
            <a:r>
              <a:rPr lang="en-US" dirty="0">
                <a:solidFill>
                  <a:prstClr val="black"/>
                </a:solidFill>
              </a:rPr>
              <a:t>}</a:t>
            </a:r>
            <a:endParaRPr lang="en-US" dirty="0" smtClean="0">
              <a:solidFill>
                <a:prstClr val="black"/>
              </a:solidFill>
            </a:endParaRPr>
          </a:p>
        </p:txBody>
      </p:sp>
    </p:spTree>
    <p:extLst>
      <p:ext uri="{BB962C8B-B14F-4D97-AF65-F5344CB8AC3E}">
        <p14:creationId xmlns:p14="http://schemas.microsoft.com/office/powerpoint/2010/main" val="74779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754" y="2265529"/>
            <a:ext cx="9266829" cy="354841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nSpc>
                <a:spcPct val="90000"/>
              </a:lnSpc>
              <a:buNone/>
            </a:pPr>
            <a:r>
              <a:rPr lang="en-US" sz="2400" dirty="0" smtClean="0">
                <a:latin typeface="Calibri" panose="020F0502020204030204" pitchFamily="34" charset="0"/>
                <a:cs typeface="Calibri" panose="020F0502020204030204" pitchFamily="34" charset="0"/>
              </a:rPr>
              <a:t>We have two options for implementing a singleton. </a:t>
            </a:r>
          </a:p>
          <a:p>
            <a:pPr marL="0" indent="0">
              <a:lnSpc>
                <a:spcPct val="90000"/>
              </a:lnSpc>
              <a:buNone/>
            </a:pPr>
            <a:endParaRPr lang="en-US" sz="2400" dirty="0" smtClean="0">
              <a:latin typeface="Calibri" panose="020F0502020204030204" pitchFamily="34" charset="0"/>
              <a:cs typeface="Calibri" panose="020F0502020204030204" pitchFamily="34" charset="0"/>
            </a:endParaRPr>
          </a:p>
          <a:p>
            <a:pPr>
              <a:lnSpc>
                <a:spcPct val="90000"/>
              </a:lnSpc>
            </a:pPr>
            <a:r>
              <a:rPr lang="en-US" sz="2400" dirty="0" smtClean="0">
                <a:latin typeface="Calibri" panose="020F0502020204030204" pitchFamily="34" charset="0"/>
                <a:cs typeface="Calibri" panose="020F0502020204030204" pitchFamily="34" charset="0"/>
              </a:rPr>
              <a:t>Early Initialization – Eager Singleton </a:t>
            </a:r>
          </a:p>
          <a:p>
            <a:pPr lvl="1">
              <a:lnSpc>
                <a:spcPct val="90000"/>
              </a:lnSpc>
            </a:pPr>
            <a:r>
              <a:rPr lang="en-US" sz="1800" dirty="0" smtClean="0">
                <a:latin typeface="Calibri" panose="020F0502020204030204" pitchFamily="34" charset="0"/>
                <a:cs typeface="Calibri" panose="020F0502020204030204" pitchFamily="34" charset="0"/>
              </a:rPr>
              <a:t>Create singleton as soon as the class is loaded.</a:t>
            </a:r>
          </a:p>
          <a:p>
            <a:pPr lvl="1">
              <a:lnSpc>
                <a:spcPct val="90000"/>
              </a:lnSpc>
            </a:pPr>
            <a:endParaRPr lang="en-US" sz="1800" dirty="0" smtClean="0">
              <a:latin typeface="Calibri" panose="020F0502020204030204" pitchFamily="34" charset="0"/>
              <a:cs typeface="Calibri" panose="020F0502020204030204" pitchFamily="34" charset="0"/>
            </a:endParaRPr>
          </a:p>
          <a:p>
            <a:pPr>
              <a:lnSpc>
                <a:spcPct val="90000"/>
              </a:lnSpc>
            </a:pPr>
            <a:r>
              <a:rPr lang="en-US" sz="2400" dirty="0" smtClean="0">
                <a:latin typeface="Calibri" panose="020F0502020204030204" pitchFamily="34" charset="0"/>
                <a:cs typeface="Calibri" panose="020F0502020204030204" pitchFamily="34" charset="0"/>
              </a:rPr>
              <a:t>Lazy Initialization – Lazy Singleton</a:t>
            </a:r>
          </a:p>
          <a:p>
            <a:pPr lvl="1">
              <a:lnSpc>
                <a:spcPct val="90000"/>
              </a:lnSpc>
            </a:pPr>
            <a:r>
              <a:rPr lang="en-US" sz="1800" dirty="0" smtClean="0">
                <a:latin typeface="Calibri" panose="020F0502020204030204" pitchFamily="34" charset="0"/>
                <a:cs typeface="Calibri" panose="020F0502020204030204" pitchFamily="34" charset="0"/>
              </a:rPr>
              <a:t>Singleton is created when it is required.</a:t>
            </a:r>
          </a:p>
          <a:p>
            <a:pPr lvl="1">
              <a:lnSpc>
                <a:spcPct val="90000"/>
              </a:lnSpc>
            </a:pPr>
            <a:endParaRPr lang="en-US" sz="1800" dirty="0">
              <a:latin typeface="Calibri" panose="020F0502020204030204" pitchFamily="34" charset="0"/>
              <a:cs typeface="Calibri" panose="020F0502020204030204" pitchFamily="34" charset="0"/>
            </a:endParaRPr>
          </a:p>
          <a:p>
            <a:pPr marL="0" indent="0">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Singleton Design </a:t>
            </a:r>
            <a:r>
              <a:rPr lang="en-US" dirty="0"/>
              <a:t>P</a:t>
            </a:r>
            <a:r>
              <a:rPr lang="en-US" dirty="0" smtClean="0"/>
              <a:t>attern </a:t>
            </a:r>
            <a:endParaRPr lang="en-US" dirty="0"/>
          </a:p>
        </p:txBody>
      </p:sp>
    </p:spTree>
    <p:extLst>
      <p:ext uri="{BB962C8B-B14F-4D97-AF65-F5344CB8AC3E}">
        <p14:creationId xmlns:p14="http://schemas.microsoft.com/office/powerpoint/2010/main" val="27638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974" y="2183641"/>
            <a:ext cx="8915399" cy="1365441"/>
          </a:xfrm>
        </p:spPr>
        <p:txBody>
          <a:bodyPr/>
          <a:lstStyle/>
          <a:p>
            <a:r>
              <a:rPr lang="en-US" dirty="0"/>
              <a:t>F</a:t>
            </a:r>
            <a:r>
              <a:rPr lang="en-US" dirty="0" smtClean="0"/>
              <a:t>actory </a:t>
            </a:r>
            <a:r>
              <a:rPr lang="en-US" dirty="0"/>
              <a:t>D</a:t>
            </a:r>
            <a:r>
              <a:rPr lang="en-US" dirty="0" smtClean="0"/>
              <a:t>esign </a:t>
            </a:r>
            <a:r>
              <a:rPr lang="en-US" dirty="0"/>
              <a:t>P</a:t>
            </a:r>
            <a:r>
              <a:rPr lang="en-US" dirty="0" smtClean="0"/>
              <a:t>attern</a:t>
            </a:r>
            <a:r>
              <a:rPr lang="en-US" dirty="0"/>
              <a:t/>
            </a:r>
            <a:br>
              <a:rPr lang="en-US" dirty="0"/>
            </a:br>
            <a:r>
              <a:rPr lang="en-US" sz="2000" dirty="0"/>
              <a:t>(creational pattern)</a:t>
            </a:r>
          </a:p>
        </p:txBody>
      </p:sp>
    </p:spTree>
    <p:extLst>
      <p:ext uri="{BB962C8B-B14F-4D97-AF65-F5344CB8AC3E}">
        <p14:creationId xmlns:p14="http://schemas.microsoft.com/office/powerpoint/2010/main" val="209332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654" y="3070747"/>
            <a:ext cx="8434316" cy="1651378"/>
          </a:xfrm>
        </p:spPr>
        <p:txBody>
          <a:bodyPr>
            <a:normAutofit/>
          </a:bodyPr>
          <a:lstStyle/>
          <a:p>
            <a:pPr marL="0" indent="0" algn="just">
              <a:lnSpc>
                <a:spcPct val="90000"/>
              </a:lnSpc>
              <a:buNone/>
            </a:pPr>
            <a:r>
              <a:rPr lang="en-US" sz="2400" dirty="0" smtClean="0">
                <a:latin typeface="Calibri" panose="020F0502020204030204" pitchFamily="34" charset="0"/>
                <a:cs typeface="Calibri" panose="020F0502020204030204" pitchFamily="34" charset="0"/>
              </a:rPr>
              <a:t>Factory </a:t>
            </a:r>
            <a:r>
              <a:rPr lang="en-US" sz="2400" dirty="0">
                <a:latin typeface="Calibri" panose="020F0502020204030204" pitchFamily="34" charset="0"/>
                <a:cs typeface="Calibri" panose="020F0502020204030204" pitchFamily="34" charset="0"/>
              </a:rPr>
              <a:t>Pattern defines an interface for creating the object but let the subclass decide which class to instantiate. Factory pattern let the class defer instantiation to the sub </a:t>
            </a:r>
            <a:r>
              <a:rPr lang="en-US" sz="2400" dirty="0" smtClean="0">
                <a:latin typeface="Calibri" panose="020F0502020204030204" pitchFamily="34" charset="0"/>
                <a:cs typeface="Calibri" panose="020F0502020204030204" pitchFamily="34" charset="0"/>
              </a:rPr>
              <a:t>class. </a:t>
            </a:r>
          </a:p>
        </p:txBody>
      </p:sp>
      <p:sp>
        <p:nvSpPr>
          <p:cNvPr id="7" name="Title 6"/>
          <p:cNvSpPr>
            <a:spLocks noGrp="1"/>
          </p:cNvSpPr>
          <p:nvPr>
            <p:ph type="title"/>
          </p:nvPr>
        </p:nvSpPr>
        <p:spPr/>
        <p:txBody>
          <a:bodyPr/>
          <a:lstStyle/>
          <a:p>
            <a:r>
              <a:rPr lang="en-US" dirty="0"/>
              <a:t>F</a:t>
            </a:r>
            <a:r>
              <a:rPr lang="en-US" dirty="0" smtClean="0"/>
              <a:t>actory </a:t>
            </a:r>
            <a:r>
              <a:rPr lang="en-US" dirty="0"/>
              <a:t>D</a:t>
            </a:r>
            <a:r>
              <a:rPr lang="en-US" dirty="0" smtClean="0"/>
              <a:t>esign </a:t>
            </a:r>
            <a:r>
              <a:rPr lang="en-US" dirty="0"/>
              <a:t>P</a:t>
            </a:r>
            <a:r>
              <a:rPr lang="en-US" dirty="0" smtClean="0"/>
              <a:t>attern </a:t>
            </a:r>
            <a:endParaRPr lang="en-US" dirty="0"/>
          </a:p>
        </p:txBody>
      </p:sp>
    </p:spTree>
    <p:extLst>
      <p:ext uri="{BB962C8B-B14F-4D97-AF65-F5344CB8AC3E}">
        <p14:creationId xmlns:p14="http://schemas.microsoft.com/office/powerpoint/2010/main" val="152366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812" y="2265529"/>
            <a:ext cx="9307772" cy="3548418"/>
          </a:xfrm>
        </p:spPr>
        <p:txBody>
          <a:bodyPr>
            <a:normAutofit/>
          </a:bodyPr>
          <a:lstStyle/>
          <a:p>
            <a:pPr marL="0" indent="0" algn="just">
              <a:lnSpc>
                <a:spcPct val="90000"/>
              </a:lnSpc>
              <a:buNone/>
            </a:pPr>
            <a:r>
              <a:rPr lang="en-US" sz="2400" b="1" u="sng" dirty="0" smtClean="0"/>
              <a:t>Problem Statement:</a:t>
            </a:r>
          </a:p>
          <a:p>
            <a:pPr marL="0" indent="0" algn="just">
              <a:lnSpc>
                <a:spcPct val="90000"/>
              </a:lnSpc>
              <a:buNone/>
            </a:pPr>
            <a:r>
              <a:rPr lang="en-US" sz="2400" dirty="0" smtClean="0">
                <a:latin typeface="Calibri" panose="020F0502020204030204" pitchFamily="34" charset="0"/>
                <a:cs typeface="Calibri" panose="020F0502020204030204" pitchFamily="34" charset="0"/>
              </a:rPr>
              <a:t>If there </a:t>
            </a:r>
            <a:r>
              <a:rPr lang="en-US" sz="2400" dirty="0">
                <a:latin typeface="Calibri" panose="020F0502020204030204" pitchFamily="34" charset="0"/>
                <a:cs typeface="Calibri" panose="020F0502020204030204" pitchFamily="34" charset="0"/>
              </a:rPr>
              <a:t>exist class hierarchies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-e super / sub classes then client object usually know which </a:t>
            </a:r>
            <a:r>
              <a:rPr lang="en-US" sz="2400" dirty="0" smtClean="0">
                <a:latin typeface="Calibri" panose="020F0502020204030204" pitchFamily="34" charset="0"/>
                <a:cs typeface="Calibri" panose="020F0502020204030204" pitchFamily="34" charset="0"/>
              </a:rPr>
              <a:t>class </a:t>
            </a:r>
            <a:r>
              <a:rPr lang="en-US" sz="2400" dirty="0">
                <a:latin typeface="Calibri" panose="020F0502020204030204" pitchFamily="34" charset="0"/>
                <a:cs typeface="Calibri" panose="020F0502020204030204" pitchFamily="34" charset="0"/>
              </a:rPr>
              <a:t>/sub class to instantiate but at times client object know that it needs </a:t>
            </a:r>
            <a:r>
              <a:rPr lang="en-US" sz="2400" dirty="0" smtClean="0">
                <a:latin typeface="Calibri" panose="020F0502020204030204" pitchFamily="34" charset="0"/>
                <a:cs typeface="Calibri" panose="020F0502020204030204" pitchFamily="34" charset="0"/>
              </a:rPr>
              <a:t>to </a:t>
            </a:r>
            <a:r>
              <a:rPr lang="en-US" sz="2400" dirty="0">
                <a:latin typeface="Calibri" panose="020F0502020204030204" pitchFamily="34" charset="0"/>
                <a:cs typeface="Calibri" panose="020F0502020204030204" pitchFamily="34" charset="0"/>
              </a:rPr>
              <a:t>instantiate the object </a:t>
            </a:r>
            <a:r>
              <a:rPr lang="en-US" sz="2400" dirty="0" smtClean="0">
                <a:latin typeface="Calibri" panose="020F0502020204030204" pitchFamily="34" charset="0"/>
                <a:cs typeface="Calibri" panose="020F0502020204030204" pitchFamily="34" charset="0"/>
              </a:rPr>
              <a:t>but </a:t>
            </a:r>
            <a:r>
              <a:rPr lang="en-US" sz="2400" dirty="0">
                <a:latin typeface="Calibri" panose="020F0502020204030204" pitchFamily="34" charset="0"/>
                <a:cs typeface="Calibri" panose="020F0502020204030204" pitchFamily="34" charset="0"/>
              </a:rPr>
              <a:t>of which class it does not </a:t>
            </a:r>
            <a:r>
              <a:rPr lang="en-US" sz="2400" dirty="0" smtClean="0">
                <a:latin typeface="Calibri" panose="020F0502020204030204" pitchFamily="34" charset="0"/>
                <a:cs typeface="Calibri" panose="020F0502020204030204" pitchFamily="34" charset="0"/>
              </a:rPr>
              <a:t>know</a:t>
            </a:r>
          </a:p>
          <a:p>
            <a:pPr marL="0" indent="0" algn="just">
              <a:lnSpc>
                <a:spcPct val="90000"/>
              </a:lnSpc>
              <a:buNone/>
            </a:pP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may be due to many factors </a:t>
            </a:r>
            <a:endParaRPr lang="en-US" sz="2400" dirty="0" smtClean="0">
              <a:latin typeface="Calibri" panose="020F0502020204030204" pitchFamily="34" charset="0"/>
              <a:cs typeface="Calibri" panose="020F0502020204030204" pitchFamily="34" charset="0"/>
            </a:endParaRPr>
          </a:p>
          <a:p>
            <a:pPr lvl="1" algn="just">
              <a:lnSpc>
                <a:spcPct val="90000"/>
              </a:lnSpc>
            </a:pPr>
            <a:r>
              <a:rPr lang="en-US" sz="1800" dirty="0">
                <a:latin typeface="Calibri" panose="020F0502020204030204" pitchFamily="34" charset="0"/>
                <a:cs typeface="Calibri" panose="020F0502020204030204" pitchFamily="34" charset="0"/>
              </a:rPr>
              <a:t>The state of the running application </a:t>
            </a:r>
          </a:p>
          <a:p>
            <a:pPr lvl="1" algn="just">
              <a:lnSpc>
                <a:spcPct val="90000"/>
              </a:lnSpc>
            </a:pPr>
            <a:r>
              <a:rPr lang="en-US" sz="1800" smtClean="0">
                <a:latin typeface="Calibri" panose="020F0502020204030204" pitchFamily="34" charset="0"/>
                <a:cs typeface="Calibri" panose="020F0502020204030204" pitchFamily="34" charset="0"/>
              </a:rPr>
              <a:t>Expansion </a:t>
            </a:r>
            <a:r>
              <a:rPr lang="en-US" sz="1800" dirty="0">
                <a:latin typeface="Calibri" panose="020F0502020204030204" pitchFamily="34" charset="0"/>
                <a:cs typeface="Calibri" panose="020F0502020204030204" pitchFamily="34" charset="0"/>
              </a:rPr>
              <a:t>of requirements or </a:t>
            </a:r>
            <a:r>
              <a:rPr lang="en-US" sz="1800" dirty="0" smtClean="0">
                <a:latin typeface="Calibri" panose="020F0502020204030204" pitchFamily="34" charset="0"/>
                <a:cs typeface="Calibri" panose="020F0502020204030204" pitchFamily="34" charset="0"/>
              </a:rPr>
              <a:t>enhancements</a:t>
            </a:r>
          </a:p>
        </p:txBody>
      </p:sp>
      <p:sp>
        <p:nvSpPr>
          <p:cNvPr id="7" name="Title 6"/>
          <p:cNvSpPr>
            <a:spLocks noGrp="1"/>
          </p:cNvSpPr>
          <p:nvPr>
            <p:ph type="title"/>
          </p:nvPr>
        </p:nvSpPr>
        <p:spPr/>
        <p:txBody>
          <a:bodyPr/>
          <a:lstStyle/>
          <a:p>
            <a:r>
              <a:rPr lang="en-US" dirty="0"/>
              <a:t>F</a:t>
            </a:r>
            <a:r>
              <a:rPr lang="en-US" dirty="0" smtClean="0"/>
              <a:t>actory </a:t>
            </a:r>
            <a:r>
              <a:rPr lang="en-US" dirty="0"/>
              <a:t>D</a:t>
            </a:r>
            <a:r>
              <a:rPr lang="en-US" dirty="0" smtClean="0"/>
              <a:t>esign </a:t>
            </a:r>
            <a:r>
              <a:rPr lang="en-US" dirty="0"/>
              <a:t>P</a:t>
            </a:r>
            <a:r>
              <a:rPr lang="en-US" dirty="0" smtClean="0"/>
              <a:t>attern </a:t>
            </a:r>
            <a:endParaRPr lang="en-US" dirty="0"/>
          </a:p>
        </p:txBody>
      </p:sp>
    </p:spTree>
    <p:extLst>
      <p:ext uri="{BB962C8B-B14F-4D97-AF65-F5344CB8AC3E}">
        <p14:creationId xmlns:p14="http://schemas.microsoft.com/office/powerpoint/2010/main" val="100432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654" y="2429302"/>
            <a:ext cx="8830101" cy="3548418"/>
          </a:xfrm>
        </p:spPr>
        <p:txBody>
          <a:bodyPr>
            <a:normAutofit/>
          </a:bodyPr>
          <a:lstStyle/>
          <a:p>
            <a:pPr marL="324000" lvl="1" indent="0" algn="just">
              <a:lnSpc>
                <a:spcPct val="90000"/>
              </a:lnSpc>
              <a:buNone/>
            </a:pPr>
            <a:r>
              <a:rPr lang="en-US" sz="2000" dirty="0" smtClean="0">
                <a:latin typeface="Calibri" panose="020F0502020204030204" pitchFamily="34" charset="0"/>
                <a:cs typeface="Calibri" panose="020F0502020204030204" pitchFamily="34" charset="0"/>
              </a:rPr>
              <a:t>In </a:t>
            </a:r>
            <a:r>
              <a:rPr lang="en-US" sz="2000" dirty="0">
                <a:latin typeface="Calibri" panose="020F0502020204030204" pitchFamily="34" charset="0"/>
                <a:cs typeface="Calibri" panose="020F0502020204030204" pitchFamily="34" charset="0"/>
              </a:rPr>
              <a:t>such cases, an application object needs to implement the class selection criteria to instantiate an </a:t>
            </a:r>
            <a:r>
              <a:rPr lang="en-US" sz="2000" dirty="0" smtClean="0">
                <a:latin typeface="Calibri" panose="020F0502020204030204" pitchFamily="34" charset="0"/>
                <a:cs typeface="Calibri" panose="020F0502020204030204" pitchFamily="34" charset="0"/>
              </a:rPr>
              <a:t>appropriate </a:t>
            </a:r>
            <a:r>
              <a:rPr lang="en-US" sz="2000" dirty="0">
                <a:latin typeface="Calibri" panose="020F0502020204030204" pitchFamily="34" charset="0"/>
                <a:cs typeface="Calibri" panose="020F0502020204030204" pitchFamily="34" charset="0"/>
              </a:rPr>
              <a:t>class from the hierarchy to access its services and that selection criteria will be </a:t>
            </a:r>
            <a:r>
              <a:rPr lang="en-US" sz="2000" dirty="0" smtClean="0">
                <a:latin typeface="Calibri" panose="020F0502020204030204" pitchFamily="34" charset="0"/>
                <a:cs typeface="Calibri" panose="020F0502020204030204" pitchFamily="34" charset="0"/>
              </a:rPr>
              <a:t>considered </a:t>
            </a:r>
            <a:r>
              <a:rPr lang="en-US" sz="2000" dirty="0">
                <a:latin typeface="Calibri" panose="020F0502020204030204" pitchFamily="34" charset="0"/>
                <a:cs typeface="Calibri" panose="020F0502020204030204" pitchFamily="34" charset="0"/>
              </a:rPr>
              <a:t>as a part of the client code to access the concrete class from hierarchies of classes</a:t>
            </a:r>
            <a:r>
              <a:rPr lang="en-US" sz="2000" dirty="0" smtClean="0">
                <a:latin typeface="Calibri" panose="020F0502020204030204" pitchFamily="34" charset="0"/>
                <a:cs typeface="Calibri" panose="020F0502020204030204" pitchFamily="34" charset="0"/>
              </a:rPr>
              <a:t>.</a:t>
            </a:r>
          </a:p>
          <a:p>
            <a:pPr marL="324000" lvl="1" indent="0" algn="just">
              <a:lnSpc>
                <a:spcPct val="90000"/>
              </a:lnSpc>
              <a:buNone/>
            </a:pPr>
            <a:endParaRPr lang="en-US" sz="2400" dirty="0">
              <a:latin typeface="Calibri" panose="020F0502020204030204" pitchFamily="34" charset="0"/>
              <a:cs typeface="Calibri" panose="020F0502020204030204" pitchFamily="34" charset="0"/>
            </a:endParaRPr>
          </a:p>
          <a:p>
            <a:pPr marL="324000" lvl="1" indent="0" algn="just">
              <a:lnSpc>
                <a:spcPct val="90000"/>
              </a:lnSpc>
              <a:buNone/>
            </a:pPr>
            <a:r>
              <a:rPr lang="en-US" sz="2400" u="sng" dirty="0" smtClean="0">
                <a:latin typeface="Calibri" panose="020F0502020204030204" pitchFamily="34" charset="0"/>
                <a:cs typeface="Calibri" panose="020F0502020204030204" pitchFamily="34" charset="0"/>
              </a:rPr>
              <a:t>Disadvantage of this approach:</a:t>
            </a:r>
          </a:p>
          <a:p>
            <a:pPr marL="324000" lvl="1" indent="0" algn="just">
              <a:lnSpc>
                <a:spcPct val="90000"/>
              </a:lnSpc>
              <a:buNone/>
            </a:pPr>
            <a:r>
              <a:rPr lang="en-US" sz="2400" dirty="0" smtClean="0">
                <a:latin typeface="Calibri" panose="020F0502020204030204" pitchFamily="34" charset="0"/>
                <a:cs typeface="Calibri" panose="020F0502020204030204" pitchFamily="34" charset="0"/>
              </a:rPr>
              <a:t>It results in high coupling.</a:t>
            </a:r>
          </a:p>
        </p:txBody>
      </p:sp>
      <p:sp>
        <p:nvSpPr>
          <p:cNvPr id="7" name="Title 6"/>
          <p:cNvSpPr>
            <a:spLocks noGrp="1"/>
          </p:cNvSpPr>
          <p:nvPr>
            <p:ph type="title"/>
          </p:nvPr>
        </p:nvSpPr>
        <p:spPr/>
        <p:txBody>
          <a:bodyPr/>
          <a:lstStyle/>
          <a:p>
            <a:r>
              <a:rPr lang="en-US" dirty="0"/>
              <a:t>F</a:t>
            </a:r>
            <a:r>
              <a:rPr lang="en-US" dirty="0" smtClean="0"/>
              <a:t>actory </a:t>
            </a:r>
            <a:r>
              <a:rPr lang="en-US" dirty="0"/>
              <a:t>D</a:t>
            </a:r>
            <a:r>
              <a:rPr lang="en-US" dirty="0" smtClean="0"/>
              <a:t>esign </a:t>
            </a:r>
            <a:r>
              <a:rPr lang="en-US" dirty="0"/>
              <a:t>P</a:t>
            </a:r>
            <a:r>
              <a:rPr lang="en-US" dirty="0" smtClean="0"/>
              <a:t>attern </a:t>
            </a:r>
            <a:endParaRPr lang="en-US" dirty="0"/>
          </a:p>
        </p:txBody>
      </p:sp>
    </p:spTree>
    <p:extLst>
      <p:ext uri="{BB962C8B-B14F-4D97-AF65-F5344CB8AC3E}">
        <p14:creationId xmlns:p14="http://schemas.microsoft.com/office/powerpoint/2010/main" val="365055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334" y="2251989"/>
            <a:ext cx="8749354" cy="3766194"/>
          </a:xfrm>
        </p:spPr>
      </p:pic>
      <p:sp>
        <p:nvSpPr>
          <p:cNvPr id="7" name="Title 6"/>
          <p:cNvSpPr>
            <a:spLocks noGrp="1"/>
          </p:cNvSpPr>
          <p:nvPr>
            <p:ph type="title"/>
          </p:nvPr>
        </p:nvSpPr>
        <p:spPr/>
        <p:txBody>
          <a:bodyPr/>
          <a:lstStyle/>
          <a:p>
            <a:r>
              <a:rPr lang="en-US" dirty="0" smtClean="0"/>
              <a:t>High Degree of Coupling</a:t>
            </a:r>
            <a:endParaRPr lang="en-US" dirty="0"/>
          </a:p>
        </p:txBody>
      </p:sp>
    </p:spTree>
    <p:extLst>
      <p:ext uri="{BB962C8B-B14F-4D97-AF65-F5344CB8AC3E}">
        <p14:creationId xmlns:p14="http://schemas.microsoft.com/office/powerpoint/2010/main" val="290522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Proposed Solution</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064" y="1978927"/>
            <a:ext cx="6728677" cy="4722684"/>
          </a:xfrm>
          <a:prstGeom prst="rect">
            <a:avLst/>
          </a:prstGeom>
        </p:spPr>
      </p:pic>
    </p:spTree>
    <p:extLst>
      <p:ext uri="{BB962C8B-B14F-4D97-AF65-F5344CB8AC3E}">
        <p14:creationId xmlns:p14="http://schemas.microsoft.com/office/powerpoint/2010/main" val="20535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176" y="2674960"/>
            <a:ext cx="8698173" cy="1924336"/>
          </a:xfrm>
        </p:spPr>
        <p:txBody>
          <a:bodyPr>
            <a:normAutofit/>
          </a:bodyPr>
          <a:lstStyle/>
          <a:p>
            <a:pPr marL="324000" lvl="1" indent="0" algn="just">
              <a:lnSpc>
                <a:spcPct val="90000"/>
              </a:lnSpc>
              <a:buNone/>
            </a:pPr>
            <a:r>
              <a:rPr lang="en-US" sz="2400" dirty="0">
                <a:latin typeface="Calibri" panose="020F0502020204030204" pitchFamily="34" charset="0"/>
                <a:cs typeface="Calibri" panose="020F0502020204030204" pitchFamily="34" charset="0"/>
              </a:rPr>
              <a:t>The solution </a:t>
            </a:r>
            <a:r>
              <a:rPr lang="en-US" sz="2400" dirty="0" smtClean="0">
                <a:latin typeface="Calibri" panose="020F0502020204030204" pitchFamily="34" charset="0"/>
                <a:cs typeface="Calibri" panose="020F0502020204030204" pitchFamily="34" charset="0"/>
              </a:rPr>
              <a:t>has </a:t>
            </a:r>
            <a:r>
              <a:rPr lang="en-US" sz="2400" dirty="0">
                <a:latin typeface="Calibri" panose="020F0502020204030204" pitchFamily="34" charset="0"/>
                <a:cs typeface="Calibri" panose="020F0502020204030204" pitchFamily="34" charset="0"/>
              </a:rPr>
              <a:t>the build violation of principle of software design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-e “Loose coupling”; as opposite to the principle above solution is having high degree of coupling between client and classes in </a:t>
            </a:r>
            <a:r>
              <a:rPr lang="en-US" sz="2400" dirty="0" smtClean="0">
                <a:latin typeface="Calibri" panose="020F0502020204030204" pitchFamily="34" charset="0"/>
                <a:cs typeface="Calibri" panose="020F0502020204030204" pitchFamily="34" charset="0"/>
              </a:rPr>
              <a:t>hierarchies. </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Proposed solution</a:t>
            </a:r>
            <a:endParaRPr lang="en-US" dirty="0"/>
          </a:p>
        </p:txBody>
      </p:sp>
    </p:spTree>
    <p:extLst>
      <p:ext uri="{BB962C8B-B14F-4D97-AF65-F5344CB8AC3E}">
        <p14:creationId xmlns:p14="http://schemas.microsoft.com/office/powerpoint/2010/main" val="2664839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65780" y="2442949"/>
            <a:ext cx="8804244" cy="1021486"/>
          </a:xfrm>
        </p:spPr>
        <p:txBody>
          <a:bodyPr/>
          <a:lstStyle/>
          <a:p>
            <a:r>
              <a:rPr lang="en-US" dirty="0" smtClean="0"/>
              <a:t>Software Design </a:t>
            </a:r>
            <a:r>
              <a:rPr lang="en-US" dirty="0"/>
              <a:t>P</a:t>
            </a:r>
            <a:r>
              <a:rPr lang="en-US" dirty="0" smtClean="0"/>
              <a:t>atterns</a:t>
            </a:r>
            <a:endParaRPr lang="en-US" dirty="0"/>
          </a:p>
        </p:txBody>
      </p:sp>
    </p:spTree>
    <p:extLst>
      <p:ext uri="{BB962C8B-B14F-4D97-AF65-F5344CB8AC3E}">
        <p14:creationId xmlns:p14="http://schemas.microsoft.com/office/powerpoint/2010/main" val="235467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1062" y="2306471"/>
            <a:ext cx="8698173" cy="3794078"/>
          </a:xfrm>
        </p:spPr>
        <p:txBody>
          <a:bodyPr>
            <a:normAutofit fontScale="92500" lnSpcReduction="10000"/>
          </a:bodyPr>
          <a:lstStyle/>
          <a:p>
            <a:pPr marL="324000" lvl="1" indent="0" algn="just">
              <a:lnSpc>
                <a:spcPct val="90000"/>
              </a:lnSpc>
              <a:buNone/>
            </a:pPr>
            <a:r>
              <a:rPr lang="en-US" sz="2400" dirty="0">
                <a:latin typeface="Calibri" panose="020F0502020204030204" pitchFamily="34" charset="0"/>
                <a:cs typeface="Calibri" panose="020F0502020204030204" pitchFamily="34" charset="0"/>
              </a:rPr>
              <a:t>We want the user to enter the name in either “first name last name or last name, first name” format. </a:t>
            </a:r>
            <a:endParaRPr lang="en-US" sz="2400" dirty="0" smtClean="0">
              <a:latin typeface="Calibri" panose="020F0502020204030204" pitchFamily="34" charset="0"/>
              <a:cs typeface="Calibri" panose="020F0502020204030204" pitchFamily="34" charset="0"/>
            </a:endParaRPr>
          </a:p>
          <a:p>
            <a:pPr marL="324000" lvl="1" indent="0" algn="just">
              <a:lnSpc>
                <a:spcPct val="90000"/>
              </a:lnSpc>
              <a:buNone/>
            </a:pPr>
            <a:endParaRPr lang="en-US" sz="2400" dirty="0" smtClean="0">
              <a:latin typeface="Calibri" panose="020F0502020204030204" pitchFamily="34" charset="0"/>
              <a:cs typeface="Calibri" panose="020F0502020204030204" pitchFamily="34" charset="0"/>
            </a:endParaRPr>
          </a:p>
          <a:p>
            <a:pPr marL="324000" lvl="1" indent="0" algn="just">
              <a:lnSpc>
                <a:spcPct val="90000"/>
              </a:lnSpc>
              <a:buNone/>
            </a:pPr>
            <a:r>
              <a:rPr lang="en-US" sz="2400" dirty="0" smtClean="0">
                <a:latin typeface="Calibri" panose="020F0502020204030204" pitchFamily="34" charset="0"/>
                <a:cs typeface="Calibri" panose="020F0502020204030204" pitchFamily="34" charset="0"/>
              </a:rPr>
              <a:t>We </a:t>
            </a:r>
            <a:r>
              <a:rPr lang="en-US" sz="2400" dirty="0">
                <a:latin typeface="Calibri" panose="020F0502020204030204" pitchFamily="34" charset="0"/>
                <a:cs typeface="Calibri" panose="020F0502020204030204" pitchFamily="34" charset="0"/>
              </a:rPr>
              <a:t>have made the assumption that there will always be a comma between last name and first name and space between first name last names. </a:t>
            </a:r>
            <a:endParaRPr lang="en-US" sz="2400" dirty="0" smtClean="0">
              <a:latin typeface="Calibri" panose="020F0502020204030204" pitchFamily="34" charset="0"/>
              <a:cs typeface="Calibri" panose="020F0502020204030204" pitchFamily="34" charset="0"/>
            </a:endParaRPr>
          </a:p>
          <a:p>
            <a:pPr marL="324000" lvl="1" indent="0" algn="just">
              <a:lnSpc>
                <a:spcPct val="90000"/>
              </a:lnSpc>
              <a:buNone/>
            </a:pPr>
            <a:endParaRPr lang="en-US" sz="2400" dirty="0" smtClean="0">
              <a:latin typeface="Calibri" panose="020F0502020204030204" pitchFamily="34" charset="0"/>
              <a:cs typeface="Calibri" panose="020F0502020204030204" pitchFamily="34" charset="0"/>
            </a:endParaRPr>
          </a:p>
          <a:p>
            <a:pPr marL="324000" lvl="1"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client does not need to be worried about which class is to access when it is entering the name in either of the format. Independent of the format of the data to be entered, system will display first name and last name.</a:t>
            </a:r>
          </a:p>
        </p:txBody>
      </p:sp>
      <p:sp>
        <p:nvSpPr>
          <p:cNvPr id="7" name="Title 6"/>
          <p:cNvSpPr>
            <a:spLocks noGrp="1"/>
          </p:cNvSpPr>
          <p:nvPr>
            <p:ph type="title"/>
          </p:nvPr>
        </p:nvSpPr>
        <p:spPr/>
        <p:txBody>
          <a:bodyPr/>
          <a:lstStyle/>
          <a:p>
            <a:r>
              <a:rPr lang="en-US" smtClean="0"/>
              <a:t>Problem Statement</a:t>
            </a:r>
            <a:endParaRPr lang="en-US" dirty="0"/>
          </a:p>
        </p:txBody>
      </p:sp>
    </p:spTree>
    <p:extLst>
      <p:ext uri="{BB962C8B-B14F-4D97-AF65-F5344CB8AC3E}">
        <p14:creationId xmlns:p14="http://schemas.microsoft.com/office/powerpoint/2010/main" val="112816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658" y="2247493"/>
            <a:ext cx="8264684" cy="4207898"/>
          </a:xfrm>
        </p:spPr>
      </p:pic>
      <p:sp>
        <p:nvSpPr>
          <p:cNvPr id="7" name="Title 6"/>
          <p:cNvSpPr>
            <a:spLocks noGrp="1"/>
          </p:cNvSpPr>
          <p:nvPr>
            <p:ph type="title"/>
          </p:nvPr>
        </p:nvSpPr>
        <p:spPr/>
        <p:txBody>
          <a:bodyPr/>
          <a:lstStyle/>
          <a:p>
            <a:r>
              <a:rPr lang="en-US" dirty="0" smtClean="0"/>
              <a:t>Class diagram</a:t>
            </a:r>
            <a:endParaRPr lang="en-US" dirty="0"/>
          </a:p>
        </p:txBody>
      </p:sp>
    </p:spTree>
    <p:extLst>
      <p:ext uri="{BB962C8B-B14F-4D97-AF65-F5344CB8AC3E}">
        <p14:creationId xmlns:p14="http://schemas.microsoft.com/office/powerpoint/2010/main" val="3269347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974" y="2183641"/>
            <a:ext cx="8915399" cy="1365441"/>
          </a:xfrm>
        </p:spPr>
        <p:txBody>
          <a:bodyPr/>
          <a:lstStyle/>
          <a:p>
            <a:r>
              <a:rPr lang="en-US" dirty="0" smtClean="0"/>
              <a:t>Builder </a:t>
            </a:r>
            <a:r>
              <a:rPr lang="en-US" dirty="0"/>
              <a:t>D</a:t>
            </a:r>
            <a:r>
              <a:rPr lang="en-US" dirty="0" smtClean="0"/>
              <a:t>esign </a:t>
            </a:r>
            <a:r>
              <a:rPr lang="en-US" dirty="0"/>
              <a:t>P</a:t>
            </a:r>
            <a:r>
              <a:rPr lang="en-US" dirty="0" smtClean="0"/>
              <a:t>attern</a:t>
            </a:r>
            <a:r>
              <a:rPr lang="en-US" dirty="0"/>
              <a:t/>
            </a:r>
            <a:br>
              <a:rPr lang="en-US" dirty="0"/>
            </a:br>
            <a:r>
              <a:rPr lang="en-US" sz="2000" dirty="0"/>
              <a:t>(creational pattern)</a:t>
            </a:r>
          </a:p>
        </p:txBody>
      </p:sp>
    </p:spTree>
    <p:extLst>
      <p:ext uri="{BB962C8B-B14F-4D97-AF65-F5344CB8AC3E}">
        <p14:creationId xmlns:p14="http://schemas.microsoft.com/office/powerpoint/2010/main" val="220854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8108" y="2634018"/>
            <a:ext cx="9307772" cy="2361062"/>
          </a:xfrm>
        </p:spPr>
        <p:txBody>
          <a:bodyPr>
            <a:normAutofit/>
          </a:bodyPr>
          <a:lstStyle/>
          <a:p>
            <a:pPr marL="0" indent="0" algn="just">
              <a:lnSpc>
                <a:spcPct val="90000"/>
              </a:lnSpc>
              <a:buNone/>
            </a:pPr>
            <a:r>
              <a:rPr lang="en-US" sz="2400" b="1" dirty="0">
                <a:solidFill>
                  <a:srgbClr val="444444"/>
                </a:solidFill>
                <a:latin typeface="Calibri" panose="020F0502020204030204" pitchFamily="34" charset="0"/>
                <a:cs typeface="Calibri" panose="020F0502020204030204" pitchFamily="34" charset="0"/>
              </a:rPr>
              <a:t>Builder</a:t>
            </a:r>
            <a:r>
              <a:rPr lang="en-US" sz="2400" dirty="0">
                <a:solidFill>
                  <a:srgbClr val="444444"/>
                </a:solidFill>
                <a:latin typeface="Calibri" panose="020F0502020204030204" pitchFamily="34" charset="0"/>
                <a:cs typeface="Calibri" panose="020F0502020204030204" pitchFamily="34" charset="0"/>
              </a:rPr>
              <a:t> is a creational design pattern that lets you construct complex objects step by step. </a:t>
            </a:r>
            <a:endParaRPr lang="en-US" sz="2400" dirty="0" smtClean="0">
              <a:solidFill>
                <a:srgbClr val="444444"/>
              </a:solidFill>
              <a:latin typeface="Calibri" panose="020F0502020204030204" pitchFamily="34" charset="0"/>
              <a:cs typeface="Calibri" panose="020F0502020204030204" pitchFamily="34" charset="0"/>
            </a:endParaRPr>
          </a:p>
          <a:p>
            <a:pPr marL="0" indent="0" algn="just">
              <a:lnSpc>
                <a:spcPct val="90000"/>
              </a:lnSpc>
              <a:buNone/>
            </a:pPr>
            <a:endParaRPr lang="en-US" sz="2400" dirty="0">
              <a:solidFill>
                <a:srgbClr val="444444"/>
              </a:solidFill>
              <a:latin typeface="Calibri" panose="020F0502020204030204" pitchFamily="34" charset="0"/>
              <a:cs typeface="Calibri" panose="020F0502020204030204" pitchFamily="34" charset="0"/>
            </a:endParaRPr>
          </a:p>
          <a:p>
            <a:pPr marL="0" indent="0" algn="just">
              <a:lnSpc>
                <a:spcPct val="90000"/>
              </a:lnSpc>
              <a:buNone/>
            </a:pPr>
            <a:r>
              <a:rPr lang="en-US" sz="2400" dirty="0" smtClean="0">
                <a:solidFill>
                  <a:srgbClr val="444444"/>
                </a:solidFill>
                <a:latin typeface="Calibri" panose="020F0502020204030204" pitchFamily="34" charset="0"/>
                <a:cs typeface="Calibri" panose="020F0502020204030204" pitchFamily="34" charset="0"/>
              </a:rPr>
              <a:t>The </a:t>
            </a:r>
            <a:r>
              <a:rPr lang="en-US" sz="2400" dirty="0">
                <a:solidFill>
                  <a:srgbClr val="444444"/>
                </a:solidFill>
                <a:latin typeface="Calibri" panose="020F0502020204030204" pitchFamily="34" charset="0"/>
                <a:cs typeface="Calibri" panose="020F0502020204030204" pitchFamily="34" charset="0"/>
              </a:rPr>
              <a:t>pattern allows you to produce different types and representations of an object using the same construction code.</a:t>
            </a:r>
            <a:endParaRPr lang="en-US" sz="1800"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Builder </a:t>
            </a:r>
            <a:r>
              <a:rPr lang="en-US" dirty="0"/>
              <a:t>D</a:t>
            </a:r>
            <a:r>
              <a:rPr lang="en-US" dirty="0" smtClean="0"/>
              <a:t>esign </a:t>
            </a:r>
            <a:r>
              <a:rPr lang="en-US" dirty="0"/>
              <a:t>P</a:t>
            </a:r>
            <a:r>
              <a:rPr lang="en-US" dirty="0" smtClean="0"/>
              <a:t>attern </a:t>
            </a:r>
            <a:endParaRPr lang="en-US" dirty="0"/>
          </a:p>
        </p:txBody>
      </p:sp>
    </p:spTree>
    <p:extLst>
      <p:ext uri="{BB962C8B-B14F-4D97-AF65-F5344CB8AC3E}">
        <p14:creationId xmlns:p14="http://schemas.microsoft.com/office/powerpoint/2010/main" val="420645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812" y="1624084"/>
            <a:ext cx="8724220" cy="4796186"/>
          </a:xfrm>
        </p:spPr>
      </p:pic>
      <p:sp>
        <p:nvSpPr>
          <p:cNvPr id="7" name="Title 6"/>
          <p:cNvSpPr>
            <a:spLocks noGrp="1"/>
          </p:cNvSpPr>
          <p:nvPr>
            <p:ph type="title"/>
          </p:nvPr>
        </p:nvSpPr>
        <p:spPr>
          <a:xfrm>
            <a:off x="2060812" y="356842"/>
            <a:ext cx="8911687" cy="1280890"/>
          </a:xfrm>
        </p:spPr>
        <p:txBody>
          <a:bodyPr/>
          <a:lstStyle/>
          <a:p>
            <a:r>
              <a:rPr lang="en-US" dirty="0" smtClean="0"/>
              <a:t>Builder </a:t>
            </a:r>
            <a:r>
              <a:rPr lang="en-US" dirty="0"/>
              <a:t>D</a:t>
            </a:r>
            <a:r>
              <a:rPr lang="en-US" dirty="0" smtClean="0"/>
              <a:t>esign </a:t>
            </a:r>
            <a:r>
              <a:rPr lang="en-US" dirty="0"/>
              <a:t>P</a:t>
            </a:r>
            <a:r>
              <a:rPr lang="en-US" dirty="0" smtClean="0"/>
              <a:t>attern </a:t>
            </a:r>
            <a:endParaRPr lang="en-US" dirty="0"/>
          </a:p>
        </p:txBody>
      </p:sp>
    </p:spTree>
    <p:extLst>
      <p:ext uri="{BB962C8B-B14F-4D97-AF65-F5344CB8AC3E}">
        <p14:creationId xmlns:p14="http://schemas.microsoft.com/office/powerpoint/2010/main" val="311785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60812" y="356842"/>
            <a:ext cx="8911687" cy="1280890"/>
          </a:xfrm>
        </p:spPr>
        <p:txBody>
          <a:bodyPr/>
          <a:lstStyle/>
          <a:p>
            <a:r>
              <a:rPr lang="en-US" dirty="0" smtClean="0"/>
              <a:t>Builder </a:t>
            </a:r>
            <a:r>
              <a:rPr lang="en-US" dirty="0"/>
              <a:t>D</a:t>
            </a:r>
            <a:r>
              <a:rPr lang="en-US" dirty="0" smtClean="0"/>
              <a:t>esign </a:t>
            </a:r>
            <a:r>
              <a:rPr lang="en-US" dirty="0"/>
              <a:t>P</a:t>
            </a:r>
            <a:r>
              <a:rPr lang="en-US" dirty="0" smtClean="0"/>
              <a:t>attern </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078" y="1506618"/>
            <a:ext cx="8498608" cy="4703114"/>
          </a:xfrm>
        </p:spPr>
      </p:pic>
    </p:spTree>
    <p:extLst>
      <p:ext uri="{BB962C8B-B14F-4D97-AF65-F5344CB8AC3E}">
        <p14:creationId xmlns:p14="http://schemas.microsoft.com/office/powerpoint/2010/main" val="414109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2836" y="1310883"/>
            <a:ext cx="9307772" cy="1122325"/>
          </a:xfrm>
        </p:spPr>
        <p:txBody>
          <a:bodyPr>
            <a:normAutofit/>
          </a:bodyPr>
          <a:lstStyle/>
          <a:p>
            <a:pPr marL="0" indent="0" algn="just">
              <a:lnSpc>
                <a:spcPct val="90000"/>
              </a:lnSpc>
              <a:buNone/>
            </a:pPr>
            <a:r>
              <a:rPr lang="en-US" sz="2400" dirty="0">
                <a:latin typeface="Calibri" panose="020F0502020204030204" pitchFamily="34" charset="0"/>
                <a:cs typeface="Calibri" panose="020F0502020204030204" pitchFamily="34" charset="0"/>
              </a:rPr>
              <a:t>The Builder pattern suggests that you extract the object construction code out of its own class and move </a:t>
            </a: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to separate objects called </a:t>
            </a:r>
            <a:r>
              <a:rPr lang="en-US" sz="2400" i="1" dirty="0">
                <a:latin typeface="Calibri" panose="020F0502020204030204" pitchFamily="34" charset="0"/>
                <a:cs typeface="Calibri" panose="020F0502020204030204" pitchFamily="34" charset="0"/>
              </a:rPr>
              <a:t>builders</a:t>
            </a:r>
            <a:r>
              <a:rPr lang="en-US" sz="2400" dirty="0" smtClean="0">
                <a:latin typeface="Calibri" panose="020F0502020204030204" pitchFamily="34" charset="0"/>
                <a:cs typeface="Calibri" panose="020F0502020204030204" pitchFamily="34" charset="0"/>
              </a:rPr>
              <a:t>.</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1965278" y="184026"/>
            <a:ext cx="8911687" cy="853204"/>
          </a:xfrm>
        </p:spPr>
        <p:txBody>
          <a:bodyPr/>
          <a:lstStyle/>
          <a:p>
            <a:r>
              <a:rPr lang="en-US" dirty="0" smtClean="0"/>
              <a:t>Builder </a:t>
            </a:r>
            <a:r>
              <a:rPr lang="en-US" dirty="0"/>
              <a:t>D</a:t>
            </a:r>
            <a:r>
              <a:rPr lang="en-US" dirty="0" smtClean="0"/>
              <a:t>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946" y="2593074"/>
            <a:ext cx="6092561" cy="3847934"/>
          </a:xfrm>
          <a:prstGeom prst="rect">
            <a:avLst/>
          </a:prstGeom>
        </p:spPr>
      </p:pic>
      <p:sp>
        <p:nvSpPr>
          <p:cNvPr id="8" name="Content Placeholder 2"/>
          <p:cNvSpPr txBox="1">
            <a:spLocks/>
          </p:cNvSpPr>
          <p:nvPr/>
        </p:nvSpPr>
        <p:spPr>
          <a:xfrm>
            <a:off x="2063087" y="2593074"/>
            <a:ext cx="3750859" cy="38479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90000"/>
              </a:lnSpc>
              <a:buClr>
                <a:srgbClr val="4F81BD"/>
              </a:buClr>
            </a:pPr>
            <a:r>
              <a:rPr lang="en-US" dirty="0" smtClean="0">
                <a:solidFill>
                  <a:prstClr val="black">
                    <a:lumMod val="75000"/>
                    <a:lumOff val="25000"/>
                  </a:prstClr>
                </a:solidFill>
                <a:latin typeface="Calibri" panose="020F0502020204030204" pitchFamily="34" charset="0"/>
                <a:cs typeface="Calibri" panose="020F0502020204030204" pitchFamily="34" charset="0"/>
              </a:rPr>
              <a:t>The pattern organizes object construction into a set of steps (</a:t>
            </a:r>
            <a:r>
              <a:rPr lang="en-US" dirty="0" err="1" smtClean="0">
                <a:solidFill>
                  <a:prstClr val="black">
                    <a:lumMod val="75000"/>
                    <a:lumOff val="25000"/>
                  </a:prstClr>
                </a:solidFill>
                <a:latin typeface="Calibri" panose="020F0502020204030204" pitchFamily="34" charset="0"/>
                <a:cs typeface="Calibri" panose="020F0502020204030204" pitchFamily="34" charset="0"/>
              </a:rPr>
              <a:t>buildWalls</a:t>
            </a:r>
            <a:r>
              <a:rPr lang="en-US" dirty="0" smtClean="0">
                <a:solidFill>
                  <a:prstClr val="black">
                    <a:lumMod val="75000"/>
                    <a:lumOff val="25000"/>
                  </a:prstClr>
                </a:solidFill>
                <a:latin typeface="Calibri" panose="020F0502020204030204" pitchFamily="34" charset="0"/>
                <a:cs typeface="Calibri" panose="020F0502020204030204" pitchFamily="34" charset="0"/>
              </a:rPr>
              <a:t>, </a:t>
            </a:r>
            <a:r>
              <a:rPr lang="en-US" dirty="0" err="1" smtClean="0">
                <a:solidFill>
                  <a:prstClr val="black">
                    <a:lumMod val="75000"/>
                    <a:lumOff val="25000"/>
                  </a:prstClr>
                </a:solidFill>
                <a:latin typeface="Calibri" panose="020F0502020204030204" pitchFamily="34" charset="0"/>
                <a:cs typeface="Calibri" panose="020F0502020204030204" pitchFamily="34" charset="0"/>
              </a:rPr>
              <a:t>buildDoor</a:t>
            </a:r>
            <a:r>
              <a:rPr lang="en-US" dirty="0" smtClean="0">
                <a:solidFill>
                  <a:prstClr val="black">
                    <a:lumMod val="75000"/>
                    <a:lumOff val="25000"/>
                  </a:prstClr>
                </a:solidFill>
                <a:latin typeface="Calibri" panose="020F0502020204030204" pitchFamily="34" charset="0"/>
                <a:cs typeface="Calibri" panose="020F0502020204030204" pitchFamily="34" charset="0"/>
              </a:rPr>
              <a:t>, etc.). </a:t>
            </a:r>
          </a:p>
          <a:p>
            <a:pPr algn="just">
              <a:lnSpc>
                <a:spcPct val="90000"/>
              </a:lnSpc>
              <a:buClr>
                <a:srgbClr val="4F81BD"/>
              </a:buClr>
            </a:pPr>
            <a:r>
              <a:rPr lang="en-US" dirty="0" smtClean="0">
                <a:solidFill>
                  <a:prstClr val="black">
                    <a:lumMod val="75000"/>
                    <a:lumOff val="25000"/>
                  </a:prstClr>
                </a:solidFill>
                <a:latin typeface="Calibri" panose="020F0502020204030204" pitchFamily="34" charset="0"/>
                <a:cs typeface="Calibri" panose="020F0502020204030204" pitchFamily="34" charset="0"/>
              </a:rPr>
              <a:t>To create an object, you execute a series of these steps on a builder object. </a:t>
            </a:r>
          </a:p>
          <a:p>
            <a:pPr algn="just">
              <a:lnSpc>
                <a:spcPct val="90000"/>
              </a:lnSpc>
              <a:buClr>
                <a:srgbClr val="4F81BD"/>
              </a:buClr>
            </a:pPr>
            <a:r>
              <a:rPr lang="en-US" dirty="0" smtClean="0">
                <a:solidFill>
                  <a:prstClr val="black">
                    <a:lumMod val="75000"/>
                    <a:lumOff val="25000"/>
                  </a:prstClr>
                </a:solidFill>
                <a:latin typeface="Calibri" panose="020F0502020204030204" pitchFamily="34" charset="0"/>
                <a:cs typeface="Calibri" panose="020F0502020204030204" pitchFamily="34" charset="0"/>
              </a:rPr>
              <a:t>The important part is that you don’t need to call all of the steps. </a:t>
            </a:r>
          </a:p>
          <a:p>
            <a:pPr algn="just">
              <a:lnSpc>
                <a:spcPct val="90000"/>
              </a:lnSpc>
              <a:buClr>
                <a:srgbClr val="4F81BD"/>
              </a:buClr>
            </a:pPr>
            <a:r>
              <a:rPr lang="en-US" dirty="0" smtClean="0">
                <a:solidFill>
                  <a:prstClr val="black">
                    <a:lumMod val="75000"/>
                    <a:lumOff val="25000"/>
                  </a:prstClr>
                </a:solidFill>
                <a:latin typeface="Calibri" panose="020F0502020204030204" pitchFamily="34" charset="0"/>
                <a:cs typeface="Calibri" panose="020F0502020204030204" pitchFamily="34" charset="0"/>
              </a:rPr>
              <a:t>You can call only those steps that are necessary for producing a particular configuration of an object.</a:t>
            </a:r>
          </a:p>
          <a:p>
            <a:pPr marL="0" indent="0" algn="just">
              <a:lnSpc>
                <a:spcPct val="90000"/>
              </a:lnSpc>
              <a:buClr>
                <a:srgbClr val="4F81BD"/>
              </a:buClr>
              <a:buFont typeface="Wingdings 3" charset="2"/>
              <a:buNone/>
            </a:pPr>
            <a:endParaRPr lang="en-US" dirty="0" smtClean="0">
              <a:solidFill>
                <a:prstClr val="black">
                  <a:lumMod val="75000"/>
                  <a:lumOff val="25000"/>
                </a:prst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011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42197" y="261308"/>
            <a:ext cx="2906973" cy="571206"/>
          </a:xfrm>
        </p:spPr>
        <p:txBody>
          <a:bodyPr>
            <a:normAutofit/>
          </a:bodyPr>
          <a:lstStyle/>
          <a:p>
            <a:r>
              <a:rPr lang="en-US" sz="2000" b="1" dirty="0" smtClean="0"/>
              <a:t>Builder </a:t>
            </a:r>
            <a:r>
              <a:rPr lang="en-US" sz="2000" b="1" dirty="0"/>
              <a:t>D</a:t>
            </a:r>
            <a:r>
              <a:rPr lang="en-US" sz="2000" b="1" dirty="0" smtClean="0"/>
              <a:t>esign </a:t>
            </a:r>
            <a:r>
              <a:rPr lang="en-US" sz="2000" b="1" dirty="0"/>
              <a:t>P</a:t>
            </a:r>
            <a:r>
              <a:rPr lang="en-US" sz="2000" b="1" dirty="0" smtClean="0"/>
              <a:t>attern </a:t>
            </a:r>
            <a:endParaRPr lang="en-US" sz="2000"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2060" y="261308"/>
            <a:ext cx="5336274" cy="6570359"/>
          </a:xfrm>
        </p:spPr>
      </p:pic>
      <p:sp>
        <p:nvSpPr>
          <p:cNvPr id="5" name="Rectangle 4"/>
          <p:cNvSpPr/>
          <p:nvPr/>
        </p:nvSpPr>
        <p:spPr>
          <a:xfrm>
            <a:off x="891654" y="2014014"/>
            <a:ext cx="4499212" cy="523220"/>
          </a:xfrm>
          <a:prstGeom prst="rect">
            <a:avLst/>
          </a:prstGeom>
        </p:spPr>
        <p:txBody>
          <a:bodyPr wrap="square">
            <a:spAutoFit/>
          </a:bodyPr>
          <a:lstStyle/>
          <a:p>
            <a:pPr algn="just">
              <a:buFont typeface="+mj-lt"/>
              <a:buAutoNum type="arabicPeriod"/>
            </a:pPr>
            <a:r>
              <a:rPr lang="en-US" sz="1400" dirty="0">
                <a:solidFill>
                  <a:srgbClr val="444444"/>
                </a:solidFill>
                <a:latin typeface="PT Sans"/>
              </a:rPr>
              <a:t>The </a:t>
            </a:r>
            <a:r>
              <a:rPr lang="en-US" sz="1400" b="1" dirty="0">
                <a:solidFill>
                  <a:srgbClr val="444444"/>
                </a:solidFill>
                <a:latin typeface="PT Sans"/>
              </a:rPr>
              <a:t>Builder</a:t>
            </a:r>
            <a:r>
              <a:rPr lang="en-US" sz="1400" dirty="0">
                <a:solidFill>
                  <a:srgbClr val="444444"/>
                </a:solidFill>
                <a:latin typeface="PT Sans"/>
              </a:rPr>
              <a:t> interface declares product construction steps that are common to all types of builders.</a:t>
            </a:r>
          </a:p>
        </p:txBody>
      </p:sp>
      <p:sp>
        <p:nvSpPr>
          <p:cNvPr id="6" name="Rectangle 5"/>
          <p:cNvSpPr/>
          <p:nvPr/>
        </p:nvSpPr>
        <p:spPr>
          <a:xfrm>
            <a:off x="891654" y="3546487"/>
            <a:ext cx="4717576" cy="738664"/>
          </a:xfrm>
          <a:prstGeom prst="rect">
            <a:avLst/>
          </a:prstGeom>
        </p:spPr>
        <p:txBody>
          <a:bodyPr wrap="square">
            <a:spAutoFit/>
          </a:bodyPr>
          <a:lstStyle/>
          <a:p>
            <a:pPr algn="just"/>
            <a:r>
              <a:rPr lang="en-US" sz="1400" b="1" dirty="0" smtClean="0">
                <a:solidFill>
                  <a:srgbClr val="444444"/>
                </a:solidFill>
                <a:latin typeface="PT Sans"/>
              </a:rPr>
              <a:t>2. Concrete </a:t>
            </a:r>
            <a:r>
              <a:rPr lang="en-US" sz="1400" b="1" dirty="0">
                <a:solidFill>
                  <a:srgbClr val="444444"/>
                </a:solidFill>
                <a:latin typeface="PT Sans"/>
              </a:rPr>
              <a:t>Builders</a:t>
            </a:r>
            <a:r>
              <a:rPr lang="en-US" sz="1400" dirty="0">
                <a:solidFill>
                  <a:srgbClr val="444444"/>
                </a:solidFill>
                <a:latin typeface="PT Sans"/>
              </a:rPr>
              <a:t> provide different implementations of the construction steps. Concrete builders may produce products that don’t follow the common interface.</a:t>
            </a:r>
          </a:p>
        </p:txBody>
      </p:sp>
    </p:spTree>
    <p:extLst>
      <p:ext uri="{BB962C8B-B14F-4D97-AF65-F5344CB8AC3E}">
        <p14:creationId xmlns:p14="http://schemas.microsoft.com/office/powerpoint/2010/main" val="4032437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68248" y="397786"/>
            <a:ext cx="3643952" cy="571206"/>
          </a:xfrm>
        </p:spPr>
        <p:txBody>
          <a:bodyPr>
            <a:noAutofit/>
          </a:bodyPr>
          <a:lstStyle/>
          <a:p>
            <a:r>
              <a:rPr lang="en-US" sz="2400" b="1" dirty="0" smtClean="0">
                <a:latin typeface="+mn-lt"/>
              </a:rPr>
              <a:t>Builder </a:t>
            </a:r>
            <a:r>
              <a:rPr lang="en-US" sz="2400" b="1" dirty="0">
                <a:latin typeface="+mn-lt"/>
              </a:rPr>
              <a:t>D</a:t>
            </a:r>
            <a:r>
              <a:rPr lang="en-US" sz="2400" b="1" dirty="0" smtClean="0">
                <a:latin typeface="+mn-lt"/>
              </a:rPr>
              <a:t>esign </a:t>
            </a:r>
            <a:r>
              <a:rPr lang="en-US" sz="2400" b="1" dirty="0">
                <a:latin typeface="+mn-lt"/>
              </a:rPr>
              <a:t>P</a:t>
            </a:r>
            <a:r>
              <a:rPr lang="en-US" sz="2400" b="1" dirty="0" smtClean="0">
                <a:latin typeface="+mn-lt"/>
              </a:rPr>
              <a:t>attern </a:t>
            </a:r>
            <a:endParaRPr lang="en-US" sz="2400" b="1" dirty="0">
              <a:latin typeface="+mn-lt"/>
            </a:endParaRP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2200" y="90924"/>
            <a:ext cx="6119908" cy="6651072"/>
          </a:xfrm>
        </p:spPr>
      </p:pic>
    </p:spTree>
    <p:extLst>
      <p:ext uri="{BB962C8B-B14F-4D97-AF65-F5344CB8AC3E}">
        <p14:creationId xmlns:p14="http://schemas.microsoft.com/office/powerpoint/2010/main" val="4204619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t>
            </a:r>
            <a:r>
              <a:rPr lang="en-US" sz="4400" b="1" smtClean="0"/>
              <a:t>A GOOD </a:t>
            </a:r>
            <a:r>
              <a:rPr lang="en-US" sz="4400" b="1" dirty="0" smtClean="0"/>
              <a:t>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8581" y="2341729"/>
            <a:ext cx="9179878" cy="2694295"/>
          </a:xfrm>
        </p:spPr>
        <p:txBody>
          <a:bodyPr>
            <a:normAutofit/>
          </a:bodyPr>
          <a:lstStyle/>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A good design is more than just knowing and applying OO concepts like abstraction, inheritance, and polymorphism. </a:t>
            </a:r>
          </a:p>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Designers focuses on creating flexible designs that are more maintainable and that can cope with changes easily. </a:t>
            </a:r>
            <a:endParaRPr lang="en-US" sz="2400" dirty="0">
              <a:latin typeface="Calibri" panose="020F0502020204030204" pitchFamily="34" charset="0"/>
              <a:cs typeface="Calibri" panose="020F0502020204030204" pitchFamily="34" charset="0"/>
            </a:endParaRPr>
          </a:p>
          <a:p>
            <a:pPr algn="just">
              <a:lnSpc>
                <a:spcPct val="80000"/>
              </a:lnSpc>
              <a:buClr>
                <a:schemeClr val="hlink"/>
              </a:buCl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Introduction to design patterns</a:t>
            </a:r>
            <a:endParaRPr lang="en-US" dirty="0"/>
          </a:p>
        </p:txBody>
      </p:sp>
    </p:spTree>
    <p:extLst>
      <p:ext uri="{BB962C8B-B14F-4D97-AF65-F5344CB8AC3E}">
        <p14:creationId xmlns:p14="http://schemas.microsoft.com/office/powerpoint/2010/main" val="300941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2362200" y="529704"/>
            <a:ext cx="8001000" cy="1189554"/>
          </a:xfrm>
        </p:spPr>
        <p:txBody>
          <a:bodyPr/>
          <a:lstStyle/>
          <a:p>
            <a:pPr algn="ctr" eaLnBrk="1" hangingPunct="1"/>
            <a:r>
              <a:rPr lang="en-US" altLang="en-US" dirty="0" smtClean="0">
                <a:solidFill>
                  <a:srgbClr val="990000"/>
                </a:solidFill>
              </a:rPr>
              <a:t>How Patterns are used</a:t>
            </a:r>
          </a:p>
        </p:txBody>
      </p:sp>
      <p:sp>
        <p:nvSpPr>
          <p:cNvPr id="5123" name="Rectangle 3"/>
          <p:cNvSpPr>
            <a:spLocks noGrp="1"/>
          </p:cNvSpPr>
          <p:nvPr>
            <p:ph type="body" idx="4294967295"/>
          </p:nvPr>
        </p:nvSpPr>
        <p:spPr>
          <a:xfrm>
            <a:off x="4229100" y="1858280"/>
            <a:ext cx="4800600" cy="2362200"/>
          </a:xfrm>
        </p:spPr>
        <p:txBody>
          <a:bodyPr/>
          <a:lstStyle/>
          <a:p>
            <a:pPr eaLnBrk="1" hangingPunct="1">
              <a:buFontTx/>
              <a:buNone/>
            </a:pPr>
            <a:endParaRPr lang="en-US" altLang="en-US" dirty="0" smtClean="0">
              <a:solidFill>
                <a:srgbClr val="0000FF"/>
              </a:solidFill>
            </a:endParaRPr>
          </a:p>
          <a:p>
            <a:pPr lvl="1" eaLnBrk="1" hangingPunct="1"/>
            <a:r>
              <a:rPr lang="en-US" altLang="en-US" dirty="0" smtClean="0"/>
              <a:t>Design Problem.</a:t>
            </a:r>
          </a:p>
          <a:p>
            <a:pPr lvl="1" eaLnBrk="1" hangingPunct="1"/>
            <a:r>
              <a:rPr lang="en-US" altLang="en-US" dirty="0" smtClean="0"/>
              <a:t>Solution.</a:t>
            </a:r>
          </a:p>
          <a:p>
            <a:pPr lvl="1" eaLnBrk="1" hangingPunct="1"/>
            <a:r>
              <a:rPr lang="en-US" altLang="en-US" dirty="0" smtClean="0"/>
              <a:t>Implementation details.</a:t>
            </a:r>
          </a:p>
        </p:txBody>
      </p:sp>
      <p:pic>
        <p:nvPicPr>
          <p:cNvPr id="18436" name="Picture 4" descr="Archit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53104"/>
            <a:ext cx="12763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Programmer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419904"/>
            <a:ext cx="1905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descr="Des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81904"/>
            <a:ext cx="99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descr="implement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1450" y="4181904"/>
            <a:ext cx="10223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AutoShape 8"/>
          <p:cNvSpPr>
            <a:spLocks noChangeArrowheads="1"/>
          </p:cNvSpPr>
          <p:nvPr/>
        </p:nvSpPr>
        <p:spPr bwMode="auto">
          <a:xfrm>
            <a:off x="4572000" y="4639104"/>
            <a:ext cx="1524000" cy="685800"/>
          </a:xfrm>
          <a:prstGeom prst="leftRightArrow">
            <a:avLst>
              <a:gd name="adj1" fmla="val 50000"/>
              <a:gd name="adj2"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solidFill>
                  <a:prstClr val="black"/>
                </a:solidFill>
              </a:rPr>
              <a:t>Reduce gap</a:t>
            </a:r>
          </a:p>
        </p:txBody>
      </p:sp>
      <p:sp>
        <p:nvSpPr>
          <p:cNvPr id="18443" name="AutoShape 11"/>
          <p:cNvSpPr>
            <a:spLocks noChangeArrowheads="1"/>
          </p:cNvSpPr>
          <p:nvPr/>
        </p:nvSpPr>
        <p:spPr bwMode="auto">
          <a:xfrm rot="2700000">
            <a:off x="2662238" y="4562904"/>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rot="10800000" vert="eaVert"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solidFill>
                <a:prstClr val="black"/>
              </a:solidFill>
            </a:endParaRPr>
          </a:p>
        </p:txBody>
      </p:sp>
      <p:sp>
        <p:nvSpPr>
          <p:cNvPr id="18445" name="AutoShape 13"/>
          <p:cNvSpPr>
            <a:spLocks noChangeArrowheads="1"/>
          </p:cNvSpPr>
          <p:nvPr/>
        </p:nvSpPr>
        <p:spPr bwMode="auto">
          <a:xfrm rot="21077673" flipV="1">
            <a:off x="7850188" y="4807379"/>
            <a:ext cx="1600200" cy="228600"/>
          </a:xfrm>
          <a:prstGeom prst="leftArrow">
            <a:avLst>
              <a:gd name="adj1" fmla="val 50000"/>
              <a:gd name="adj2" fmla="val 175000"/>
            </a:avLst>
          </a:prstGeom>
          <a:solidFill>
            <a:schemeClr val="accent1"/>
          </a:solidFill>
          <a:ln w="9525">
            <a:solidFill>
              <a:schemeClr val="tx1"/>
            </a:solidFill>
            <a:miter lim="800000"/>
            <a:headEnd/>
            <a:tailEnd/>
          </a:ln>
        </p:spPr>
        <p:txBody>
          <a:bodyPr rot="10800000"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solidFill>
                <a:prstClr val="black"/>
              </a:solidFill>
            </a:endParaRPr>
          </a:p>
        </p:txBody>
      </p:sp>
      <p:sp>
        <p:nvSpPr>
          <p:cNvPr id="18446" name="Text Box 14"/>
          <p:cNvSpPr txBox="1">
            <a:spLocks noChangeArrowheads="1"/>
          </p:cNvSpPr>
          <p:nvPr/>
        </p:nvSpPr>
        <p:spPr bwMode="auto">
          <a:xfrm>
            <a:off x="2362200" y="5567792"/>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solidFill>
                  <a:prstClr val="black"/>
                </a:solidFill>
              </a:rPr>
              <a:t>Design</a:t>
            </a:r>
          </a:p>
        </p:txBody>
      </p:sp>
      <p:sp>
        <p:nvSpPr>
          <p:cNvPr id="18447" name="Text Box 15"/>
          <p:cNvSpPr txBox="1">
            <a:spLocks noChangeArrowheads="1"/>
          </p:cNvSpPr>
          <p:nvPr/>
        </p:nvSpPr>
        <p:spPr bwMode="auto">
          <a:xfrm>
            <a:off x="7391400" y="5553505"/>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solidFill>
                  <a:prstClr val="black"/>
                </a:solidFill>
              </a:rPr>
              <a:t>Implementation</a:t>
            </a:r>
          </a:p>
        </p:txBody>
      </p:sp>
      <p:sp>
        <p:nvSpPr>
          <p:cNvPr id="18448" name="Line 16"/>
          <p:cNvSpPr>
            <a:spLocks noChangeShapeType="1"/>
          </p:cNvSpPr>
          <p:nvPr/>
        </p:nvSpPr>
        <p:spPr bwMode="auto">
          <a:xfrm flipV="1">
            <a:off x="3048000" y="2886504"/>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449" name="Line 17"/>
          <p:cNvSpPr>
            <a:spLocks noChangeShapeType="1"/>
          </p:cNvSpPr>
          <p:nvPr/>
        </p:nvSpPr>
        <p:spPr bwMode="auto">
          <a:xfrm flipH="1" flipV="1">
            <a:off x="7924800" y="3877104"/>
            <a:ext cx="1371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8450" name="Text Box 18"/>
          <p:cNvSpPr txBox="1">
            <a:spLocks noChangeArrowheads="1"/>
          </p:cNvSpPr>
          <p:nvPr/>
        </p:nvSpPr>
        <p:spPr bwMode="auto">
          <a:xfrm>
            <a:off x="1752600" y="189590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solidFill>
                  <a:prstClr val="black"/>
                </a:solidFill>
              </a:rPr>
              <a:t>Designer</a:t>
            </a:r>
          </a:p>
        </p:txBody>
      </p:sp>
      <p:sp>
        <p:nvSpPr>
          <p:cNvPr id="18451" name="Text Box 19"/>
          <p:cNvSpPr txBox="1">
            <a:spLocks noChangeArrowheads="1"/>
          </p:cNvSpPr>
          <p:nvPr/>
        </p:nvSpPr>
        <p:spPr bwMode="auto">
          <a:xfrm>
            <a:off x="8839200" y="3053192"/>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solidFill>
                  <a:prstClr val="black"/>
                </a:solidFill>
              </a:rPr>
              <a:t>Programmer</a:t>
            </a:r>
          </a:p>
        </p:txBody>
      </p:sp>
    </p:spTree>
    <p:extLst>
      <p:ext uri="{BB962C8B-B14F-4D97-AF65-F5344CB8AC3E}">
        <p14:creationId xmlns:p14="http://schemas.microsoft.com/office/powerpoint/2010/main" val="2992432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t>
            </a:r>
            <a:r>
              <a:rPr lang="en-US" dirty="0" smtClean="0"/>
              <a:t>attern</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164" y="2160838"/>
            <a:ext cx="6713394" cy="396700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29" y="2811639"/>
            <a:ext cx="2744262" cy="2665405"/>
          </a:xfrm>
          <a:prstGeom prst="rect">
            <a:avLst/>
          </a:prstGeom>
        </p:spPr>
      </p:pic>
    </p:spTree>
    <p:extLst>
      <p:ext uri="{BB962C8B-B14F-4D97-AF65-F5344CB8AC3E}">
        <p14:creationId xmlns:p14="http://schemas.microsoft.com/office/powerpoint/2010/main" val="55863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8957" y="1905000"/>
            <a:ext cx="8229600" cy="3360218"/>
          </a:xfrm>
        </p:spPr>
        <p:txBody>
          <a:bodyPr>
            <a:normAutofit/>
          </a:bodyPr>
          <a:lstStyle/>
          <a:p>
            <a:pPr algn="just">
              <a:lnSpc>
                <a:spcPct val="80000"/>
              </a:lnSpc>
              <a:buClr>
                <a:schemeClr val="hlink"/>
              </a:buClr>
              <a:buFont typeface="Wingdings" panose="05000000000000000000" pitchFamily="2" charset="2"/>
              <a:buChar char="§"/>
            </a:pPr>
            <a:endParaRPr lang="en-US" sz="2400" dirty="0"/>
          </a:p>
          <a:p>
            <a:pPr marL="0" indent="0" algn="just">
              <a:lnSpc>
                <a:spcPct val="80000"/>
              </a:lnSpc>
              <a:buClr>
                <a:schemeClr val="hlink"/>
              </a:buClr>
              <a:buNone/>
            </a:pPr>
            <a:r>
              <a:rPr lang="en-US" sz="3200" b="1" dirty="0" smtClean="0"/>
              <a:t>A Pattern must:</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Solve a problem and be useful.</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Have a context and can describe where the solution can be used. </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Recur in relevant situations.</a:t>
            </a:r>
          </a:p>
          <a:p>
            <a:pPr algn="just">
              <a:lnSpc>
                <a:spcPct val="80000"/>
              </a:lnSpc>
              <a:buClr>
                <a:schemeClr val="hlink"/>
              </a:buClr>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Provide sufficient understanding to tailor the solution.</a:t>
            </a: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a:t>P</a:t>
            </a:r>
            <a:r>
              <a:rPr lang="en-US" dirty="0" smtClean="0"/>
              <a:t>attern</a:t>
            </a:r>
            <a:endParaRPr lang="en-US" dirty="0"/>
          </a:p>
        </p:txBody>
      </p:sp>
    </p:spTree>
    <p:extLst>
      <p:ext uri="{BB962C8B-B14F-4D97-AF65-F5344CB8AC3E}">
        <p14:creationId xmlns:p14="http://schemas.microsoft.com/office/powerpoint/2010/main" val="250966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Gang of four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980" y="2278168"/>
            <a:ext cx="3507488" cy="358243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382" y="2138182"/>
            <a:ext cx="3285915" cy="4066132"/>
          </a:xfrm>
          <a:prstGeom prst="rect">
            <a:avLst/>
          </a:prstGeom>
        </p:spPr>
      </p:pic>
    </p:spTree>
    <p:extLst>
      <p:ext uri="{BB962C8B-B14F-4D97-AF65-F5344CB8AC3E}">
        <p14:creationId xmlns:p14="http://schemas.microsoft.com/office/powerpoint/2010/main" val="273563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613" y="2715904"/>
            <a:ext cx="7250823" cy="655757"/>
          </a:xfrm>
        </p:spPr>
        <p:txBody>
          <a:bodyPr>
            <a:normAutofit/>
          </a:bodyPr>
          <a:lstStyle/>
          <a:p>
            <a:r>
              <a:rPr lang="en-US" sz="3600" dirty="0" smtClean="0"/>
              <a:t>Elements of </a:t>
            </a:r>
            <a:r>
              <a:rPr lang="en-US" sz="3600" dirty="0"/>
              <a:t>D</a:t>
            </a:r>
            <a:r>
              <a:rPr lang="en-US" sz="3600" dirty="0" smtClean="0"/>
              <a:t>esign Pattern</a:t>
            </a:r>
            <a:endParaRPr lang="en-US" sz="3600" dirty="0"/>
          </a:p>
        </p:txBody>
      </p:sp>
    </p:spTree>
    <p:extLst>
      <p:ext uri="{BB962C8B-B14F-4D97-AF65-F5344CB8AC3E}">
        <p14:creationId xmlns:p14="http://schemas.microsoft.com/office/powerpoint/2010/main" val="10607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2119</TotalTime>
  <Words>1193</Words>
  <Application>Microsoft Office PowerPoint</Application>
  <PresentationFormat>Widescreen</PresentationFormat>
  <Paragraphs>210</Paragraphs>
  <Slides>39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39</vt:i4>
      </vt:variant>
    </vt:vector>
  </HeadingPairs>
  <TitlesOfParts>
    <vt:vector size="51" baseType="lpstr">
      <vt:lpstr>ＭＳ Ｐゴシック</vt:lpstr>
      <vt:lpstr>Arial</vt:lpstr>
      <vt:lpstr>Calibri</vt:lpstr>
      <vt:lpstr>Century Gothic</vt:lpstr>
      <vt:lpstr>Gill Sans MT</vt:lpstr>
      <vt:lpstr>PT Sans</vt:lpstr>
      <vt:lpstr>Times New Roman</vt:lpstr>
      <vt:lpstr>Wingdings</vt:lpstr>
      <vt:lpstr>Wingdings 2</vt:lpstr>
      <vt:lpstr>Wingdings 3</vt:lpstr>
      <vt:lpstr>Dividend</vt:lpstr>
      <vt:lpstr>Wisp</vt:lpstr>
      <vt:lpstr>SOFTWARE Design &amp; Analysis (Week-14)</vt:lpstr>
      <vt:lpstr>Agenda of Week # 14</vt:lpstr>
      <vt:lpstr>Software Design Patterns</vt:lpstr>
      <vt:lpstr>Introduction to design patterns</vt:lpstr>
      <vt:lpstr>How Patterns are used</vt:lpstr>
      <vt:lpstr>Pattern</vt:lpstr>
      <vt:lpstr>Pattern</vt:lpstr>
      <vt:lpstr>Gang of four</vt:lpstr>
      <vt:lpstr>Elements of Design Pattern</vt:lpstr>
      <vt:lpstr>Elements of design pattern</vt:lpstr>
      <vt:lpstr>Design pattern vs Framework</vt:lpstr>
      <vt:lpstr>Design pattern vs Framework</vt:lpstr>
      <vt:lpstr>Categories of Design Pattern</vt:lpstr>
      <vt:lpstr>Categories of design pattern </vt:lpstr>
      <vt:lpstr>GoF Patterns</vt:lpstr>
      <vt:lpstr>Limitations of design pattern </vt:lpstr>
      <vt:lpstr>Singleton Design Pattern (creational pattern)</vt:lpstr>
      <vt:lpstr>Singleton Design Pattern </vt:lpstr>
      <vt:lpstr>Code for Singleton Design Pattern </vt:lpstr>
      <vt:lpstr>Singleton design pattern </vt:lpstr>
      <vt:lpstr>Code</vt:lpstr>
      <vt:lpstr>Singleton Design Pattern </vt:lpstr>
      <vt:lpstr>Factory Design Pattern (creational pattern)</vt:lpstr>
      <vt:lpstr>Factory Design Pattern </vt:lpstr>
      <vt:lpstr>Factory Design Pattern </vt:lpstr>
      <vt:lpstr>Factory Design Pattern </vt:lpstr>
      <vt:lpstr>High Degree of Coupling</vt:lpstr>
      <vt:lpstr>Proposed Solution</vt:lpstr>
      <vt:lpstr>Proposed solution</vt:lpstr>
      <vt:lpstr>Problem Statement</vt:lpstr>
      <vt:lpstr>Class diagram</vt:lpstr>
      <vt:lpstr>Builder Design Pattern (creational pattern)</vt:lpstr>
      <vt:lpstr>Builder Design Pattern </vt:lpstr>
      <vt:lpstr>Builder Design Pattern </vt:lpstr>
      <vt:lpstr>Builder Design Pattern </vt:lpstr>
      <vt:lpstr>Builder Design Pattern </vt:lpstr>
      <vt:lpstr>Builder Design Pattern </vt:lpstr>
      <vt:lpstr>Builder Design Pattern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299</cp:revision>
  <dcterms:created xsi:type="dcterms:W3CDTF">2021-02-17T13:59:14Z</dcterms:created>
  <dcterms:modified xsi:type="dcterms:W3CDTF">2021-12-17T11:49:02Z</dcterms:modified>
</cp:coreProperties>
</file>