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5"/>
  </p:notesMasterIdLst>
  <p:sldIdLst>
    <p:sldId id="258"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6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1D4F0-0B7B-49CF-B59D-8FB6168DC939}" type="datetimeFigureOut">
              <a:rPr lang="en-US" smtClean="0"/>
              <a:t>21-Dec-21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3AB7-7B21-4535-840F-BA08383ADE8E}" type="slidenum">
              <a:rPr lang="en-US" smtClean="0"/>
              <a:t>‹#›</a:t>
            </a:fld>
            <a:endParaRPr lang="en-US"/>
          </a:p>
        </p:txBody>
      </p:sp>
    </p:spTree>
    <p:extLst>
      <p:ext uri="{BB962C8B-B14F-4D97-AF65-F5344CB8AC3E}">
        <p14:creationId xmlns:p14="http://schemas.microsoft.com/office/powerpoint/2010/main" val="29166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403225" y="695325"/>
            <a:ext cx="6184900" cy="3479800"/>
          </a:xfrm>
          <a:ln/>
        </p:spPr>
      </p:sp>
      <p:sp>
        <p:nvSpPr>
          <p:cNvPr id="27651" name="Rectangle 3"/>
          <p:cNvSpPr>
            <a:spLocks noGrp="1" noChangeArrowheads="1"/>
          </p:cNvSpPr>
          <p:nvPr>
            <p:ph type="body" idx="1"/>
          </p:nvPr>
        </p:nvSpPr>
        <p:spPr>
          <a:xfrm>
            <a:off x="931863" y="4406900"/>
            <a:ext cx="5127625" cy="41783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28746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C3DA1-FC02-45E9-90BA-B8A07B7F30DE}" type="datetimeFigureOut">
              <a:rPr lang="en-US" smtClean="0"/>
              <a:t>21-Dec-21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40723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21-Dec-21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014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4C3DA1-FC02-45E9-90BA-B8A07B7F30DE}" type="datetimeFigureOut">
              <a:rPr lang="en-US" smtClean="0"/>
              <a:t>21-Dec-21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38384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23134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99144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1984968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793315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2274701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1650043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155348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17423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21-Dec-21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722277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2356323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4054325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4E2EC-B005-4591-88C3-5EF7800E1C6A}"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4F81BD"/>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4F81BD"/>
                </a:solidFill>
                <a:latin typeface="Arial"/>
              </a:rPr>
              <a:t>”</a:t>
            </a:r>
          </a:p>
        </p:txBody>
      </p:sp>
    </p:spTree>
    <p:extLst>
      <p:ext uri="{BB962C8B-B14F-4D97-AF65-F5344CB8AC3E}">
        <p14:creationId xmlns:p14="http://schemas.microsoft.com/office/powerpoint/2010/main" val="2598268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57169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4F81BD"/>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4F81BD"/>
                </a:solidFill>
                <a:latin typeface="Arial"/>
              </a:rPr>
              <a:t>”</a:t>
            </a:r>
          </a:p>
        </p:txBody>
      </p:sp>
    </p:spTree>
    <p:extLst>
      <p:ext uri="{BB962C8B-B14F-4D97-AF65-F5344CB8AC3E}">
        <p14:creationId xmlns:p14="http://schemas.microsoft.com/office/powerpoint/2010/main" val="3191541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2890059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22445647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407398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21-Dec-21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8025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C3DA1-FC02-45E9-90BA-B8A07B7F30DE}" type="datetimeFigureOut">
              <a:rPr lang="en-US" smtClean="0"/>
              <a:t>21-Dec-21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83580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C3DA1-FC02-45E9-90BA-B8A07B7F30DE}" type="datetimeFigureOut">
              <a:rPr lang="en-US" smtClean="0"/>
              <a:t>21-Dec-21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976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C3DA1-FC02-45E9-90BA-B8A07B7F30DE}" type="datetimeFigureOut">
              <a:rPr lang="en-US" smtClean="0"/>
              <a:t>21-Dec-21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7459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C3DA1-FC02-45E9-90BA-B8A07B7F30DE}" type="datetimeFigureOut">
              <a:rPr lang="en-US" smtClean="0"/>
              <a:t>21-Dec-21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7119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21-Dec-21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29956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C3DA1-FC02-45E9-90BA-B8A07B7F30DE}" type="datetimeFigureOut">
              <a:rPr lang="en-US" smtClean="0"/>
              <a:t>21-Dec-21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17278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4C3DA1-FC02-45E9-90BA-B8A07B7F30DE}" type="datetimeFigureOut">
              <a:rPr lang="en-US" smtClean="0"/>
              <a:t>21-Dec-21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60B945-DEF5-4880-9E02-1789D98D112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8194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B27400-D5E8-4C87-9586-64936C862AE2}" type="datetimeFigureOut">
              <a:rPr lang="en-US" smtClean="0">
                <a:solidFill>
                  <a:prstClr val="black">
                    <a:tint val="75000"/>
                  </a:prstClr>
                </a:solidFill>
              </a:rPr>
              <a:pPr/>
              <a:t>21-Dec-21</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34E2EC-B005-4591-88C3-5EF7800E1C6A}" type="slidenum">
              <a:rPr lang="en-US" smtClean="0"/>
              <a:pPr/>
              <a:t>‹#›</a:t>
            </a:fld>
            <a:endParaRPr lang="en-US"/>
          </a:p>
        </p:txBody>
      </p:sp>
    </p:spTree>
    <p:extLst>
      <p:ext uri="{BB962C8B-B14F-4D97-AF65-F5344CB8AC3E}">
        <p14:creationId xmlns:p14="http://schemas.microsoft.com/office/powerpoint/2010/main" val="2969817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70" y="1255370"/>
            <a:ext cx="7237863" cy="1538951"/>
          </a:xfrm>
        </p:spPr>
        <p:txBody>
          <a:bodyPr>
            <a:normAutofit/>
          </a:bodyPr>
          <a:lstStyle/>
          <a:p>
            <a:pPr algn="ctr"/>
            <a:r>
              <a:rPr lang="en-US" dirty="0" smtClean="0"/>
              <a:t>SOFTWARE Design &amp; Analysis</a:t>
            </a:r>
            <a:br>
              <a:rPr lang="en-US" dirty="0" smtClean="0"/>
            </a:br>
            <a:r>
              <a:rPr lang="en-US" cap="none" dirty="0" smtClean="0">
                <a:latin typeface="Calibri" panose="020F0502020204030204" pitchFamily="34" charset="0"/>
                <a:cs typeface="Calibri" panose="020F0502020204030204" pitchFamily="34" charset="0"/>
              </a:rPr>
              <a:t>(Week-15)</a:t>
            </a:r>
            <a:endParaRPr lang="en-US" cap="none"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688609" y="3533799"/>
            <a:ext cx="6878471" cy="2457568"/>
          </a:xfrm>
        </p:spPr>
        <p:txBody>
          <a:bodyPr>
            <a:normAutofit fontScale="85000" lnSpcReduction="20000"/>
          </a:bodyPr>
          <a:lstStyle/>
          <a:p>
            <a:pPr algn="ctr"/>
            <a:endParaRPr lang="en-US" sz="2800" i="1" dirty="0" smtClean="0">
              <a:solidFill>
                <a:schemeClr val="bg1"/>
              </a:solidFill>
              <a:latin typeface="Calibri" panose="020F0502020204030204" pitchFamily="34" charset="0"/>
              <a:cs typeface="Calibri" panose="020F0502020204030204" pitchFamily="34" charset="0"/>
            </a:endParaRPr>
          </a:p>
          <a:p>
            <a:pPr algn="ctr"/>
            <a:r>
              <a:rPr lang="en-US" sz="3300" dirty="0" smtClean="0">
                <a:solidFill>
                  <a:schemeClr val="bg1"/>
                </a:solidFill>
                <a:latin typeface="Calibri" panose="020F0502020204030204" pitchFamily="34" charset="0"/>
                <a:cs typeface="Calibri" panose="020F0502020204030204" pitchFamily="34" charset="0"/>
              </a:rPr>
              <a:t>Usama Musharaf</a:t>
            </a:r>
          </a:p>
          <a:p>
            <a:pPr algn="ctr"/>
            <a:r>
              <a:rPr lang="en-US" sz="2800" dirty="0" smtClean="0">
                <a:solidFill>
                  <a:schemeClr val="bg1"/>
                </a:solidFill>
                <a:latin typeface="Calibri" panose="020F0502020204030204" pitchFamily="34" charset="0"/>
                <a:cs typeface="Calibri" panose="020F0502020204030204" pitchFamily="34" charset="0"/>
              </a:rPr>
              <a:t>MS-CS (</a:t>
            </a:r>
            <a:r>
              <a:rPr lang="en-US" sz="2800" cap="none" dirty="0">
                <a:solidFill>
                  <a:schemeClr val="bg1"/>
                </a:solidFill>
                <a:latin typeface="Calibri" panose="020F0502020204030204" pitchFamily="34" charset="0"/>
                <a:cs typeface="Calibri" panose="020F0502020204030204" pitchFamily="34" charset="0"/>
              </a:rPr>
              <a:t>S</a:t>
            </a:r>
            <a:r>
              <a:rPr lang="en-US" sz="2800" cap="none" dirty="0" smtClean="0">
                <a:solidFill>
                  <a:schemeClr val="bg1"/>
                </a:solidFill>
                <a:latin typeface="Calibri" panose="020F0502020204030204" pitchFamily="34" charset="0"/>
                <a:cs typeface="Calibri" panose="020F0502020204030204" pitchFamily="34" charset="0"/>
              </a:rPr>
              <a:t>oftware </a:t>
            </a:r>
            <a:r>
              <a:rPr lang="en-US" sz="2800" cap="none" dirty="0">
                <a:solidFill>
                  <a:schemeClr val="bg1"/>
                </a:solidFill>
                <a:latin typeface="Calibri" panose="020F0502020204030204" pitchFamily="34" charset="0"/>
                <a:cs typeface="Calibri" panose="020F0502020204030204" pitchFamily="34" charset="0"/>
              </a:rPr>
              <a:t>E</a:t>
            </a:r>
            <a:r>
              <a:rPr lang="en-US" sz="2800" cap="none" dirty="0" smtClean="0">
                <a:solidFill>
                  <a:schemeClr val="bg1"/>
                </a:solidFill>
                <a:latin typeface="Calibri" panose="020F0502020204030204" pitchFamily="34" charset="0"/>
                <a:cs typeface="Calibri" panose="020F0502020204030204" pitchFamily="34" charset="0"/>
              </a:rPr>
              <a:t>ngineering</a:t>
            </a:r>
            <a:r>
              <a:rPr lang="en-US" sz="2800"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Lecturer (</a:t>
            </a:r>
            <a:r>
              <a:rPr lang="en-US" sz="2800" i="1" cap="none" dirty="0">
                <a:solidFill>
                  <a:schemeClr val="bg1"/>
                </a:solidFill>
                <a:latin typeface="Calibri" panose="020F0502020204030204" pitchFamily="34" charset="0"/>
                <a:cs typeface="Calibri" panose="020F0502020204030204" pitchFamily="34" charset="0"/>
              </a:rPr>
              <a:t>D</a:t>
            </a:r>
            <a:r>
              <a:rPr lang="en-US" sz="2800" i="1" cap="none" dirty="0" smtClean="0">
                <a:solidFill>
                  <a:schemeClr val="bg1"/>
                </a:solidFill>
                <a:latin typeface="Calibri" panose="020F0502020204030204" pitchFamily="34" charset="0"/>
                <a:cs typeface="Calibri" panose="020F0502020204030204" pitchFamily="34" charset="0"/>
              </a:rPr>
              <a:t>epartment of Computer </a:t>
            </a:r>
            <a:r>
              <a:rPr lang="en-US" sz="2800" i="1" cap="none" dirty="0">
                <a:solidFill>
                  <a:schemeClr val="bg1"/>
                </a:solidFill>
                <a:latin typeface="Calibri" panose="020F0502020204030204" pitchFamily="34" charset="0"/>
                <a:cs typeface="Calibri" panose="020F0502020204030204" pitchFamily="34" charset="0"/>
              </a:rPr>
              <a:t>S</a:t>
            </a:r>
            <a:r>
              <a:rPr lang="en-US" sz="2800" i="1" cap="none" dirty="0" smtClean="0">
                <a:solidFill>
                  <a:schemeClr val="bg1"/>
                </a:solidFill>
                <a:latin typeface="Calibri" panose="020F0502020204030204" pitchFamily="34" charset="0"/>
                <a:cs typeface="Calibri" panose="020F0502020204030204" pitchFamily="34" charset="0"/>
              </a:rPr>
              <a:t>cience</a:t>
            </a:r>
            <a:r>
              <a:rPr lang="en-US" sz="2800" i="1"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FAST-NUCES Peshawar</a:t>
            </a:r>
          </a:p>
          <a:p>
            <a:endParaRPr lang="en-US" sz="2800" i="1" dirty="0">
              <a:solidFill>
                <a:schemeClr val="bg1"/>
              </a:solidFill>
            </a:endParaRPr>
          </a:p>
        </p:txBody>
      </p:sp>
      <p:grpSp>
        <p:nvGrpSpPr>
          <p:cNvPr id="6" name="Group 5"/>
          <p:cNvGrpSpPr/>
          <p:nvPr/>
        </p:nvGrpSpPr>
        <p:grpSpPr>
          <a:xfrm>
            <a:off x="9758150" y="771124"/>
            <a:ext cx="2069598" cy="1011532"/>
            <a:chOff x="0" y="858720"/>
            <a:chExt cx="2069598" cy="101153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2156805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4999" y="2606723"/>
            <a:ext cx="6882334" cy="1215315"/>
          </a:xfrm>
        </p:spPr>
        <p:txBody>
          <a:bodyPr/>
          <a:lstStyle/>
          <a:p>
            <a:pPr algn="ctr"/>
            <a:r>
              <a:rPr lang="en-US" sz="4000" dirty="0" smtClean="0"/>
              <a:t>Lets Code</a:t>
            </a:r>
            <a:r>
              <a:rPr lang="en-US" dirty="0" smtClean="0"/>
              <a:t/>
            </a:r>
            <a:br>
              <a:rPr lang="en-US" dirty="0" smtClean="0"/>
            </a:br>
            <a:endParaRPr lang="en-US" sz="1800" dirty="0"/>
          </a:p>
        </p:txBody>
      </p:sp>
    </p:spTree>
    <p:extLst>
      <p:ext uri="{BB962C8B-B14F-4D97-AF65-F5344CB8AC3E}">
        <p14:creationId xmlns:p14="http://schemas.microsoft.com/office/powerpoint/2010/main" val="865073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703" y="2333768"/>
            <a:ext cx="6882334" cy="1215315"/>
          </a:xfrm>
        </p:spPr>
        <p:txBody>
          <a:bodyPr/>
          <a:lstStyle/>
          <a:p>
            <a:r>
              <a:rPr lang="en-US" sz="4000" dirty="0" smtClean="0"/>
              <a:t>Bridge Design </a:t>
            </a:r>
            <a:r>
              <a:rPr lang="en-US" sz="4000" dirty="0"/>
              <a:t>P</a:t>
            </a:r>
            <a:r>
              <a:rPr lang="en-US" sz="4000" dirty="0" smtClean="0"/>
              <a:t>attern</a:t>
            </a:r>
            <a:r>
              <a:rPr lang="en-US" dirty="0" smtClean="0"/>
              <a:t/>
            </a:r>
            <a:br>
              <a:rPr lang="en-US" dirty="0" smtClean="0"/>
            </a:br>
            <a:r>
              <a:rPr lang="en-US" sz="1800" dirty="0" smtClean="0"/>
              <a:t>(structural pattern)</a:t>
            </a:r>
            <a:endParaRPr lang="en-US" sz="1800" dirty="0"/>
          </a:p>
        </p:txBody>
      </p:sp>
    </p:spTree>
    <p:extLst>
      <p:ext uri="{BB962C8B-B14F-4D97-AF65-F5344CB8AC3E}">
        <p14:creationId xmlns:p14="http://schemas.microsoft.com/office/powerpoint/2010/main" val="1855887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smtClean="0"/>
              <a:t>Bridge </a:t>
            </a:r>
            <a:r>
              <a:rPr lang="en-US" dirty="0"/>
              <a:t>Design Pattern </a:t>
            </a:r>
          </a:p>
        </p:txBody>
      </p:sp>
      <p:sp>
        <p:nvSpPr>
          <p:cNvPr id="3" name="Content Placeholder 2"/>
          <p:cNvSpPr>
            <a:spLocks noGrp="1"/>
          </p:cNvSpPr>
          <p:nvPr>
            <p:ph idx="1"/>
          </p:nvPr>
        </p:nvSpPr>
        <p:spPr>
          <a:xfrm>
            <a:off x="1965277" y="1610437"/>
            <a:ext cx="9416955" cy="4735773"/>
          </a:xfrm>
        </p:spPr>
        <p:txBody>
          <a:bodyPr>
            <a:normAutofit/>
          </a:bodyPr>
          <a:lstStyle/>
          <a:p>
            <a:pPr marL="0" indent="0" algn="just">
              <a:buNone/>
            </a:pP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Bridge is a structural design pattern that lets you split a large class or a set of closely related classes into two separate </a:t>
            </a:r>
            <a:r>
              <a:rPr lang="en-US" sz="2400" dirty="0" smtClean="0">
                <a:latin typeface="Calibri" panose="020F0502020204030204" pitchFamily="34" charset="0"/>
                <a:cs typeface="Calibri" panose="020F0502020204030204" pitchFamily="34" charset="0"/>
              </a:rPr>
              <a:t>hierarchies</a:t>
            </a:r>
          </a:p>
          <a:p>
            <a:pPr marL="0" indent="0" algn="just">
              <a:buNone/>
            </a:pPr>
            <a:r>
              <a:rPr lang="en-US" sz="2000" b="1" dirty="0" smtClean="0">
                <a:latin typeface="Calibri" panose="020F0502020204030204" pitchFamily="34" charset="0"/>
                <a:cs typeface="Calibri" panose="020F0502020204030204" pitchFamily="34" charset="0"/>
              </a:rPr>
              <a:t>	</a:t>
            </a:r>
          </a:p>
          <a:p>
            <a:pPr marL="400050" lvl="1" indent="0" algn="just">
              <a:buNone/>
            </a:pPr>
            <a:r>
              <a:rPr lang="en-US" sz="2000" b="1" dirty="0" smtClean="0">
                <a:latin typeface="Calibri" panose="020F0502020204030204" pitchFamily="34" charset="0"/>
                <a:cs typeface="Calibri" panose="020F0502020204030204" pitchFamily="34" charset="0"/>
              </a:rPr>
              <a:t>abstraction </a:t>
            </a:r>
            <a:r>
              <a:rPr lang="en-US" sz="2000" b="1" dirty="0">
                <a:latin typeface="Calibri" panose="020F0502020204030204" pitchFamily="34" charset="0"/>
                <a:cs typeface="Calibri" panose="020F0502020204030204" pitchFamily="34" charset="0"/>
              </a:rPr>
              <a:t>and </a:t>
            </a:r>
            <a:r>
              <a:rPr lang="en-US" sz="2000" b="1" dirty="0" smtClean="0">
                <a:latin typeface="Calibri" panose="020F0502020204030204" pitchFamily="34" charset="0"/>
                <a:cs typeface="Calibri" panose="020F0502020204030204" pitchFamily="34" charset="0"/>
              </a:rPr>
              <a:t>implementation</a:t>
            </a:r>
          </a:p>
          <a:p>
            <a:pPr marL="0" indent="0" algn="just">
              <a:buNone/>
            </a:pPr>
            <a:endParaRPr lang="en-US" sz="2000" dirty="0" smtClean="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which </a:t>
            </a:r>
            <a:r>
              <a:rPr lang="en-US" sz="2400" dirty="0">
                <a:latin typeface="Calibri" panose="020F0502020204030204" pitchFamily="34" charset="0"/>
                <a:cs typeface="Calibri" panose="020F0502020204030204" pitchFamily="34" charset="0"/>
              </a:rPr>
              <a:t>can be developed independently of each other.</a:t>
            </a:r>
          </a:p>
          <a:p>
            <a:pPr marL="0" indent="0" algn="just">
              <a:buNone/>
            </a:pPr>
            <a:endParaRPr lang="en-US" sz="2000" dirty="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5424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8" y="1255591"/>
            <a:ext cx="4913189" cy="5424985"/>
          </a:xfrm>
        </p:spPr>
        <p:txBody>
          <a:bodyPr>
            <a:normAutofit fontScale="62500" lnSpcReduction="20000"/>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900" b="1" dirty="0" smtClean="0">
                <a:latin typeface="Calibri" panose="020F0502020204030204" pitchFamily="34" charset="0"/>
                <a:cs typeface="Calibri" panose="020F0502020204030204" pitchFamily="34" charset="0"/>
              </a:rPr>
              <a:t>Problem Statement:</a:t>
            </a:r>
          </a:p>
          <a:p>
            <a:pPr marL="0" indent="0" algn="just">
              <a:lnSpc>
                <a:spcPct val="90000"/>
              </a:lnSpc>
              <a:buNone/>
            </a:pPr>
            <a:r>
              <a:rPr lang="en-US" sz="2600" dirty="0">
                <a:latin typeface="Calibri" panose="020F0502020204030204" pitchFamily="34" charset="0"/>
                <a:cs typeface="Calibri" panose="020F0502020204030204" pitchFamily="34" charset="0"/>
              </a:rPr>
              <a:t>Say you have a geometric Shape class with a pair of subclasses: Circle and Square. </a:t>
            </a: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r>
              <a:rPr lang="en-US" sz="2600" dirty="0" smtClean="0">
                <a:latin typeface="Calibri" panose="020F0502020204030204" pitchFamily="34" charset="0"/>
                <a:cs typeface="Calibri" panose="020F0502020204030204" pitchFamily="34" charset="0"/>
              </a:rPr>
              <a:t>You </a:t>
            </a:r>
            <a:r>
              <a:rPr lang="en-US" sz="2600" dirty="0">
                <a:latin typeface="Calibri" panose="020F0502020204030204" pitchFamily="34" charset="0"/>
                <a:cs typeface="Calibri" panose="020F0502020204030204" pitchFamily="34" charset="0"/>
              </a:rPr>
              <a:t>want to extend this class hierarchy to incorporate colors, so you plan to create Red and Blue shape subclasses</a:t>
            </a:r>
            <a:r>
              <a:rPr lang="en-US" sz="2600" dirty="0" smtClean="0">
                <a:latin typeface="Calibri" panose="020F0502020204030204" pitchFamily="34" charset="0"/>
                <a:cs typeface="Calibri" panose="020F0502020204030204" pitchFamily="34" charset="0"/>
              </a:rPr>
              <a:t>.</a:t>
            </a:r>
          </a:p>
          <a:p>
            <a:pPr marL="0" indent="0" algn="just">
              <a:lnSpc>
                <a:spcPct val="90000"/>
              </a:lnSpc>
              <a:buNone/>
            </a:pP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r>
              <a:rPr lang="en-US" sz="2600" dirty="0" smtClean="0">
                <a:latin typeface="Calibri" panose="020F0502020204030204" pitchFamily="34" charset="0"/>
                <a:cs typeface="Calibri" panose="020F0502020204030204" pitchFamily="34" charset="0"/>
              </a:rPr>
              <a:t>However</a:t>
            </a:r>
            <a:r>
              <a:rPr lang="en-US" sz="2600" dirty="0">
                <a:latin typeface="Calibri" panose="020F0502020204030204" pitchFamily="34" charset="0"/>
                <a:cs typeface="Calibri" panose="020F0502020204030204" pitchFamily="34" charset="0"/>
              </a:rPr>
              <a:t>, since you already have two subclasses, you’ll need to create four class combinations such as </a:t>
            </a:r>
            <a:r>
              <a:rPr lang="en-US" sz="2600" dirty="0" err="1">
                <a:latin typeface="Calibri" panose="020F0502020204030204" pitchFamily="34" charset="0"/>
                <a:cs typeface="Calibri" panose="020F0502020204030204" pitchFamily="34" charset="0"/>
              </a:rPr>
              <a:t>BlueCircle</a:t>
            </a:r>
            <a:r>
              <a:rPr lang="en-US" sz="2600" dirty="0">
                <a:latin typeface="Calibri" panose="020F0502020204030204" pitchFamily="34" charset="0"/>
                <a:cs typeface="Calibri" panose="020F0502020204030204" pitchFamily="34" charset="0"/>
              </a:rPr>
              <a:t> and </a:t>
            </a:r>
            <a:r>
              <a:rPr lang="en-US" sz="2600" dirty="0" err="1">
                <a:latin typeface="Calibri" panose="020F0502020204030204" pitchFamily="34" charset="0"/>
                <a:cs typeface="Calibri" panose="020F0502020204030204" pitchFamily="34" charset="0"/>
              </a:rPr>
              <a:t>RedSquare</a:t>
            </a:r>
            <a:r>
              <a:rPr lang="en-US" sz="2600" dirty="0" smtClean="0">
                <a:latin typeface="Calibri" panose="020F0502020204030204" pitchFamily="34" charset="0"/>
                <a:cs typeface="Calibri" panose="020F0502020204030204" pitchFamily="34" charset="0"/>
              </a:rPr>
              <a:t>.</a:t>
            </a:r>
          </a:p>
          <a:p>
            <a:pPr marL="0" indent="0" algn="just">
              <a:lnSpc>
                <a:spcPct val="90000"/>
              </a:lnSpc>
              <a:buNone/>
            </a:pP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r>
              <a:rPr lang="en-US" sz="2600" dirty="0">
                <a:latin typeface="Calibri" panose="020F0502020204030204" pitchFamily="34" charset="0"/>
                <a:cs typeface="Calibri" panose="020F0502020204030204" pitchFamily="34" charset="0"/>
              </a:rPr>
              <a:t>Adding new shape types and colors to the hierarchy will grow it exponentially. </a:t>
            </a: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r>
              <a:rPr lang="en-US" sz="2600" dirty="0" smtClean="0">
                <a:latin typeface="Calibri" panose="020F0502020204030204" pitchFamily="34" charset="0"/>
                <a:cs typeface="Calibri" panose="020F0502020204030204" pitchFamily="34" charset="0"/>
              </a:rPr>
              <a:t>For </a:t>
            </a:r>
            <a:r>
              <a:rPr lang="en-US" sz="2600" dirty="0">
                <a:latin typeface="Calibri" panose="020F0502020204030204" pitchFamily="34" charset="0"/>
                <a:cs typeface="Calibri" panose="020F0502020204030204" pitchFamily="34" charset="0"/>
              </a:rPr>
              <a:t>example, to add a triangle shape you’d need to introduce two subclasses, one for each color. </a:t>
            </a: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r>
              <a:rPr lang="en-US" sz="2600" dirty="0" smtClean="0">
                <a:latin typeface="Calibri" panose="020F0502020204030204" pitchFamily="34" charset="0"/>
                <a:cs typeface="Calibri" panose="020F0502020204030204" pitchFamily="34" charset="0"/>
              </a:rPr>
              <a:t>And </a:t>
            </a:r>
            <a:r>
              <a:rPr lang="en-US" sz="2600" dirty="0">
                <a:latin typeface="Calibri" panose="020F0502020204030204" pitchFamily="34" charset="0"/>
                <a:cs typeface="Calibri" panose="020F0502020204030204" pitchFamily="34" charset="0"/>
              </a:rPr>
              <a:t>after that, adding a new color would require creating three subclasses, one for each shape type. The further we go, the worse it becomes.</a:t>
            </a:r>
          </a:p>
        </p:txBody>
      </p:sp>
      <p:sp>
        <p:nvSpPr>
          <p:cNvPr id="7" name="Title 6"/>
          <p:cNvSpPr>
            <a:spLocks noGrp="1"/>
          </p:cNvSpPr>
          <p:nvPr>
            <p:ph type="title"/>
          </p:nvPr>
        </p:nvSpPr>
        <p:spPr>
          <a:xfrm>
            <a:off x="2456447" y="337506"/>
            <a:ext cx="8911687" cy="890793"/>
          </a:xfrm>
        </p:spPr>
        <p:txBody>
          <a:bodyPr/>
          <a:lstStyle/>
          <a:p>
            <a:r>
              <a:rPr lang="en-US" dirty="0" smtClean="0"/>
              <a:t>Bridge Design </a:t>
            </a:r>
            <a:r>
              <a:rPr lang="en-US" dirty="0"/>
              <a:t>P</a:t>
            </a:r>
            <a:r>
              <a:rPr lang="en-US" dirty="0" smtClean="0"/>
              <a:t>attern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398" y="2305606"/>
            <a:ext cx="5308984" cy="3461050"/>
          </a:xfrm>
          <a:prstGeom prst="rect">
            <a:avLst/>
          </a:prstGeom>
        </p:spPr>
      </p:pic>
    </p:spTree>
    <p:extLst>
      <p:ext uri="{BB962C8B-B14F-4D97-AF65-F5344CB8AC3E}">
        <p14:creationId xmlns:p14="http://schemas.microsoft.com/office/powerpoint/2010/main" val="266364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2196" y="1378231"/>
            <a:ext cx="4913189" cy="5097436"/>
          </a:xfrm>
        </p:spPr>
        <p:txBody>
          <a:bodyPr>
            <a:normAutofit fontScale="62500" lnSpcReduction="20000"/>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900" b="1" dirty="0" smtClean="0">
                <a:latin typeface="Calibri" panose="020F0502020204030204" pitchFamily="34" charset="0"/>
                <a:cs typeface="Calibri" panose="020F0502020204030204" pitchFamily="34" charset="0"/>
              </a:rPr>
              <a:t>Solution:</a:t>
            </a:r>
          </a:p>
          <a:p>
            <a:pPr marL="0" indent="0" algn="just">
              <a:lnSpc>
                <a:spcPct val="90000"/>
              </a:lnSpc>
              <a:buNone/>
            </a:pPr>
            <a:endParaRPr lang="en-US" sz="2900" b="1" dirty="0">
              <a:latin typeface="Calibri" panose="020F0502020204030204" pitchFamily="34" charset="0"/>
              <a:cs typeface="Calibri" panose="020F0502020204030204" pitchFamily="34" charset="0"/>
            </a:endParaRPr>
          </a:p>
          <a:p>
            <a:pPr marL="0" indent="0" algn="just">
              <a:lnSpc>
                <a:spcPct val="90000"/>
              </a:lnSpc>
              <a:buNone/>
            </a:pPr>
            <a:r>
              <a:rPr lang="en-US" sz="2900" dirty="0" smtClean="0">
                <a:latin typeface="Calibri" panose="020F0502020204030204" pitchFamily="34" charset="0"/>
                <a:cs typeface="Calibri" panose="020F0502020204030204" pitchFamily="34" charset="0"/>
              </a:rPr>
              <a:t>This </a:t>
            </a:r>
            <a:r>
              <a:rPr lang="en-US" sz="2900" dirty="0">
                <a:latin typeface="Calibri" panose="020F0502020204030204" pitchFamily="34" charset="0"/>
                <a:cs typeface="Calibri" panose="020F0502020204030204" pitchFamily="34" charset="0"/>
              </a:rPr>
              <a:t>problem occurs because we’re trying to extend the shape classes in two independent dimensions: by form and by color. </a:t>
            </a:r>
          </a:p>
          <a:p>
            <a:pPr marL="0" indent="0" algn="just">
              <a:lnSpc>
                <a:spcPct val="90000"/>
              </a:lnSpc>
              <a:buNone/>
            </a:pPr>
            <a:endParaRPr lang="en-US" sz="2900" dirty="0">
              <a:latin typeface="Calibri" panose="020F0502020204030204" pitchFamily="34" charset="0"/>
              <a:cs typeface="Calibri" panose="020F0502020204030204" pitchFamily="34" charset="0"/>
            </a:endParaRPr>
          </a:p>
          <a:p>
            <a:pPr marL="0" indent="0" algn="just">
              <a:lnSpc>
                <a:spcPct val="90000"/>
              </a:lnSpc>
              <a:buNone/>
            </a:pPr>
            <a:r>
              <a:rPr lang="en-US" sz="2900" dirty="0">
                <a:latin typeface="Calibri" panose="020F0502020204030204" pitchFamily="34" charset="0"/>
                <a:cs typeface="Calibri" panose="020F0502020204030204" pitchFamily="34" charset="0"/>
              </a:rPr>
              <a:t>That’s a very common issue with class inheritance.</a:t>
            </a:r>
          </a:p>
          <a:p>
            <a:pPr marL="0" indent="0" algn="just">
              <a:lnSpc>
                <a:spcPct val="90000"/>
              </a:lnSpc>
              <a:buNone/>
            </a:pPr>
            <a:endParaRPr lang="en-US" sz="2900" dirty="0">
              <a:latin typeface="Calibri" panose="020F0502020204030204" pitchFamily="34" charset="0"/>
              <a:cs typeface="Calibri" panose="020F0502020204030204" pitchFamily="34" charset="0"/>
            </a:endParaRPr>
          </a:p>
          <a:p>
            <a:pPr marL="0" indent="0" algn="just">
              <a:lnSpc>
                <a:spcPct val="90000"/>
              </a:lnSpc>
              <a:buNone/>
            </a:pPr>
            <a:r>
              <a:rPr lang="en-US" sz="2900" dirty="0">
                <a:latin typeface="Calibri" panose="020F0502020204030204" pitchFamily="34" charset="0"/>
                <a:cs typeface="Calibri" panose="020F0502020204030204" pitchFamily="34" charset="0"/>
              </a:rPr>
              <a:t>The Bridge pattern attempts to solve this problem by switching from inheritance to the object composition. </a:t>
            </a:r>
          </a:p>
          <a:p>
            <a:pPr marL="0" indent="0" algn="just">
              <a:lnSpc>
                <a:spcPct val="90000"/>
              </a:lnSpc>
              <a:buNone/>
            </a:pPr>
            <a:endParaRPr lang="en-US" sz="2900" dirty="0">
              <a:latin typeface="Calibri" panose="020F0502020204030204" pitchFamily="34" charset="0"/>
              <a:cs typeface="Calibri" panose="020F0502020204030204" pitchFamily="34" charset="0"/>
            </a:endParaRPr>
          </a:p>
          <a:p>
            <a:pPr marL="0" indent="0" algn="just">
              <a:lnSpc>
                <a:spcPct val="90000"/>
              </a:lnSpc>
              <a:buNone/>
            </a:pPr>
            <a:r>
              <a:rPr lang="en-US" sz="2900" dirty="0">
                <a:latin typeface="Calibri" panose="020F0502020204030204" pitchFamily="34" charset="0"/>
                <a:cs typeface="Calibri" panose="020F0502020204030204" pitchFamily="34" charset="0"/>
              </a:rPr>
              <a:t>What this means is that you extract one of the dimensions into a separate class hierarchy, so that the original classes will reference an object of the new hierarchy, instead of having all of its state and behaviors within one class.</a:t>
            </a:r>
          </a:p>
          <a:p>
            <a:pPr marL="0" indent="0" algn="just">
              <a:lnSpc>
                <a:spcPct val="90000"/>
              </a:lnSpc>
              <a:buNone/>
            </a:pPr>
            <a:endParaRPr lang="en-US" sz="2900" b="1" dirty="0" smtClean="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smtClean="0"/>
              <a:t>Bridge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083" y="2434782"/>
            <a:ext cx="5411028" cy="2519355"/>
          </a:xfrm>
          <a:prstGeom prst="rect">
            <a:avLst/>
          </a:prstGeom>
        </p:spPr>
      </p:pic>
    </p:spTree>
    <p:extLst>
      <p:ext uri="{BB962C8B-B14F-4D97-AF65-F5344CB8AC3E}">
        <p14:creationId xmlns:p14="http://schemas.microsoft.com/office/powerpoint/2010/main" val="2619517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456447" y="337506"/>
            <a:ext cx="8911687" cy="890793"/>
          </a:xfrm>
        </p:spPr>
        <p:txBody>
          <a:bodyPr/>
          <a:lstStyle/>
          <a:p>
            <a:r>
              <a:rPr lang="en-US" dirty="0" smtClean="0"/>
              <a:t>Bridge Design </a:t>
            </a:r>
            <a:r>
              <a:rPr lang="en-US" dirty="0"/>
              <a:t>P</a:t>
            </a:r>
            <a:r>
              <a:rPr lang="en-US" dirty="0" smtClean="0"/>
              <a:t>attern </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491" y="1228299"/>
            <a:ext cx="6450305" cy="5363174"/>
          </a:xfrm>
          <a:prstGeom prst="rect">
            <a:avLst/>
          </a:prstGeom>
        </p:spPr>
      </p:pic>
    </p:spTree>
    <p:extLst>
      <p:ext uri="{BB962C8B-B14F-4D97-AF65-F5344CB8AC3E}">
        <p14:creationId xmlns:p14="http://schemas.microsoft.com/office/powerpoint/2010/main" val="3586139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6159" y="198581"/>
            <a:ext cx="8911687" cy="890793"/>
          </a:xfrm>
        </p:spPr>
        <p:txBody>
          <a:bodyPr/>
          <a:lstStyle/>
          <a:p>
            <a:r>
              <a:rPr lang="en-US" dirty="0" smtClean="0"/>
              <a:t>Bridge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159" y="1089374"/>
            <a:ext cx="7866677" cy="5557086"/>
          </a:xfrm>
          <a:prstGeom prst="rect">
            <a:avLst/>
          </a:prstGeom>
        </p:spPr>
      </p:pic>
    </p:spTree>
    <p:extLst>
      <p:ext uri="{BB962C8B-B14F-4D97-AF65-F5344CB8AC3E}">
        <p14:creationId xmlns:p14="http://schemas.microsoft.com/office/powerpoint/2010/main" val="3025292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6159" y="198581"/>
            <a:ext cx="8911687" cy="890793"/>
          </a:xfrm>
        </p:spPr>
        <p:txBody>
          <a:bodyPr/>
          <a:lstStyle/>
          <a:p>
            <a:r>
              <a:rPr lang="en-US" dirty="0" smtClean="0"/>
              <a:t>Without Bridge Design </a:t>
            </a:r>
            <a:r>
              <a:rPr lang="en-US" dirty="0"/>
              <a:t>P</a:t>
            </a:r>
            <a:r>
              <a:rPr lang="en-US" dirty="0" smtClean="0"/>
              <a:t>attern </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905" y="1288291"/>
            <a:ext cx="7975418" cy="4986929"/>
          </a:xfrm>
          <a:prstGeom prst="rect">
            <a:avLst/>
          </a:prstGeom>
        </p:spPr>
      </p:pic>
    </p:spTree>
    <p:extLst>
      <p:ext uri="{BB962C8B-B14F-4D97-AF65-F5344CB8AC3E}">
        <p14:creationId xmlns:p14="http://schemas.microsoft.com/office/powerpoint/2010/main" val="3534345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6159" y="198581"/>
            <a:ext cx="8911687" cy="890793"/>
          </a:xfrm>
        </p:spPr>
        <p:txBody>
          <a:bodyPr/>
          <a:lstStyle/>
          <a:p>
            <a:r>
              <a:rPr lang="en-US" dirty="0" smtClean="0"/>
              <a:t>Bridge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853" y="1915225"/>
            <a:ext cx="9433993" cy="3737429"/>
          </a:xfrm>
          <a:prstGeom prst="rect">
            <a:avLst/>
          </a:prstGeom>
        </p:spPr>
      </p:pic>
    </p:spTree>
    <p:extLst>
      <p:ext uri="{BB962C8B-B14F-4D97-AF65-F5344CB8AC3E}">
        <p14:creationId xmlns:p14="http://schemas.microsoft.com/office/powerpoint/2010/main" val="313976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6378" y="1392086"/>
            <a:ext cx="9153513" cy="5097436"/>
          </a:xfrm>
        </p:spPr>
        <p:txBody>
          <a:bodyPr>
            <a:normAutofit fontScale="77500" lnSpcReduction="20000"/>
          </a:bodyPr>
          <a:lstStyle/>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b="1" u="sng" dirty="0" smtClean="0">
                <a:latin typeface="Calibri" panose="020F0502020204030204" pitchFamily="34" charset="0"/>
                <a:cs typeface="Calibri" panose="020F0502020204030204" pitchFamily="34" charset="0"/>
              </a:rPr>
              <a:t>Example:</a:t>
            </a: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We </a:t>
            </a:r>
            <a:r>
              <a:rPr lang="en-US" sz="2400" dirty="0">
                <a:latin typeface="Calibri" panose="020F0502020204030204" pitchFamily="34" charset="0"/>
                <a:cs typeface="Calibri" panose="020F0502020204030204" pitchFamily="34" charset="0"/>
              </a:rPr>
              <a:t>have custom business logic to process employee data, and this processed employee data will be saved as an XML on a Windows machine and as a JSON file on a </a:t>
            </a:r>
            <a:r>
              <a:rPr lang="en-US" sz="2400" dirty="0" smtClean="0">
                <a:latin typeface="Calibri" panose="020F0502020204030204" pitchFamily="34" charset="0"/>
                <a:cs typeface="Calibri" panose="020F0502020204030204" pitchFamily="34" charset="0"/>
              </a:rPr>
              <a:t>LINUX </a:t>
            </a:r>
            <a:r>
              <a:rPr lang="en-US" sz="2400" dirty="0">
                <a:latin typeface="Calibri" panose="020F0502020204030204" pitchFamily="34" charset="0"/>
                <a:cs typeface="Calibri" panose="020F0502020204030204" pitchFamily="34" charset="0"/>
              </a:rPr>
              <a:t>machine. </a:t>
            </a: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saving part differs based on the operating system.</a:t>
            </a: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As per the Bridge </a:t>
            </a:r>
            <a:r>
              <a:rPr lang="en-US" sz="2400" dirty="0" smtClean="0">
                <a:latin typeface="Calibri" panose="020F0502020204030204" pitchFamily="34" charset="0"/>
                <a:cs typeface="Calibri" panose="020F0502020204030204" pitchFamily="34" charset="0"/>
              </a:rPr>
              <a:t>Design </a:t>
            </a:r>
            <a:r>
              <a:rPr lang="en-US" sz="2400" dirty="0">
                <a:latin typeface="Calibri" panose="020F0502020204030204" pitchFamily="34" charset="0"/>
                <a:cs typeface="Calibri" panose="020F0502020204030204" pitchFamily="34" charset="0"/>
              </a:rPr>
              <a:t>Pattern, we may abstract (decouple) the business processing logic from the saving </a:t>
            </a:r>
            <a:r>
              <a:rPr lang="en-US" sz="2400" dirty="0" smtClean="0">
                <a:latin typeface="Calibri" panose="020F0502020204030204" pitchFamily="34" charset="0"/>
                <a:cs typeface="Calibri" panose="020F0502020204030204" pitchFamily="34" charset="0"/>
              </a:rPr>
              <a:t>logic </a:t>
            </a:r>
            <a:r>
              <a:rPr lang="en-US" sz="2400" dirty="0">
                <a:latin typeface="Calibri" panose="020F0502020204030204" pitchFamily="34" charset="0"/>
                <a:cs typeface="Calibri" panose="020F0502020204030204" pitchFamily="34" charset="0"/>
              </a:rPr>
              <a:t>and it will have no knowledge of how the data will be saved. </a:t>
            </a: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abstraction contains a reference (via composition) to the </a:t>
            </a:r>
            <a:r>
              <a:rPr lang="en-US" sz="2400" dirty="0" smtClean="0">
                <a:latin typeface="Calibri" panose="020F0502020204030204" pitchFamily="34" charset="0"/>
                <a:cs typeface="Calibri" panose="020F0502020204030204" pitchFamily="34" charset="0"/>
              </a:rPr>
              <a:t>implementer. </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The implementer </a:t>
            </a:r>
            <a:r>
              <a:rPr lang="en-US" sz="2400" dirty="0">
                <a:latin typeface="Calibri" panose="020F0502020204030204" pitchFamily="34" charset="0"/>
                <a:cs typeface="Calibri" panose="020F0502020204030204" pitchFamily="34" charset="0"/>
              </a:rPr>
              <a:t>class (saving of data) details will be provided during the runtime based on the operating system and both abstraction and implementer can be developed independently.</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smtClean="0"/>
              <a:t>Bridge Design </a:t>
            </a:r>
            <a:r>
              <a:rPr lang="en-US" dirty="0"/>
              <a:t>P</a:t>
            </a:r>
            <a:r>
              <a:rPr lang="en-US" dirty="0" smtClean="0"/>
              <a:t>attern </a:t>
            </a:r>
            <a:endParaRPr lang="en-US" dirty="0"/>
          </a:p>
        </p:txBody>
      </p:sp>
    </p:spTree>
    <p:extLst>
      <p:ext uri="{BB962C8B-B14F-4D97-AF65-F5344CB8AC3E}">
        <p14:creationId xmlns:p14="http://schemas.microsoft.com/office/powerpoint/2010/main" val="2257784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50743" y="614718"/>
            <a:ext cx="7772400" cy="609600"/>
          </a:xfrm>
        </p:spPr>
        <p:txBody>
          <a:bodyPr>
            <a:normAutofit fontScale="90000"/>
          </a:bodyPr>
          <a:lstStyle/>
          <a:p>
            <a:r>
              <a:rPr lang="en-US" dirty="0"/>
              <a:t>Agenda of Week # </a:t>
            </a:r>
            <a:r>
              <a:rPr lang="en-US" dirty="0" smtClean="0"/>
              <a:t>15</a:t>
            </a:r>
            <a:endParaRPr lang="en-US" altLang="en-US" dirty="0" smtClean="0">
              <a:ea typeface="ＭＳ Ｐゴシック" panose="020B0600070205080204" pitchFamily="34" charset="-128"/>
            </a:endParaRPr>
          </a:p>
        </p:txBody>
      </p:sp>
      <p:sp>
        <p:nvSpPr>
          <p:cNvPr id="26627" name="Rectangle 3"/>
          <p:cNvSpPr>
            <a:spLocks noGrp="1" noChangeArrowheads="1"/>
          </p:cNvSpPr>
          <p:nvPr>
            <p:ph type="body" sz="half" idx="1"/>
          </p:nvPr>
        </p:nvSpPr>
        <p:spPr>
          <a:xfrm>
            <a:off x="2250743" y="1945943"/>
            <a:ext cx="4152900" cy="4495800"/>
          </a:xfrm>
        </p:spPr>
        <p:txBody>
          <a:bodyPr>
            <a:normAutofit/>
          </a:bodyPr>
          <a:lstStyle/>
          <a:p>
            <a:pPr lvl="1" eaLnBrk="1" hangingPunct="1"/>
            <a:r>
              <a:rPr lang="en-US" altLang="en-US" sz="2800" i="1" dirty="0" smtClean="0">
                <a:ea typeface="ＭＳ Ｐゴシック" panose="020B0600070205080204" pitchFamily="34" charset="-128"/>
              </a:rPr>
              <a:t>Structural </a:t>
            </a:r>
            <a:r>
              <a:rPr lang="en-US" altLang="en-US" sz="2800" i="1" dirty="0">
                <a:ea typeface="ＭＳ Ｐゴシック" panose="020B0600070205080204" pitchFamily="34" charset="-128"/>
              </a:rPr>
              <a:t>Patterns</a:t>
            </a:r>
          </a:p>
          <a:p>
            <a:pPr lvl="2" eaLnBrk="1" hangingPunct="1"/>
            <a:r>
              <a:rPr lang="en-US" altLang="en-US" sz="1800" dirty="0">
                <a:solidFill>
                  <a:schemeClr val="tx1"/>
                </a:solidFill>
                <a:ea typeface="ＭＳ Ｐゴシック" panose="020B0600070205080204" pitchFamily="34" charset="-128"/>
              </a:rPr>
              <a:t>Adapter </a:t>
            </a:r>
          </a:p>
          <a:p>
            <a:pPr lvl="2" eaLnBrk="1" hangingPunct="1"/>
            <a:r>
              <a:rPr lang="en-US" altLang="en-US" sz="1800" dirty="0">
                <a:solidFill>
                  <a:schemeClr val="tx1"/>
                </a:solidFill>
                <a:ea typeface="ＭＳ Ｐゴシック" panose="020B0600070205080204" pitchFamily="34" charset="-128"/>
              </a:rPr>
              <a:t>Bridge</a:t>
            </a:r>
          </a:p>
          <a:p>
            <a:pPr lvl="2" eaLnBrk="1" hangingPunct="1"/>
            <a:r>
              <a:rPr lang="en-US" altLang="en-US" sz="1800" dirty="0">
                <a:solidFill>
                  <a:schemeClr val="tx1"/>
                </a:solidFill>
                <a:ea typeface="ＭＳ Ｐゴシック" panose="020B0600070205080204" pitchFamily="34" charset="-128"/>
              </a:rPr>
              <a:t>Composite </a:t>
            </a:r>
          </a:p>
          <a:p>
            <a:pPr lvl="2" eaLnBrk="1" hangingPunct="1"/>
            <a:r>
              <a:rPr lang="en-US" altLang="en-US" sz="1800" dirty="0">
                <a:solidFill>
                  <a:schemeClr val="tx1"/>
                </a:solidFill>
                <a:ea typeface="ＭＳ Ｐゴシック" panose="020B0600070205080204" pitchFamily="34" charset="-128"/>
              </a:rPr>
              <a:t>Decorator </a:t>
            </a:r>
          </a:p>
          <a:p>
            <a:pPr lvl="2" eaLnBrk="1" hangingPunct="1"/>
            <a:r>
              <a:rPr lang="en-US" altLang="en-US" sz="1800" dirty="0">
                <a:solidFill>
                  <a:schemeClr val="tx1"/>
                </a:solidFill>
                <a:ea typeface="ＭＳ Ｐゴシック" panose="020B0600070205080204" pitchFamily="34" charset="-128"/>
              </a:rPr>
              <a:t>Façade</a:t>
            </a:r>
          </a:p>
          <a:p>
            <a:pPr lvl="2" eaLnBrk="1" hangingPunct="1"/>
            <a:r>
              <a:rPr lang="en-US" altLang="en-US" sz="1800" dirty="0">
                <a:solidFill>
                  <a:schemeClr val="tx1"/>
                </a:solidFill>
                <a:ea typeface="ＭＳ Ｐゴシック" panose="020B0600070205080204" pitchFamily="34" charset="-128"/>
              </a:rPr>
              <a:t>Flyweight </a:t>
            </a:r>
          </a:p>
          <a:p>
            <a:pPr lvl="2" eaLnBrk="1" hangingPunct="1"/>
            <a:r>
              <a:rPr lang="en-US" altLang="en-US" sz="1800" dirty="0">
                <a:solidFill>
                  <a:schemeClr val="tx1"/>
                </a:solidFill>
                <a:ea typeface="ＭＳ Ｐゴシック" panose="020B0600070205080204" pitchFamily="34" charset="-128"/>
              </a:rPr>
              <a:t>Proxy</a:t>
            </a:r>
          </a:p>
        </p:txBody>
      </p:sp>
    </p:spTree>
    <p:extLst>
      <p:ext uri="{BB962C8B-B14F-4D97-AF65-F5344CB8AC3E}">
        <p14:creationId xmlns:p14="http://schemas.microsoft.com/office/powerpoint/2010/main" val="4128034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703" y="2333768"/>
            <a:ext cx="6882334" cy="1215315"/>
          </a:xfrm>
        </p:spPr>
        <p:txBody>
          <a:bodyPr/>
          <a:lstStyle/>
          <a:p>
            <a:r>
              <a:rPr lang="en-US" sz="4000" dirty="0" smtClean="0"/>
              <a:t>Decorator Design </a:t>
            </a:r>
            <a:r>
              <a:rPr lang="en-US" sz="4000" dirty="0"/>
              <a:t>P</a:t>
            </a:r>
            <a:r>
              <a:rPr lang="en-US" sz="4000" dirty="0" smtClean="0"/>
              <a:t>attern</a:t>
            </a:r>
            <a:r>
              <a:rPr lang="en-US" dirty="0" smtClean="0"/>
              <a:t/>
            </a:r>
            <a:br>
              <a:rPr lang="en-US" dirty="0" smtClean="0"/>
            </a:br>
            <a:r>
              <a:rPr lang="en-US" sz="1800" dirty="0" smtClean="0"/>
              <a:t>(structural pattern)</a:t>
            </a:r>
            <a:endParaRPr lang="en-US" sz="1800" dirty="0"/>
          </a:p>
        </p:txBody>
      </p:sp>
    </p:spTree>
    <p:extLst>
      <p:ext uri="{BB962C8B-B14F-4D97-AF65-F5344CB8AC3E}">
        <p14:creationId xmlns:p14="http://schemas.microsoft.com/office/powerpoint/2010/main" val="855178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237" y="1905000"/>
            <a:ext cx="9266829" cy="4415051"/>
          </a:xfrm>
        </p:spPr>
        <p:txBody>
          <a:bodyPr>
            <a:noAutofit/>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Decorator is a structural design pattern that lets you attach new behaviors to objects by placing these objects inside special wrapper objects that contain the behaviors</a:t>
            </a:r>
            <a:r>
              <a:rPr lang="en-US" sz="2400" dirty="0" smtClean="0">
                <a:latin typeface="Calibri" panose="020F0502020204030204" pitchFamily="34" charset="0"/>
                <a:cs typeface="Calibri" panose="020F0502020204030204" pitchFamily="34" charset="0"/>
              </a:rPr>
              <a:t>.</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When we want to enhance the behavior of our existing objects dynamically.</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Decorator wraps an object within self and provides same interface as the wrapped object, so the client of original object does not need to change. </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smtClean="0"/>
              <a:t>Decorator Design </a:t>
            </a:r>
            <a:r>
              <a:rPr lang="en-US" dirty="0"/>
              <a:t>P</a:t>
            </a:r>
            <a:r>
              <a:rPr lang="en-US" dirty="0" smtClean="0"/>
              <a:t>attern </a:t>
            </a:r>
            <a:endParaRPr lang="en-US" dirty="0"/>
          </a:p>
        </p:txBody>
      </p:sp>
    </p:spTree>
    <p:extLst>
      <p:ext uri="{BB962C8B-B14F-4D97-AF65-F5344CB8AC3E}">
        <p14:creationId xmlns:p14="http://schemas.microsoft.com/office/powerpoint/2010/main" val="3099630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9" y="1255591"/>
            <a:ext cx="4285398" cy="5424985"/>
          </a:xfrm>
        </p:spPr>
        <p:txBody>
          <a:bodyPr>
            <a:normAutofit fontScale="92500" lnSpcReduction="10000"/>
          </a:bodyPr>
          <a:lstStyle/>
          <a:p>
            <a:pPr marL="0" indent="0">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sz="1900" b="1" dirty="0" smtClean="0">
                <a:latin typeface="Calibri" panose="020F0502020204030204" pitchFamily="34" charset="0"/>
                <a:cs typeface="Calibri" panose="020F0502020204030204" pitchFamily="34" charset="0"/>
              </a:rPr>
              <a:t>Problem Statement:</a:t>
            </a:r>
          </a:p>
          <a:p>
            <a:pPr marL="0" indent="0" algn="just">
              <a:lnSpc>
                <a:spcPct val="90000"/>
              </a:lnSpc>
              <a:buNone/>
            </a:pPr>
            <a:r>
              <a:rPr lang="en-US" dirty="0">
                <a:latin typeface="Calibri" panose="020F0502020204030204" pitchFamily="34" charset="0"/>
                <a:cs typeface="Calibri" panose="020F0502020204030204" pitchFamily="34" charset="0"/>
              </a:rPr>
              <a:t>Imagine that you’re working on a notification library which lets other programs notify their users about important events.</a:t>
            </a:r>
          </a:p>
          <a:p>
            <a:pPr marL="0" indent="0" algn="just">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a:latin typeface="Calibri" panose="020F0502020204030204" pitchFamily="34" charset="0"/>
                <a:cs typeface="Calibri" panose="020F0502020204030204" pitchFamily="34" charset="0"/>
              </a:rPr>
              <a:t>The initial version of the library was based on the Notifier class that had only a few fields, a constructor and a single send method. </a:t>
            </a:r>
            <a:endParaRPr lang="en-US" dirty="0" smtClean="0">
              <a:latin typeface="Calibri" panose="020F0502020204030204" pitchFamily="34" charset="0"/>
              <a:cs typeface="Calibri" panose="020F0502020204030204" pitchFamily="34" charset="0"/>
            </a:endParaRPr>
          </a:p>
          <a:p>
            <a:pPr marL="0" indent="0" algn="just">
              <a:lnSpc>
                <a:spcPct val="90000"/>
              </a:lnSpc>
              <a:buNone/>
            </a:pPr>
            <a:endParaRPr lang="en-US" dirty="0" smtClean="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method could accept a message argument from a client and send the message to a list of emails that were passed to the notifier via its constructor. </a:t>
            </a:r>
            <a:endParaRPr lang="en-US" dirty="0" smtClean="0">
              <a:latin typeface="Calibri" panose="020F0502020204030204" pitchFamily="34" charset="0"/>
              <a:cs typeface="Calibri" panose="020F0502020204030204" pitchFamily="34" charset="0"/>
            </a:endParaRPr>
          </a:p>
          <a:p>
            <a:pPr marL="0" indent="0" algn="just">
              <a:lnSpc>
                <a:spcPct val="90000"/>
              </a:lnSpc>
              <a:buNone/>
            </a:pPr>
            <a:endParaRPr lang="en-US" dirty="0" smtClean="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A </a:t>
            </a:r>
            <a:r>
              <a:rPr lang="en-US" dirty="0">
                <a:latin typeface="Calibri" panose="020F0502020204030204" pitchFamily="34" charset="0"/>
                <a:cs typeface="Calibri" panose="020F0502020204030204" pitchFamily="34" charset="0"/>
              </a:rPr>
              <a:t>third-party app which acted as a client was supposed to create and configure the notifier object once, and then use it each time something important happened.</a:t>
            </a:r>
            <a:endParaRPr lang="en-US" dirty="0" smtClean="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334" y="2540114"/>
            <a:ext cx="5782482" cy="2105319"/>
          </a:xfrm>
          <a:prstGeom prst="rect">
            <a:avLst/>
          </a:prstGeom>
        </p:spPr>
      </p:pic>
    </p:spTree>
    <p:extLst>
      <p:ext uri="{BB962C8B-B14F-4D97-AF65-F5344CB8AC3E}">
        <p14:creationId xmlns:p14="http://schemas.microsoft.com/office/powerpoint/2010/main" val="1515828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9" y="1255592"/>
            <a:ext cx="4285398" cy="4763072"/>
          </a:xfrm>
        </p:spPr>
        <p:txBody>
          <a:bodyPr>
            <a:normAutofit/>
          </a:bodyPr>
          <a:lstStyle/>
          <a:p>
            <a:pPr marL="0" indent="0">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sz="1900" b="1" dirty="0" smtClean="0">
                <a:latin typeface="Calibri" panose="020F0502020204030204" pitchFamily="34" charset="0"/>
                <a:cs typeface="Calibri" panose="020F0502020204030204" pitchFamily="34" charset="0"/>
              </a:rPr>
              <a:t>Problem Statement:</a:t>
            </a:r>
          </a:p>
          <a:p>
            <a:pPr marL="0" indent="0" algn="just">
              <a:lnSpc>
                <a:spcPct val="90000"/>
              </a:lnSpc>
              <a:buNone/>
            </a:pPr>
            <a:r>
              <a:rPr lang="en-US" dirty="0">
                <a:latin typeface="Calibri" panose="020F0502020204030204" pitchFamily="34" charset="0"/>
                <a:cs typeface="Calibri" panose="020F0502020204030204" pitchFamily="34" charset="0"/>
              </a:rPr>
              <a:t>At some point, you realize that users of the library expect more than just email notifications. </a:t>
            </a:r>
            <a:endParaRPr lang="en-US" dirty="0" smtClean="0">
              <a:latin typeface="Calibri" panose="020F0502020204030204" pitchFamily="34" charset="0"/>
              <a:cs typeface="Calibri" panose="020F0502020204030204" pitchFamily="34" charset="0"/>
            </a:endParaRPr>
          </a:p>
          <a:p>
            <a:pPr marL="0" indent="0" algn="just">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Many </a:t>
            </a:r>
            <a:r>
              <a:rPr lang="en-US" dirty="0">
                <a:latin typeface="Calibri" panose="020F0502020204030204" pitchFamily="34" charset="0"/>
                <a:cs typeface="Calibri" panose="020F0502020204030204" pitchFamily="34" charset="0"/>
              </a:rPr>
              <a:t>of them would like to receive an SMS about critical issues. </a:t>
            </a:r>
            <a:endParaRPr lang="en-US" dirty="0" smtClean="0">
              <a:latin typeface="Calibri" panose="020F0502020204030204" pitchFamily="34" charset="0"/>
              <a:cs typeface="Calibri" panose="020F0502020204030204" pitchFamily="34" charset="0"/>
            </a:endParaRPr>
          </a:p>
          <a:p>
            <a:pPr marL="0" indent="0" algn="just">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Others </a:t>
            </a:r>
            <a:r>
              <a:rPr lang="en-US" dirty="0">
                <a:latin typeface="Calibri" panose="020F0502020204030204" pitchFamily="34" charset="0"/>
                <a:cs typeface="Calibri" panose="020F0502020204030204" pitchFamily="34" charset="0"/>
              </a:rPr>
              <a:t>would like to be notified on Facebook and, of course, the corporate users would love to get Slack notifications.</a:t>
            </a:r>
            <a:endParaRPr lang="en-US" dirty="0" smtClean="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500" y="2415654"/>
            <a:ext cx="5450427" cy="2113674"/>
          </a:xfrm>
          <a:prstGeom prst="rect">
            <a:avLst/>
          </a:prstGeom>
        </p:spPr>
      </p:pic>
    </p:spTree>
    <p:extLst>
      <p:ext uri="{BB962C8B-B14F-4D97-AF65-F5344CB8AC3E}">
        <p14:creationId xmlns:p14="http://schemas.microsoft.com/office/powerpoint/2010/main" val="2707992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9" y="1255592"/>
            <a:ext cx="4285398" cy="1805404"/>
          </a:xfrm>
        </p:spPr>
        <p:txBody>
          <a:bodyPr>
            <a:normAutofit/>
          </a:bodyPr>
          <a:lstStyle/>
          <a:p>
            <a:pPr marL="0" indent="0">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sz="1900" b="1" dirty="0" smtClean="0">
                <a:latin typeface="Calibri" panose="020F0502020204030204" pitchFamily="34" charset="0"/>
                <a:cs typeface="Calibri" panose="020F0502020204030204" pitchFamily="34" charset="0"/>
              </a:rPr>
              <a:t>Problem Statement:</a:t>
            </a:r>
          </a:p>
          <a:p>
            <a:pPr marL="0" indent="0" algn="just">
              <a:lnSpc>
                <a:spcPct val="90000"/>
              </a:lnSpc>
              <a:buNone/>
            </a:pPr>
            <a:r>
              <a:rPr lang="en-US" dirty="0" smtClean="0">
                <a:latin typeface="Calibri" panose="020F0502020204030204" pitchFamily="34" charset="0"/>
                <a:cs typeface="Calibri" panose="020F0502020204030204" pitchFamily="34" charset="0"/>
              </a:rPr>
              <a:t>Some of them would like to be informed through every channel. </a:t>
            </a:r>
          </a:p>
        </p:txBody>
      </p:sp>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442" y="2854329"/>
            <a:ext cx="6730483" cy="3510653"/>
          </a:xfrm>
          <a:prstGeom prst="rect">
            <a:avLst/>
          </a:prstGeom>
        </p:spPr>
      </p:pic>
    </p:spTree>
    <p:extLst>
      <p:ext uri="{BB962C8B-B14F-4D97-AF65-F5344CB8AC3E}">
        <p14:creationId xmlns:p14="http://schemas.microsoft.com/office/powerpoint/2010/main" val="342937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446" y="1583140"/>
            <a:ext cx="8420820" cy="4544706"/>
          </a:xfrm>
        </p:spPr>
        <p:txBody>
          <a:bodyPr>
            <a:normAutofit/>
          </a:bodyPr>
          <a:lstStyle/>
          <a:p>
            <a:pPr marL="0" indent="0">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sz="1900" b="1" dirty="0" smtClean="0">
                <a:latin typeface="Calibri" panose="020F0502020204030204" pitchFamily="34" charset="0"/>
                <a:cs typeface="Calibri" panose="020F0502020204030204" pitchFamily="34" charset="0"/>
              </a:rPr>
              <a:t>Solution:</a:t>
            </a:r>
          </a:p>
          <a:p>
            <a:pPr marL="0" indent="0" algn="just">
              <a:lnSpc>
                <a:spcPct val="90000"/>
              </a:lnSpc>
              <a:buNone/>
            </a:pPr>
            <a:r>
              <a:rPr lang="en-US" dirty="0">
                <a:latin typeface="Calibri" panose="020F0502020204030204" pitchFamily="34" charset="0"/>
                <a:cs typeface="Calibri" panose="020F0502020204030204" pitchFamily="34" charset="0"/>
              </a:rPr>
              <a:t>Extending a class is the first thing that comes to mind when you need to alter an object’s behavior. However, inheritance has several serious caveats that you need to be aware of.</a:t>
            </a:r>
          </a:p>
          <a:p>
            <a:pPr marL="0" indent="0" algn="just">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a:latin typeface="Calibri" panose="020F0502020204030204" pitchFamily="34" charset="0"/>
                <a:cs typeface="Calibri" panose="020F0502020204030204" pitchFamily="34" charset="0"/>
              </a:rPr>
              <a:t>Inheritance is static. You can’t alter the behavior of an existing object at runtime. You can only replace the whole object with another one that’s created from a different subclass</a:t>
            </a:r>
            <a:r>
              <a:rPr lang="en-US" dirty="0" smtClean="0">
                <a:latin typeface="Calibri" panose="020F0502020204030204" pitchFamily="34" charset="0"/>
                <a:cs typeface="Calibri" panose="020F0502020204030204" pitchFamily="34" charset="0"/>
              </a:rPr>
              <a:t>.</a:t>
            </a:r>
          </a:p>
          <a:p>
            <a:pPr marL="0" indent="0" algn="just">
              <a:lnSpc>
                <a:spcPct val="90000"/>
              </a:lnSpc>
              <a:buNone/>
            </a:pPr>
            <a:endParaRPr lang="en-US" dirty="0" smtClean="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Composition is always preferred over inheritance. </a:t>
            </a:r>
          </a:p>
          <a:p>
            <a:pPr marL="0" indent="0" algn="just">
              <a:lnSpc>
                <a:spcPct val="90000"/>
              </a:lnSpc>
              <a:buNone/>
            </a:pPr>
            <a:endParaRPr lang="en-US" dirty="0" smtClean="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We use a class named as decorator that wraps an </a:t>
            </a:r>
            <a:r>
              <a:rPr lang="en-US" dirty="0">
                <a:latin typeface="Calibri" panose="020F0502020204030204" pitchFamily="34" charset="0"/>
                <a:cs typeface="Calibri" panose="020F0502020204030204" pitchFamily="34" charset="0"/>
              </a:rPr>
              <a:t>object within self and provides same interface as the wrapped object, so the client of original object does not need to change. </a:t>
            </a:r>
          </a:p>
          <a:p>
            <a:pPr marL="0" indent="0" algn="just">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endParaRPr lang="en-US"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spTree>
    <p:extLst>
      <p:ext uri="{BB962C8B-B14F-4D97-AF65-F5344CB8AC3E}">
        <p14:creationId xmlns:p14="http://schemas.microsoft.com/office/powerpoint/2010/main" val="718629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009" y="1325434"/>
            <a:ext cx="8440710" cy="5205105"/>
          </a:xfrm>
          <a:prstGeom prst="rect">
            <a:avLst/>
          </a:prstGeom>
        </p:spPr>
      </p:pic>
    </p:spTree>
    <p:extLst>
      <p:ext uri="{BB962C8B-B14F-4D97-AF65-F5344CB8AC3E}">
        <p14:creationId xmlns:p14="http://schemas.microsoft.com/office/powerpoint/2010/main" val="84714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6345" y="1323833"/>
            <a:ext cx="4449171" cy="5295331"/>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0" indent="0" algn="just">
              <a:lnSpc>
                <a:spcPct val="90000"/>
              </a:lnSpc>
              <a:buNone/>
            </a:pPr>
            <a:r>
              <a:rPr lang="en-US" sz="1900" b="1" dirty="0" smtClean="0">
                <a:latin typeface="Calibri" panose="020F0502020204030204" pitchFamily="34" charset="0"/>
                <a:cs typeface="Calibri" panose="020F0502020204030204" pitchFamily="34" charset="0"/>
              </a:rPr>
              <a:t>Shape:</a:t>
            </a:r>
          </a:p>
          <a:p>
            <a:pPr marL="0" indent="0" algn="just">
              <a:lnSpc>
                <a:spcPct val="90000"/>
              </a:lnSpc>
              <a:buNone/>
            </a:pPr>
            <a:r>
              <a:rPr lang="en-US" dirty="0" smtClean="0">
                <a:latin typeface="Calibri" panose="020F0502020204030204" pitchFamily="34" charset="0"/>
                <a:cs typeface="Calibri" panose="020F0502020204030204" pitchFamily="34" charset="0"/>
              </a:rPr>
              <a:t>public </a:t>
            </a:r>
            <a:r>
              <a:rPr lang="en-US" dirty="0">
                <a:latin typeface="Calibri" panose="020F0502020204030204" pitchFamily="34" charset="0"/>
                <a:cs typeface="Calibri" panose="020F0502020204030204" pitchFamily="34" charset="0"/>
              </a:rPr>
              <a:t>interface Shape {</a:t>
            </a:r>
          </a:p>
          <a:p>
            <a:pPr marL="0" indent="0" algn="just">
              <a:lnSpc>
                <a:spcPct val="90000"/>
              </a:lnSpc>
              <a:buNone/>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void draw();</a:t>
            </a: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a:t>
            </a:r>
          </a:p>
          <a:p>
            <a:pPr marL="0" indent="0" algn="just">
              <a:lnSpc>
                <a:spcPct val="90000"/>
              </a:lnSpc>
              <a:buNone/>
            </a:pPr>
            <a:r>
              <a:rPr lang="en-US" sz="1900" b="1" dirty="0" smtClean="0">
                <a:latin typeface="Calibri" panose="020F0502020204030204" pitchFamily="34" charset="0"/>
                <a:cs typeface="Calibri" panose="020F0502020204030204" pitchFamily="34" charset="0"/>
              </a:rPr>
              <a:t>Rectangle:</a:t>
            </a:r>
          </a:p>
          <a:p>
            <a:pPr marL="0" indent="0" algn="just">
              <a:lnSpc>
                <a:spcPct val="90000"/>
              </a:lnSpc>
              <a:buNone/>
            </a:pPr>
            <a:r>
              <a:rPr lang="en-US" dirty="0">
                <a:latin typeface="Calibri" panose="020F0502020204030204" pitchFamily="34" charset="0"/>
                <a:cs typeface="Calibri" panose="020F0502020204030204" pitchFamily="34" charset="0"/>
              </a:rPr>
              <a:t>public class Rectangle implements Shape </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a:latin typeface="Calibri" panose="020F0502020204030204" pitchFamily="34" charset="0"/>
                <a:cs typeface="Calibri" panose="020F0502020204030204" pitchFamily="34" charset="0"/>
              </a:rPr>
              <a:t>   @Override</a:t>
            </a:r>
          </a:p>
          <a:p>
            <a:pPr marL="400050" lvl="1" indent="0" algn="just">
              <a:lnSpc>
                <a:spcPct val="90000"/>
              </a:lnSpc>
              <a:buNone/>
            </a:pPr>
            <a:r>
              <a:rPr lang="en-US" sz="1800" dirty="0">
                <a:latin typeface="Calibri" panose="020F0502020204030204" pitchFamily="34" charset="0"/>
                <a:cs typeface="Calibri" panose="020F0502020204030204" pitchFamily="34" charset="0"/>
              </a:rPr>
              <a:t>   public void draw() {</a:t>
            </a:r>
          </a:p>
          <a:p>
            <a:pPr marL="400050" lvl="1" indent="0" algn="just">
              <a:lnSpc>
                <a:spcPct val="90000"/>
              </a:lnSpc>
              <a:buNone/>
            </a:pPr>
            <a:r>
              <a:rPr lang="en-US" sz="1800" dirty="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System.out.println</a:t>
            </a:r>
            <a:r>
              <a:rPr lang="en-US" sz="1800" dirty="0">
                <a:latin typeface="Calibri" panose="020F0502020204030204" pitchFamily="34" charset="0"/>
                <a:cs typeface="Calibri" panose="020F0502020204030204" pitchFamily="34" charset="0"/>
              </a:rPr>
              <a:t>("Shape: Rectangle");</a:t>
            </a:r>
          </a:p>
          <a:p>
            <a:pPr marL="0" indent="0" algn="just">
              <a:lnSpc>
                <a:spcPct val="90000"/>
              </a:lnSpc>
              <a:buNone/>
            </a:pPr>
            <a:r>
              <a:rPr lang="en-US" dirty="0">
                <a:latin typeface="Calibri" panose="020F0502020204030204" pitchFamily="34" charset="0"/>
                <a:cs typeface="Calibri" panose="020F0502020204030204" pitchFamily="34" charset="0"/>
              </a:rPr>
              <a:t>   }</a:t>
            </a:r>
          </a:p>
          <a:p>
            <a:pPr marL="0" indent="0" algn="just">
              <a:lnSpc>
                <a:spcPct val="90000"/>
              </a:lnSpc>
              <a:buNone/>
            </a:pPr>
            <a:r>
              <a:rPr lang="en-US" dirty="0" smtClean="0">
                <a:latin typeface="Calibri" panose="020F0502020204030204" pitchFamily="34" charset="0"/>
                <a:cs typeface="Calibri" panose="020F0502020204030204" pitchFamily="34" charset="0"/>
              </a:rPr>
              <a:t>}</a:t>
            </a:r>
          </a:p>
          <a:p>
            <a:pPr marL="0" indent="0" algn="just">
              <a:lnSpc>
                <a:spcPct val="90000"/>
              </a:lnSpc>
              <a:buNone/>
            </a:pPr>
            <a:r>
              <a:rPr lang="en-US" sz="1900" b="1" dirty="0" smtClean="0">
                <a:latin typeface="Calibri" panose="020F0502020204030204" pitchFamily="34" charset="0"/>
                <a:cs typeface="Calibri" panose="020F0502020204030204" pitchFamily="34" charset="0"/>
              </a:rPr>
              <a:t>Circle:</a:t>
            </a:r>
          </a:p>
          <a:p>
            <a:pPr marL="0" indent="0" algn="just">
              <a:lnSpc>
                <a:spcPct val="90000"/>
              </a:lnSpc>
              <a:buNone/>
            </a:pPr>
            <a:r>
              <a:rPr lang="en-US" dirty="0">
                <a:latin typeface="Calibri" panose="020F0502020204030204" pitchFamily="34" charset="0"/>
                <a:cs typeface="Calibri" panose="020F0502020204030204" pitchFamily="34" charset="0"/>
              </a:rPr>
              <a:t>public class Circle implements Shape </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a:latin typeface="Calibri" panose="020F0502020204030204" pitchFamily="34" charset="0"/>
                <a:cs typeface="Calibri" panose="020F0502020204030204" pitchFamily="34" charset="0"/>
              </a:rPr>
              <a:t>   @Override</a:t>
            </a:r>
          </a:p>
          <a:p>
            <a:pPr marL="400050" lvl="1" indent="0" algn="just">
              <a:lnSpc>
                <a:spcPct val="90000"/>
              </a:lnSpc>
              <a:buNone/>
            </a:pPr>
            <a:r>
              <a:rPr lang="en-US" sz="1800" dirty="0">
                <a:latin typeface="Calibri" panose="020F0502020204030204" pitchFamily="34" charset="0"/>
                <a:cs typeface="Calibri" panose="020F0502020204030204" pitchFamily="34" charset="0"/>
              </a:rPr>
              <a:t>   public void draw() {</a:t>
            </a:r>
          </a:p>
          <a:p>
            <a:pPr marL="400050" lvl="1" indent="0" algn="just">
              <a:lnSpc>
                <a:spcPct val="90000"/>
              </a:lnSpc>
              <a:buNone/>
            </a:pPr>
            <a:r>
              <a:rPr lang="en-US" sz="1800" dirty="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System.out.println</a:t>
            </a:r>
            <a:r>
              <a:rPr lang="en-US" sz="1800" dirty="0">
                <a:latin typeface="Calibri" panose="020F0502020204030204" pitchFamily="34" charset="0"/>
                <a:cs typeface="Calibri" panose="020F0502020204030204" pitchFamily="34" charset="0"/>
              </a:rPr>
              <a:t>("Shape: Circle");</a:t>
            </a:r>
          </a:p>
          <a:p>
            <a:pPr marL="0" indent="0" algn="just">
              <a:lnSpc>
                <a:spcPct val="90000"/>
              </a:lnSpc>
              <a:buNone/>
            </a:pPr>
            <a:r>
              <a:rPr lang="en-US" dirty="0">
                <a:latin typeface="Calibri" panose="020F0502020204030204" pitchFamily="34" charset="0"/>
                <a:cs typeface="Calibri" panose="020F0502020204030204" pitchFamily="34" charset="0"/>
              </a:rPr>
              <a:t>   }</a:t>
            </a:r>
          </a:p>
          <a:p>
            <a:pPr marL="0" indent="0" algn="just">
              <a:lnSpc>
                <a:spcPct val="90000"/>
              </a:lnSpc>
              <a:buNone/>
            </a:pPr>
            <a:r>
              <a:rPr lang="en-US" dirty="0">
                <a:latin typeface="Calibri" panose="020F0502020204030204" pitchFamily="34" charset="0"/>
                <a:cs typeface="Calibri" panose="020F0502020204030204" pitchFamily="34" charset="0"/>
              </a:rPr>
              <a:t>}</a:t>
            </a:r>
          </a:p>
        </p:txBody>
      </p:sp>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sp>
        <p:nvSpPr>
          <p:cNvPr id="8" name="Content Placeholder 2"/>
          <p:cNvSpPr txBox="1">
            <a:spLocks/>
          </p:cNvSpPr>
          <p:nvPr/>
        </p:nvSpPr>
        <p:spPr>
          <a:xfrm>
            <a:off x="6741995" y="1727577"/>
            <a:ext cx="5051958" cy="448784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90000"/>
              </a:lnSpc>
              <a:buClr>
                <a:srgbClr val="4F81BD"/>
              </a:buClr>
              <a:buFont typeface="Wingdings 3" charset="2"/>
              <a:buNone/>
            </a:pPr>
            <a:r>
              <a:rPr lang="en-US" sz="1600" b="1" dirty="0" smtClean="0">
                <a:solidFill>
                  <a:prstClr val="black">
                    <a:lumMod val="75000"/>
                    <a:lumOff val="25000"/>
                  </a:prstClr>
                </a:solidFill>
                <a:latin typeface="Calibri" panose="020F0502020204030204" pitchFamily="34" charset="0"/>
                <a:cs typeface="Calibri" panose="020F0502020204030204" pitchFamily="34" charset="0"/>
              </a:rPr>
              <a:t>Decorator Shape</a:t>
            </a:r>
          </a:p>
          <a:p>
            <a:pPr marL="0" indent="0" algn="just">
              <a:lnSpc>
                <a:spcPct val="90000"/>
              </a:lnSpc>
              <a:buClr>
                <a:srgbClr val="4F81BD"/>
              </a:buClr>
              <a:buFont typeface="Wingdings 3" charset="2"/>
              <a:buNone/>
            </a:pPr>
            <a:r>
              <a:rPr lang="en-US" sz="1600" dirty="0" smtClean="0">
                <a:solidFill>
                  <a:prstClr val="black">
                    <a:lumMod val="75000"/>
                    <a:lumOff val="25000"/>
                  </a:prstClr>
                </a:solidFill>
                <a:latin typeface="Calibri" panose="020F0502020204030204" pitchFamily="34" charset="0"/>
                <a:cs typeface="Calibri" panose="020F0502020204030204" pitchFamily="34" charset="0"/>
              </a:rPr>
              <a:t>public </a:t>
            </a:r>
            <a:r>
              <a:rPr lang="en-US" sz="1600" dirty="0">
                <a:solidFill>
                  <a:prstClr val="black">
                    <a:lumMod val="75000"/>
                    <a:lumOff val="25000"/>
                  </a:prstClr>
                </a:solidFill>
                <a:latin typeface="Calibri" panose="020F0502020204030204" pitchFamily="34" charset="0"/>
                <a:cs typeface="Calibri" panose="020F0502020204030204" pitchFamily="34" charset="0"/>
              </a:rPr>
              <a:t>abstract class </a:t>
            </a:r>
            <a:r>
              <a:rPr lang="en-US" sz="1600" dirty="0" err="1">
                <a:solidFill>
                  <a:prstClr val="black">
                    <a:lumMod val="75000"/>
                    <a:lumOff val="25000"/>
                  </a:prstClr>
                </a:solidFill>
                <a:latin typeface="Calibri" panose="020F0502020204030204" pitchFamily="34" charset="0"/>
                <a:cs typeface="Calibri" panose="020F0502020204030204" pitchFamily="34" charset="0"/>
              </a:rPr>
              <a:t>ShapeDecorator</a:t>
            </a:r>
            <a:r>
              <a:rPr lang="en-US" sz="1600" dirty="0">
                <a:solidFill>
                  <a:prstClr val="black">
                    <a:lumMod val="75000"/>
                    <a:lumOff val="25000"/>
                  </a:prstClr>
                </a:solidFill>
                <a:latin typeface="Calibri" panose="020F0502020204030204" pitchFamily="34" charset="0"/>
                <a:cs typeface="Calibri" panose="020F0502020204030204" pitchFamily="34" charset="0"/>
              </a:rPr>
              <a:t> implements Shape {</a:t>
            </a:r>
          </a:p>
          <a:p>
            <a:pPr marL="0" indent="0" algn="just">
              <a:lnSpc>
                <a:spcPct val="90000"/>
              </a:lnSpc>
              <a:buClr>
                <a:srgbClr val="4F81BD"/>
              </a:buClr>
              <a:buFont typeface="Wingdings 3" charset="2"/>
              <a:buNone/>
            </a:pPr>
            <a:r>
              <a:rPr lang="en-US" sz="1600" dirty="0">
                <a:solidFill>
                  <a:prstClr val="black">
                    <a:lumMod val="75000"/>
                    <a:lumOff val="25000"/>
                  </a:prstClr>
                </a:solidFill>
                <a:latin typeface="Calibri" panose="020F0502020204030204" pitchFamily="34" charset="0"/>
                <a:cs typeface="Calibri" panose="020F0502020204030204" pitchFamily="34" charset="0"/>
              </a:rPr>
              <a:t>   protected Shape </a:t>
            </a:r>
            <a:r>
              <a:rPr lang="en-US" sz="1600" dirty="0" err="1">
                <a:solidFill>
                  <a:prstClr val="black">
                    <a:lumMod val="75000"/>
                    <a:lumOff val="25000"/>
                  </a:prstClr>
                </a:solidFill>
                <a:latin typeface="Calibri" panose="020F0502020204030204" pitchFamily="34" charset="0"/>
                <a:cs typeface="Calibri" panose="020F0502020204030204" pitchFamily="34" charset="0"/>
              </a:rPr>
              <a:t>decoratedShape</a:t>
            </a:r>
            <a:r>
              <a:rPr lang="en-US" sz="1600" dirty="0">
                <a:solidFill>
                  <a:prstClr val="black">
                    <a:lumMod val="75000"/>
                    <a:lumOff val="25000"/>
                  </a:prstClr>
                </a:solidFill>
                <a:latin typeface="Calibri" panose="020F0502020204030204" pitchFamily="34" charset="0"/>
                <a:cs typeface="Calibri" panose="020F0502020204030204" pitchFamily="34" charset="0"/>
              </a:rPr>
              <a:t>;</a:t>
            </a:r>
          </a:p>
          <a:p>
            <a:pPr marL="0" indent="0" algn="just">
              <a:lnSpc>
                <a:spcPct val="90000"/>
              </a:lnSpc>
              <a:buClr>
                <a:srgbClr val="4F81BD"/>
              </a:buClr>
              <a:buFont typeface="Wingdings 3" charset="2"/>
              <a:buNone/>
            </a:pPr>
            <a:endParaRPr lang="en-US" sz="1600" dirty="0">
              <a:solidFill>
                <a:prstClr val="black">
                  <a:lumMod val="75000"/>
                  <a:lumOff val="25000"/>
                </a:prstClr>
              </a:solidFill>
              <a:latin typeface="Calibri" panose="020F0502020204030204" pitchFamily="34" charset="0"/>
              <a:cs typeface="Calibri" panose="020F0502020204030204" pitchFamily="34" charset="0"/>
            </a:endParaRPr>
          </a:p>
          <a:p>
            <a:pPr marL="0" indent="0" algn="just">
              <a:lnSpc>
                <a:spcPct val="90000"/>
              </a:lnSpc>
              <a:buClr>
                <a:srgbClr val="4F81BD"/>
              </a:buClr>
              <a:buFont typeface="Wingdings 3" charset="2"/>
              <a:buNone/>
            </a:pPr>
            <a:r>
              <a:rPr lang="en-US" sz="1600" dirty="0">
                <a:solidFill>
                  <a:prstClr val="black">
                    <a:lumMod val="75000"/>
                    <a:lumOff val="25000"/>
                  </a:prstClr>
                </a:solidFill>
                <a:latin typeface="Calibri" panose="020F0502020204030204" pitchFamily="34" charset="0"/>
                <a:cs typeface="Calibri" panose="020F0502020204030204" pitchFamily="34" charset="0"/>
              </a:rPr>
              <a:t>   public </a:t>
            </a:r>
            <a:r>
              <a:rPr lang="en-US" sz="1600" dirty="0" err="1">
                <a:solidFill>
                  <a:prstClr val="black">
                    <a:lumMod val="75000"/>
                    <a:lumOff val="25000"/>
                  </a:prstClr>
                </a:solidFill>
                <a:latin typeface="Calibri" panose="020F0502020204030204" pitchFamily="34" charset="0"/>
                <a:cs typeface="Calibri" panose="020F0502020204030204" pitchFamily="34" charset="0"/>
              </a:rPr>
              <a:t>ShapeDecorator</a:t>
            </a:r>
            <a:r>
              <a:rPr lang="en-US" sz="1600" dirty="0">
                <a:solidFill>
                  <a:prstClr val="black">
                    <a:lumMod val="75000"/>
                    <a:lumOff val="25000"/>
                  </a:prstClr>
                </a:solidFill>
                <a:latin typeface="Calibri" panose="020F0502020204030204" pitchFamily="34" charset="0"/>
                <a:cs typeface="Calibri" panose="020F0502020204030204" pitchFamily="34" charset="0"/>
              </a:rPr>
              <a:t>(Shape </a:t>
            </a:r>
            <a:r>
              <a:rPr lang="en-US" sz="1600" dirty="0" err="1">
                <a:solidFill>
                  <a:prstClr val="black">
                    <a:lumMod val="75000"/>
                    <a:lumOff val="25000"/>
                  </a:prstClr>
                </a:solidFill>
                <a:latin typeface="Calibri" panose="020F0502020204030204" pitchFamily="34" charset="0"/>
                <a:cs typeface="Calibri" panose="020F0502020204030204" pitchFamily="34" charset="0"/>
              </a:rPr>
              <a:t>decoratedShape</a:t>
            </a:r>
            <a:r>
              <a:rPr lang="en-US" sz="1600" dirty="0">
                <a:solidFill>
                  <a:prstClr val="black">
                    <a:lumMod val="75000"/>
                    <a:lumOff val="25000"/>
                  </a:prstClr>
                </a:solidFill>
                <a:latin typeface="Calibri" panose="020F0502020204030204" pitchFamily="34" charset="0"/>
                <a:cs typeface="Calibri" panose="020F0502020204030204" pitchFamily="34" charset="0"/>
              </a:rPr>
              <a:t>){</a:t>
            </a:r>
          </a:p>
          <a:p>
            <a:pPr marL="0" indent="0" algn="just">
              <a:lnSpc>
                <a:spcPct val="90000"/>
              </a:lnSpc>
              <a:buClr>
                <a:srgbClr val="4F81BD"/>
              </a:buClr>
              <a:buFont typeface="Wingdings 3" charset="2"/>
              <a:buNone/>
            </a:pPr>
            <a:r>
              <a:rPr lang="en-US" sz="1600" dirty="0">
                <a:solidFill>
                  <a:prstClr val="black">
                    <a:lumMod val="75000"/>
                    <a:lumOff val="25000"/>
                  </a:prstClr>
                </a:solidFill>
                <a:latin typeface="Calibri" panose="020F0502020204030204" pitchFamily="34" charset="0"/>
                <a:cs typeface="Calibri" panose="020F0502020204030204" pitchFamily="34" charset="0"/>
              </a:rPr>
              <a:t>      </a:t>
            </a:r>
            <a:r>
              <a:rPr lang="en-US" sz="1600" dirty="0" err="1">
                <a:solidFill>
                  <a:prstClr val="black">
                    <a:lumMod val="75000"/>
                    <a:lumOff val="25000"/>
                  </a:prstClr>
                </a:solidFill>
                <a:latin typeface="Calibri" panose="020F0502020204030204" pitchFamily="34" charset="0"/>
                <a:cs typeface="Calibri" panose="020F0502020204030204" pitchFamily="34" charset="0"/>
              </a:rPr>
              <a:t>this.decoratedShape</a:t>
            </a:r>
            <a:r>
              <a:rPr lang="en-US" sz="1600" dirty="0">
                <a:solidFill>
                  <a:prstClr val="black">
                    <a:lumMod val="75000"/>
                    <a:lumOff val="25000"/>
                  </a:prstClr>
                </a:solidFill>
                <a:latin typeface="Calibri" panose="020F0502020204030204" pitchFamily="34" charset="0"/>
                <a:cs typeface="Calibri" panose="020F0502020204030204" pitchFamily="34" charset="0"/>
              </a:rPr>
              <a:t> = </a:t>
            </a:r>
            <a:r>
              <a:rPr lang="en-US" sz="1600" dirty="0" err="1">
                <a:solidFill>
                  <a:prstClr val="black">
                    <a:lumMod val="75000"/>
                    <a:lumOff val="25000"/>
                  </a:prstClr>
                </a:solidFill>
                <a:latin typeface="Calibri" panose="020F0502020204030204" pitchFamily="34" charset="0"/>
                <a:cs typeface="Calibri" panose="020F0502020204030204" pitchFamily="34" charset="0"/>
              </a:rPr>
              <a:t>decoratedShape</a:t>
            </a:r>
            <a:r>
              <a:rPr lang="en-US" sz="1600" dirty="0">
                <a:solidFill>
                  <a:prstClr val="black">
                    <a:lumMod val="75000"/>
                    <a:lumOff val="25000"/>
                  </a:prstClr>
                </a:solidFill>
                <a:latin typeface="Calibri" panose="020F0502020204030204" pitchFamily="34" charset="0"/>
                <a:cs typeface="Calibri" panose="020F0502020204030204" pitchFamily="34" charset="0"/>
              </a:rPr>
              <a:t>;</a:t>
            </a:r>
          </a:p>
          <a:p>
            <a:pPr marL="0" indent="0" algn="just">
              <a:lnSpc>
                <a:spcPct val="90000"/>
              </a:lnSpc>
              <a:buClr>
                <a:srgbClr val="4F81BD"/>
              </a:buClr>
              <a:buFont typeface="Wingdings 3" charset="2"/>
              <a:buNone/>
            </a:pPr>
            <a:r>
              <a:rPr lang="en-US" sz="1600" dirty="0">
                <a:solidFill>
                  <a:prstClr val="black">
                    <a:lumMod val="75000"/>
                    <a:lumOff val="25000"/>
                  </a:prstClr>
                </a:solidFill>
                <a:latin typeface="Calibri" panose="020F0502020204030204" pitchFamily="34" charset="0"/>
                <a:cs typeface="Calibri" panose="020F0502020204030204" pitchFamily="34" charset="0"/>
              </a:rPr>
              <a:t>   }</a:t>
            </a:r>
          </a:p>
          <a:p>
            <a:pPr marL="0" indent="0" algn="just">
              <a:lnSpc>
                <a:spcPct val="90000"/>
              </a:lnSpc>
              <a:buClr>
                <a:srgbClr val="4F81BD"/>
              </a:buClr>
              <a:buFont typeface="Wingdings 3" charset="2"/>
              <a:buNone/>
            </a:pPr>
            <a:endParaRPr lang="en-US" sz="1600" dirty="0">
              <a:solidFill>
                <a:prstClr val="black">
                  <a:lumMod val="75000"/>
                  <a:lumOff val="25000"/>
                </a:prstClr>
              </a:solidFill>
              <a:latin typeface="Calibri" panose="020F0502020204030204" pitchFamily="34" charset="0"/>
              <a:cs typeface="Calibri" panose="020F0502020204030204" pitchFamily="34" charset="0"/>
            </a:endParaRPr>
          </a:p>
          <a:p>
            <a:pPr marL="0" indent="0" algn="just">
              <a:lnSpc>
                <a:spcPct val="90000"/>
              </a:lnSpc>
              <a:buClr>
                <a:srgbClr val="4F81BD"/>
              </a:buClr>
              <a:buFont typeface="Wingdings 3" charset="2"/>
              <a:buNone/>
            </a:pPr>
            <a:r>
              <a:rPr lang="en-US" sz="1600" dirty="0">
                <a:solidFill>
                  <a:prstClr val="black">
                    <a:lumMod val="75000"/>
                    <a:lumOff val="25000"/>
                  </a:prstClr>
                </a:solidFill>
                <a:latin typeface="Calibri" panose="020F0502020204030204" pitchFamily="34" charset="0"/>
                <a:cs typeface="Calibri" panose="020F0502020204030204" pitchFamily="34" charset="0"/>
              </a:rPr>
              <a:t>   public void draw(){</a:t>
            </a:r>
          </a:p>
          <a:p>
            <a:pPr marL="0" indent="0" algn="just">
              <a:lnSpc>
                <a:spcPct val="90000"/>
              </a:lnSpc>
              <a:buClr>
                <a:srgbClr val="4F81BD"/>
              </a:buClr>
              <a:buFont typeface="Wingdings 3" charset="2"/>
              <a:buNone/>
            </a:pPr>
            <a:r>
              <a:rPr lang="en-US" sz="1600" dirty="0">
                <a:solidFill>
                  <a:prstClr val="black">
                    <a:lumMod val="75000"/>
                    <a:lumOff val="25000"/>
                  </a:prstClr>
                </a:solidFill>
                <a:latin typeface="Calibri" panose="020F0502020204030204" pitchFamily="34" charset="0"/>
                <a:cs typeface="Calibri" panose="020F0502020204030204" pitchFamily="34" charset="0"/>
              </a:rPr>
              <a:t>      </a:t>
            </a:r>
            <a:r>
              <a:rPr lang="en-US" sz="1600" dirty="0" err="1">
                <a:solidFill>
                  <a:prstClr val="black">
                    <a:lumMod val="75000"/>
                    <a:lumOff val="25000"/>
                  </a:prstClr>
                </a:solidFill>
                <a:latin typeface="Calibri" panose="020F0502020204030204" pitchFamily="34" charset="0"/>
                <a:cs typeface="Calibri" panose="020F0502020204030204" pitchFamily="34" charset="0"/>
              </a:rPr>
              <a:t>decoratedShape.draw</a:t>
            </a:r>
            <a:r>
              <a:rPr lang="en-US" sz="1600" dirty="0">
                <a:solidFill>
                  <a:prstClr val="black">
                    <a:lumMod val="75000"/>
                    <a:lumOff val="25000"/>
                  </a:prstClr>
                </a:solidFill>
                <a:latin typeface="Calibri" panose="020F0502020204030204" pitchFamily="34" charset="0"/>
                <a:cs typeface="Calibri" panose="020F0502020204030204" pitchFamily="34" charset="0"/>
              </a:rPr>
              <a:t>();</a:t>
            </a:r>
          </a:p>
          <a:p>
            <a:pPr marL="0" indent="0" algn="just">
              <a:lnSpc>
                <a:spcPct val="90000"/>
              </a:lnSpc>
              <a:buClr>
                <a:srgbClr val="4F81BD"/>
              </a:buClr>
              <a:buFont typeface="Wingdings 3" charset="2"/>
              <a:buNone/>
            </a:pPr>
            <a:r>
              <a:rPr lang="en-US" sz="1600" dirty="0">
                <a:solidFill>
                  <a:prstClr val="black">
                    <a:lumMod val="75000"/>
                    <a:lumOff val="25000"/>
                  </a:prstClr>
                </a:solidFill>
                <a:latin typeface="Calibri" panose="020F0502020204030204" pitchFamily="34" charset="0"/>
                <a:cs typeface="Calibri" panose="020F0502020204030204" pitchFamily="34" charset="0"/>
              </a:rPr>
              <a:t>   }	</a:t>
            </a:r>
          </a:p>
          <a:p>
            <a:pPr marL="0" indent="0" algn="just">
              <a:lnSpc>
                <a:spcPct val="90000"/>
              </a:lnSpc>
              <a:buClr>
                <a:srgbClr val="4F81BD"/>
              </a:buClr>
              <a:buFont typeface="Wingdings 3" charset="2"/>
              <a:buNone/>
            </a:pPr>
            <a:r>
              <a:rPr lang="en-US" sz="1600" dirty="0">
                <a:solidFill>
                  <a:prstClr val="black">
                    <a:lumMod val="75000"/>
                    <a:lumOff val="25000"/>
                  </a:prst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18279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5391" y="1367047"/>
            <a:ext cx="5636525" cy="5156583"/>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just">
              <a:lnSpc>
                <a:spcPct val="90000"/>
              </a:lnSpc>
              <a:buNone/>
            </a:pPr>
            <a:r>
              <a:rPr lang="en-US" sz="2100" b="1" dirty="0" smtClean="0">
                <a:latin typeface="Calibri" panose="020F0502020204030204" pitchFamily="34" charset="0"/>
                <a:cs typeface="Calibri" panose="020F0502020204030204" pitchFamily="34" charset="0"/>
              </a:rPr>
              <a:t>Main Class</a:t>
            </a:r>
          </a:p>
          <a:p>
            <a:pPr marL="0" indent="0" algn="just">
              <a:lnSpc>
                <a:spcPct val="90000"/>
              </a:lnSpc>
              <a:buNone/>
            </a:pPr>
            <a:r>
              <a:rPr lang="en-US" sz="1700" dirty="0" smtClean="0">
                <a:latin typeface="Calibri" panose="020F0502020204030204" pitchFamily="34" charset="0"/>
                <a:cs typeface="Calibri" panose="020F0502020204030204" pitchFamily="34" charset="0"/>
              </a:rPr>
              <a:t>public </a:t>
            </a:r>
            <a:r>
              <a:rPr lang="en-US" sz="1700" dirty="0">
                <a:latin typeface="Calibri" panose="020F0502020204030204" pitchFamily="34" charset="0"/>
                <a:cs typeface="Calibri" panose="020F0502020204030204" pitchFamily="34" charset="0"/>
              </a:rPr>
              <a:t>class </a:t>
            </a:r>
            <a:r>
              <a:rPr lang="en-US" sz="1700" dirty="0" err="1">
                <a:latin typeface="Calibri" panose="020F0502020204030204" pitchFamily="34" charset="0"/>
                <a:cs typeface="Calibri" panose="020F0502020204030204" pitchFamily="34" charset="0"/>
              </a:rPr>
              <a:t>DecoratorPatternDemo</a:t>
            </a:r>
            <a:r>
              <a:rPr lang="en-US" sz="1700" dirty="0">
                <a:latin typeface="Calibri" panose="020F0502020204030204" pitchFamily="34" charset="0"/>
                <a:cs typeface="Calibri" panose="020F0502020204030204" pitchFamily="34" charset="0"/>
              </a:rPr>
              <a:t> {</a:t>
            </a: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public </a:t>
            </a:r>
            <a:r>
              <a:rPr lang="en-US" sz="1600" dirty="0">
                <a:latin typeface="Calibri" panose="020F0502020204030204" pitchFamily="34" charset="0"/>
                <a:cs typeface="Calibri" panose="020F0502020204030204" pitchFamily="34" charset="0"/>
              </a:rPr>
              <a:t>static void main(String[] </a:t>
            </a:r>
            <a:r>
              <a:rPr lang="en-US" sz="1600" dirty="0" err="1">
                <a:latin typeface="Calibri" panose="020F0502020204030204" pitchFamily="34" charset="0"/>
                <a:cs typeface="Calibri" panose="020F0502020204030204" pitchFamily="34" charset="0"/>
              </a:rPr>
              <a:t>args</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t>
            </a:r>
          </a:p>
          <a:p>
            <a:pPr marL="0" indent="0" algn="just">
              <a:lnSpc>
                <a:spcPct val="90000"/>
              </a:lnSpc>
              <a:buNone/>
            </a:pPr>
            <a:r>
              <a:rPr lang="en-US" sz="1600" dirty="0" smtClean="0">
                <a:latin typeface="Calibri" panose="020F0502020204030204" pitchFamily="34" charset="0"/>
                <a:cs typeface="Calibri" panose="020F0502020204030204" pitchFamily="34" charset="0"/>
              </a:rPr>
              <a:t> 	Shape </a:t>
            </a:r>
            <a:r>
              <a:rPr lang="en-US" sz="1600" dirty="0">
                <a:latin typeface="Calibri" panose="020F0502020204030204" pitchFamily="34" charset="0"/>
                <a:cs typeface="Calibri" panose="020F0502020204030204" pitchFamily="34" charset="0"/>
              </a:rPr>
              <a:t>circle = new Circle</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0" indent="0">
              <a:lnSpc>
                <a:spcPct val="90000"/>
              </a:lnSpc>
              <a:buNone/>
            </a:pPr>
            <a:r>
              <a:rPr lang="en-US" sz="1600" dirty="0" smtClean="0">
                <a:latin typeface="Calibri" panose="020F0502020204030204" pitchFamily="34" charset="0"/>
                <a:cs typeface="Calibri" panose="020F0502020204030204" pitchFamily="34" charset="0"/>
              </a:rPr>
              <a:t>	Shape </a:t>
            </a:r>
            <a:r>
              <a:rPr lang="en-US" sz="1600" dirty="0" err="1">
                <a:latin typeface="Calibri" panose="020F0502020204030204" pitchFamily="34" charset="0"/>
                <a:cs typeface="Calibri" panose="020F0502020204030204" pitchFamily="34" charset="0"/>
              </a:rPr>
              <a:t>redCircle</a:t>
            </a:r>
            <a:r>
              <a:rPr lang="en-US" sz="1600" dirty="0">
                <a:latin typeface="Calibri" panose="020F0502020204030204" pitchFamily="34" charset="0"/>
                <a:cs typeface="Calibri" panose="020F0502020204030204" pitchFamily="34" charset="0"/>
              </a:rPr>
              <a:t> = new </a:t>
            </a:r>
            <a:r>
              <a:rPr lang="en-US" sz="1600" dirty="0" err="1">
                <a:latin typeface="Calibri" panose="020F0502020204030204" pitchFamily="34" charset="0"/>
                <a:cs typeface="Calibri" panose="020F0502020204030204" pitchFamily="34" charset="0"/>
              </a:rPr>
              <a:t>RedShapeDecorator</a:t>
            </a:r>
            <a:r>
              <a:rPr lang="en-US" sz="1600" dirty="0">
                <a:latin typeface="Calibri" panose="020F0502020204030204" pitchFamily="34" charset="0"/>
                <a:cs typeface="Calibri" panose="020F0502020204030204" pitchFamily="34" charset="0"/>
              </a:rPr>
              <a:t>(new </a:t>
            </a:r>
            <a:r>
              <a:rPr lang="en-US" sz="1600" dirty="0" smtClean="0">
                <a:latin typeface="Calibri" panose="020F0502020204030204" pitchFamily="34" charset="0"/>
                <a:cs typeface="Calibri" panose="020F0502020204030204" pitchFamily="34" charset="0"/>
              </a:rPr>
              <a:t>Circle());</a:t>
            </a:r>
          </a:p>
          <a:p>
            <a:pPr marL="0" indent="0">
              <a:lnSpc>
                <a:spcPct val="90000"/>
              </a:lnSpc>
              <a:buNone/>
            </a:pPr>
            <a:r>
              <a:rPr lang="en-US" sz="1600" dirty="0" smtClean="0">
                <a:latin typeface="Calibri" panose="020F0502020204030204" pitchFamily="34" charset="0"/>
                <a:cs typeface="Calibri" panose="020F0502020204030204" pitchFamily="34" charset="0"/>
              </a:rPr>
              <a:t>	Shape </a:t>
            </a:r>
            <a:r>
              <a:rPr lang="en-US" sz="1600" dirty="0" err="1">
                <a:latin typeface="Calibri" panose="020F0502020204030204" pitchFamily="34" charset="0"/>
                <a:cs typeface="Calibri" panose="020F0502020204030204" pitchFamily="34" charset="0"/>
              </a:rPr>
              <a:t>redRectangle</a:t>
            </a:r>
            <a:r>
              <a:rPr lang="en-US" sz="1600" dirty="0">
                <a:latin typeface="Calibri" panose="020F0502020204030204" pitchFamily="34" charset="0"/>
                <a:cs typeface="Calibri" panose="020F0502020204030204" pitchFamily="34" charset="0"/>
              </a:rPr>
              <a:t> = new </a:t>
            </a:r>
            <a:r>
              <a:rPr lang="en-US" sz="1600" dirty="0" err="1" smtClean="0">
                <a:latin typeface="Calibri" panose="020F0502020204030204" pitchFamily="34" charset="0"/>
                <a:cs typeface="Calibri" panose="020F0502020204030204" pitchFamily="34" charset="0"/>
              </a:rPr>
              <a:t>RedShapeDecorator</a:t>
            </a:r>
            <a:r>
              <a:rPr lang="en-US" sz="1600" dirty="0" smtClean="0">
                <a:latin typeface="Calibri" panose="020F0502020204030204" pitchFamily="34" charset="0"/>
                <a:cs typeface="Calibri" panose="020F0502020204030204" pitchFamily="34" charset="0"/>
              </a:rPr>
              <a:t>(new 	Rectangle</a:t>
            </a:r>
            <a:r>
              <a:rPr lang="en-US" sz="1600" dirty="0">
                <a:latin typeface="Calibri" panose="020F0502020204030204" pitchFamily="34" charset="0"/>
                <a:cs typeface="Calibri" panose="020F0502020204030204" pitchFamily="34" charset="0"/>
              </a:rPr>
              <a:t>());</a:t>
            </a: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System.out.println</a:t>
            </a:r>
            <a:r>
              <a:rPr lang="en-US" sz="1600" dirty="0">
                <a:latin typeface="Calibri" panose="020F0502020204030204" pitchFamily="34" charset="0"/>
                <a:cs typeface="Calibri" panose="020F0502020204030204" pitchFamily="34" charset="0"/>
              </a:rPr>
              <a:t>("Circle with normal border");</a:t>
            </a: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circle.draw</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System.out.println</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nCircle</a:t>
            </a:r>
            <a:r>
              <a:rPr lang="en-US" sz="1600" dirty="0">
                <a:latin typeface="Calibri" panose="020F0502020204030204" pitchFamily="34" charset="0"/>
                <a:cs typeface="Calibri" panose="020F0502020204030204" pitchFamily="34" charset="0"/>
              </a:rPr>
              <a:t> of red border");</a:t>
            </a: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redCircle.draw</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System.out.println</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nRectangle</a:t>
            </a:r>
            <a:r>
              <a:rPr lang="en-US" sz="1600" dirty="0">
                <a:latin typeface="Calibri" panose="020F0502020204030204" pitchFamily="34" charset="0"/>
                <a:cs typeface="Calibri" panose="020F0502020204030204" pitchFamily="34" charset="0"/>
              </a:rPr>
              <a:t> of red border");</a:t>
            </a: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redRectangle.draw</a:t>
            </a:r>
            <a:r>
              <a:rPr lang="en-US" sz="1600" dirty="0">
                <a:latin typeface="Calibri" panose="020F0502020204030204" pitchFamily="34" charset="0"/>
                <a:cs typeface="Calibri" panose="020F0502020204030204" pitchFamily="34" charset="0"/>
              </a:rPr>
              <a:t>();</a:t>
            </a:r>
          </a:p>
          <a:p>
            <a:pPr marL="0" indent="0" algn="just">
              <a:lnSpc>
                <a:spcPct val="90000"/>
              </a:lnSpc>
              <a:buNone/>
            </a:pPr>
            <a:r>
              <a:rPr lang="en-US" dirty="0">
                <a:latin typeface="Calibri" panose="020F0502020204030204" pitchFamily="34" charset="0"/>
                <a:cs typeface="Calibri" panose="020F0502020204030204" pitchFamily="34" charset="0"/>
              </a:rPr>
              <a:t>   }</a:t>
            </a:r>
          </a:p>
          <a:p>
            <a:pPr marL="0" indent="0" algn="just">
              <a:lnSpc>
                <a:spcPct val="90000"/>
              </a:lnSpc>
              <a:buNone/>
            </a:pPr>
            <a:r>
              <a:rPr lang="en-US" dirty="0">
                <a:latin typeface="Calibri" panose="020F0502020204030204" pitchFamily="34" charset="0"/>
                <a:cs typeface="Calibri" panose="020F0502020204030204" pitchFamily="34" charset="0"/>
              </a:rPr>
              <a:t>}</a:t>
            </a:r>
          </a:p>
        </p:txBody>
      </p:sp>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sp>
        <p:nvSpPr>
          <p:cNvPr id="8" name="Content Placeholder 2"/>
          <p:cNvSpPr txBox="1">
            <a:spLocks/>
          </p:cNvSpPr>
          <p:nvPr/>
        </p:nvSpPr>
        <p:spPr>
          <a:xfrm>
            <a:off x="1254448" y="1367047"/>
            <a:ext cx="5051958" cy="5295331"/>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90000"/>
              </a:lnSpc>
              <a:buClr>
                <a:srgbClr val="4F81BD"/>
              </a:buClr>
              <a:buFont typeface="Wingdings 3" charset="2"/>
              <a:buNone/>
            </a:pPr>
            <a:r>
              <a:rPr lang="en-US" b="1" dirty="0" err="1" smtClean="0">
                <a:solidFill>
                  <a:prstClr val="black">
                    <a:lumMod val="75000"/>
                    <a:lumOff val="25000"/>
                  </a:prstClr>
                </a:solidFill>
                <a:latin typeface="Calibri" panose="020F0502020204030204" pitchFamily="34" charset="0"/>
                <a:cs typeface="Calibri" panose="020F0502020204030204" pitchFamily="34" charset="0"/>
              </a:rPr>
              <a:t>RedShape</a:t>
            </a:r>
            <a:r>
              <a:rPr lang="en-US" b="1" dirty="0" smtClean="0">
                <a:solidFill>
                  <a:prstClr val="black">
                    <a:lumMod val="75000"/>
                    <a:lumOff val="25000"/>
                  </a:prstClr>
                </a:solidFill>
                <a:latin typeface="Calibri" panose="020F0502020204030204" pitchFamily="34" charset="0"/>
                <a:cs typeface="Calibri" panose="020F0502020204030204" pitchFamily="34" charset="0"/>
              </a:rPr>
              <a:t> Decorator:</a:t>
            </a:r>
          </a:p>
          <a:p>
            <a:pPr marL="0" indent="0" algn="just">
              <a:lnSpc>
                <a:spcPct val="90000"/>
              </a:lnSpc>
              <a:buClr>
                <a:srgbClr val="4F81BD"/>
              </a:buClr>
              <a:buFont typeface="Wingdings 3" charset="2"/>
              <a:buNone/>
            </a:pPr>
            <a:r>
              <a:rPr lang="en-US" dirty="0" smtClean="0">
                <a:solidFill>
                  <a:prstClr val="black">
                    <a:lumMod val="75000"/>
                    <a:lumOff val="25000"/>
                  </a:prstClr>
                </a:solidFill>
                <a:latin typeface="Calibri" panose="020F0502020204030204" pitchFamily="34" charset="0"/>
                <a:cs typeface="Calibri" panose="020F0502020204030204" pitchFamily="34" charset="0"/>
              </a:rPr>
              <a:t>public </a:t>
            </a:r>
            <a:r>
              <a:rPr lang="en-US" dirty="0">
                <a:solidFill>
                  <a:prstClr val="black">
                    <a:lumMod val="75000"/>
                    <a:lumOff val="25000"/>
                  </a:prstClr>
                </a:solidFill>
                <a:latin typeface="Calibri" panose="020F0502020204030204" pitchFamily="34" charset="0"/>
                <a:cs typeface="Calibri" panose="020F0502020204030204" pitchFamily="34" charset="0"/>
              </a:rPr>
              <a:t>class </a:t>
            </a:r>
            <a:r>
              <a:rPr lang="en-US" dirty="0" err="1">
                <a:solidFill>
                  <a:prstClr val="black">
                    <a:lumMod val="75000"/>
                    <a:lumOff val="25000"/>
                  </a:prstClr>
                </a:solidFill>
                <a:latin typeface="Calibri" panose="020F0502020204030204" pitchFamily="34" charset="0"/>
                <a:cs typeface="Calibri" panose="020F0502020204030204" pitchFamily="34" charset="0"/>
              </a:rPr>
              <a:t>RedShapeDecorator</a:t>
            </a:r>
            <a:r>
              <a:rPr lang="en-US" dirty="0">
                <a:solidFill>
                  <a:prstClr val="black">
                    <a:lumMod val="75000"/>
                    <a:lumOff val="25000"/>
                  </a:prstClr>
                </a:solidFill>
                <a:latin typeface="Calibri" panose="020F0502020204030204" pitchFamily="34" charset="0"/>
                <a:cs typeface="Calibri" panose="020F0502020204030204" pitchFamily="34" charset="0"/>
              </a:rPr>
              <a:t> extends </a:t>
            </a:r>
            <a:r>
              <a:rPr lang="en-US" dirty="0" err="1">
                <a:solidFill>
                  <a:prstClr val="black">
                    <a:lumMod val="75000"/>
                    <a:lumOff val="25000"/>
                  </a:prstClr>
                </a:solidFill>
                <a:latin typeface="Calibri" panose="020F0502020204030204" pitchFamily="34" charset="0"/>
                <a:cs typeface="Calibri" panose="020F0502020204030204" pitchFamily="34" charset="0"/>
              </a:rPr>
              <a:t>ShapeDecorator</a:t>
            </a:r>
            <a:r>
              <a:rPr lang="en-US" dirty="0">
                <a:solidFill>
                  <a:prstClr val="black">
                    <a:lumMod val="75000"/>
                    <a:lumOff val="25000"/>
                  </a:prstClr>
                </a:solidFill>
                <a:latin typeface="Calibri" panose="020F0502020204030204" pitchFamily="34" charset="0"/>
                <a:cs typeface="Calibri" panose="020F0502020204030204" pitchFamily="34" charset="0"/>
              </a:rPr>
              <a:t> </a:t>
            </a:r>
            <a:r>
              <a:rPr lang="en-US" dirty="0" smtClean="0">
                <a:solidFill>
                  <a:prstClr val="black">
                    <a:lumMod val="75000"/>
                    <a:lumOff val="25000"/>
                  </a:prstClr>
                </a:solidFill>
                <a:latin typeface="Calibri" panose="020F0502020204030204" pitchFamily="34" charset="0"/>
                <a:cs typeface="Calibri" panose="020F0502020204030204" pitchFamily="34" charset="0"/>
              </a:rPr>
              <a:t>{</a:t>
            </a:r>
          </a:p>
          <a:p>
            <a:pPr marL="0" indent="0" algn="just">
              <a:lnSpc>
                <a:spcPct val="90000"/>
              </a:lnSpc>
              <a:buClr>
                <a:srgbClr val="4F81BD"/>
              </a:buClr>
              <a:buFont typeface="Wingdings 3" charset="2"/>
              <a:buNone/>
            </a:pPr>
            <a:endParaRPr lang="en-US" dirty="0" smtClean="0">
              <a:solidFill>
                <a:prstClr val="black">
                  <a:lumMod val="75000"/>
                  <a:lumOff val="25000"/>
                </a:prstClr>
              </a:solidFill>
              <a:latin typeface="Calibri" panose="020F0502020204030204" pitchFamily="34" charset="0"/>
              <a:cs typeface="Calibri" panose="020F0502020204030204" pitchFamily="34" charset="0"/>
            </a:endParaRPr>
          </a:p>
          <a:p>
            <a:pPr marL="0" indent="0" algn="just">
              <a:lnSpc>
                <a:spcPct val="90000"/>
              </a:lnSpc>
              <a:buClr>
                <a:srgbClr val="4F81BD"/>
              </a:buClr>
              <a:buFont typeface="Wingdings 3" charset="2"/>
              <a:buNone/>
            </a:pPr>
            <a:r>
              <a:rPr lang="en-US" dirty="0" smtClean="0">
                <a:solidFill>
                  <a:prstClr val="black">
                    <a:lumMod val="75000"/>
                    <a:lumOff val="25000"/>
                  </a:prstClr>
                </a:solidFill>
                <a:latin typeface="Calibri" panose="020F0502020204030204" pitchFamily="34" charset="0"/>
                <a:cs typeface="Calibri" panose="020F0502020204030204" pitchFamily="34" charset="0"/>
              </a:rPr>
              <a:t>   </a:t>
            </a:r>
            <a:r>
              <a:rPr lang="en-US" dirty="0">
                <a:solidFill>
                  <a:prstClr val="black">
                    <a:lumMod val="75000"/>
                    <a:lumOff val="25000"/>
                  </a:prstClr>
                </a:solidFill>
                <a:latin typeface="Calibri" panose="020F0502020204030204" pitchFamily="34" charset="0"/>
                <a:cs typeface="Calibri" panose="020F0502020204030204" pitchFamily="34" charset="0"/>
              </a:rPr>
              <a:t>public </a:t>
            </a:r>
            <a:r>
              <a:rPr lang="en-US" dirty="0" err="1">
                <a:solidFill>
                  <a:prstClr val="black">
                    <a:lumMod val="75000"/>
                    <a:lumOff val="25000"/>
                  </a:prstClr>
                </a:solidFill>
                <a:latin typeface="Calibri" panose="020F0502020204030204" pitchFamily="34" charset="0"/>
                <a:cs typeface="Calibri" panose="020F0502020204030204" pitchFamily="34" charset="0"/>
              </a:rPr>
              <a:t>RedShapeDecorator</a:t>
            </a:r>
            <a:r>
              <a:rPr lang="en-US" dirty="0">
                <a:solidFill>
                  <a:prstClr val="black">
                    <a:lumMod val="75000"/>
                    <a:lumOff val="25000"/>
                  </a:prstClr>
                </a:solidFill>
                <a:latin typeface="Calibri" panose="020F0502020204030204" pitchFamily="34" charset="0"/>
                <a:cs typeface="Calibri" panose="020F0502020204030204" pitchFamily="34" charset="0"/>
              </a:rPr>
              <a:t>(Shape </a:t>
            </a:r>
            <a:r>
              <a:rPr lang="en-US" dirty="0" err="1">
                <a:solidFill>
                  <a:prstClr val="black">
                    <a:lumMod val="75000"/>
                    <a:lumOff val="25000"/>
                  </a:prstClr>
                </a:solidFill>
                <a:latin typeface="Calibri" panose="020F0502020204030204" pitchFamily="34" charset="0"/>
                <a:cs typeface="Calibri" panose="020F0502020204030204" pitchFamily="34" charset="0"/>
              </a:rPr>
              <a:t>decoratedShape</a:t>
            </a:r>
            <a:r>
              <a:rPr lang="en-US" dirty="0">
                <a:solidFill>
                  <a:prstClr val="black">
                    <a:lumMod val="75000"/>
                    <a:lumOff val="25000"/>
                  </a:prstClr>
                </a:solidFill>
                <a:latin typeface="Calibri" panose="020F0502020204030204" pitchFamily="34" charset="0"/>
                <a:cs typeface="Calibri" panose="020F0502020204030204" pitchFamily="34" charset="0"/>
              </a:rPr>
              <a:t>) {</a:t>
            </a:r>
          </a:p>
          <a:p>
            <a:pPr marL="0" indent="0" algn="just">
              <a:lnSpc>
                <a:spcPct val="90000"/>
              </a:lnSpc>
              <a:buClr>
                <a:srgbClr val="4F81BD"/>
              </a:buClr>
              <a:buFont typeface="Wingdings 3" charset="2"/>
              <a:buNone/>
            </a:pPr>
            <a:r>
              <a:rPr lang="en-US" dirty="0">
                <a:solidFill>
                  <a:prstClr val="black">
                    <a:lumMod val="75000"/>
                    <a:lumOff val="25000"/>
                  </a:prstClr>
                </a:solidFill>
                <a:latin typeface="Calibri" panose="020F0502020204030204" pitchFamily="34" charset="0"/>
                <a:cs typeface="Calibri" panose="020F0502020204030204" pitchFamily="34" charset="0"/>
              </a:rPr>
              <a:t>      super(</a:t>
            </a:r>
            <a:r>
              <a:rPr lang="en-US" dirty="0" err="1">
                <a:solidFill>
                  <a:prstClr val="black">
                    <a:lumMod val="75000"/>
                    <a:lumOff val="25000"/>
                  </a:prstClr>
                </a:solidFill>
                <a:latin typeface="Calibri" panose="020F0502020204030204" pitchFamily="34" charset="0"/>
                <a:cs typeface="Calibri" panose="020F0502020204030204" pitchFamily="34" charset="0"/>
              </a:rPr>
              <a:t>decoratedShape</a:t>
            </a:r>
            <a:r>
              <a:rPr lang="en-US" dirty="0">
                <a:solidFill>
                  <a:prstClr val="black">
                    <a:lumMod val="75000"/>
                    <a:lumOff val="25000"/>
                  </a:prstClr>
                </a:solidFill>
                <a:latin typeface="Calibri" panose="020F0502020204030204" pitchFamily="34" charset="0"/>
                <a:cs typeface="Calibri" panose="020F0502020204030204" pitchFamily="34" charset="0"/>
              </a:rPr>
              <a:t>);		</a:t>
            </a:r>
          </a:p>
          <a:p>
            <a:pPr marL="0" indent="0" algn="just">
              <a:lnSpc>
                <a:spcPct val="90000"/>
              </a:lnSpc>
              <a:buClr>
                <a:srgbClr val="4F81BD"/>
              </a:buClr>
              <a:buFont typeface="Wingdings 3" charset="2"/>
              <a:buNone/>
            </a:pPr>
            <a:r>
              <a:rPr lang="en-US" dirty="0">
                <a:solidFill>
                  <a:prstClr val="black">
                    <a:lumMod val="75000"/>
                    <a:lumOff val="25000"/>
                  </a:prstClr>
                </a:solidFill>
                <a:latin typeface="Calibri" panose="020F0502020204030204" pitchFamily="34" charset="0"/>
                <a:cs typeface="Calibri" panose="020F0502020204030204" pitchFamily="34" charset="0"/>
              </a:rPr>
              <a:t>   </a:t>
            </a:r>
            <a:r>
              <a:rPr lang="en-US" dirty="0" smtClean="0">
                <a:solidFill>
                  <a:prstClr val="black">
                    <a:lumMod val="75000"/>
                    <a:lumOff val="25000"/>
                  </a:prstClr>
                </a:solidFill>
                <a:latin typeface="Calibri" panose="020F0502020204030204" pitchFamily="34" charset="0"/>
                <a:cs typeface="Calibri" panose="020F0502020204030204" pitchFamily="34" charset="0"/>
              </a:rPr>
              <a:t>}</a:t>
            </a:r>
            <a:endParaRPr lang="en-US" dirty="0">
              <a:solidFill>
                <a:prstClr val="black">
                  <a:lumMod val="75000"/>
                  <a:lumOff val="25000"/>
                </a:prstClr>
              </a:solidFill>
              <a:latin typeface="Calibri" panose="020F0502020204030204" pitchFamily="34" charset="0"/>
              <a:cs typeface="Calibri" panose="020F0502020204030204" pitchFamily="34" charset="0"/>
            </a:endParaRPr>
          </a:p>
          <a:p>
            <a:pPr marL="0" indent="0" algn="just">
              <a:lnSpc>
                <a:spcPct val="90000"/>
              </a:lnSpc>
              <a:buClr>
                <a:srgbClr val="4F81BD"/>
              </a:buClr>
              <a:buFont typeface="Wingdings 3" charset="2"/>
              <a:buNone/>
            </a:pPr>
            <a:r>
              <a:rPr lang="en-US" dirty="0">
                <a:solidFill>
                  <a:prstClr val="black">
                    <a:lumMod val="75000"/>
                    <a:lumOff val="25000"/>
                  </a:prstClr>
                </a:solidFill>
                <a:latin typeface="Calibri" panose="020F0502020204030204" pitchFamily="34" charset="0"/>
                <a:cs typeface="Calibri" panose="020F0502020204030204" pitchFamily="34" charset="0"/>
              </a:rPr>
              <a:t>   @Override</a:t>
            </a:r>
          </a:p>
          <a:p>
            <a:pPr marL="0" indent="0" algn="just">
              <a:lnSpc>
                <a:spcPct val="90000"/>
              </a:lnSpc>
              <a:buClr>
                <a:srgbClr val="4F81BD"/>
              </a:buClr>
              <a:buFont typeface="Wingdings 3" charset="2"/>
              <a:buNone/>
            </a:pPr>
            <a:r>
              <a:rPr lang="en-US" dirty="0">
                <a:solidFill>
                  <a:prstClr val="black">
                    <a:lumMod val="75000"/>
                    <a:lumOff val="25000"/>
                  </a:prstClr>
                </a:solidFill>
                <a:latin typeface="Calibri" panose="020F0502020204030204" pitchFamily="34" charset="0"/>
                <a:cs typeface="Calibri" panose="020F0502020204030204" pitchFamily="34" charset="0"/>
              </a:rPr>
              <a:t>   public void draw() {</a:t>
            </a:r>
          </a:p>
          <a:p>
            <a:pPr marL="0" indent="0" algn="just">
              <a:lnSpc>
                <a:spcPct val="90000"/>
              </a:lnSpc>
              <a:buClr>
                <a:srgbClr val="4F81BD"/>
              </a:buClr>
              <a:buFont typeface="Wingdings 3" charset="2"/>
              <a:buNone/>
            </a:pPr>
            <a:r>
              <a:rPr lang="en-US" dirty="0">
                <a:solidFill>
                  <a:prstClr val="black">
                    <a:lumMod val="75000"/>
                    <a:lumOff val="25000"/>
                  </a:prstClr>
                </a:solidFill>
                <a:latin typeface="Calibri" panose="020F0502020204030204" pitchFamily="34" charset="0"/>
                <a:cs typeface="Calibri" panose="020F0502020204030204" pitchFamily="34" charset="0"/>
              </a:rPr>
              <a:t>      </a:t>
            </a:r>
            <a:r>
              <a:rPr lang="en-US" dirty="0" err="1">
                <a:solidFill>
                  <a:prstClr val="black">
                    <a:lumMod val="75000"/>
                    <a:lumOff val="25000"/>
                  </a:prstClr>
                </a:solidFill>
                <a:latin typeface="Calibri" panose="020F0502020204030204" pitchFamily="34" charset="0"/>
                <a:cs typeface="Calibri" panose="020F0502020204030204" pitchFamily="34" charset="0"/>
              </a:rPr>
              <a:t>decoratedShape.draw</a:t>
            </a:r>
            <a:r>
              <a:rPr lang="en-US" dirty="0">
                <a:solidFill>
                  <a:prstClr val="black">
                    <a:lumMod val="75000"/>
                    <a:lumOff val="25000"/>
                  </a:prstClr>
                </a:solidFill>
                <a:latin typeface="Calibri" panose="020F0502020204030204" pitchFamily="34" charset="0"/>
                <a:cs typeface="Calibri" panose="020F0502020204030204" pitchFamily="34" charset="0"/>
              </a:rPr>
              <a:t>();	       </a:t>
            </a:r>
          </a:p>
          <a:p>
            <a:pPr marL="0" indent="0" algn="just">
              <a:lnSpc>
                <a:spcPct val="90000"/>
              </a:lnSpc>
              <a:buClr>
                <a:srgbClr val="4F81BD"/>
              </a:buClr>
              <a:buFont typeface="Wingdings 3" charset="2"/>
              <a:buNone/>
            </a:pPr>
            <a:r>
              <a:rPr lang="en-US" dirty="0">
                <a:solidFill>
                  <a:prstClr val="black">
                    <a:lumMod val="75000"/>
                    <a:lumOff val="25000"/>
                  </a:prstClr>
                </a:solidFill>
                <a:latin typeface="Calibri" panose="020F0502020204030204" pitchFamily="34" charset="0"/>
                <a:cs typeface="Calibri" panose="020F0502020204030204" pitchFamily="34" charset="0"/>
              </a:rPr>
              <a:t>      </a:t>
            </a:r>
            <a:r>
              <a:rPr lang="en-US" dirty="0" err="1">
                <a:solidFill>
                  <a:prstClr val="black">
                    <a:lumMod val="75000"/>
                    <a:lumOff val="25000"/>
                  </a:prstClr>
                </a:solidFill>
                <a:latin typeface="Calibri" panose="020F0502020204030204" pitchFamily="34" charset="0"/>
                <a:cs typeface="Calibri" panose="020F0502020204030204" pitchFamily="34" charset="0"/>
              </a:rPr>
              <a:t>setRedBorder</a:t>
            </a:r>
            <a:r>
              <a:rPr lang="en-US" dirty="0">
                <a:solidFill>
                  <a:prstClr val="black">
                    <a:lumMod val="75000"/>
                    <a:lumOff val="25000"/>
                  </a:prstClr>
                </a:solidFill>
                <a:latin typeface="Calibri" panose="020F0502020204030204" pitchFamily="34" charset="0"/>
                <a:cs typeface="Calibri" panose="020F0502020204030204" pitchFamily="34" charset="0"/>
              </a:rPr>
              <a:t>(</a:t>
            </a:r>
            <a:r>
              <a:rPr lang="en-US" dirty="0" err="1">
                <a:solidFill>
                  <a:prstClr val="black">
                    <a:lumMod val="75000"/>
                    <a:lumOff val="25000"/>
                  </a:prstClr>
                </a:solidFill>
                <a:latin typeface="Calibri" panose="020F0502020204030204" pitchFamily="34" charset="0"/>
                <a:cs typeface="Calibri" panose="020F0502020204030204" pitchFamily="34" charset="0"/>
              </a:rPr>
              <a:t>decoratedShape</a:t>
            </a:r>
            <a:r>
              <a:rPr lang="en-US" dirty="0">
                <a:solidFill>
                  <a:prstClr val="black">
                    <a:lumMod val="75000"/>
                    <a:lumOff val="25000"/>
                  </a:prstClr>
                </a:solidFill>
                <a:latin typeface="Calibri" panose="020F0502020204030204" pitchFamily="34" charset="0"/>
                <a:cs typeface="Calibri" panose="020F0502020204030204" pitchFamily="34" charset="0"/>
              </a:rPr>
              <a:t>);</a:t>
            </a:r>
          </a:p>
          <a:p>
            <a:pPr marL="0" indent="0" algn="just">
              <a:lnSpc>
                <a:spcPct val="90000"/>
              </a:lnSpc>
              <a:buClr>
                <a:srgbClr val="4F81BD"/>
              </a:buClr>
              <a:buFont typeface="Wingdings 3" charset="2"/>
              <a:buNone/>
            </a:pPr>
            <a:r>
              <a:rPr lang="en-US" dirty="0">
                <a:solidFill>
                  <a:prstClr val="black">
                    <a:lumMod val="75000"/>
                    <a:lumOff val="25000"/>
                  </a:prstClr>
                </a:solidFill>
                <a:latin typeface="Calibri" panose="020F0502020204030204" pitchFamily="34" charset="0"/>
                <a:cs typeface="Calibri" panose="020F0502020204030204" pitchFamily="34" charset="0"/>
              </a:rPr>
              <a:t>   </a:t>
            </a:r>
            <a:r>
              <a:rPr lang="en-US" dirty="0" smtClean="0">
                <a:solidFill>
                  <a:prstClr val="black">
                    <a:lumMod val="75000"/>
                    <a:lumOff val="25000"/>
                  </a:prstClr>
                </a:solidFill>
                <a:latin typeface="Calibri" panose="020F0502020204030204" pitchFamily="34" charset="0"/>
                <a:cs typeface="Calibri" panose="020F0502020204030204" pitchFamily="34" charset="0"/>
              </a:rPr>
              <a:t>}</a:t>
            </a:r>
            <a:endParaRPr lang="en-US" dirty="0">
              <a:solidFill>
                <a:prstClr val="black">
                  <a:lumMod val="75000"/>
                  <a:lumOff val="25000"/>
                </a:prstClr>
              </a:solidFill>
              <a:latin typeface="Calibri" panose="020F0502020204030204" pitchFamily="34" charset="0"/>
              <a:cs typeface="Calibri" panose="020F0502020204030204" pitchFamily="34" charset="0"/>
            </a:endParaRPr>
          </a:p>
          <a:p>
            <a:pPr marL="0" indent="0" algn="just">
              <a:lnSpc>
                <a:spcPct val="90000"/>
              </a:lnSpc>
              <a:buClr>
                <a:srgbClr val="4F81BD"/>
              </a:buClr>
              <a:buFont typeface="Wingdings 3" charset="2"/>
              <a:buNone/>
            </a:pPr>
            <a:r>
              <a:rPr lang="en-US" dirty="0">
                <a:solidFill>
                  <a:prstClr val="black">
                    <a:lumMod val="75000"/>
                    <a:lumOff val="25000"/>
                  </a:prstClr>
                </a:solidFill>
                <a:latin typeface="Calibri" panose="020F0502020204030204" pitchFamily="34" charset="0"/>
                <a:cs typeface="Calibri" panose="020F0502020204030204" pitchFamily="34" charset="0"/>
              </a:rPr>
              <a:t>   private void </a:t>
            </a:r>
            <a:r>
              <a:rPr lang="en-US" dirty="0" err="1">
                <a:solidFill>
                  <a:prstClr val="black">
                    <a:lumMod val="75000"/>
                    <a:lumOff val="25000"/>
                  </a:prstClr>
                </a:solidFill>
                <a:latin typeface="Calibri" panose="020F0502020204030204" pitchFamily="34" charset="0"/>
                <a:cs typeface="Calibri" panose="020F0502020204030204" pitchFamily="34" charset="0"/>
              </a:rPr>
              <a:t>setRedBorder</a:t>
            </a:r>
            <a:r>
              <a:rPr lang="en-US" dirty="0">
                <a:solidFill>
                  <a:prstClr val="black">
                    <a:lumMod val="75000"/>
                    <a:lumOff val="25000"/>
                  </a:prstClr>
                </a:solidFill>
                <a:latin typeface="Calibri" panose="020F0502020204030204" pitchFamily="34" charset="0"/>
                <a:cs typeface="Calibri" panose="020F0502020204030204" pitchFamily="34" charset="0"/>
              </a:rPr>
              <a:t>(Shape </a:t>
            </a:r>
            <a:r>
              <a:rPr lang="en-US" dirty="0" err="1">
                <a:solidFill>
                  <a:prstClr val="black">
                    <a:lumMod val="75000"/>
                    <a:lumOff val="25000"/>
                  </a:prstClr>
                </a:solidFill>
                <a:latin typeface="Calibri" panose="020F0502020204030204" pitchFamily="34" charset="0"/>
                <a:cs typeface="Calibri" panose="020F0502020204030204" pitchFamily="34" charset="0"/>
              </a:rPr>
              <a:t>decoratedShape</a:t>
            </a:r>
            <a:r>
              <a:rPr lang="en-US" dirty="0">
                <a:solidFill>
                  <a:prstClr val="black">
                    <a:lumMod val="75000"/>
                    <a:lumOff val="25000"/>
                  </a:prstClr>
                </a:solidFill>
                <a:latin typeface="Calibri" panose="020F0502020204030204" pitchFamily="34" charset="0"/>
                <a:cs typeface="Calibri" panose="020F0502020204030204" pitchFamily="34" charset="0"/>
              </a:rPr>
              <a:t>){</a:t>
            </a:r>
          </a:p>
          <a:p>
            <a:pPr marL="0" indent="0" algn="just">
              <a:lnSpc>
                <a:spcPct val="90000"/>
              </a:lnSpc>
              <a:buClr>
                <a:srgbClr val="4F81BD"/>
              </a:buClr>
              <a:buFont typeface="Wingdings 3" charset="2"/>
              <a:buNone/>
            </a:pPr>
            <a:r>
              <a:rPr lang="en-US" dirty="0">
                <a:solidFill>
                  <a:prstClr val="black">
                    <a:lumMod val="75000"/>
                    <a:lumOff val="25000"/>
                  </a:prstClr>
                </a:solidFill>
                <a:latin typeface="Calibri" panose="020F0502020204030204" pitchFamily="34" charset="0"/>
                <a:cs typeface="Calibri" panose="020F0502020204030204" pitchFamily="34" charset="0"/>
              </a:rPr>
              <a:t>      </a:t>
            </a:r>
            <a:r>
              <a:rPr lang="en-US" dirty="0" err="1">
                <a:solidFill>
                  <a:prstClr val="black">
                    <a:lumMod val="75000"/>
                    <a:lumOff val="25000"/>
                  </a:prstClr>
                </a:solidFill>
                <a:latin typeface="Calibri" panose="020F0502020204030204" pitchFamily="34" charset="0"/>
                <a:cs typeface="Calibri" panose="020F0502020204030204" pitchFamily="34" charset="0"/>
              </a:rPr>
              <a:t>System.out.println</a:t>
            </a:r>
            <a:r>
              <a:rPr lang="en-US" dirty="0">
                <a:solidFill>
                  <a:prstClr val="black">
                    <a:lumMod val="75000"/>
                    <a:lumOff val="25000"/>
                  </a:prstClr>
                </a:solidFill>
                <a:latin typeface="Calibri" panose="020F0502020204030204" pitchFamily="34" charset="0"/>
                <a:cs typeface="Calibri" panose="020F0502020204030204" pitchFamily="34" charset="0"/>
              </a:rPr>
              <a:t>("Border Color: Red");</a:t>
            </a:r>
          </a:p>
          <a:p>
            <a:pPr marL="0" indent="0" algn="just">
              <a:lnSpc>
                <a:spcPct val="90000"/>
              </a:lnSpc>
              <a:buClr>
                <a:srgbClr val="4F81BD"/>
              </a:buClr>
              <a:buFont typeface="Wingdings 3" charset="2"/>
              <a:buNone/>
            </a:pPr>
            <a:r>
              <a:rPr lang="en-US" dirty="0">
                <a:solidFill>
                  <a:prstClr val="black">
                    <a:lumMod val="75000"/>
                    <a:lumOff val="25000"/>
                  </a:prstClr>
                </a:solidFill>
                <a:latin typeface="Calibri" panose="020F0502020204030204" pitchFamily="34" charset="0"/>
                <a:cs typeface="Calibri" panose="020F0502020204030204" pitchFamily="34" charset="0"/>
              </a:rPr>
              <a:t>   }</a:t>
            </a:r>
          </a:p>
          <a:p>
            <a:pPr marL="0" indent="0" algn="just">
              <a:lnSpc>
                <a:spcPct val="90000"/>
              </a:lnSpc>
              <a:buClr>
                <a:srgbClr val="4F81BD"/>
              </a:buClr>
              <a:buFont typeface="Wingdings 3" charset="2"/>
              <a:buNone/>
            </a:pPr>
            <a:r>
              <a:rPr lang="en-US" dirty="0">
                <a:solidFill>
                  <a:prstClr val="black">
                    <a:lumMod val="75000"/>
                    <a:lumOff val="25000"/>
                  </a:prst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4446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703" y="2333768"/>
            <a:ext cx="6882334" cy="1215315"/>
          </a:xfrm>
        </p:spPr>
        <p:txBody>
          <a:bodyPr/>
          <a:lstStyle/>
          <a:p>
            <a:r>
              <a:rPr lang="en-US" sz="4000" dirty="0" smtClean="0"/>
              <a:t>Proxy Design </a:t>
            </a:r>
            <a:r>
              <a:rPr lang="en-US" sz="4000" dirty="0"/>
              <a:t>P</a:t>
            </a:r>
            <a:r>
              <a:rPr lang="en-US" sz="4000" dirty="0" smtClean="0"/>
              <a:t>attern</a:t>
            </a:r>
            <a:r>
              <a:rPr lang="en-US" dirty="0" smtClean="0"/>
              <a:t/>
            </a:r>
            <a:br>
              <a:rPr lang="en-US" dirty="0" smtClean="0"/>
            </a:br>
            <a:r>
              <a:rPr lang="en-US" sz="1800" dirty="0" smtClean="0"/>
              <a:t>(structural pattern)</a:t>
            </a:r>
            <a:endParaRPr lang="en-US" sz="1800" dirty="0"/>
          </a:p>
        </p:txBody>
      </p:sp>
    </p:spTree>
    <p:extLst>
      <p:ext uri="{BB962C8B-B14F-4D97-AF65-F5344CB8AC3E}">
        <p14:creationId xmlns:p14="http://schemas.microsoft.com/office/powerpoint/2010/main" val="289441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703" y="2333768"/>
            <a:ext cx="6882334" cy="1215315"/>
          </a:xfrm>
        </p:spPr>
        <p:txBody>
          <a:bodyPr/>
          <a:lstStyle/>
          <a:p>
            <a:r>
              <a:rPr lang="en-US" sz="4000" dirty="0" smtClean="0"/>
              <a:t>Adapter Design </a:t>
            </a:r>
            <a:r>
              <a:rPr lang="en-US" sz="4000" dirty="0"/>
              <a:t>P</a:t>
            </a:r>
            <a:r>
              <a:rPr lang="en-US" sz="4000" dirty="0" smtClean="0"/>
              <a:t>attern</a:t>
            </a:r>
            <a:r>
              <a:rPr lang="en-US" dirty="0" smtClean="0"/>
              <a:t/>
            </a:r>
            <a:br>
              <a:rPr lang="en-US" dirty="0" smtClean="0"/>
            </a:br>
            <a:r>
              <a:rPr lang="en-US" sz="1800" dirty="0" smtClean="0"/>
              <a:t>(structural pattern)</a:t>
            </a:r>
            <a:endParaRPr lang="en-US" sz="1800" dirty="0"/>
          </a:p>
        </p:txBody>
      </p:sp>
    </p:spTree>
    <p:extLst>
      <p:ext uri="{BB962C8B-B14F-4D97-AF65-F5344CB8AC3E}">
        <p14:creationId xmlns:p14="http://schemas.microsoft.com/office/powerpoint/2010/main" val="4011095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2071" y="2300785"/>
            <a:ext cx="4476466" cy="2980899"/>
          </a:xfrm>
        </p:spPr>
        <p:txBody>
          <a:bodyPr>
            <a:normAutofit fontScale="92500" lnSpcReduction="20000"/>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Proxy is a structural design pattern that lets you provide a substitute or placeholder for another object. </a:t>
            </a: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proxy controls access to the original object, allowing you to perform something either before or after the request gets through to the original object.</a:t>
            </a:r>
          </a:p>
        </p:txBody>
      </p:sp>
      <p:sp>
        <p:nvSpPr>
          <p:cNvPr id="7" name="Title 6"/>
          <p:cNvSpPr>
            <a:spLocks noGrp="1"/>
          </p:cNvSpPr>
          <p:nvPr>
            <p:ph type="title"/>
          </p:nvPr>
        </p:nvSpPr>
        <p:spPr/>
        <p:txBody>
          <a:bodyPr/>
          <a:lstStyle/>
          <a:p>
            <a:r>
              <a:rPr lang="en-US" dirty="0" smtClean="0"/>
              <a:t>Proxy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481" y="2548085"/>
            <a:ext cx="5251131" cy="2214984"/>
          </a:xfrm>
          <a:prstGeom prst="rect">
            <a:avLst/>
          </a:prstGeom>
        </p:spPr>
      </p:pic>
    </p:spTree>
    <p:extLst>
      <p:ext uri="{BB962C8B-B14F-4D97-AF65-F5344CB8AC3E}">
        <p14:creationId xmlns:p14="http://schemas.microsoft.com/office/powerpoint/2010/main" val="271006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47265" y="337507"/>
            <a:ext cx="8911687" cy="1280890"/>
          </a:xfrm>
        </p:spPr>
        <p:txBody>
          <a:bodyPr/>
          <a:lstStyle/>
          <a:p>
            <a:r>
              <a:rPr lang="en-US" dirty="0" smtClean="0"/>
              <a:t>Proxy Design </a:t>
            </a:r>
            <a:r>
              <a:rPr lang="en-US" dirty="0"/>
              <a:t>P</a:t>
            </a:r>
            <a:r>
              <a:rPr lang="en-US" dirty="0" smtClean="0"/>
              <a:t>attern </a:t>
            </a:r>
            <a:endParaRPr lang="en-US" dirty="0"/>
          </a:p>
        </p:txBody>
      </p:sp>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265" y="1377003"/>
            <a:ext cx="7364842" cy="5385461"/>
          </a:xfrm>
        </p:spPr>
      </p:pic>
    </p:spTree>
    <p:extLst>
      <p:ext uri="{BB962C8B-B14F-4D97-AF65-F5344CB8AC3E}">
        <p14:creationId xmlns:p14="http://schemas.microsoft.com/office/powerpoint/2010/main" val="494688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pPr algn="ctr"/>
            <a:r>
              <a:rPr lang="en-US" sz="4000" dirty="0" smtClean="0"/>
              <a:t> </a:t>
            </a:r>
            <a:endParaRPr lang="en-US" sz="4000" dirty="0"/>
          </a:p>
        </p:txBody>
      </p:sp>
      <p:sp>
        <p:nvSpPr>
          <p:cNvPr id="3" name="Content Placeholder 2"/>
          <p:cNvSpPr>
            <a:spLocks noGrp="1"/>
          </p:cNvSpPr>
          <p:nvPr>
            <p:ph idx="1"/>
          </p:nvPr>
        </p:nvSpPr>
        <p:spPr>
          <a:xfrm>
            <a:off x="2792130" y="2947916"/>
            <a:ext cx="6911428" cy="1897040"/>
          </a:xfrm>
        </p:spPr>
        <p:txBody>
          <a:bodyPr>
            <a:normAutofit/>
          </a:bodyPr>
          <a:lstStyle/>
          <a:p>
            <a:pPr marL="0" indent="0" algn="ctr">
              <a:buNone/>
            </a:pPr>
            <a:r>
              <a:rPr lang="en-US" sz="4400" b="1" dirty="0" smtClean="0"/>
              <a:t>HAVE </a:t>
            </a:r>
            <a:r>
              <a:rPr lang="en-US" sz="4400" b="1" smtClean="0"/>
              <a:t>A GOOD </a:t>
            </a:r>
            <a:r>
              <a:rPr lang="en-US" sz="4400" b="1" dirty="0" smtClean="0"/>
              <a:t>DAY</a:t>
            </a:r>
            <a:r>
              <a:rPr lang="en-US" sz="4400" b="1" dirty="0"/>
              <a:t>!</a:t>
            </a:r>
          </a:p>
        </p:txBody>
      </p:sp>
    </p:spTree>
    <p:extLst>
      <p:ext uri="{BB962C8B-B14F-4D97-AF65-F5344CB8AC3E}">
        <p14:creationId xmlns:p14="http://schemas.microsoft.com/office/powerpoint/2010/main" val="316414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7783" y="2442949"/>
            <a:ext cx="9266829" cy="2579428"/>
          </a:xfrm>
        </p:spPr>
        <p:txBody>
          <a:bodyPr>
            <a:normAutofit/>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Adapter is a structural design pattern that allows objects with incompatible interfaces to collaborate.</a:t>
            </a:r>
          </a:p>
        </p:txBody>
      </p:sp>
      <p:sp>
        <p:nvSpPr>
          <p:cNvPr id="7" name="Title 6"/>
          <p:cNvSpPr>
            <a:spLocks noGrp="1"/>
          </p:cNvSpPr>
          <p:nvPr>
            <p:ph type="title"/>
          </p:nvPr>
        </p:nvSpPr>
        <p:spPr/>
        <p:txBody>
          <a:bodyPr/>
          <a:lstStyle/>
          <a:p>
            <a:r>
              <a:rPr lang="en-US" dirty="0" smtClean="0"/>
              <a:t>Adapter Design </a:t>
            </a:r>
            <a:r>
              <a:rPr lang="en-US" dirty="0"/>
              <a:t>P</a:t>
            </a:r>
            <a:r>
              <a:rPr lang="en-US" dirty="0" smtClean="0"/>
              <a:t>attern </a:t>
            </a:r>
            <a:endParaRPr lang="en-US" dirty="0"/>
          </a:p>
        </p:txBody>
      </p:sp>
    </p:spTree>
    <p:extLst>
      <p:ext uri="{BB962C8B-B14F-4D97-AF65-F5344CB8AC3E}">
        <p14:creationId xmlns:p14="http://schemas.microsoft.com/office/powerpoint/2010/main" val="2168665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9" y="1495566"/>
            <a:ext cx="4121624" cy="5150894"/>
          </a:xfrm>
        </p:spPr>
        <p:txBody>
          <a:bodyPr>
            <a:normAutofit fontScale="77500" lnSpcReduction="20000"/>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3100" b="1" dirty="0" smtClean="0">
                <a:latin typeface="Calibri" panose="020F0502020204030204" pitchFamily="34" charset="0"/>
                <a:cs typeface="Calibri" panose="020F0502020204030204" pitchFamily="34" charset="0"/>
              </a:rPr>
              <a:t>Problem Statement:</a:t>
            </a:r>
          </a:p>
          <a:p>
            <a:pPr marL="0" indent="0" algn="just">
              <a:lnSpc>
                <a:spcPct val="90000"/>
              </a:lnSpc>
              <a:buNone/>
            </a:pPr>
            <a:r>
              <a:rPr lang="en-US" sz="2400" dirty="0">
                <a:latin typeface="Calibri" panose="020F0502020204030204" pitchFamily="34" charset="0"/>
                <a:cs typeface="Calibri" panose="020F0502020204030204" pitchFamily="34" charset="0"/>
              </a:rPr>
              <a:t>Imagine that you’re creating a stock market monitoring app. </a:t>
            </a: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app downloads the stock data from multiple sources in XML format and then displays nice-looking charts and diagrams for the user.</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At some point, you decide to improve the app by integrating a smart 3rd-party analytics library. </a:t>
            </a: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But the </a:t>
            </a:r>
            <a:r>
              <a:rPr lang="en-US" sz="2400" dirty="0">
                <a:latin typeface="Calibri" panose="020F0502020204030204" pitchFamily="34" charset="0"/>
                <a:cs typeface="Calibri" panose="020F0502020204030204" pitchFamily="34" charset="0"/>
              </a:rPr>
              <a:t>analytics library only works with data in JSON format</a:t>
            </a:r>
            <a:r>
              <a:rPr lang="en-US" sz="2400" dirty="0" smtClean="0">
                <a:latin typeface="Calibri" panose="020F0502020204030204" pitchFamily="34" charset="0"/>
                <a:cs typeface="Calibri" panose="020F0502020204030204" pitchFamily="34" charset="0"/>
              </a:rPr>
              <a:t>.</a:t>
            </a: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You can’t use the analytics library “as is” because it expects the data in a format that’s incompatible with your app.</a:t>
            </a:r>
          </a:p>
          <a:p>
            <a:pPr marL="0" indent="0" algn="just">
              <a:lnSpc>
                <a:spcPct val="90000"/>
              </a:lnSpc>
              <a:buNone/>
            </a:pP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smtClean="0"/>
              <a:t>Adapter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717" y="2899988"/>
            <a:ext cx="5900256" cy="2722889"/>
          </a:xfrm>
          <a:prstGeom prst="rect">
            <a:avLst/>
          </a:prstGeom>
        </p:spPr>
      </p:pic>
    </p:spTree>
    <p:extLst>
      <p:ext uri="{BB962C8B-B14F-4D97-AF65-F5344CB8AC3E}">
        <p14:creationId xmlns:p14="http://schemas.microsoft.com/office/powerpoint/2010/main" val="244192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a:t>Adapter Design Pattern </a:t>
            </a:r>
          </a:p>
        </p:txBody>
      </p:sp>
      <p:sp>
        <p:nvSpPr>
          <p:cNvPr id="3" name="Content Placeholder 2"/>
          <p:cNvSpPr>
            <a:spLocks noGrp="1"/>
          </p:cNvSpPr>
          <p:nvPr>
            <p:ph idx="1"/>
          </p:nvPr>
        </p:nvSpPr>
        <p:spPr>
          <a:xfrm>
            <a:off x="1733265" y="1501254"/>
            <a:ext cx="4380932" cy="5022376"/>
          </a:xfrm>
        </p:spPr>
        <p:txBody>
          <a:bodyPr>
            <a:normAutofit fontScale="92500" lnSpcReduction="20000"/>
          </a:bodyPr>
          <a:lstStyle/>
          <a:p>
            <a:pPr marL="0" indent="0" algn="just">
              <a:buNone/>
            </a:pPr>
            <a:r>
              <a:rPr lang="en-US" sz="2400" u="sng" dirty="0" smtClean="0">
                <a:latin typeface="Calibri" panose="020F0502020204030204" pitchFamily="34" charset="0"/>
                <a:cs typeface="Calibri" panose="020F0502020204030204" pitchFamily="34" charset="0"/>
              </a:rPr>
              <a:t>Solution:</a:t>
            </a:r>
          </a:p>
          <a:p>
            <a:pPr marL="0" indent="0" algn="just">
              <a:buNone/>
            </a:pPr>
            <a:endParaRPr lang="en-US" sz="2400" dirty="0" smtClean="0">
              <a:latin typeface="Calibri" panose="020F0502020204030204" pitchFamily="34" charset="0"/>
              <a:cs typeface="Calibri" panose="020F0502020204030204" pitchFamily="34" charset="0"/>
            </a:endParaRPr>
          </a:p>
          <a:p>
            <a:pPr marL="0" indent="0" algn="just">
              <a:buNone/>
            </a:pPr>
            <a:r>
              <a:rPr lang="en-US" sz="2000" dirty="0" smtClean="0">
                <a:latin typeface="Calibri" panose="020F0502020204030204" pitchFamily="34" charset="0"/>
                <a:cs typeface="Calibri" panose="020F0502020204030204" pitchFamily="34" charset="0"/>
              </a:rPr>
              <a:t>You </a:t>
            </a:r>
            <a:r>
              <a:rPr lang="en-US" sz="2000" dirty="0">
                <a:latin typeface="Calibri" panose="020F0502020204030204" pitchFamily="34" charset="0"/>
                <a:cs typeface="Calibri" panose="020F0502020204030204" pitchFamily="34" charset="0"/>
              </a:rPr>
              <a:t>can create an </a:t>
            </a:r>
            <a:r>
              <a:rPr lang="en-US" sz="2000" i="1" dirty="0">
                <a:latin typeface="Calibri" panose="020F0502020204030204" pitchFamily="34" charset="0"/>
                <a:cs typeface="Calibri" panose="020F0502020204030204" pitchFamily="34" charset="0"/>
              </a:rPr>
              <a:t>adapter</a:t>
            </a:r>
            <a:r>
              <a:rPr lang="en-US" sz="2000" dirty="0">
                <a:latin typeface="Calibri" panose="020F0502020204030204" pitchFamily="34" charset="0"/>
                <a:cs typeface="Calibri" panose="020F0502020204030204" pitchFamily="34" charset="0"/>
              </a:rPr>
              <a:t>. This is a special object that converts the interface of one object so that another object can understand it</a:t>
            </a:r>
            <a:r>
              <a:rPr lang="en-US" sz="2000" dirty="0" smtClean="0">
                <a:latin typeface="Calibri" panose="020F0502020204030204" pitchFamily="34" charset="0"/>
                <a:cs typeface="Calibri" panose="020F0502020204030204" pitchFamily="34" charset="0"/>
              </a:rPr>
              <a:t>.</a:t>
            </a:r>
          </a:p>
          <a:p>
            <a:pPr marL="0" indent="0" algn="just">
              <a:buNone/>
            </a:pPr>
            <a:endParaRPr lang="en-US" sz="2000" dirty="0">
              <a:latin typeface="Calibri" panose="020F0502020204030204" pitchFamily="34" charset="0"/>
              <a:cs typeface="Calibri" panose="020F0502020204030204" pitchFamily="34" charset="0"/>
            </a:endParaRPr>
          </a:p>
          <a:p>
            <a:pPr marL="0" indent="0" algn="just">
              <a:buNone/>
            </a:pPr>
            <a:r>
              <a:rPr lang="en-US" sz="2000" dirty="0">
                <a:latin typeface="Calibri" panose="020F0502020204030204" pitchFamily="34" charset="0"/>
                <a:cs typeface="Calibri" panose="020F0502020204030204" pitchFamily="34" charset="0"/>
              </a:rPr>
              <a:t>An adapter wraps one of the objects to hide the complexity of conversion happening behind the scenes. </a:t>
            </a:r>
            <a:endParaRPr lang="en-US" sz="2000" dirty="0" smtClean="0">
              <a:latin typeface="Calibri" panose="020F0502020204030204" pitchFamily="34" charset="0"/>
              <a:cs typeface="Calibri" panose="020F0502020204030204" pitchFamily="34" charset="0"/>
            </a:endParaRPr>
          </a:p>
          <a:p>
            <a:pPr marL="0" indent="0" algn="just">
              <a:buNone/>
            </a:pPr>
            <a:endParaRPr lang="en-US" sz="2000" dirty="0" smtClean="0">
              <a:latin typeface="Calibri" panose="020F0502020204030204" pitchFamily="34" charset="0"/>
              <a:cs typeface="Calibri" panose="020F0502020204030204" pitchFamily="34" charset="0"/>
            </a:endParaRPr>
          </a:p>
          <a:p>
            <a:pPr marL="0" indent="0" algn="just">
              <a:buNone/>
            </a:pPr>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wrapped object isn’t even aware of the adapter. For example, you can wrap an object that operates in meters and kilometers with an adapter that converts all of the data to imperial units such as feet and miles.</a:t>
            </a:r>
          </a:p>
          <a:p>
            <a:pPr algn="just"/>
            <a:endParaRPr lang="en-US" sz="2400" dirty="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133" y="2058021"/>
            <a:ext cx="5479153" cy="3537561"/>
          </a:xfrm>
          <a:prstGeom prst="rect">
            <a:avLst/>
          </a:prstGeom>
        </p:spPr>
      </p:pic>
    </p:spTree>
    <p:extLst>
      <p:ext uri="{BB962C8B-B14F-4D97-AF65-F5344CB8AC3E}">
        <p14:creationId xmlns:p14="http://schemas.microsoft.com/office/powerpoint/2010/main" val="1542146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a:t>Adapter Design Pattern </a:t>
            </a:r>
          </a:p>
        </p:txBody>
      </p:sp>
      <p:sp>
        <p:nvSpPr>
          <p:cNvPr id="3" name="Content Placeholder 2"/>
          <p:cNvSpPr>
            <a:spLocks noGrp="1"/>
          </p:cNvSpPr>
          <p:nvPr>
            <p:ph idx="1"/>
          </p:nvPr>
        </p:nvSpPr>
        <p:spPr>
          <a:xfrm>
            <a:off x="1965277" y="1610437"/>
            <a:ext cx="9416955" cy="4735773"/>
          </a:xfrm>
        </p:spPr>
        <p:txBody>
          <a:bodyPr>
            <a:normAutofit/>
          </a:bodyPr>
          <a:lstStyle/>
          <a:p>
            <a:pPr marL="0" indent="0" algn="just">
              <a:buNone/>
            </a:pPr>
            <a:endParaRPr lang="en-US" sz="2400" dirty="0" smtClean="0">
              <a:latin typeface="Calibri" panose="020F0502020204030204" pitchFamily="34" charset="0"/>
              <a:cs typeface="Calibri" panose="020F0502020204030204" pitchFamily="34" charset="0"/>
            </a:endParaRPr>
          </a:p>
          <a:p>
            <a:pPr marL="0" indent="0" algn="just">
              <a:buNone/>
            </a:pPr>
            <a:r>
              <a:rPr lang="en-US" sz="2000" dirty="0">
                <a:latin typeface="Calibri" panose="020F0502020204030204" pitchFamily="34" charset="0"/>
                <a:cs typeface="Calibri" panose="020F0502020204030204" pitchFamily="34" charset="0"/>
              </a:rPr>
              <a:t>Adapters can not only convert data into various formats but can also help objects with different interfaces collaborate. </a:t>
            </a:r>
            <a:endParaRPr lang="en-US" sz="2000" dirty="0" smtClean="0">
              <a:latin typeface="Calibri" panose="020F0502020204030204" pitchFamily="34" charset="0"/>
              <a:cs typeface="Calibri" panose="020F0502020204030204" pitchFamily="34" charset="0"/>
            </a:endParaRPr>
          </a:p>
          <a:p>
            <a:pPr marL="0" indent="0" algn="just">
              <a:buNone/>
            </a:pPr>
            <a:endParaRPr lang="en-US" sz="2000" dirty="0" smtClean="0">
              <a:latin typeface="Calibri" panose="020F0502020204030204" pitchFamily="34" charset="0"/>
              <a:cs typeface="Calibri" panose="020F0502020204030204" pitchFamily="34" charset="0"/>
            </a:endParaRPr>
          </a:p>
          <a:p>
            <a:pPr marL="0" indent="0" algn="just">
              <a:buNone/>
            </a:pPr>
            <a:r>
              <a:rPr lang="en-US" sz="2000" b="1" dirty="0" smtClean="0">
                <a:latin typeface="Calibri" panose="020F0502020204030204" pitchFamily="34" charset="0"/>
                <a:cs typeface="Calibri" panose="020F0502020204030204" pitchFamily="34" charset="0"/>
              </a:rPr>
              <a:t>Here’s </a:t>
            </a:r>
            <a:r>
              <a:rPr lang="en-US" sz="2000" b="1" dirty="0">
                <a:latin typeface="Calibri" panose="020F0502020204030204" pitchFamily="34" charset="0"/>
                <a:cs typeface="Calibri" panose="020F0502020204030204" pitchFamily="34" charset="0"/>
              </a:rPr>
              <a:t>how it works</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The adapter gets an interface, compatible with one of the existing objects</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Using this interface, the existing object can safely call the adapter’s methods</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Upon receiving a call, the adapter passes the request to the second object, but in a format and order that the second object expects.</a:t>
            </a:r>
            <a:endParaRPr lang="en-US" sz="2400" dirty="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6085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a:t>Adapter Design Pattern </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1200" y="1809691"/>
            <a:ext cx="8036516" cy="3772243"/>
          </a:xfrm>
        </p:spPr>
      </p:pic>
    </p:spTree>
    <p:extLst>
      <p:ext uri="{BB962C8B-B14F-4D97-AF65-F5344CB8AC3E}">
        <p14:creationId xmlns:p14="http://schemas.microsoft.com/office/powerpoint/2010/main" val="2343029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a:t>Adapter Design Pattern </a:t>
            </a:r>
          </a:p>
        </p:txBody>
      </p:sp>
      <p:sp>
        <p:nvSpPr>
          <p:cNvPr id="4" name="Rectangle 3"/>
          <p:cNvSpPr/>
          <p:nvPr/>
        </p:nvSpPr>
        <p:spPr>
          <a:xfrm>
            <a:off x="1132764" y="2210937"/>
            <a:ext cx="1937982" cy="126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Business Card Designer</a:t>
            </a:r>
            <a:endParaRPr lang="en-US" dirty="0">
              <a:solidFill>
                <a:prstClr val="white"/>
              </a:solidFill>
            </a:endParaRPr>
          </a:p>
        </p:txBody>
      </p:sp>
      <p:sp>
        <p:nvSpPr>
          <p:cNvPr id="6" name="Rectangle 5"/>
          <p:cNvSpPr/>
          <p:nvPr/>
        </p:nvSpPr>
        <p:spPr>
          <a:xfrm>
            <a:off x="4738047" y="2210937"/>
            <a:ext cx="1937982" cy="126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Customer</a:t>
            </a:r>
            <a:endParaRPr lang="en-US" dirty="0">
              <a:solidFill>
                <a:prstClr val="white"/>
              </a:solidFill>
            </a:endParaRPr>
          </a:p>
        </p:txBody>
      </p:sp>
      <p:sp>
        <p:nvSpPr>
          <p:cNvPr id="7" name="Rectangle 6"/>
          <p:cNvSpPr/>
          <p:nvPr/>
        </p:nvSpPr>
        <p:spPr>
          <a:xfrm>
            <a:off x="8780059" y="2210937"/>
            <a:ext cx="1937982" cy="126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Employee</a:t>
            </a:r>
            <a:endParaRPr lang="en-US" dirty="0">
              <a:solidFill>
                <a:prstClr val="white"/>
              </a:solidFill>
            </a:endParaRPr>
          </a:p>
        </p:txBody>
      </p:sp>
      <p:sp>
        <p:nvSpPr>
          <p:cNvPr id="8" name="Rectangle 7"/>
          <p:cNvSpPr/>
          <p:nvPr/>
        </p:nvSpPr>
        <p:spPr>
          <a:xfrm>
            <a:off x="6271145" y="4942764"/>
            <a:ext cx="1937982" cy="126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Employee Adapter Class</a:t>
            </a:r>
            <a:endParaRPr lang="en-US" dirty="0">
              <a:solidFill>
                <a:prstClr val="white"/>
              </a:solidFill>
            </a:endParaRPr>
          </a:p>
        </p:txBody>
      </p:sp>
      <p:sp>
        <p:nvSpPr>
          <p:cNvPr id="5" name="Flowchart: Extract 4"/>
          <p:cNvSpPr/>
          <p:nvPr/>
        </p:nvSpPr>
        <p:spPr>
          <a:xfrm>
            <a:off x="9580727" y="3480179"/>
            <a:ext cx="336646" cy="39578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1" name="Straight Connector 10"/>
          <p:cNvCxnSpPr>
            <a:stCxn id="5" idx="2"/>
          </p:cNvCxnSpPr>
          <p:nvPr/>
        </p:nvCxnSpPr>
        <p:spPr>
          <a:xfrm>
            <a:off x="9749050" y="3875964"/>
            <a:ext cx="0" cy="586854"/>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H="1">
            <a:off x="7240137" y="4462818"/>
            <a:ext cx="2508913"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endCxn id="8" idx="0"/>
          </p:cNvCxnSpPr>
          <p:nvPr/>
        </p:nvCxnSpPr>
        <p:spPr>
          <a:xfrm>
            <a:off x="7240136" y="4462818"/>
            <a:ext cx="0" cy="479946"/>
          </a:xfrm>
          <a:prstGeom prst="line">
            <a:avLst/>
          </a:prstGeom>
        </p:spPr>
        <p:style>
          <a:lnRef idx="3">
            <a:schemeClr val="dk1"/>
          </a:lnRef>
          <a:fillRef idx="0">
            <a:schemeClr val="dk1"/>
          </a:fillRef>
          <a:effectRef idx="2">
            <a:schemeClr val="dk1"/>
          </a:effectRef>
          <a:fontRef idx="minor">
            <a:schemeClr val="tx1"/>
          </a:fontRef>
        </p:style>
      </p:cxnSp>
      <p:sp>
        <p:nvSpPr>
          <p:cNvPr id="19" name="Flowchart: Extract 18"/>
          <p:cNvSpPr/>
          <p:nvPr/>
        </p:nvSpPr>
        <p:spPr>
          <a:xfrm>
            <a:off x="5538715" y="3446060"/>
            <a:ext cx="336646" cy="39578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1" name="Straight Connector 20"/>
          <p:cNvCxnSpPr>
            <a:stCxn id="19" idx="2"/>
          </p:cNvCxnSpPr>
          <p:nvPr/>
        </p:nvCxnSpPr>
        <p:spPr>
          <a:xfrm>
            <a:off x="5707038" y="3841845"/>
            <a:ext cx="0" cy="620973"/>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707038" y="4462818"/>
            <a:ext cx="1075899"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6785213" y="4462818"/>
            <a:ext cx="0" cy="479946"/>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4" idx="3"/>
            <a:endCxn id="6" idx="1"/>
          </p:cNvCxnSpPr>
          <p:nvPr/>
        </p:nvCxnSpPr>
        <p:spPr>
          <a:xfrm>
            <a:off x="3070746" y="2845558"/>
            <a:ext cx="16673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5915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2151</TotalTime>
  <Words>1164</Words>
  <Application>Microsoft Office PowerPoint</Application>
  <PresentationFormat>Widescreen</PresentationFormat>
  <Paragraphs>215</Paragraphs>
  <Slides>32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ＭＳ Ｐゴシック</vt:lpstr>
      <vt:lpstr>Arial</vt:lpstr>
      <vt:lpstr>Calibri</vt:lpstr>
      <vt:lpstr>Century Gothic</vt:lpstr>
      <vt:lpstr>Gill Sans MT</vt:lpstr>
      <vt:lpstr>Wingdings 2</vt:lpstr>
      <vt:lpstr>Wingdings 3</vt:lpstr>
      <vt:lpstr>Dividend</vt:lpstr>
      <vt:lpstr>Wisp</vt:lpstr>
      <vt:lpstr>SOFTWARE Design &amp; Analysis (Week-15)</vt:lpstr>
      <vt:lpstr>Agenda of Week # 15</vt:lpstr>
      <vt:lpstr>Adapter Design Pattern (structural pattern)</vt:lpstr>
      <vt:lpstr>Adapter Design Pattern </vt:lpstr>
      <vt:lpstr>Adapter Design Pattern </vt:lpstr>
      <vt:lpstr>Adapter Design Pattern </vt:lpstr>
      <vt:lpstr>Adapter Design Pattern </vt:lpstr>
      <vt:lpstr>Adapter Design Pattern </vt:lpstr>
      <vt:lpstr>Adapter Design Pattern </vt:lpstr>
      <vt:lpstr>Lets Code </vt:lpstr>
      <vt:lpstr>Bridge Design Pattern (structural pattern)</vt:lpstr>
      <vt:lpstr>Bridge Design Pattern </vt:lpstr>
      <vt:lpstr>Bridge Design Pattern </vt:lpstr>
      <vt:lpstr>Bridge Design Pattern </vt:lpstr>
      <vt:lpstr>Bridge Design Pattern </vt:lpstr>
      <vt:lpstr>Bridge Design Pattern </vt:lpstr>
      <vt:lpstr>Without Bridge Design Pattern </vt:lpstr>
      <vt:lpstr>Bridge Design Pattern </vt:lpstr>
      <vt:lpstr>Bridge Design Pattern </vt:lpstr>
      <vt:lpstr>Decorator Design Pattern (structural pattern)</vt:lpstr>
      <vt:lpstr>Decorator Design Pattern </vt:lpstr>
      <vt:lpstr>Decorator Design Pattern </vt:lpstr>
      <vt:lpstr>Decorator Design Pattern </vt:lpstr>
      <vt:lpstr>Decorator Design Pattern </vt:lpstr>
      <vt:lpstr>Decorator Design Pattern </vt:lpstr>
      <vt:lpstr>Decorator Design Pattern </vt:lpstr>
      <vt:lpstr>Decorator Design Pattern </vt:lpstr>
      <vt:lpstr>Decorator Design Pattern </vt:lpstr>
      <vt:lpstr>Proxy Design Pattern (structural pattern)</vt:lpstr>
      <vt:lpstr>Proxy Design Pattern </vt:lpstr>
      <vt:lpstr>Proxy Design Pattern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(Week-1)</dc:title>
  <dc:creator>Hp</dc:creator>
  <cp:lastModifiedBy>Hp</cp:lastModifiedBy>
  <cp:revision>300</cp:revision>
  <dcterms:created xsi:type="dcterms:W3CDTF">2021-02-17T13:59:14Z</dcterms:created>
  <dcterms:modified xsi:type="dcterms:W3CDTF">2021-12-21T10:54:30Z</dcterms:modified>
</cp:coreProperties>
</file>