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8" r:id="rId2"/>
    <p:sldId id="317" r:id="rId3"/>
    <p:sldId id="336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57" r:id="rId23"/>
    <p:sldId id="337" r:id="rId24"/>
    <p:sldId id="338" r:id="rId25"/>
    <p:sldId id="359" r:id="rId26"/>
    <p:sldId id="360" r:id="rId27"/>
    <p:sldId id="339" r:id="rId28"/>
    <p:sldId id="358" r:id="rId29"/>
    <p:sldId id="340" r:id="rId30"/>
    <p:sldId id="361" r:id="rId31"/>
    <p:sldId id="341" r:id="rId32"/>
    <p:sldId id="363" r:id="rId33"/>
    <p:sldId id="342" r:id="rId34"/>
    <p:sldId id="36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26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30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E846C4-29F5-45DB-82D6-53D1487C9667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5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7F5770-FB03-4E0E-885D-4AAC7993DD0E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98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DEBC7B-4F03-4021-A972-AD40F999907C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2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4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7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9DEB7E-34E8-47B6-95A8-130254CFD409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57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6934A2-19D1-4366-8A70-260B8AC4D0E4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5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9DEB7E-34E8-47B6-95A8-130254CFD409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0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722313"/>
            <a:ext cx="11516784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38151" y="1941513"/>
            <a:ext cx="10945283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EE394-1164-4F94-A7ED-5390289E7222}" type="datetime5">
              <a:rPr lang="en-US"/>
              <a:pPr>
                <a:defRPr/>
              </a:pPr>
              <a:t>21-Sep-21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87654-2FF4-412E-971C-002C3A476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Design &amp; Analysis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(Week-2)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4773" y="982639"/>
            <a:ext cx="7772400" cy="722550"/>
          </a:xfrm>
          <a:ln/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Waterfall </a:t>
            </a:r>
            <a:r>
              <a:rPr lang="en-GB" sz="3200" dirty="0" smtClean="0"/>
              <a:t>Model  (Problems</a:t>
            </a:r>
            <a:r>
              <a:rPr lang="en-GB" sz="3200" dirty="0"/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7230" y="2456596"/>
            <a:ext cx="9325970" cy="3639403"/>
          </a:xfrm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Doesn't support iteration, so changes can cause </a:t>
            </a:r>
            <a:r>
              <a:rPr lang="en-GB" sz="2800" dirty="0" smtClean="0"/>
              <a:t>confusion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Difficult for customers to state all requirements explicitly and up </a:t>
            </a:r>
            <a:r>
              <a:rPr lang="en-GB" sz="2800" dirty="0" smtClean="0"/>
              <a:t>front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Requires customer patience because a working version of the program doesn't occur until the final phase</a:t>
            </a:r>
          </a:p>
        </p:txBody>
      </p:sp>
    </p:spTree>
    <p:extLst>
      <p:ext uri="{BB962C8B-B14F-4D97-AF65-F5344CB8AC3E}">
        <p14:creationId xmlns:p14="http://schemas.microsoft.com/office/powerpoint/2010/main" val="425278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2953" y="842874"/>
            <a:ext cx="11029616" cy="838199"/>
          </a:xfrm>
        </p:spPr>
        <p:txBody>
          <a:bodyPr>
            <a:noAutofit/>
          </a:bodyPr>
          <a:lstStyle/>
          <a:p>
            <a:r>
              <a:rPr lang="en-US" sz="3200" dirty="0" smtClean="0"/>
              <a:t>V Model</a:t>
            </a:r>
            <a:endParaRPr lang="en-US" sz="32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89" y="1948208"/>
            <a:ext cx="5120034" cy="49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551" y="914400"/>
            <a:ext cx="7772400" cy="889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Rapid Prototyping </a:t>
            </a:r>
            <a:r>
              <a:rPr lang="en-US" sz="3200" dirty="0"/>
              <a:t>Process Model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667000" y="1983475"/>
            <a:ext cx="6858000" cy="4724400"/>
            <a:chOff x="720" y="1200"/>
            <a:chExt cx="4320" cy="2976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816" y="1296"/>
              <a:ext cx="1104" cy="336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Helvetica" panose="020B0604020202020204" pitchFamily="34" charset="0"/>
                </a:rPr>
                <a:t>Requirements</a:t>
              </a:r>
            </a:p>
          </p:txBody>
        </p:sp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1488" y="1728"/>
              <a:ext cx="1104" cy="336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Helvetica" panose="020B0604020202020204" pitchFamily="34" charset="0"/>
                </a:rPr>
                <a:t>Quick Design</a:t>
              </a:r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2208" y="2160"/>
              <a:ext cx="1104" cy="336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Helvetica" panose="020B0604020202020204" pitchFamily="34" charset="0"/>
                </a:rPr>
                <a:t>Prototype</a:t>
              </a:r>
            </a:p>
          </p:txBody>
        </p:sp>
        <p:sp>
          <p:nvSpPr>
            <p:cNvPr id="49159" name="Rectangle 7"/>
            <p:cNvSpPr>
              <a:spLocks noChangeArrowheads="1"/>
            </p:cNvSpPr>
            <p:nvPr/>
          </p:nvSpPr>
          <p:spPr bwMode="auto">
            <a:xfrm>
              <a:off x="2928" y="2592"/>
              <a:ext cx="1104" cy="336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Helvetica" panose="020B0604020202020204" pitchFamily="34" charset="0"/>
                </a:rPr>
                <a:t>Evaluate</a:t>
              </a:r>
            </a:p>
          </p:txBody>
        </p:sp>
        <p:sp>
          <p:nvSpPr>
            <p:cNvPr id="49160" name="Freeform 8"/>
            <p:cNvSpPr>
              <a:spLocks/>
            </p:cNvSpPr>
            <p:nvPr/>
          </p:nvSpPr>
          <p:spPr bwMode="auto">
            <a:xfrm>
              <a:off x="1920" y="1472"/>
              <a:ext cx="248" cy="256"/>
            </a:xfrm>
            <a:custGeom>
              <a:avLst/>
              <a:gdLst>
                <a:gd name="T0" fmla="*/ 0 w 248"/>
                <a:gd name="T1" fmla="*/ 16 h 256"/>
                <a:gd name="T2" fmla="*/ 192 w 248"/>
                <a:gd name="T3" fmla="*/ 16 h 256"/>
                <a:gd name="T4" fmla="*/ 240 w 248"/>
                <a:gd name="T5" fmla="*/ 112 h 256"/>
                <a:gd name="T6" fmla="*/ 240 w 248"/>
                <a:gd name="T7" fmla="*/ 160 h 256"/>
                <a:gd name="T8" fmla="*/ 240 w 248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32" y="88"/>
                    <a:pt x="240" y="112"/>
                  </a:cubicBezTo>
                  <a:cubicBezTo>
                    <a:pt x="248" y="136"/>
                    <a:pt x="240" y="136"/>
                    <a:pt x="240" y="160"/>
                  </a:cubicBezTo>
                  <a:cubicBezTo>
                    <a:pt x="240" y="184"/>
                    <a:pt x="240" y="240"/>
                    <a:pt x="240" y="2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Freeform 9"/>
            <p:cNvSpPr>
              <a:spLocks/>
            </p:cNvSpPr>
            <p:nvPr/>
          </p:nvSpPr>
          <p:spPr bwMode="auto">
            <a:xfrm>
              <a:off x="2592" y="1920"/>
              <a:ext cx="248" cy="256"/>
            </a:xfrm>
            <a:custGeom>
              <a:avLst/>
              <a:gdLst>
                <a:gd name="T0" fmla="*/ 0 w 248"/>
                <a:gd name="T1" fmla="*/ 16 h 256"/>
                <a:gd name="T2" fmla="*/ 192 w 248"/>
                <a:gd name="T3" fmla="*/ 16 h 256"/>
                <a:gd name="T4" fmla="*/ 240 w 248"/>
                <a:gd name="T5" fmla="*/ 112 h 256"/>
                <a:gd name="T6" fmla="*/ 240 w 248"/>
                <a:gd name="T7" fmla="*/ 160 h 256"/>
                <a:gd name="T8" fmla="*/ 240 w 248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32" y="88"/>
                    <a:pt x="240" y="112"/>
                  </a:cubicBezTo>
                  <a:cubicBezTo>
                    <a:pt x="248" y="136"/>
                    <a:pt x="240" y="136"/>
                    <a:pt x="240" y="160"/>
                  </a:cubicBezTo>
                  <a:cubicBezTo>
                    <a:pt x="240" y="184"/>
                    <a:pt x="240" y="240"/>
                    <a:pt x="240" y="2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Freeform 10"/>
            <p:cNvSpPr>
              <a:spLocks/>
            </p:cNvSpPr>
            <p:nvPr/>
          </p:nvSpPr>
          <p:spPr bwMode="auto">
            <a:xfrm>
              <a:off x="3312" y="2352"/>
              <a:ext cx="248" cy="256"/>
            </a:xfrm>
            <a:custGeom>
              <a:avLst/>
              <a:gdLst>
                <a:gd name="T0" fmla="*/ 0 w 248"/>
                <a:gd name="T1" fmla="*/ 16 h 256"/>
                <a:gd name="T2" fmla="*/ 192 w 248"/>
                <a:gd name="T3" fmla="*/ 16 h 256"/>
                <a:gd name="T4" fmla="*/ 240 w 248"/>
                <a:gd name="T5" fmla="*/ 112 h 256"/>
                <a:gd name="T6" fmla="*/ 240 w 248"/>
                <a:gd name="T7" fmla="*/ 160 h 256"/>
                <a:gd name="T8" fmla="*/ 240 w 248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32" y="88"/>
                    <a:pt x="240" y="112"/>
                  </a:cubicBezTo>
                  <a:cubicBezTo>
                    <a:pt x="248" y="136"/>
                    <a:pt x="240" y="136"/>
                    <a:pt x="240" y="160"/>
                  </a:cubicBezTo>
                  <a:cubicBezTo>
                    <a:pt x="240" y="184"/>
                    <a:pt x="240" y="240"/>
                    <a:pt x="240" y="2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 flipH="1">
              <a:off x="1008" y="2784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 flipV="1">
              <a:off x="1008" y="1632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 flipH="1">
              <a:off x="1152" y="2352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 flipV="1">
              <a:off x="1152" y="1632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1296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 flipV="1">
              <a:off x="1296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V="1">
              <a:off x="1872" y="20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720" y="1200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720" y="3312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4176" y="1200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720" y="1200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3936" y="3408"/>
              <a:ext cx="1104" cy="336"/>
            </a:xfrm>
            <a:prstGeom prst="rect">
              <a:avLst/>
            </a:prstGeom>
            <a:solidFill>
              <a:srgbClr val="A6B4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Helvetica" panose="020B0604020202020204" pitchFamily="34" charset="0"/>
                </a:rPr>
                <a:t>Design</a:t>
              </a:r>
            </a:p>
          </p:txBody>
        </p:sp>
        <p:sp>
          <p:nvSpPr>
            <p:cNvPr id="49175" name="Freeform 23"/>
            <p:cNvSpPr>
              <a:spLocks/>
            </p:cNvSpPr>
            <p:nvPr/>
          </p:nvSpPr>
          <p:spPr bwMode="auto">
            <a:xfrm>
              <a:off x="4176" y="3168"/>
              <a:ext cx="248" cy="256"/>
            </a:xfrm>
            <a:custGeom>
              <a:avLst/>
              <a:gdLst>
                <a:gd name="T0" fmla="*/ 0 w 248"/>
                <a:gd name="T1" fmla="*/ 16 h 256"/>
                <a:gd name="T2" fmla="*/ 192 w 248"/>
                <a:gd name="T3" fmla="*/ 16 h 256"/>
                <a:gd name="T4" fmla="*/ 240 w 248"/>
                <a:gd name="T5" fmla="*/ 112 h 256"/>
                <a:gd name="T6" fmla="*/ 240 w 248"/>
                <a:gd name="T7" fmla="*/ 160 h 256"/>
                <a:gd name="T8" fmla="*/ 240 w 248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32" y="88"/>
                    <a:pt x="240" y="112"/>
                  </a:cubicBezTo>
                  <a:cubicBezTo>
                    <a:pt x="248" y="136"/>
                    <a:pt x="240" y="136"/>
                    <a:pt x="240" y="160"/>
                  </a:cubicBezTo>
                  <a:cubicBezTo>
                    <a:pt x="240" y="184"/>
                    <a:pt x="240" y="240"/>
                    <a:pt x="240" y="2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Oval 24"/>
            <p:cNvSpPr>
              <a:spLocks noChangeArrowheads="1"/>
            </p:cNvSpPr>
            <p:nvPr/>
          </p:nvSpPr>
          <p:spPr bwMode="auto">
            <a:xfrm>
              <a:off x="4416" y="3888"/>
              <a:ext cx="96" cy="96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Oval 25"/>
            <p:cNvSpPr>
              <a:spLocks noChangeArrowheads="1"/>
            </p:cNvSpPr>
            <p:nvPr/>
          </p:nvSpPr>
          <p:spPr bwMode="auto">
            <a:xfrm>
              <a:off x="4416" y="4080"/>
              <a:ext cx="96" cy="96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96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508" y="917812"/>
            <a:ext cx="7772400" cy="685800"/>
          </a:xfrm>
        </p:spPr>
        <p:txBody>
          <a:bodyPr/>
          <a:lstStyle/>
          <a:p>
            <a:r>
              <a:rPr lang="en-US" sz="3200" dirty="0"/>
              <a:t>Rapid Prototyping Model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5445" y="2440674"/>
            <a:ext cx="7772400" cy="34290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Rapid Prototyping Model is used to overcome issues related to understanding and capturing of user </a:t>
            </a:r>
            <a:r>
              <a:rPr lang="en-US" sz="2800" dirty="0" smtClean="0">
                <a:solidFill>
                  <a:schemeClr val="tx1"/>
                </a:solidFill>
              </a:rPr>
              <a:t>requirements.</a:t>
            </a: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70045" y="920262"/>
            <a:ext cx="7772400" cy="7502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875694" y="1295401"/>
            <a:ext cx="8440615" cy="5298831"/>
          </a:xfrm>
        </p:spPr>
        <p:txBody>
          <a:bodyPr>
            <a:normAutofit/>
          </a:bodyPr>
          <a:lstStyle/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endParaRPr lang="en-GB" b="1" dirty="0" smtClean="0">
              <a:solidFill>
                <a:srgbClr val="660033"/>
              </a:solidFill>
            </a:endParaRPr>
          </a:p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endParaRPr lang="en-GB" b="1" dirty="0">
              <a:solidFill>
                <a:srgbClr val="660033"/>
              </a:solidFill>
            </a:endParaRPr>
          </a:p>
          <a:p>
            <a:pPr marL="413600" lvl="1" indent="0">
              <a:lnSpc>
                <a:spcPct val="90000"/>
              </a:lnSpc>
              <a:buNone/>
              <a:defRPr/>
            </a:pPr>
            <a:endParaRPr lang="en-GB" sz="3200" b="1" dirty="0">
              <a:solidFill>
                <a:srgbClr val="660033"/>
              </a:solidFill>
            </a:endParaRPr>
          </a:p>
          <a:p>
            <a:pPr marL="413600" lvl="1" indent="0">
              <a:lnSpc>
                <a:spcPct val="90000"/>
              </a:lnSpc>
              <a:buNone/>
              <a:defRPr/>
            </a:pPr>
            <a:r>
              <a:rPr lang="en-GB" sz="3200" b="1" dirty="0">
                <a:solidFill>
                  <a:srgbClr val="660033"/>
                </a:solidFill>
              </a:rPr>
              <a:t> </a:t>
            </a:r>
            <a:r>
              <a:rPr lang="en-GB" sz="4000" b="1" dirty="0">
                <a:solidFill>
                  <a:srgbClr val="660033"/>
                </a:solidFill>
              </a:rPr>
              <a:t>Evolutionary s/w process Model</a:t>
            </a:r>
          </a:p>
          <a:p>
            <a:pPr marL="1030820" lvl="2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>
                <a:solidFill>
                  <a:srgbClr val="660033"/>
                </a:solidFill>
              </a:rPr>
              <a:t>Incremental model</a:t>
            </a:r>
          </a:p>
          <a:p>
            <a:pPr marL="1145120" lvl="2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>
                <a:solidFill>
                  <a:srgbClr val="660033"/>
                </a:solidFill>
              </a:rPr>
              <a:t>Spiral Model</a:t>
            </a:r>
          </a:p>
          <a:p>
            <a:pPr marL="413600" lvl="1" indent="0">
              <a:lnSpc>
                <a:spcPct val="90000"/>
              </a:lnSpc>
              <a:buNone/>
              <a:defRPr/>
            </a:pPr>
            <a:endParaRPr lang="en-GB" sz="4000" b="1" dirty="0">
              <a:solidFill>
                <a:srgbClr val="660033"/>
              </a:solidFill>
            </a:endParaRPr>
          </a:p>
          <a:p>
            <a:pPr marL="413600" lvl="1" indent="0">
              <a:lnSpc>
                <a:spcPct val="90000"/>
              </a:lnSpc>
              <a:buNone/>
              <a:defRPr/>
            </a:pPr>
            <a:endParaRPr lang="en-GB" sz="2215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306" y="955342"/>
            <a:ext cx="9786583" cy="721603"/>
          </a:xfrm>
        </p:spPr>
        <p:txBody>
          <a:bodyPr>
            <a:noAutofit/>
          </a:bodyPr>
          <a:lstStyle/>
          <a:p>
            <a:r>
              <a:rPr lang="en-US" sz="3200" dirty="0" smtClean="0"/>
              <a:t>Incremental or Iterative Process </a:t>
            </a:r>
            <a:r>
              <a:rPr lang="en-US" sz="3200" dirty="0"/>
              <a:t>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59" y="2208459"/>
            <a:ext cx="9097230" cy="4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6076" y="905302"/>
            <a:ext cx="8957480" cy="731838"/>
          </a:xfrm>
        </p:spPr>
        <p:txBody>
          <a:bodyPr>
            <a:normAutofit/>
          </a:bodyPr>
          <a:lstStyle/>
          <a:p>
            <a:r>
              <a:rPr lang="en-US" sz="3200" dirty="0"/>
              <a:t>Incremental or Iterative Process Model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1156" y="2245056"/>
            <a:ext cx="7772400" cy="4060209"/>
          </a:xfrm>
        </p:spPr>
        <p:txBody>
          <a:bodyPr>
            <a:noAutofit/>
          </a:bodyPr>
          <a:lstStyle/>
          <a:p>
            <a:pPr marL="420492" indent="-383927" algn="just">
              <a:buFont typeface="Wingdings 2"/>
              <a:buChar char=""/>
              <a:defRPr/>
            </a:pPr>
            <a:r>
              <a:rPr lang="en-GB" sz="2400" dirty="0"/>
              <a:t>Rather than deliver the system as a single delivery,</a:t>
            </a:r>
            <a:r>
              <a:rPr lang="en-GB" sz="2400" b="1" dirty="0">
                <a:solidFill>
                  <a:srgbClr val="0000FF"/>
                </a:solidFill>
              </a:rPr>
              <a:t> the development and delivery is broken down into increments</a:t>
            </a:r>
            <a:r>
              <a:rPr lang="en-GB" sz="2400" dirty="0"/>
              <a:t> with each increment delivering part of the required </a:t>
            </a:r>
            <a:r>
              <a:rPr lang="en-GB" sz="2400" dirty="0" smtClean="0"/>
              <a:t>functionality.</a:t>
            </a:r>
          </a:p>
          <a:p>
            <a:pPr marL="36565" indent="0">
              <a:buNone/>
              <a:defRPr/>
            </a:pPr>
            <a:endParaRPr lang="en-GB" sz="2400" u="sng" dirty="0"/>
          </a:p>
          <a:p>
            <a:pPr marL="420492" indent="-383927" algn="just">
              <a:buFont typeface="Wingdings 2"/>
              <a:buChar char=""/>
              <a:defRPr/>
            </a:pPr>
            <a:r>
              <a:rPr lang="en-GB" sz="2400" b="1" dirty="0">
                <a:solidFill>
                  <a:srgbClr val="0000FF"/>
                </a:solidFill>
              </a:rPr>
              <a:t>Once the development of an increment is started, </a:t>
            </a:r>
            <a:r>
              <a:rPr lang="en-GB" sz="2400" b="1" dirty="0">
                <a:solidFill>
                  <a:srgbClr val="FF0000"/>
                </a:solidFill>
              </a:rPr>
              <a:t>the requirements are frozen</a:t>
            </a:r>
            <a:r>
              <a:rPr lang="en-GB" sz="2400" dirty="0"/>
              <a:t> though requirements for later increments can continue to evolve.</a:t>
            </a:r>
          </a:p>
        </p:txBody>
      </p:sp>
    </p:spTree>
    <p:extLst>
      <p:ext uri="{BB962C8B-B14F-4D97-AF65-F5344CB8AC3E}">
        <p14:creationId xmlns:p14="http://schemas.microsoft.com/office/powerpoint/2010/main" val="36678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3206" y="832514"/>
            <a:ext cx="10017457" cy="785066"/>
          </a:xfrm>
        </p:spPr>
        <p:txBody>
          <a:bodyPr>
            <a:normAutofit/>
          </a:bodyPr>
          <a:lstStyle/>
          <a:p>
            <a:r>
              <a:rPr lang="en-GB" altLang="en-US" dirty="0"/>
              <a:t>Incremental or Iterative development advantages</a:t>
            </a:r>
            <a:endParaRPr lang="en-GB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1126" y="2058395"/>
            <a:ext cx="8331897" cy="4442403"/>
          </a:xfrm>
        </p:spPr>
        <p:txBody>
          <a:bodyPr>
            <a:normAutofit/>
          </a:bodyPr>
          <a:lstStyle/>
          <a:p>
            <a:endParaRPr lang="en-GB" altLang="en-US" sz="800" b="1" dirty="0">
              <a:solidFill>
                <a:srgbClr val="0000FF"/>
              </a:solidFill>
            </a:endParaRPr>
          </a:p>
          <a:p>
            <a:r>
              <a:rPr lang="en-GB" altLang="en-US" sz="2810" b="1" dirty="0">
                <a:solidFill>
                  <a:srgbClr val="0000FF"/>
                </a:solidFill>
              </a:rPr>
              <a:t>Customer value</a:t>
            </a:r>
            <a:r>
              <a:rPr lang="en-GB" altLang="en-US" sz="2810" dirty="0"/>
              <a:t> can be delivered with each increment so system functionality is available earlier.</a:t>
            </a:r>
          </a:p>
          <a:p>
            <a:endParaRPr lang="en-GB" altLang="en-US" sz="800" dirty="0"/>
          </a:p>
          <a:p>
            <a:r>
              <a:rPr lang="en-GB" altLang="en-US" sz="2810" b="1" dirty="0">
                <a:solidFill>
                  <a:srgbClr val="0000FF"/>
                </a:solidFill>
              </a:rPr>
              <a:t>Early increments</a:t>
            </a:r>
            <a:r>
              <a:rPr lang="en-GB" altLang="en-US" sz="2810" dirty="0"/>
              <a:t> act as a prototype to help elicit requirements for later increments.</a:t>
            </a:r>
          </a:p>
          <a:p>
            <a:endParaRPr lang="en-GB" altLang="en-US" sz="800" dirty="0"/>
          </a:p>
          <a:p>
            <a:r>
              <a:rPr lang="en-GB" altLang="en-US" sz="2810" dirty="0">
                <a:solidFill>
                  <a:srgbClr val="FF0000"/>
                </a:solidFill>
              </a:rPr>
              <a:t>Lower risk of overall project failure.</a:t>
            </a:r>
          </a:p>
          <a:p>
            <a:endParaRPr lang="en-GB" altLang="en-US" sz="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0411" y="846161"/>
            <a:ext cx="8414753" cy="734564"/>
          </a:xfrm>
        </p:spPr>
        <p:txBody>
          <a:bodyPr>
            <a:normAutofit/>
          </a:bodyPr>
          <a:lstStyle/>
          <a:p>
            <a:r>
              <a:rPr lang="en-GB" altLang="en-US" sz="3613" dirty="0"/>
              <a:t>Spiral Process Model</a:t>
            </a:r>
            <a:endParaRPr lang="en-GB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269243" y="2088107"/>
            <a:ext cx="9949218" cy="4490114"/>
          </a:xfrm>
        </p:spPr>
        <p:txBody>
          <a:bodyPr>
            <a:normAutofit/>
          </a:bodyPr>
          <a:lstStyle/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spiral model, originally proposed by Boehm is an evolutionary software process model 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couples the iterative nature of prototyping with the controlled and systematic aspects of the linear sequential model. </a:t>
            </a:r>
            <a:endParaRPr lang="en-US" alt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the spiral model, software is developed in a series of incremental releases. </a:t>
            </a:r>
            <a:endParaRPr lang="en-US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Spiral Process Model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58" y="2115402"/>
            <a:ext cx="7519243" cy="45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6938" y="918951"/>
            <a:ext cx="7772400" cy="75027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Agenda of week # 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98010" y="2063462"/>
            <a:ext cx="8721969" cy="3463882"/>
          </a:xfrm>
        </p:spPr>
        <p:txBody>
          <a:bodyPr>
            <a:normAutofit/>
          </a:bodyPr>
          <a:lstStyle/>
          <a:p>
            <a:pPr marL="490963" indent="-457200">
              <a:buFont typeface="Wingdings" panose="05000000000000000000" pitchFamily="2" charset="2"/>
              <a:buChar char="§"/>
              <a:defRPr/>
            </a:pPr>
            <a:r>
              <a:rPr lang="en-GB" sz="2585" dirty="0" smtClean="0"/>
              <a:t>Software Development Process Models</a:t>
            </a:r>
          </a:p>
          <a:p>
            <a:pPr marL="490963" indent="-457200">
              <a:buFont typeface="Wingdings" panose="05000000000000000000" pitchFamily="2" charset="2"/>
              <a:buChar char="§"/>
              <a:defRPr/>
            </a:pPr>
            <a:r>
              <a:rPr lang="en-GB" sz="2585" dirty="0" smtClean="0"/>
              <a:t>Requirement Engineering</a:t>
            </a:r>
          </a:p>
          <a:p>
            <a:pPr marL="814963" lvl="1" indent="-457200">
              <a:buFont typeface="Wingdings" panose="05000000000000000000" pitchFamily="2" charset="2"/>
              <a:buChar char="§"/>
              <a:defRPr/>
            </a:pPr>
            <a:r>
              <a:rPr lang="en-GB" sz="2385" dirty="0" smtClean="0"/>
              <a:t>Analysis Modeling</a:t>
            </a:r>
          </a:p>
        </p:txBody>
      </p:sp>
    </p:spTree>
    <p:extLst>
      <p:ext uri="{BB962C8B-B14F-4D97-AF65-F5344CB8AC3E}">
        <p14:creationId xmlns:p14="http://schemas.microsoft.com/office/powerpoint/2010/main" val="8648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BB6FAC93-D6E9-4409-9648-C741C983B9B7}" type="slidenum">
              <a:rPr lang="en-GB" sz="1400"/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20</a:t>
            </a:fld>
            <a:endParaRPr lang="en-GB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3012" y="1037230"/>
            <a:ext cx="7772400" cy="613368"/>
          </a:xfrm>
          <a:ln/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Spiral </a:t>
            </a:r>
            <a:r>
              <a:rPr lang="en-GB" dirty="0" smtClean="0"/>
              <a:t>Model(Description</a:t>
            </a:r>
            <a:r>
              <a:rPr lang="en-GB" dirty="0"/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088107"/>
            <a:ext cx="9111018" cy="3766783"/>
          </a:xfrm>
          <a:ln/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Follows an evolutionary </a:t>
            </a:r>
            <a:r>
              <a:rPr lang="en-GB" sz="2400" dirty="0" smtClean="0"/>
              <a:t>approach</a:t>
            </a:r>
            <a:endParaRPr lang="en-GB" sz="2400" dirty="0"/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Used when requirements are not well understood and risks are </a:t>
            </a:r>
            <a:r>
              <a:rPr lang="en-GB" sz="2400" dirty="0" smtClean="0"/>
              <a:t>high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Operates as a risk-driven model…a go/no-go decision occurs after each complete spiral in order to react to risk </a:t>
            </a:r>
            <a:r>
              <a:rPr lang="en-GB" sz="2400" dirty="0" smtClean="0"/>
              <a:t>determinations</a:t>
            </a:r>
            <a:endParaRPr lang="en-GB" sz="24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Requires considerable expertise in risk </a:t>
            </a:r>
            <a:r>
              <a:rPr lang="en-GB" sz="2400" dirty="0" smtClean="0"/>
              <a:t>assessment</a:t>
            </a:r>
            <a:endParaRPr lang="en-GB" sz="24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Serves as a realistic model for large-scale software </a:t>
            </a:r>
            <a:r>
              <a:rPr lang="en-GB" sz="2400" dirty="0" smtClean="0"/>
              <a:t>development</a:t>
            </a:r>
            <a:endParaRPr lang="en-GB" sz="2400" dirty="0"/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44636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78175B82-D5FC-4F8F-B82A-DEB1217A7AB4}" type="slidenum">
              <a:rPr lang="en-GB" sz="1400"/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21</a:t>
            </a:fld>
            <a:endParaRPr lang="en-GB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7797" y="805218"/>
            <a:ext cx="10617957" cy="852205"/>
          </a:xfrm>
          <a:ln/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General Weaknesses of Evolutionary Process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2820" y="2090739"/>
            <a:ext cx="9267967" cy="3600378"/>
          </a:xfrm>
          <a:ln/>
        </p:spPr>
        <p:txBody>
          <a:bodyPr>
            <a:noAutofit/>
          </a:bodyPr>
          <a:lstStyle/>
          <a:p>
            <a:pPr marL="531813" indent="-531813" algn="just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AutoNum type="arabicParenR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000" dirty="0"/>
              <a:t>Prototyping poses a problem to project planning because of the uncertain number of iterations required to construct the product</a:t>
            </a:r>
          </a:p>
          <a:p>
            <a:pPr marL="531813" indent="-531813" algn="just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AutoNum type="arabicParenR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2000" dirty="0"/>
          </a:p>
          <a:p>
            <a:pPr marL="531813" indent="-531813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AutoNum type="arabicParenR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000" dirty="0"/>
              <a:t>Evolutionary software processes do not establish the maximum speed of the evolution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000" dirty="0"/>
              <a:t>If too fast, the process will fall into chaos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000" dirty="0"/>
              <a:t>If too slow, productivity could be affected</a:t>
            </a:r>
          </a:p>
        </p:txBody>
      </p:sp>
    </p:spTree>
    <p:extLst>
      <p:ext uri="{BB962C8B-B14F-4D97-AF65-F5344CB8AC3E}">
        <p14:creationId xmlns:p14="http://schemas.microsoft.com/office/powerpoint/2010/main" val="1546920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8486" y="1429864"/>
            <a:ext cx="10993549" cy="1475013"/>
          </a:xfrm>
        </p:spPr>
        <p:txBody>
          <a:bodyPr/>
          <a:lstStyle/>
          <a:p>
            <a:r>
              <a:rPr lang="en-US" dirty="0" smtClean="0"/>
              <a:t>Requirement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2348" y="2431476"/>
            <a:ext cx="8458200" cy="280914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 requirement?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descriptions of what the system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do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that it provides and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on its operation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noFill/>
          <a:ln/>
        </p:spPr>
        <p:txBody>
          <a:bodyPr>
            <a:normAutofit/>
          </a:bodyPr>
          <a:lstStyle/>
          <a:p>
            <a:pPr algn="just" eaLnBrk="0" hangingPunct="0"/>
            <a:r>
              <a:rPr lang="en-US" dirty="0" smtClean="0"/>
              <a:t>What is Requirement?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6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387" y="1992573"/>
            <a:ext cx="5587595" cy="47221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lvl="2">
              <a:defRPr/>
            </a:pP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statement of </a:t>
            </a:r>
            <a:r>
              <a:rPr lang="en-US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</a:p>
          <a:p>
            <a:pPr lvl="2">
              <a:defRPr/>
            </a:pP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how system </a:t>
            </a:r>
            <a:r>
              <a:rPr lang="en-US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reacts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to input</a:t>
            </a:r>
          </a:p>
          <a:p>
            <a:pPr lvl="2">
              <a:defRPr/>
            </a:pP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how system </a:t>
            </a:r>
            <a:r>
              <a:rPr lang="en-US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behaves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in particular </a:t>
            </a:r>
            <a:r>
              <a:rPr lang="en-US" alt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situation</a:t>
            </a:r>
            <a:endParaRPr lang="en-US" altLang="en-US" sz="2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en-US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Non-functional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lvl="2">
              <a:defRPr/>
            </a:pP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constraints on services </a:t>
            </a:r>
            <a:r>
              <a:rPr lang="en-US" alt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(timing, quality, security etc.)</a:t>
            </a:r>
          </a:p>
          <a:p>
            <a:pPr marL="0" indent="0">
              <a:buNone/>
              <a:defRPr/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noFill/>
          <a:ln/>
        </p:spPr>
        <p:txBody>
          <a:bodyPr>
            <a:normAutofit/>
          </a:bodyPr>
          <a:lstStyle/>
          <a:p>
            <a:pPr algn="just" eaLnBrk="0" hangingPunct="0"/>
            <a:r>
              <a:rPr lang="en-US" dirty="0" smtClean="0"/>
              <a:t>Types of Requirement</a:t>
            </a:r>
            <a:r>
              <a:rPr lang="en-US" dirty="0"/>
              <a:t>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54505" y="2224583"/>
            <a:ext cx="4436659" cy="322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rgbClr val="FF0000"/>
                </a:solidFill>
              </a:rPr>
              <a:t>Domain requirements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Inverse requirements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Design and implementation constraints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2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2277834"/>
            <a:ext cx="11029615" cy="3678303"/>
          </a:xfrm>
        </p:spPr>
        <p:txBody>
          <a:bodyPr>
            <a:normAutofit/>
          </a:bodyPr>
          <a:lstStyle/>
          <a:p>
            <a:endParaRPr lang="en-US" altLang="en-US" sz="2400" b="1" dirty="0"/>
          </a:p>
          <a:p>
            <a:pPr lvl="1" algn="just">
              <a:lnSpc>
                <a:spcPct val="12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study based on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340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companies in Austria,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than two thirds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consider the SRS as the major problem in development process (1995)</a:t>
            </a:r>
          </a:p>
          <a:p>
            <a:pPr lvl="1" algn="just">
              <a:lnSpc>
                <a:spcPct val="120000"/>
              </a:lnSpc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study on Web applications,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16%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systems fully meet their requirement while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53%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deployed systems do not (Cutter Consortium, 2000) </a:t>
            </a:r>
            <a:endParaRPr lang="en-US" altLang="en-US" sz="2400" b="1" dirty="0"/>
          </a:p>
          <a:p>
            <a:endParaRPr lang="en-US" alt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037665" y="992454"/>
            <a:ext cx="5349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bg1"/>
                </a:solidFill>
              </a:rPr>
              <a:t>Why </a:t>
            </a:r>
            <a:r>
              <a:rPr lang="en-US" altLang="en-US" sz="3200" dirty="0" smtClean="0">
                <a:solidFill>
                  <a:schemeClr val="bg1"/>
                </a:solidFill>
              </a:rPr>
              <a:t>Requirement Engineering</a:t>
            </a:r>
            <a:r>
              <a:rPr lang="en-US" altLang="en-US" sz="3200" dirty="0">
                <a:solidFill>
                  <a:schemeClr val="bg1"/>
                </a:solidFill>
              </a:rPr>
              <a:t>: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0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684" y="2180496"/>
            <a:ext cx="10901123" cy="3678303"/>
          </a:xfrm>
        </p:spPr>
        <p:txBody>
          <a:bodyPr/>
          <a:lstStyle/>
          <a:p>
            <a:pPr lvl="1">
              <a:lnSpc>
                <a:spcPct val="120000"/>
              </a:lnSpc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study among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8000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projects,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30%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of projects fail before completion &amp;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almost half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 not meet customer requirements (Standish group, 1994)</a:t>
            </a:r>
          </a:p>
          <a:p>
            <a:pPr lvl="1">
              <a:lnSpc>
                <a:spcPct val="120000"/>
              </a:lnSpc>
            </a:pP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Unclear objectives, unrealistic schedules &amp; expectations, poor user participation</a:t>
            </a:r>
          </a:p>
          <a:p>
            <a:pPr lvl="1"/>
            <a:endParaRPr lang="en-US" altLang="en-US" sz="2400" b="1" dirty="0"/>
          </a:p>
          <a:p>
            <a:endParaRPr lang="en-US" alt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037665" y="992454"/>
            <a:ext cx="5349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bg1"/>
                </a:solidFill>
              </a:rPr>
              <a:t>Why </a:t>
            </a:r>
            <a:r>
              <a:rPr lang="en-US" altLang="en-US" sz="3200" dirty="0" smtClean="0">
                <a:solidFill>
                  <a:schemeClr val="bg1"/>
                </a:solidFill>
              </a:rPr>
              <a:t>Requirement Engineering</a:t>
            </a:r>
            <a:r>
              <a:rPr lang="en-US" altLang="en-US" sz="3200" dirty="0">
                <a:solidFill>
                  <a:schemeClr val="bg1"/>
                </a:solidFill>
              </a:rPr>
              <a:t>: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382" y="597089"/>
            <a:ext cx="7772400" cy="1143000"/>
          </a:xfrm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en-US" sz="3200" dirty="0"/>
              <a:t>The Requirements Process</a:t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2000" dirty="0" smtClean="0"/>
              <a:t>Process </a:t>
            </a:r>
            <a:r>
              <a:rPr lang="en-US" sz="2000" dirty="0"/>
              <a:t>for Capturing </a:t>
            </a:r>
            <a:r>
              <a:rPr lang="en-US" sz="2000" dirty="0" smtClean="0"/>
              <a:t>Requirements)</a:t>
            </a:r>
            <a:endParaRPr lang="en-US" sz="2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884" y="2161125"/>
            <a:ext cx="3071859" cy="3270683"/>
          </a:xfrm>
          <a:noFill/>
          <a:ln/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Performed by the req. analyst or system analyst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The final outcome is a Software Requirements Specification (SRS) document</a:t>
            </a:r>
          </a:p>
          <a:p>
            <a:pPr marL="0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142" y="2161126"/>
            <a:ext cx="8123285" cy="39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2133600" y="2022477"/>
            <a:ext cx="8077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pic>
        <p:nvPicPr>
          <p:cNvPr id="11269" name="Picture 7" descr="7.1 RE-process.eps                                             001057BB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66938"/>
            <a:ext cx="567055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66382" y="597089"/>
            <a:ext cx="7772400" cy="1143000"/>
          </a:xfrm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en-US" sz="3200" dirty="0" smtClean="0"/>
              <a:t>Requirement engineering process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83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en-US" dirty="0" smtClean="0"/>
              <a:t>Requirements </a:t>
            </a:r>
            <a:r>
              <a:rPr lang="en-US" dirty="0"/>
              <a:t>Elicitation</a:t>
            </a:r>
            <a:br>
              <a:rPr lang="en-US" dirty="0"/>
            </a:br>
            <a:r>
              <a:rPr lang="en-US" sz="2200" dirty="0" smtClean="0"/>
              <a:t>identify sources of requirements</a:t>
            </a:r>
            <a:endParaRPr lang="en-US" sz="2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2364" y="2047164"/>
            <a:ext cx="8193206" cy="4572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Interviewing stakeholders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Reviewing available documentations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Observing the current system (if one exists)</a:t>
            </a:r>
          </a:p>
          <a:p>
            <a:pPr marL="0" indent="0" eaLnBrk="0" hangingPunct="0">
              <a:buClr>
                <a:schemeClr val="tx2"/>
              </a:buClr>
              <a:buSzPct val="75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8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8486" y="1429864"/>
            <a:ext cx="10993549" cy="1475013"/>
          </a:xfrm>
        </p:spPr>
        <p:txBody>
          <a:bodyPr/>
          <a:lstStyle/>
          <a:p>
            <a:r>
              <a:rPr lang="en-US" dirty="0" smtClean="0"/>
              <a:t>Software process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en-US" dirty="0" smtClean="0"/>
              <a:t>Requirements </a:t>
            </a:r>
            <a:r>
              <a:rPr lang="en-US" dirty="0"/>
              <a:t>Elicitation</a:t>
            </a:r>
            <a:br>
              <a:rPr lang="en-US" dirty="0"/>
            </a:br>
            <a:r>
              <a:rPr lang="en-US" sz="2200" dirty="0"/>
              <a:t>Stakeholders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2364" y="2047164"/>
            <a:ext cx="8193206" cy="457200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400" u="sng" dirty="0"/>
              <a:t>Clients</a:t>
            </a:r>
            <a:r>
              <a:rPr lang="en-US" sz="2400" dirty="0"/>
              <a:t>: pay for the software to be developed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400" u="sng" dirty="0" smtClean="0"/>
              <a:t>Users</a:t>
            </a:r>
            <a:r>
              <a:rPr lang="en-US" sz="2400" dirty="0"/>
              <a:t>: use the system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400" u="sng" dirty="0"/>
              <a:t>Domain experts</a:t>
            </a:r>
            <a:r>
              <a:rPr lang="en-US" sz="2400" dirty="0"/>
              <a:t>: familiar with the problem that the software must automate</a:t>
            </a:r>
          </a:p>
          <a:p>
            <a:pPr marL="0" indent="0" eaLnBrk="0" hangingPunct="0">
              <a:buClr>
                <a:schemeClr val="tx2"/>
              </a:buClr>
              <a:buSzPct val="75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9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1850-1530-435D-9ED2-7EF11CEE3E68}" type="slidenum">
              <a:rPr lang="en-US"/>
              <a:pPr/>
              <a:t>31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</a:t>
            </a:r>
            <a:r>
              <a:rPr lang="en-US" dirty="0"/>
              <a:t>Elicitation</a:t>
            </a:r>
            <a:br>
              <a:rPr lang="en-US" dirty="0"/>
            </a:br>
            <a:r>
              <a:rPr lang="en-US" sz="2200" dirty="0" smtClean="0"/>
              <a:t>stakeholder list</a:t>
            </a:r>
            <a:endParaRPr lang="en-US" sz="2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2448" y="2148038"/>
            <a:ext cx="7118446" cy="399066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Auditor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Buyer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Clerical user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Customer service </a:t>
            </a:r>
            <a:r>
              <a:rPr lang="en-US" sz="2800" dirty="0" smtClean="0"/>
              <a:t>analyst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Database administrator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Financial </a:t>
            </a:r>
            <a:r>
              <a:rPr lang="en-US" sz="2800" dirty="0" smtClean="0"/>
              <a:t>expert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Sales </a:t>
            </a:r>
            <a:r>
              <a:rPr lang="en-US" sz="2800" dirty="0" smtClean="0"/>
              <a:t>specialist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Software Architect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Network Administrator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Usability </a:t>
            </a:r>
            <a:r>
              <a:rPr lang="en-US" sz="2800" dirty="0" smtClean="0"/>
              <a:t>specialist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Security Specialist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65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1850-1530-435D-9ED2-7EF11CEE3E68}" type="slidenum">
              <a:rPr lang="en-US"/>
              <a:pPr/>
              <a:t>32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 </a:t>
            </a:r>
            <a:r>
              <a:rPr lang="en-US" dirty="0"/>
              <a:t>Elicitation</a:t>
            </a:r>
            <a:br>
              <a:rPr lang="en-US" dirty="0"/>
            </a:br>
            <a:r>
              <a:rPr lang="en-US" sz="2200" dirty="0" smtClean="0"/>
              <a:t>stakeholder list</a:t>
            </a:r>
            <a:endParaRPr lang="en-US" sz="22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82" y="592491"/>
            <a:ext cx="6724852" cy="6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066" y="1375273"/>
            <a:ext cx="10227836" cy="14750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Requirement Analysis</a:t>
            </a:r>
            <a:br>
              <a:rPr lang="en-US" altLang="en-US" dirty="0" smtClean="0"/>
            </a:br>
            <a:r>
              <a:rPr lang="en-US" altLang="en-US" sz="1800" dirty="0" smtClean="0"/>
              <a:t>Analysis</a:t>
            </a:r>
            <a:r>
              <a:rPr lang="en-US" altLang="en-US" sz="1800" dirty="0" smtClean="0"/>
              <a:t> modeling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657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1850-1530-435D-9ED2-7EF11CEE3E68}" type="slidenum">
              <a:rPr lang="en-US"/>
              <a:pPr/>
              <a:t>34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model</a:t>
            </a:r>
            <a:endParaRPr lang="en-US" sz="2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401" y="2148038"/>
            <a:ext cx="9457899" cy="399066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Analysis results in requirements models. </a:t>
            </a:r>
            <a:endParaRPr lang="en-US" sz="2400" dirty="0" smtClean="0"/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Requirements </a:t>
            </a:r>
            <a:r>
              <a:rPr lang="en-US" sz="2400" dirty="0"/>
              <a:t>models (also referred to as analysis models) are user requirements represented by </a:t>
            </a:r>
            <a:r>
              <a:rPr lang="en-US" sz="2400" dirty="0" smtClean="0"/>
              <a:t>diagrams. 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7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089545"/>
            <a:ext cx="7772400" cy="6095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Elements of the Analysis Model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3352800" y="2537344"/>
            <a:ext cx="2057400" cy="1676400"/>
            <a:chOff x="624" y="1344"/>
            <a:chExt cx="1296" cy="1056"/>
          </a:xfrm>
        </p:grpSpPr>
        <p:sp>
          <p:nvSpPr>
            <p:cNvPr id="13334" name="Rectangle 4"/>
            <p:cNvSpPr>
              <a:spLocks noChangeArrowheads="1"/>
            </p:cNvSpPr>
            <p:nvPr/>
          </p:nvSpPr>
          <p:spPr bwMode="auto">
            <a:xfrm>
              <a:off x="62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Use case text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Use case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Activity </a:t>
              </a:r>
              <a:r>
                <a:rPr lang="en-US" altLang="en-US" sz="1600" dirty="0" smtClean="0">
                  <a:latin typeface="Times New Roman" panose="02020603050405020304" pitchFamily="18" charset="0"/>
                </a:rPr>
                <a:t>diagrams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3335" name="Rectangle 5"/>
            <p:cNvSpPr>
              <a:spLocks noChangeArrowheads="1"/>
            </p:cNvSpPr>
            <p:nvPr/>
          </p:nvSpPr>
          <p:spPr bwMode="auto">
            <a:xfrm>
              <a:off x="62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Scenario-based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3352800" y="4899544"/>
            <a:ext cx="2057400" cy="1676400"/>
            <a:chOff x="576" y="3072"/>
            <a:chExt cx="1296" cy="1056"/>
          </a:xfrm>
        </p:grpSpPr>
        <p:sp>
          <p:nvSpPr>
            <p:cNvPr id="13332" name="Rectangle 7"/>
            <p:cNvSpPr>
              <a:spLocks noChangeArrowheads="1"/>
            </p:cNvSpPr>
            <p:nvPr/>
          </p:nvSpPr>
          <p:spPr bwMode="auto">
            <a:xfrm>
              <a:off x="576" y="3456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Class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>
                  <a:latin typeface="Times New Roman" panose="02020603050405020304" pitchFamily="18" charset="0"/>
                </a:rPr>
                <a:t>CRC 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models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Collaboration diagrams</a:t>
              </a:r>
            </a:p>
          </p:txBody>
        </p:sp>
        <p:sp>
          <p:nvSpPr>
            <p:cNvPr id="13333" name="Rectangle 8"/>
            <p:cNvSpPr>
              <a:spLocks noChangeArrowheads="1"/>
            </p:cNvSpPr>
            <p:nvPr/>
          </p:nvSpPr>
          <p:spPr bwMode="auto">
            <a:xfrm>
              <a:off x="576" y="3072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Class-based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6667500" y="2537344"/>
            <a:ext cx="2057400" cy="1676400"/>
            <a:chOff x="3264" y="1344"/>
            <a:chExt cx="1296" cy="1056"/>
          </a:xfrm>
        </p:grpSpPr>
        <p:sp>
          <p:nvSpPr>
            <p:cNvPr id="13330" name="Rectangle 10"/>
            <p:cNvSpPr>
              <a:spLocks noChangeArrowheads="1"/>
            </p:cNvSpPr>
            <p:nvPr/>
          </p:nvSpPr>
          <p:spPr bwMode="auto">
            <a:xfrm>
              <a:off x="326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>
                  <a:latin typeface="Times New Roman" panose="02020603050405020304" pitchFamily="18" charset="0"/>
                </a:rPr>
                <a:t>Data 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flow </a:t>
              </a:r>
              <a:r>
                <a:rPr lang="en-US" altLang="en-US" sz="1600" dirty="0" smtClean="0">
                  <a:latin typeface="Times New Roman" panose="02020603050405020304" pitchFamily="18" charset="0"/>
                </a:rPr>
                <a:t>diagrams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3331" name="Rectangle 11"/>
            <p:cNvSpPr>
              <a:spLocks noChangeArrowheads="1"/>
            </p:cNvSpPr>
            <p:nvPr/>
          </p:nvSpPr>
          <p:spPr bwMode="auto">
            <a:xfrm>
              <a:off x="326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Flow-oriented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6667500" y="4899544"/>
            <a:ext cx="2057400" cy="1676400"/>
            <a:chOff x="3408" y="2880"/>
            <a:chExt cx="1296" cy="1056"/>
          </a:xfrm>
        </p:grpSpPr>
        <p:sp>
          <p:nvSpPr>
            <p:cNvPr id="13328" name="Rectangle 13"/>
            <p:cNvSpPr>
              <a:spLocks noChangeArrowheads="1"/>
            </p:cNvSpPr>
            <p:nvPr/>
          </p:nvSpPr>
          <p:spPr bwMode="auto">
            <a:xfrm>
              <a:off x="3408" y="3264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latin typeface="Times New Roman" panose="02020603050405020304" pitchFamily="18" charset="0"/>
                </a:rPr>
                <a:t>State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Sequence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3329" name="Rectangle 14"/>
            <p:cNvSpPr>
              <a:spLocks noChangeArrowheads="1"/>
            </p:cNvSpPr>
            <p:nvPr/>
          </p:nvSpPr>
          <p:spPr bwMode="auto">
            <a:xfrm>
              <a:off x="3408" y="2880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Behavioral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sp>
        <p:nvSpPr>
          <p:cNvPr id="13319" name="Rectangle 15"/>
          <p:cNvSpPr>
            <a:spLocks noChangeArrowheads="1"/>
          </p:cNvSpPr>
          <p:nvPr/>
        </p:nvSpPr>
        <p:spPr bwMode="auto">
          <a:xfrm>
            <a:off x="6400800" y="2384944"/>
            <a:ext cx="2590800" cy="1981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20" name="Text Box 16"/>
          <p:cNvSpPr txBox="1">
            <a:spLocks noChangeArrowheads="1"/>
          </p:cNvSpPr>
          <p:nvPr/>
        </p:nvSpPr>
        <p:spPr bwMode="auto">
          <a:xfrm>
            <a:off x="6705600" y="1927745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Structured Analysis</a:t>
            </a:r>
          </a:p>
        </p:txBody>
      </p:sp>
      <p:sp>
        <p:nvSpPr>
          <p:cNvPr id="13321" name="Line 17"/>
          <p:cNvSpPr>
            <a:spLocks noChangeShapeType="1"/>
          </p:cNvSpPr>
          <p:nvPr/>
        </p:nvSpPr>
        <p:spPr bwMode="auto">
          <a:xfrm>
            <a:off x="3048000" y="6804544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8"/>
          <p:cNvSpPr>
            <a:spLocks noChangeShapeType="1"/>
          </p:cNvSpPr>
          <p:nvPr/>
        </p:nvSpPr>
        <p:spPr bwMode="auto">
          <a:xfrm>
            <a:off x="5715000" y="4670944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8991600" y="4670944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20"/>
          <p:cNvSpPr>
            <a:spLocks noChangeShapeType="1"/>
          </p:cNvSpPr>
          <p:nvPr/>
        </p:nvSpPr>
        <p:spPr bwMode="auto">
          <a:xfrm>
            <a:off x="3048000" y="2384944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21"/>
          <p:cNvSpPr>
            <a:spLocks noChangeShapeType="1"/>
          </p:cNvSpPr>
          <p:nvPr/>
        </p:nvSpPr>
        <p:spPr bwMode="auto">
          <a:xfrm>
            <a:off x="3048000" y="2384944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22"/>
          <p:cNvSpPr>
            <a:spLocks noChangeShapeType="1"/>
          </p:cNvSpPr>
          <p:nvPr/>
        </p:nvSpPr>
        <p:spPr bwMode="auto">
          <a:xfrm>
            <a:off x="5715000" y="2384944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Text Box 23"/>
          <p:cNvSpPr txBox="1">
            <a:spLocks noChangeArrowheads="1"/>
          </p:cNvSpPr>
          <p:nvPr/>
        </p:nvSpPr>
        <p:spPr bwMode="auto">
          <a:xfrm>
            <a:off x="3086100" y="1927745"/>
            <a:ext cx="247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Object-oriented Analysis</a:t>
            </a:r>
          </a:p>
        </p:txBody>
      </p:sp>
    </p:spTree>
    <p:extLst>
      <p:ext uri="{BB962C8B-B14F-4D97-AF65-F5344CB8AC3E}">
        <p14:creationId xmlns:p14="http://schemas.microsoft.com/office/powerpoint/2010/main" val="42585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Flow-Oriented Modeling</a:t>
            </a:r>
          </a:p>
        </p:txBody>
      </p:sp>
    </p:spTree>
    <p:extLst>
      <p:ext uri="{BB962C8B-B14F-4D97-AF65-F5344CB8AC3E}">
        <p14:creationId xmlns:p14="http://schemas.microsoft.com/office/powerpoint/2010/main" val="23227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Data Flow Diagram?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3264" y="2893325"/>
            <a:ext cx="7812181" cy="2310381"/>
          </a:xfrm>
        </p:spPr>
        <p:txBody>
          <a:bodyPr/>
          <a:lstStyle/>
          <a:p>
            <a:endParaRPr lang="en-US" altLang="en-US" sz="2400" dirty="0"/>
          </a:p>
          <a:p>
            <a:r>
              <a:rPr lang="en-US" altLang="en-US" sz="2400" dirty="0"/>
              <a:t>A data flow diagram (DFD) is a graphical tool that allows system analysts (and system users) to depict the flow of data in an information system.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6433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0" b="68474"/>
          <a:stretch>
            <a:fillRect/>
          </a:stretch>
        </p:blipFill>
        <p:spPr bwMode="auto">
          <a:xfrm>
            <a:off x="714399" y="2288251"/>
            <a:ext cx="32893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572259" y="925676"/>
            <a:ext cx="8637588" cy="76529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Data Flow Diagram Symbols</a:t>
            </a: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0" t="34265" b="43823"/>
          <a:stretch>
            <a:fillRect/>
          </a:stretch>
        </p:blipFill>
        <p:spPr bwMode="auto">
          <a:xfrm>
            <a:off x="5755494" y="2216813"/>
            <a:ext cx="5140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0" t="75349" b="8215"/>
          <a:stretch>
            <a:fillRect/>
          </a:stretch>
        </p:blipFill>
        <p:spPr bwMode="auto">
          <a:xfrm>
            <a:off x="6355853" y="5238634"/>
            <a:ext cx="43846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151128" y="4707197"/>
            <a:ext cx="2656597" cy="1963172"/>
            <a:chOff x="4440238" y="3141663"/>
            <a:chExt cx="3205162" cy="2368550"/>
          </a:xfrm>
        </p:grpSpPr>
        <p:pic>
          <p:nvPicPr>
            <p:cNvPr id="10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29" t="52068" b="20541"/>
            <a:stretch>
              <a:fillRect/>
            </a:stretch>
          </p:blipFill>
          <p:spPr bwMode="auto">
            <a:xfrm>
              <a:off x="4440238" y="3141663"/>
              <a:ext cx="3205162" cy="236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5393259" y="3382727"/>
              <a:ext cx="12991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b"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/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034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 in Building DFDs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809" y="2180496"/>
            <a:ext cx="10750998" cy="3678303"/>
          </a:xfrm>
        </p:spPr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Build the context diagram</a:t>
            </a:r>
          </a:p>
          <a:p>
            <a:pPr eaLnBrk="1" hangingPunct="1"/>
            <a:r>
              <a:rPr lang="en-US" altLang="en-US" sz="2800" dirty="0"/>
              <a:t>Create DFD fragments</a:t>
            </a:r>
          </a:p>
          <a:p>
            <a:pPr eaLnBrk="1" hangingPunct="1"/>
            <a:r>
              <a:rPr lang="en-US" altLang="en-US" sz="2800" dirty="0"/>
              <a:t>Organize DFD fragments into level 0</a:t>
            </a:r>
          </a:p>
          <a:p>
            <a:pPr eaLnBrk="1" hangingPunct="1"/>
            <a:r>
              <a:rPr lang="en-US" altLang="en-US" sz="2800" dirty="0"/>
              <a:t>Decompose level 0 DFDs as </a:t>
            </a:r>
            <a:r>
              <a:rPr lang="en-US" altLang="en-US" sz="2800" dirty="0" smtClean="0"/>
              <a:t>needed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363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87188" y="782473"/>
            <a:ext cx="7772400" cy="750277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What is a software process?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98010" y="2063461"/>
            <a:ext cx="8721969" cy="4487467"/>
          </a:xfrm>
        </p:spPr>
        <p:txBody>
          <a:bodyPr>
            <a:normAutofit fontScale="92500" lnSpcReduction="20000"/>
          </a:bodyPr>
          <a:lstStyle/>
          <a:p>
            <a:pPr marL="388278" indent="-354515">
              <a:buFont typeface="Wingdings 2"/>
              <a:buChar char=""/>
              <a:defRPr/>
            </a:pPr>
            <a:endParaRPr lang="en-GB" sz="2585" dirty="0"/>
          </a:p>
          <a:p>
            <a:pPr marL="388278" indent="-354515" algn="just">
              <a:buFont typeface="Wingdings 2"/>
              <a:buChar char=""/>
              <a:defRPr/>
            </a:pPr>
            <a:r>
              <a:rPr lang="en-GB" sz="2585" dirty="0"/>
              <a:t>SP is a </a:t>
            </a:r>
            <a:r>
              <a:rPr lang="en-GB" sz="2585" b="1" dirty="0">
                <a:solidFill>
                  <a:srgbClr val="9933FF"/>
                </a:solidFill>
              </a:rPr>
              <a:t>set of activities</a:t>
            </a:r>
            <a:r>
              <a:rPr lang="en-GB" sz="2585" dirty="0"/>
              <a:t> whose goal is the development or evolution of software.</a:t>
            </a:r>
          </a:p>
          <a:p>
            <a:pPr marL="388278" indent="-354515">
              <a:buFont typeface="Wingdings 2"/>
              <a:buChar char=""/>
              <a:defRPr/>
            </a:pPr>
            <a:r>
              <a:rPr lang="en-GB" sz="2585" dirty="0"/>
              <a:t>Fundamental activities in all software processes are:</a:t>
            </a:r>
          </a:p>
          <a:p>
            <a:pPr marL="388278" indent="-354515">
              <a:buFont typeface="Wingdings 2"/>
              <a:buChar char=""/>
              <a:defRPr/>
            </a:pPr>
            <a:endParaRPr lang="en-GB" sz="1200" dirty="0"/>
          </a:p>
          <a:p>
            <a:pPr marL="666825" lvl="1" indent="-253225">
              <a:defRPr/>
            </a:pPr>
            <a:r>
              <a:rPr lang="en-GB" sz="2215" b="1" dirty="0">
                <a:solidFill>
                  <a:srgbClr val="FF0000"/>
                </a:solidFill>
              </a:rPr>
              <a:t>Specification</a:t>
            </a:r>
            <a:r>
              <a:rPr lang="en-GB" sz="2215" dirty="0"/>
              <a:t> - </a:t>
            </a:r>
            <a:r>
              <a:rPr lang="en-GB" sz="2215" dirty="0">
                <a:solidFill>
                  <a:schemeClr val="accent2"/>
                </a:solidFill>
              </a:rPr>
              <a:t>what the system should do and its development constraints.</a:t>
            </a:r>
          </a:p>
          <a:p>
            <a:pPr marL="666825" lvl="1" indent="-253225">
              <a:defRPr/>
            </a:pPr>
            <a:endParaRPr lang="en-GB" sz="900" dirty="0">
              <a:solidFill>
                <a:schemeClr val="accent2"/>
              </a:solidFill>
            </a:endParaRPr>
          </a:p>
          <a:p>
            <a:pPr marL="666825" lvl="1" indent="-253225">
              <a:defRPr/>
            </a:pPr>
            <a:r>
              <a:rPr lang="en-GB" sz="2215" b="1" dirty="0">
                <a:solidFill>
                  <a:srgbClr val="FF0000"/>
                </a:solidFill>
              </a:rPr>
              <a:t>Development</a:t>
            </a:r>
            <a:r>
              <a:rPr lang="en-GB" sz="2215" dirty="0"/>
              <a:t> - </a:t>
            </a:r>
            <a:r>
              <a:rPr lang="en-GB" sz="2215" dirty="0">
                <a:solidFill>
                  <a:schemeClr val="accent2"/>
                </a:solidFill>
              </a:rPr>
              <a:t>production of the software system (design and implementation) </a:t>
            </a:r>
          </a:p>
          <a:p>
            <a:pPr marL="666825" lvl="1" indent="-253225">
              <a:defRPr/>
            </a:pPr>
            <a:endParaRPr lang="en-GB" sz="900" dirty="0">
              <a:solidFill>
                <a:schemeClr val="accent2"/>
              </a:solidFill>
            </a:endParaRPr>
          </a:p>
          <a:p>
            <a:pPr marL="666825" lvl="1" indent="-253225">
              <a:defRPr/>
            </a:pPr>
            <a:r>
              <a:rPr lang="en-GB" sz="2215" b="1" dirty="0">
                <a:solidFill>
                  <a:srgbClr val="FF0000"/>
                </a:solidFill>
              </a:rPr>
              <a:t>Validation</a:t>
            </a:r>
            <a:r>
              <a:rPr lang="en-GB" sz="2215" dirty="0"/>
              <a:t> - </a:t>
            </a:r>
            <a:r>
              <a:rPr lang="en-GB" sz="2215" dirty="0">
                <a:solidFill>
                  <a:schemeClr val="accent2"/>
                </a:solidFill>
              </a:rPr>
              <a:t>checking that the software is what the customer wants</a:t>
            </a:r>
          </a:p>
          <a:p>
            <a:pPr marL="666825" lvl="1" indent="-253225">
              <a:defRPr/>
            </a:pPr>
            <a:endParaRPr lang="en-GB" sz="900" dirty="0">
              <a:solidFill>
                <a:schemeClr val="accent2"/>
              </a:solidFill>
            </a:endParaRPr>
          </a:p>
          <a:p>
            <a:pPr marL="666825" lvl="1" indent="-253225">
              <a:defRPr/>
            </a:pPr>
            <a:r>
              <a:rPr lang="en-GB" sz="2215" b="1" dirty="0">
                <a:solidFill>
                  <a:srgbClr val="FF0000"/>
                </a:solidFill>
              </a:rPr>
              <a:t>Evolution</a:t>
            </a:r>
            <a:r>
              <a:rPr lang="en-GB" sz="2215" dirty="0"/>
              <a:t> - </a:t>
            </a:r>
            <a:r>
              <a:rPr lang="en-GB" sz="2215" dirty="0">
                <a:solidFill>
                  <a:schemeClr val="accent2"/>
                </a:solidFill>
              </a:rPr>
              <a:t>changing the software in response to changing demands</a:t>
            </a:r>
          </a:p>
          <a:p>
            <a:pPr marL="33763" indent="0">
              <a:buNone/>
              <a:defRPr/>
            </a:pPr>
            <a:endParaRPr lang="en-GB" sz="2585" dirty="0"/>
          </a:p>
        </p:txBody>
      </p:sp>
    </p:spTree>
    <p:extLst>
      <p:ext uri="{BB962C8B-B14F-4D97-AF65-F5344CB8AC3E}">
        <p14:creationId xmlns:p14="http://schemas.microsoft.com/office/powerpoint/2010/main" val="25696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046027" y="673551"/>
            <a:ext cx="7772400" cy="7048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US" altLang="en-US" sz="1600" dirty="0">
                <a:solidFill>
                  <a:schemeClr val="tx1"/>
                </a:solidFill>
              </a:rPr>
              <a:t/>
            </a:r>
            <a:br>
              <a:rPr lang="en-US" altLang="en-US" sz="16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Context Diagram of Food Ordering System</a:t>
            </a:r>
          </a:p>
        </p:txBody>
      </p:sp>
      <p:pic>
        <p:nvPicPr>
          <p:cNvPr id="24580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1889576"/>
            <a:ext cx="79883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945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41561" y="542096"/>
            <a:ext cx="7772400" cy="64452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US" altLang="en-US" sz="1600" dirty="0">
                <a:solidFill>
                  <a:schemeClr val="tx1"/>
                </a:solidFill>
              </a:rPr>
              <a:t/>
            </a:r>
            <a:br>
              <a:rPr lang="en-US" altLang="en-US" sz="1600" dirty="0">
                <a:solidFill>
                  <a:schemeClr val="tx1"/>
                </a:solidFill>
              </a:rPr>
            </a:br>
            <a:r>
              <a:rPr lang="en-US" altLang="en-US" sz="2000" dirty="0">
                <a:solidFill>
                  <a:schemeClr val="tx1"/>
                </a:solidFill>
              </a:rPr>
              <a:t>Level-0 DFD of </a:t>
            </a:r>
            <a:r>
              <a:rPr lang="en-US" altLang="en-US" sz="2000" dirty="0" smtClean="0">
                <a:solidFill>
                  <a:schemeClr val="tx1"/>
                </a:solidFill>
              </a:rPr>
              <a:t>Food </a:t>
            </a:r>
            <a:r>
              <a:rPr lang="en-US" altLang="en-US" sz="2000" dirty="0">
                <a:solidFill>
                  <a:schemeClr val="tx1"/>
                </a:solidFill>
              </a:rPr>
              <a:t>Ordering System</a:t>
            </a:r>
          </a:p>
        </p:txBody>
      </p:sp>
      <p:pic>
        <p:nvPicPr>
          <p:cNvPr id="26628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998" y="1323834"/>
            <a:ext cx="5620602" cy="54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941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559557"/>
            <a:ext cx="8642350" cy="88710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pPr algn="ctr" eaLnBrk="1" hangingPunct="1"/>
            <a:r>
              <a:rPr lang="en-US" altLang="en-US" sz="1600" dirty="0">
                <a:solidFill>
                  <a:schemeClr val="tx1"/>
                </a:solidFill>
              </a:rPr>
              <a:t/>
            </a:r>
            <a:br>
              <a:rPr lang="en-US" altLang="en-US" sz="1600" dirty="0">
                <a:solidFill>
                  <a:schemeClr val="tx1"/>
                </a:solidFill>
              </a:rPr>
            </a:br>
            <a:r>
              <a:rPr lang="en-US" altLang="en-US" sz="2000" dirty="0">
                <a:solidFill>
                  <a:schemeClr val="tx1"/>
                </a:solidFill>
              </a:rPr>
              <a:t>Level-1 Diagram Showing Decomposition of Process 1.0 from the Level-0 Diagram</a:t>
            </a:r>
          </a:p>
        </p:txBody>
      </p:sp>
      <p:pic>
        <p:nvPicPr>
          <p:cNvPr id="3072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69" y="1588259"/>
            <a:ext cx="7358062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598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699200-9566-4679-B2E5-2924C8F8FDF2}" type="datetime5">
              <a:rPr lang="en-US"/>
              <a:pPr>
                <a:defRPr/>
              </a:pPr>
              <a:t>21-Sep-21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369" y="378372"/>
            <a:ext cx="7772400" cy="828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en-US" altLang="en-US" sz="1600" dirty="0">
                <a:solidFill>
                  <a:schemeClr val="tx1"/>
                </a:solidFill>
              </a:rPr>
              <a:t/>
            </a:r>
            <a:br>
              <a:rPr lang="en-US" altLang="en-US" sz="1600" dirty="0">
                <a:solidFill>
                  <a:schemeClr val="tx1"/>
                </a:solidFill>
              </a:rPr>
            </a:br>
            <a:r>
              <a:rPr lang="en-US" altLang="en-US" sz="1600" dirty="0">
                <a:solidFill>
                  <a:schemeClr val="tx1"/>
                </a:solidFill>
              </a:rPr>
              <a:t>Level-1 Diagram Showing the Decomposition of Process 4.0 from the Level-0 Diagram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pic>
        <p:nvPicPr>
          <p:cNvPr id="32772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33362"/>
            <a:ext cx="8339138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378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886182"/>
            <a:ext cx="8077200" cy="828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Autofit/>
          </a:bodyPr>
          <a:lstStyle/>
          <a:p>
            <a:pPr algn="ctr" eaLnBrk="1" hangingPunct="1"/>
            <a:r>
              <a:rPr lang="en-US" altLang="en-US" sz="1800" dirty="0">
                <a:solidFill>
                  <a:schemeClr val="tx1"/>
                </a:solidFill>
              </a:rPr>
              <a:t/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Level-2 Diagram Showing the Decomposition of Process 4.3 from the Level-1 Diagram for Process 4.0</a:t>
            </a:r>
            <a:endParaRPr lang="en-US" alt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33796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651861"/>
            <a:ext cx="81438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382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192" y="1020431"/>
            <a:ext cx="10227836" cy="14750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Flow Diagram of </a:t>
            </a:r>
            <a:br>
              <a:rPr lang="en-US" altLang="en-US" dirty="0" smtClean="0"/>
            </a:br>
            <a:r>
              <a:rPr lang="en-US" altLang="en-US" dirty="0" smtClean="0"/>
              <a:t>safe home system</a:t>
            </a:r>
          </a:p>
        </p:txBody>
      </p:sp>
    </p:spTree>
    <p:extLst>
      <p:ext uri="{BB962C8B-B14F-4D97-AF65-F5344CB8AC3E}">
        <p14:creationId xmlns:p14="http://schemas.microsoft.com/office/powerpoint/2010/main" val="3189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FD_Level_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1646237"/>
            <a:ext cx="6934200" cy="4525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1251" y="889355"/>
            <a:ext cx="7772400" cy="59936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Flow Diagram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blackWhite">
          <a:xfrm>
            <a:off x="2778125" y="61722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Context-level DFD for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SafeHome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security function</a:t>
            </a:r>
          </a:p>
        </p:txBody>
      </p:sp>
    </p:spTree>
    <p:extLst>
      <p:ext uri="{BB962C8B-B14F-4D97-AF65-F5344CB8AC3E}">
        <p14:creationId xmlns:p14="http://schemas.microsoft.com/office/powerpoint/2010/main" val="34312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FD_Level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"/>
            <a:ext cx="8382000" cy="65230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FD_Level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28600"/>
            <a:ext cx="8686800" cy="55578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Rectangle 3"/>
          <p:cNvSpPr>
            <a:spLocks noChangeArrowheads="1"/>
          </p:cNvSpPr>
          <p:nvPr/>
        </p:nvSpPr>
        <p:spPr bwMode="blackWhite">
          <a:xfrm>
            <a:off x="2163764" y="6096001"/>
            <a:ext cx="7858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Level 2 DFD that refines the monitor sensors process </a:t>
            </a:r>
          </a:p>
        </p:txBody>
      </p:sp>
    </p:spTree>
    <p:extLst>
      <p:ext uri="{BB962C8B-B14F-4D97-AF65-F5344CB8AC3E}">
        <p14:creationId xmlns:p14="http://schemas.microsoft.com/office/powerpoint/2010/main" val="4379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</a:t>
            </a:r>
            <a:r>
              <a:rPr lang="en-US" sz="4400" b="1" smtClean="0"/>
              <a:t>A GOOD </a:t>
            </a:r>
            <a:r>
              <a:rPr lang="en-US" sz="4400" b="1" dirty="0" smtClean="0"/>
              <a:t>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0737" y="920262"/>
            <a:ext cx="7772400" cy="7502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/>
              <a:t>Software Development Life Cycle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875694" y="1295401"/>
            <a:ext cx="8440615" cy="5298831"/>
          </a:xfrm>
        </p:spPr>
        <p:txBody>
          <a:bodyPr>
            <a:normAutofit/>
          </a:bodyPr>
          <a:lstStyle/>
          <a:p>
            <a:pPr marL="388278" indent="-354515">
              <a:lnSpc>
                <a:spcPct val="90000"/>
              </a:lnSpc>
              <a:buNone/>
              <a:defRPr/>
            </a:pPr>
            <a:r>
              <a:rPr lang="en-GB" sz="2585" b="1" dirty="0">
                <a:solidFill>
                  <a:schemeClr val="accent2"/>
                </a:solidFill>
              </a:rPr>
              <a:t>	</a:t>
            </a:r>
          </a:p>
          <a:p>
            <a:pPr marL="388278" indent="-354515">
              <a:lnSpc>
                <a:spcPct val="90000"/>
              </a:lnSpc>
              <a:buNone/>
              <a:defRPr/>
            </a:pPr>
            <a:r>
              <a:rPr lang="en-GB" sz="2585" b="1" dirty="0">
                <a:solidFill>
                  <a:schemeClr val="accent2"/>
                </a:solidFill>
              </a:rPr>
              <a:t>	</a:t>
            </a:r>
            <a:endParaRPr lang="en-GB" sz="2215" b="1" dirty="0">
              <a:solidFill>
                <a:srgbClr val="66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"/>
          <a:stretch/>
        </p:blipFill>
        <p:spPr>
          <a:xfrm>
            <a:off x="3370996" y="2259268"/>
            <a:ext cx="5738741" cy="43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385" y="920262"/>
            <a:ext cx="7772400" cy="7502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/>
              <a:t>S</a:t>
            </a:r>
            <a:r>
              <a:rPr lang="en-GB" sz="3200" dirty="0" smtClean="0"/>
              <a:t>oftware process models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479909" y="1950495"/>
            <a:ext cx="8440615" cy="4682318"/>
          </a:xfrm>
        </p:spPr>
        <p:txBody>
          <a:bodyPr>
            <a:normAutofit/>
          </a:bodyPr>
          <a:lstStyle/>
          <a:p>
            <a:pPr marL="413600" lvl="1" indent="0">
              <a:lnSpc>
                <a:spcPct val="90000"/>
              </a:lnSpc>
              <a:buNone/>
              <a:defRPr/>
            </a:pPr>
            <a:endParaRPr lang="en-GB" sz="2400" b="1" dirty="0">
              <a:solidFill>
                <a:schemeClr val="tx1"/>
              </a:solidFill>
            </a:endParaRPr>
          </a:p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Waterfall model</a:t>
            </a:r>
          </a:p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V Model</a:t>
            </a:r>
          </a:p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Rapid </a:t>
            </a:r>
            <a:r>
              <a:rPr lang="en-GB" sz="2400" b="1" dirty="0">
                <a:solidFill>
                  <a:schemeClr val="tx1"/>
                </a:solidFill>
              </a:rPr>
              <a:t>prototyping </a:t>
            </a:r>
            <a:r>
              <a:rPr lang="en-GB" sz="2400" b="1" dirty="0" smtClean="0">
                <a:solidFill>
                  <a:schemeClr val="tx1"/>
                </a:solidFill>
              </a:rPr>
              <a:t>model</a:t>
            </a:r>
          </a:p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Evolutionary s/w process Model</a:t>
            </a:r>
          </a:p>
          <a:p>
            <a:pPr marL="1372820" lvl="3" indent="-342900">
              <a:lnSpc>
                <a:spcPct val="90000"/>
              </a:lnSpc>
              <a:defRPr/>
            </a:pPr>
            <a:r>
              <a:rPr lang="en-GB" sz="1900" b="1" dirty="0">
                <a:solidFill>
                  <a:schemeClr val="tx1"/>
                </a:solidFill>
              </a:rPr>
              <a:t>Incremental </a:t>
            </a:r>
            <a:r>
              <a:rPr lang="en-GB" sz="1900" b="1" dirty="0" smtClean="0">
                <a:solidFill>
                  <a:schemeClr val="tx1"/>
                </a:solidFill>
              </a:rPr>
              <a:t>model</a:t>
            </a:r>
          </a:p>
          <a:p>
            <a:pPr marL="1372820" lvl="3" indent="-342900">
              <a:lnSpc>
                <a:spcPct val="90000"/>
              </a:lnSpc>
              <a:defRPr/>
            </a:pPr>
            <a:r>
              <a:rPr lang="en-GB" sz="1900" b="1" dirty="0" smtClean="0">
                <a:solidFill>
                  <a:schemeClr val="tx1"/>
                </a:solidFill>
              </a:rPr>
              <a:t>Spiral Model</a:t>
            </a:r>
            <a:endParaRPr lang="en-GB" sz="1900" b="1" dirty="0">
              <a:solidFill>
                <a:schemeClr val="tx1"/>
              </a:solidFill>
            </a:endParaRPr>
          </a:p>
          <a:p>
            <a:pPr marL="413600" lvl="1" indent="0">
              <a:lnSpc>
                <a:spcPct val="90000"/>
              </a:lnSpc>
              <a:buNone/>
              <a:defRPr/>
            </a:pP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306" y="711856"/>
            <a:ext cx="11029616" cy="113590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Waterfall Process </a:t>
            </a:r>
            <a:r>
              <a:rPr lang="en-US" sz="2400" dirty="0" smtClean="0"/>
              <a:t>Model </a:t>
            </a:r>
            <a:br>
              <a:rPr lang="en-US" sz="2400" dirty="0" smtClean="0"/>
            </a:br>
            <a:r>
              <a:rPr lang="en-US" sz="2400" dirty="0" smtClean="0"/>
              <a:t>AKA </a:t>
            </a:r>
            <a:br>
              <a:rPr lang="en-US" sz="2400" dirty="0" smtClean="0"/>
            </a:br>
            <a:r>
              <a:rPr lang="en-US" sz="2400" dirty="0" smtClean="0"/>
              <a:t>Linear sequential model</a:t>
            </a:r>
            <a:endParaRPr lang="en-US" sz="24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514600" y="2101760"/>
            <a:ext cx="1752600" cy="533400"/>
          </a:xfrm>
          <a:prstGeom prst="rect">
            <a:avLst/>
          </a:prstGeom>
          <a:solidFill>
            <a:srgbClr val="FF33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Helvetica" panose="020B0604020202020204" pitchFamily="34" charset="0"/>
              </a:rPr>
              <a:t>Requirements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733800" y="2939960"/>
            <a:ext cx="1752600" cy="533400"/>
          </a:xfrm>
          <a:prstGeom prst="rect">
            <a:avLst/>
          </a:prstGeom>
          <a:solidFill>
            <a:srgbClr val="FF33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Helvetica" panose="020B0604020202020204" pitchFamily="34" charset="0"/>
              </a:rPr>
              <a:t>Design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077200" y="5759360"/>
            <a:ext cx="1752600" cy="533400"/>
          </a:xfrm>
          <a:prstGeom prst="rect">
            <a:avLst/>
          </a:prstGeom>
          <a:solidFill>
            <a:srgbClr val="FF33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Helvetica" panose="020B0604020202020204" pitchFamily="34" charset="0"/>
              </a:rPr>
              <a:t>Maintenance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253039" y="3855949"/>
            <a:ext cx="1755775" cy="530225"/>
          </a:xfrm>
          <a:prstGeom prst="rect">
            <a:avLst/>
          </a:prstGeom>
          <a:solidFill>
            <a:srgbClr val="FF33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Helvetica" panose="020B0604020202020204" pitchFamily="34" charset="0"/>
              </a:rPr>
              <a:t>Coding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6629400" y="4768760"/>
            <a:ext cx="1752600" cy="533400"/>
          </a:xfrm>
          <a:prstGeom prst="rect">
            <a:avLst/>
          </a:prstGeom>
          <a:solidFill>
            <a:srgbClr val="FF33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Helvetica" panose="020B0604020202020204" pitchFamily="34" charset="0"/>
              </a:rPr>
              <a:t>Testing</a:t>
            </a:r>
          </a:p>
        </p:txBody>
      </p:sp>
      <p:sp>
        <p:nvSpPr>
          <p:cNvPr id="48136" name="Freeform 8"/>
          <p:cNvSpPr>
            <a:spLocks/>
          </p:cNvSpPr>
          <p:nvPr/>
        </p:nvSpPr>
        <p:spPr bwMode="auto">
          <a:xfrm>
            <a:off x="4267200" y="2304960"/>
            <a:ext cx="406400" cy="635000"/>
          </a:xfrm>
          <a:custGeom>
            <a:avLst/>
            <a:gdLst>
              <a:gd name="T0" fmla="*/ 0 w 256"/>
              <a:gd name="T1" fmla="*/ 16 h 400"/>
              <a:gd name="T2" fmla="*/ 144 w 256"/>
              <a:gd name="T3" fmla="*/ 16 h 400"/>
              <a:gd name="T4" fmla="*/ 240 w 256"/>
              <a:gd name="T5" fmla="*/ 64 h 400"/>
              <a:gd name="T6" fmla="*/ 240 w 256"/>
              <a:gd name="T7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400">
                <a:moveTo>
                  <a:pt x="0" y="16"/>
                </a:moveTo>
                <a:cubicBezTo>
                  <a:pt x="52" y="12"/>
                  <a:pt x="104" y="8"/>
                  <a:pt x="144" y="16"/>
                </a:cubicBezTo>
                <a:cubicBezTo>
                  <a:pt x="184" y="24"/>
                  <a:pt x="224" y="0"/>
                  <a:pt x="240" y="64"/>
                </a:cubicBezTo>
                <a:cubicBezTo>
                  <a:pt x="256" y="128"/>
                  <a:pt x="248" y="264"/>
                  <a:pt x="240" y="40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Freeform 9"/>
          <p:cNvSpPr>
            <a:spLocks/>
          </p:cNvSpPr>
          <p:nvPr/>
        </p:nvSpPr>
        <p:spPr bwMode="auto">
          <a:xfrm>
            <a:off x="5486400" y="3244760"/>
            <a:ext cx="406400" cy="635000"/>
          </a:xfrm>
          <a:custGeom>
            <a:avLst/>
            <a:gdLst>
              <a:gd name="T0" fmla="*/ 0 w 256"/>
              <a:gd name="T1" fmla="*/ 16 h 400"/>
              <a:gd name="T2" fmla="*/ 144 w 256"/>
              <a:gd name="T3" fmla="*/ 16 h 400"/>
              <a:gd name="T4" fmla="*/ 240 w 256"/>
              <a:gd name="T5" fmla="*/ 64 h 400"/>
              <a:gd name="T6" fmla="*/ 240 w 256"/>
              <a:gd name="T7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400">
                <a:moveTo>
                  <a:pt x="0" y="16"/>
                </a:moveTo>
                <a:cubicBezTo>
                  <a:pt x="52" y="12"/>
                  <a:pt x="104" y="8"/>
                  <a:pt x="144" y="16"/>
                </a:cubicBezTo>
                <a:cubicBezTo>
                  <a:pt x="184" y="24"/>
                  <a:pt x="224" y="0"/>
                  <a:pt x="240" y="64"/>
                </a:cubicBezTo>
                <a:cubicBezTo>
                  <a:pt x="256" y="128"/>
                  <a:pt x="248" y="264"/>
                  <a:pt x="240" y="40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Freeform 10"/>
          <p:cNvSpPr>
            <a:spLocks/>
          </p:cNvSpPr>
          <p:nvPr/>
        </p:nvSpPr>
        <p:spPr bwMode="auto">
          <a:xfrm>
            <a:off x="7010400" y="4159160"/>
            <a:ext cx="406400" cy="635000"/>
          </a:xfrm>
          <a:custGeom>
            <a:avLst/>
            <a:gdLst>
              <a:gd name="T0" fmla="*/ 0 w 256"/>
              <a:gd name="T1" fmla="*/ 16 h 400"/>
              <a:gd name="T2" fmla="*/ 144 w 256"/>
              <a:gd name="T3" fmla="*/ 16 h 400"/>
              <a:gd name="T4" fmla="*/ 240 w 256"/>
              <a:gd name="T5" fmla="*/ 64 h 400"/>
              <a:gd name="T6" fmla="*/ 240 w 256"/>
              <a:gd name="T7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400">
                <a:moveTo>
                  <a:pt x="0" y="16"/>
                </a:moveTo>
                <a:cubicBezTo>
                  <a:pt x="52" y="12"/>
                  <a:pt x="104" y="8"/>
                  <a:pt x="144" y="16"/>
                </a:cubicBezTo>
                <a:cubicBezTo>
                  <a:pt x="184" y="24"/>
                  <a:pt x="224" y="0"/>
                  <a:pt x="240" y="64"/>
                </a:cubicBezTo>
                <a:cubicBezTo>
                  <a:pt x="256" y="128"/>
                  <a:pt x="248" y="264"/>
                  <a:pt x="240" y="40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Freeform 11"/>
          <p:cNvSpPr>
            <a:spLocks/>
          </p:cNvSpPr>
          <p:nvPr/>
        </p:nvSpPr>
        <p:spPr bwMode="auto">
          <a:xfrm>
            <a:off x="8382000" y="5149760"/>
            <a:ext cx="406400" cy="635000"/>
          </a:xfrm>
          <a:custGeom>
            <a:avLst/>
            <a:gdLst>
              <a:gd name="T0" fmla="*/ 0 w 256"/>
              <a:gd name="T1" fmla="*/ 16 h 400"/>
              <a:gd name="T2" fmla="*/ 144 w 256"/>
              <a:gd name="T3" fmla="*/ 16 h 400"/>
              <a:gd name="T4" fmla="*/ 240 w 256"/>
              <a:gd name="T5" fmla="*/ 64 h 400"/>
              <a:gd name="T6" fmla="*/ 240 w 256"/>
              <a:gd name="T7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400">
                <a:moveTo>
                  <a:pt x="0" y="16"/>
                </a:moveTo>
                <a:cubicBezTo>
                  <a:pt x="52" y="12"/>
                  <a:pt x="104" y="8"/>
                  <a:pt x="144" y="16"/>
                </a:cubicBezTo>
                <a:cubicBezTo>
                  <a:pt x="184" y="24"/>
                  <a:pt x="224" y="0"/>
                  <a:pt x="240" y="64"/>
                </a:cubicBezTo>
                <a:cubicBezTo>
                  <a:pt x="256" y="128"/>
                  <a:pt x="248" y="264"/>
                  <a:pt x="240" y="40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8763000" y="629276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2819400" y="6597560"/>
            <a:ext cx="594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V="1">
            <a:off x="2819400" y="2635160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V="1">
            <a:off x="4191000" y="347336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V="1">
            <a:off x="5715000" y="438776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7162800" y="530216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7162800" y="606416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5715000" y="507356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4191000" y="41591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2819400" y="324476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713" y="820549"/>
            <a:ext cx="7772400" cy="79216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Waterfall model Advantages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483120" y="2497541"/>
            <a:ext cx="8331897" cy="32891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Simple </a:t>
            </a:r>
            <a:r>
              <a:rPr lang="en-US" sz="2000" dirty="0">
                <a:solidFill>
                  <a:schemeClr val="tx1"/>
                </a:solidFill>
              </a:rPr>
              <a:t>and easy to understand and </a:t>
            </a:r>
            <a:r>
              <a:rPr lang="en-US" sz="2000" dirty="0" smtClean="0">
                <a:solidFill>
                  <a:schemeClr val="tx1"/>
                </a:solidFill>
              </a:rPr>
              <a:t>use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Works </a:t>
            </a:r>
            <a:r>
              <a:rPr lang="en-US" sz="2000" dirty="0">
                <a:solidFill>
                  <a:schemeClr val="tx1"/>
                </a:solidFill>
              </a:rPr>
              <a:t>well for smaller projects where requirements are very well understood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Clearly defined stages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Well understood milestones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Easy to arrange tasks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Process and results are well documented.</a:t>
            </a:r>
          </a:p>
          <a:p>
            <a:pPr marL="420492" indent="-383927" algn="just">
              <a:lnSpc>
                <a:spcPct val="90000"/>
              </a:lnSpc>
              <a:buNone/>
              <a:defRPr/>
            </a:pP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2301" y="834197"/>
            <a:ext cx="7772400" cy="792162"/>
          </a:xfrm>
        </p:spPr>
        <p:txBody>
          <a:bodyPr>
            <a:normAutofit/>
          </a:bodyPr>
          <a:lstStyle/>
          <a:p>
            <a:r>
              <a:rPr lang="en-GB" altLang="en-US" sz="3200" dirty="0" smtClean="0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111568" y="2550994"/>
            <a:ext cx="8331897" cy="2819400"/>
          </a:xfrm>
        </p:spPr>
        <p:txBody>
          <a:bodyPr>
            <a:normAutofit/>
          </a:bodyPr>
          <a:lstStyle/>
          <a:p>
            <a:pPr marL="420492" indent="-383927" algn="just">
              <a:lnSpc>
                <a:spcPct val="90000"/>
              </a:lnSpc>
              <a:buNone/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drawback of the waterfall model is the difficulty of accommodating change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after</a:t>
            </a:r>
          </a:p>
          <a:p>
            <a:pPr marL="420492" indent="-383927" algn="just">
              <a:lnSpc>
                <a:spcPct val="90000"/>
              </a:lnSpc>
              <a:buNone/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 is underway.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GB" dirty="0" smtClean="0">
                <a:solidFill>
                  <a:srgbClr val="FF0000"/>
                </a:solidFill>
              </a:rPr>
              <a:t>This makes it difficult to respond to changing customer requirements</a:t>
            </a:r>
          </a:p>
          <a:p>
            <a:pPr marL="274234" indent="-274234">
              <a:spcBef>
                <a:spcPts val="600"/>
              </a:spcBef>
              <a:buFont typeface="Wingdings"/>
              <a:buChar char=""/>
              <a:defRPr/>
            </a:pPr>
            <a:r>
              <a:rPr lang="en-GB" dirty="0" smtClean="0"/>
              <a:t>Therefore, this model is only appropriate when the requirements are well-understood.</a:t>
            </a:r>
          </a:p>
        </p:txBody>
      </p:sp>
      <p:pic>
        <p:nvPicPr>
          <p:cNvPr id="15364" name="Picture 4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942" y="3159945"/>
            <a:ext cx="1943950" cy="241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037522" y="5575542"/>
            <a:ext cx="5812729" cy="8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GB" altLang="en-US" sz="2810" b="1" dirty="0">
                <a:solidFill>
                  <a:srgbClr val="0000FF"/>
                </a:solidFill>
                <a:latin typeface="Arial" panose="020B0604020202020204" pitchFamily="34" charset="0"/>
              </a:rPr>
              <a:t>Waterfall model describes a process of  stepwise refinement</a:t>
            </a:r>
          </a:p>
        </p:txBody>
      </p:sp>
    </p:spTree>
    <p:extLst>
      <p:ext uri="{BB962C8B-B14F-4D97-AF65-F5344CB8AC3E}">
        <p14:creationId xmlns:p14="http://schemas.microsoft.com/office/powerpoint/2010/main" val="32363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877</TotalTime>
  <Words>1020</Words>
  <Application>Microsoft Office PowerPoint</Application>
  <PresentationFormat>Widescreen</PresentationFormat>
  <Paragraphs>219</Paragraphs>
  <Slides>49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Gill Sans MT</vt:lpstr>
      <vt:lpstr>Helvetica</vt:lpstr>
      <vt:lpstr>Monotype Sorts</vt:lpstr>
      <vt:lpstr>Times</vt:lpstr>
      <vt:lpstr>Times New Roman</vt:lpstr>
      <vt:lpstr>Wingdings</vt:lpstr>
      <vt:lpstr>Wingdings 2</vt:lpstr>
      <vt:lpstr>Dividend</vt:lpstr>
      <vt:lpstr>SOFTWARE Design &amp; Analysis (Week-2)</vt:lpstr>
      <vt:lpstr>Agenda of week # 2</vt:lpstr>
      <vt:lpstr>Software process models</vt:lpstr>
      <vt:lpstr>What is a software process?</vt:lpstr>
      <vt:lpstr>Software Development Life Cycle</vt:lpstr>
      <vt:lpstr>Software process models</vt:lpstr>
      <vt:lpstr>Waterfall Process Model  AKA  Linear sequential model</vt:lpstr>
      <vt:lpstr>Waterfall model Advantages</vt:lpstr>
      <vt:lpstr>Waterfall model problems</vt:lpstr>
      <vt:lpstr>Waterfall Model  (Problems)</vt:lpstr>
      <vt:lpstr>V Model</vt:lpstr>
      <vt:lpstr>Rapid Prototyping Process Model</vt:lpstr>
      <vt:lpstr>Rapid Prototyping Model</vt:lpstr>
      <vt:lpstr> </vt:lpstr>
      <vt:lpstr>Incremental or Iterative Process Model</vt:lpstr>
      <vt:lpstr>Incremental or Iterative Process Model</vt:lpstr>
      <vt:lpstr>Incremental or Iterative development advantages</vt:lpstr>
      <vt:lpstr>Spiral Process Model</vt:lpstr>
      <vt:lpstr>Spiral Process Model</vt:lpstr>
      <vt:lpstr>Spiral Model(Description)</vt:lpstr>
      <vt:lpstr>General Weaknesses of Evolutionary Process Models</vt:lpstr>
      <vt:lpstr>Requirement engineering</vt:lpstr>
      <vt:lpstr>What is Requirement?</vt:lpstr>
      <vt:lpstr>Types of Requirements</vt:lpstr>
      <vt:lpstr>PowerPoint Presentation</vt:lpstr>
      <vt:lpstr>PowerPoint Presentation</vt:lpstr>
      <vt:lpstr>The Requirements Process (Process for Capturing Requirements)</vt:lpstr>
      <vt:lpstr>Requirement engineering process</vt:lpstr>
      <vt:lpstr>Requirements Elicitation identify sources of requirements</vt:lpstr>
      <vt:lpstr>Requirements Elicitation Stakeholders</vt:lpstr>
      <vt:lpstr>Requirements Elicitation stakeholder list</vt:lpstr>
      <vt:lpstr>Requirements Elicitation stakeholder list</vt:lpstr>
      <vt:lpstr>Requirement Analysis Analysis modeling</vt:lpstr>
      <vt:lpstr>Analysis model</vt:lpstr>
      <vt:lpstr>Elements of the Analysis Model</vt:lpstr>
      <vt:lpstr>Flow-Oriented Modeling</vt:lpstr>
      <vt:lpstr>What is a Data Flow Diagram?</vt:lpstr>
      <vt:lpstr>Data Flow Diagram Symbols</vt:lpstr>
      <vt:lpstr>Steps in Building DFDs</vt:lpstr>
      <vt:lpstr> Context Diagram of Food Ordering System</vt:lpstr>
      <vt:lpstr> Level-0 DFD of Food Ordering System</vt:lpstr>
      <vt:lpstr> Level-1 Diagram Showing Decomposition of Process 1.0 from the Level-0 Diagram</vt:lpstr>
      <vt:lpstr> Level-1 Diagram Showing the Decomposition of Process 4.0 from the Level-0 Diagram</vt:lpstr>
      <vt:lpstr> Level-2 Diagram Showing the Decomposition of Process 4.3 from the Level-1 Diagram for Process 4.0</vt:lpstr>
      <vt:lpstr>Data Flow Diagram of  safe home system</vt:lpstr>
      <vt:lpstr>Data Flow Diagram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136</cp:revision>
  <dcterms:created xsi:type="dcterms:W3CDTF">2021-02-17T13:59:14Z</dcterms:created>
  <dcterms:modified xsi:type="dcterms:W3CDTF">2021-09-21T06:34:23Z</dcterms:modified>
</cp:coreProperties>
</file>