
<file path=[Content_Types].xml><?xml version="1.0" encoding="utf-8"?>
<Types xmlns="http://schemas.openxmlformats.org/package/2006/content-types">
  <Default Extension="png" ContentType="image/png"/>
  <Default Extension="tmp"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sldIdLst>
    <p:sldId id="258" r:id="rId2"/>
    <p:sldId id="263" r:id="rId3"/>
    <p:sldId id="270" r:id="rId4"/>
    <p:sldId id="273" r:id="rId5"/>
    <p:sldId id="274" r:id="rId6"/>
    <p:sldId id="292" r:id="rId7"/>
    <p:sldId id="340" r:id="rId8"/>
    <p:sldId id="291" r:id="rId9"/>
    <p:sldId id="347" r:id="rId10"/>
    <p:sldId id="348" r:id="rId11"/>
    <p:sldId id="349" r:id="rId12"/>
    <p:sldId id="350" r:id="rId13"/>
    <p:sldId id="351" r:id="rId14"/>
    <p:sldId id="359" r:id="rId15"/>
    <p:sldId id="311" r:id="rId16"/>
    <p:sldId id="293" r:id="rId17"/>
    <p:sldId id="294" r:id="rId18"/>
    <p:sldId id="295" r:id="rId19"/>
    <p:sldId id="296" r:id="rId20"/>
    <p:sldId id="297" r:id="rId21"/>
    <p:sldId id="298" r:id="rId22"/>
    <p:sldId id="299" r:id="rId23"/>
    <p:sldId id="300" r:id="rId24"/>
    <p:sldId id="301" r:id="rId25"/>
    <p:sldId id="302" r:id="rId26"/>
    <p:sldId id="303" r:id="rId27"/>
    <p:sldId id="304" r:id="rId28"/>
    <p:sldId id="305" r:id="rId29"/>
    <p:sldId id="306" r:id="rId30"/>
    <p:sldId id="307" r:id="rId31"/>
    <p:sldId id="308" r:id="rId32"/>
    <p:sldId id="309" r:id="rId33"/>
    <p:sldId id="310" r:id="rId34"/>
    <p:sldId id="313" r:id="rId35"/>
    <p:sldId id="314" r:id="rId36"/>
    <p:sldId id="315" r:id="rId37"/>
    <p:sldId id="316" r:id="rId38"/>
    <p:sldId id="317" r:id="rId39"/>
    <p:sldId id="318" r:id="rId40"/>
    <p:sldId id="319" r:id="rId41"/>
    <p:sldId id="320" r:id="rId42"/>
    <p:sldId id="321" r:id="rId43"/>
    <p:sldId id="322" r:id="rId44"/>
    <p:sldId id="323" r:id="rId45"/>
    <p:sldId id="324" r:id="rId46"/>
    <p:sldId id="325" r:id="rId47"/>
    <p:sldId id="326" r:id="rId48"/>
    <p:sldId id="327" r:id="rId49"/>
    <p:sldId id="328" r:id="rId50"/>
    <p:sldId id="329" r:id="rId51"/>
    <p:sldId id="330" r:id="rId52"/>
    <p:sldId id="360" r:id="rId53"/>
    <p:sldId id="361" r:id="rId54"/>
    <p:sldId id="362" r:id="rId55"/>
    <p:sldId id="363" r:id="rId56"/>
    <p:sldId id="364" r:id="rId57"/>
    <p:sldId id="365" r:id="rId58"/>
    <p:sldId id="366" r:id="rId59"/>
    <p:sldId id="367" r:id="rId60"/>
    <p:sldId id="262"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ink/ink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2-10-11T06:53:47.04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 0 19,'0'0'4,"0"0"-1,0 0 0,0 0-1,0 0 1,0 2-1,-2 0-1,4-1 0,-2-1 1,0 2-1,2-1-1,-2 1 1,0 0-1</inkml:trace>
  <inkml:trace contextRef="#ctx0" brushRef="#br0" timeOffset="7646">8452 9295 21,'-12'-2'3,"-9"-3"0,-6-1-1</inkml:trace>
</inkml:ink>
</file>

<file path=ppt/ink/ink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2-10-11T06:53:47.88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 0 19,'0'0'4,"0"0"0,0 0-2,0 0 1,0 0-1,0 2 0,-2-1 0,0 0 0,2-2 0,0 1-1,0 0 1,0 0 0,0 0-1,0 0 0,0 0 0,0 0 0,0 0-1,0 0 1,0 0 0,0 0-1,0 1 1,2 0 0,-2-2-1,2-1 0,-2 2 0,0 0 0,0 1 1,0 0-1,0 0 1,0-1-1,0 2 1,2-1-2,-2 0 1,0-1 1,0 0 6,-2-1-1,2 1-1,0-1-1,0 1 0,0-1-1,0 2 6,0-1-7,0 0 0,-2 1 6,4-1-1,-2 0-1,0 0-1,0 0 6,0 0-8,0 0-7,0 0 1,0 0 0,0 1 7,2-1-13,0 0 1,-2-2 7,4 3-6,0 1 0,5 0-1</inkml:trace>
</inkml:ink>
</file>

<file path=ppt/ink/ink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2-10-11T06:53:47.2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22-1 21,'-2'0'4,"-1"2"-1,1 2 0,0 0-1,-1 1-1,0 0 0,1 0 1,0 0-1,2-3 0,0 3-1,0-3 1,0-1-1,-2-1-1</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10-11T06:54:27.91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2-10-11T06:54:36.14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34 0 22,'0'0'4,"-2"3"0,2-1-1,-2 3 0,1-2-1,-1 2 1,0 0-1,-2 0 0,2 1-1,-2 0 1,2-1-1,0 0 0,1 1-1,-1 0 0,-2-2 0,2 0 0,0 0-2</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10-11T06:55:41.94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0,'0'0</inkml:trace>
  <inkml:trace contextRef="#ctx0" brushRef="#br0" timeOffset="191">0 0</inkml:trace>
  <inkml:trace contextRef="#ctx0" brushRef="#br0" timeOffset="6614">3645 250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F1D4F0-0B7B-49CF-B59D-8FB6168DC939}" type="datetimeFigureOut">
              <a:rPr lang="en-US" smtClean="0"/>
              <a:t>28-Sep-21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2C3AB7-7B21-4535-840F-BA08383ADE8E}" type="slidenum">
              <a:rPr lang="en-US" smtClean="0"/>
              <a:t>‹#›</a:t>
            </a:fld>
            <a:endParaRPr lang="en-US"/>
          </a:p>
        </p:txBody>
      </p:sp>
    </p:spTree>
    <p:extLst>
      <p:ext uri="{BB962C8B-B14F-4D97-AF65-F5344CB8AC3E}">
        <p14:creationId xmlns:p14="http://schemas.microsoft.com/office/powerpoint/2010/main" val="2916664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bwMode="auto">
          <a:xfrm>
            <a:off x="384175" y="687388"/>
            <a:ext cx="6089650" cy="3425825"/>
          </a:xfrm>
          <a:prstGeom prst="rect">
            <a:avLst/>
          </a:prstGeom>
          <a:noFill/>
          <a:ln w="12700">
            <a:solidFill>
              <a:srgbClr val="000000"/>
            </a:solidFill>
            <a:miter lim="800000"/>
            <a:headEnd/>
            <a:tailEnd/>
          </a:ln>
        </p:spPr>
      </p:sp>
      <p:sp>
        <p:nvSpPr>
          <p:cNvPr id="9219" name="Rectangle 3"/>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extLst>
      <p:ext uri="{BB962C8B-B14F-4D97-AF65-F5344CB8AC3E}">
        <p14:creationId xmlns:p14="http://schemas.microsoft.com/office/powerpoint/2010/main" val="12308699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A5D55C91-CCC5-4712-A82C-22AE16CB0E92}" type="slidenum">
              <a:rPr lang="en-US" altLang="en-US" smtClean="0"/>
              <a:pPr>
                <a:spcBef>
                  <a:spcPct val="0"/>
                </a:spcBef>
              </a:pPr>
              <a:t>24</a:t>
            </a:fld>
            <a:endParaRPr lang="en-US" alt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639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9C83F5E-B213-4A3C-95D6-F6808BED8CE1}" type="slidenum">
              <a:rPr lang="en-US" altLang="en-US" smtClean="0"/>
              <a:pPr>
                <a:spcBef>
                  <a:spcPct val="0"/>
                </a:spcBef>
              </a:pPr>
              <a:t>25</a:t>
            </a:fld>
            <a:endParaRPr lang="en-US" alt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3107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29509750-27A6-41B3-9EAE-0389FD966A0D}" type="slidenum">
              <a:rPr lang="en-US" altLang="en-US" smtClean="0"/>
              <a:pPr>
                <a:spcBef>
                  <a:spcPct val="0"/>
                </a:spcBef>
              </a:pPr>
              <a:t>27</a:t>
            </a:fld>
            <a:endParaRPr lang="en-US" alt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4037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D7CEF4ED-A7D1-4D5A-B4B1-5CC1BCC278AF}" type="slidenum">
              <a:rPr lang="en-US" altLang="en-US" smtClean="0"/>
              <a:pPr>
                <a:spcBef>
                  <a:spcPct val="0"/>
                </a:spcBef>
              </a:pPr>
              <a:t>32</a:t>
            </a:fld>
            <a:endParaRPr lang="en-US" alt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7865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09DEB7E-34E8-47B6-95A8-130254CFD409}" type="slidenum">
              <a:rPr lang="en-US" altLang="en-US" smtClean="0"/>
              <a:pPr>
                <a:spcBef>
                  <a:spcPct val="0"/>
                </a:spcBef>
              </a:pPr>
              <a:t>4</a:t>
            </a:fld>
            <a:endParaRPr lang="en-US" alt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4784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09DEB7E-34E8-47B6-95A8-130254CFD409}" type="slidenum">
              <a:rPr lang="en-US" altLang="en-US" smtClean="0"/>
              <a:pPr>
                <a:spcBef>
                  <a:spcPct val="0"/>
                </a:spcBef>
              </a:pPr>
              <a:t>6</a:t>
            </a:fld>
            <a:endParaRPr lang="en-US" alt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0285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9319EE54-6971-4230-8BBF-3503AC3422E6}" type="slidenum">
              <a:rPr lang="en-US" altLang="en-US" smtClean="0"/>
              <a:pPr>
                <a:spcBef>
                  <a:spcPct val="0"/>
                </a:spcBef>
              </a:pPr>
              <a:t>8</a:t>
            </a:fld>
            <a:endParaRPr lang="en-US" alt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3919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12EA2E-696A-4FC5-A224-76F2AC94A646}" type="slidenum">
              <a:rPr lang="en-US" smtClean="0"/>
              <a:t>9</a:t>
            </a:fld>
            <a:endParaRPr lang="en-US"/>
          </a:p>
        </p:txBody>
      </p:sp>
    </p:spTree>
    <p:extLst>
      <p:ext uri="{BB962C8B-B14F-4D97-AF65-F5344CB8AC3E}">
        <p14:creationId xmlns:p14="http://schemas.microsoft.com/office/powerpoint/2010/main" val="1023666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E12EA2E-696A-4FC5-A224-76F2AC94A646}" type="slidenum">
              <a:rPr lang="en-US" smtClean="0"/>
              <a:t>13</a:t>
            </a:fld>
            <a:endParaRPr lang="en-US"/>
          </a:p>
        </p:txBody>
      </p:sp>
    </p:spTree>
    <p:extLst>
      <p:ext uri="{BB962C8B-B14F-4D97-AF65-F5344CB8AC3E}">
        <p14:creationId xmlns:p14="http://schemas.microsoft.com/office/powerpoint/2010/main" val="3029389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12EA2E-696A-4FC5-A224-76F2AC94A646}" type="slidenum">
              <a:rPr lang="en-US" smtClean="0"/>
              <a:t>14</a:t>
            </a:fld>
            <a:endParaRPr lang="en-US"/>
          </a:p>
        </p:txBody>
      </p:sp>
    </p:spTree>
    <p:extLst>
      <p:ext uri="{BB962C8B-B14F-4D97-AF65-F5344CB8AC3E}">
        <p14:creationId xmlns:p14="http://schemas.microsoft.com/office/powerpoint/2010/main" val="1621147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09DEB7E-34E8-47B6-95A8-130254CFD409}" type="slidenum">
              <a:rPr lang="en-US" altLang="en-US" smtClean="0"/>
              <a:pPr>
                <a:spcBef>
                  <a:spcPct val="0"/>
                </a:spcBef>
              </a:pPr>
              <a:t>15</a:t>
            </a:fld>
            <a:endParaRPr lang="en-US" alt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847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9319EE54-6971-4230-8BBF-3503AC3422E6}" type="slidenum">
              <a:rPr lang="en-US" altLang="en-US" smtClean="0"/>
              <a:pPr>
                <a:spcBef>
                  <a:spcPct val="0"/>
                </a:spcBef>
              </a:pPr>
              <a:t>21</a:t>
            </a:fld>
            <a:endParaRPr lang="en-US" alt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6513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B4C3DA1-FC02-45E9-90BA-B8A07B7F30DE}" type="datetimeFigureOut">
              <a:rPr lang="en-US" smtClean="0"/>
              <a:t>28-Sep-21</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1360B945-DEF5-4880-9E02-1789D98D1124}" type="slidenum">
              <a:rPr lang="en-US" smtClean="0"/>
              <a:t>‹#›</a:t>
            </a:fld>
            <a:endParaRPr lang="en-US"/>
          </a:p>
        </p:txBody>
      </p:sp>
    </p:spTree>
    <p:extLst>
      <p:ext uri="{BB962C8B-B14F-4D97-AF65-F5344CB8AC3E}">
        <p14:creationId xmlns:p14="http://schemas.microsoft.com/office/powerpoint/2010/main" val="4072315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4C3DA1-FC02-45E9-90BA-B8A07B7F30DE}" type="datetimeFigureOut">
              <a:rPr lang="en-US" smtClean="0"/>
              <a:t>28-Sep-21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4101432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B4C3DA1-FC02-45E9-90BA-B8A07B7F30DE}" type="datetimeFigureOut">
              <a:rPr lang="en-US" smtClean="0"/>
              <a:t>28-Sep-21</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1360B945-DEF5-4880-9E02-1789D98D1124}" type="slidenum">
              <a:rPr lang="en-US" smtClean="0"/>
              <a:t>‹#›</a:t>
            </a:fld>
            <a:endParaRPr lang="en-US"/>
          </a:p>
        </p:txBody>
      </p:sp>
    </p:spTree>
    <p:extLst>
      <p:ext uri="{BB962C8B-B14F-4D97-AF65-F5344CB8AC3E}">
        <p14:creationId xmlns:p14="http://schemas.microsoft.com/office/powerpoint/2010/main" val="3383840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4C3DA1-FC02-45E9-90BA-B8A07B7F30DE}" type="datetimeFigureOut">
              <a:rPr lang="en-US" smtClean="0"/>
              <a:t>28-Sep-21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472227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B4C3DA1-FC02-45E9-90BA-B8A07B7F30DE}" type="datetimeFigureOut">
              <a:rPr lang="en-US" smtClean="0"/>
              <a:t>28-Sep-21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360B945-DEF5-4880-9E02-1789D98D1124}" type="slidenum">
              <a:rPr lang="en-US" smtClean="0"/>
              <a:t>‹#›</a:t>
            </a:fld>
            <a:endParaRPr lang="en-US"/>
          </a:p>
        </p:txBody>
      </p:sp>
    </p:spTree>
    <p:extLst>
      <p:ext uri="{BB962C8B-B14F-4D97-AF65-F5344CB8AC3E}">
        <p14:creationId xmlns:p14="http://schemas.microsoft.com/office/powerpoint/2010/main" val="802533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4C3DA1-FC02-45E9-90BA-B8A07B7F30DE}" type="datetimeFigureOut">
              <a:rPr lang="en-US" smtClean="0"/>
              <a:t>28-Sep-21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3835802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4C3DA1-FC02-45E9-90BA-B8A07B7F30DE}" type="datetimeFigureOut">
              <a:rPr lang="en-US" smtClean="0"/>
              <a:t>28-Sep-21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4197670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4C3DA1-FC02-45E9-90BA-B8A07B7F30DE}" type="datetimeFigureOut">
              <a:rPr lang="en-US" smtClean="0"/>
              <a:t>28-Sep-21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745996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4C3DA1-FC02-45E9-90BA-B8A07B7F30DE}" type="datetimeFigureOut">
              <a:rPr lang="en-US" smtClean="0"/>
              <a:t>28-Sep-21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3711936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B4C3DA1-FC02-45E9-90BA-B8A07B7F30DE}" type="datetimeFigureOut">
              <a:rPr lang="en-US" smtClean="0"/>
              <a:t>28-Sep-21</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1360B945-DEF5-4880-9E02-1789D98D1124}" type="slidenum">
              <a:rPr lang="en-US" smtClean="0"/>
              <a:t>‹#›</a:t>
            </a:fld>
            <a:endParaRPr lang="en-US"/>
          </a:p>
        </p:txBody>
      </p:sp>
    </p:spTree>
    <p:extLst>
      <p:ext uri="{BB962C8B-B14F-4D97-AF65-F5344CB8AC3E}">
        <p14:creationId xmlns:p14="http://schemas.microsoft.com/office/powerpoint/2010/main" val="3299569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4C3DA1-FC02-45E9-90BA-B8A07B7F30DE}" type="datetimeFigureOut">
              <a:rPr lang="en-US" smtClean="0"/>
              <a:t>28-Sep-21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1727890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B4C3DA1-FC02-45E9-90BA-B8A07B7F30DE}" type="datetimeFigureOut">
              <a:rPr lang="en-US" smtClean="0"/>
              <a:t>28-Sep-21</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1360B945-DEF5-4880-9E02-1789D98D1124}"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581947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3.emf"/><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12.emf"/><Relationship Id="rId4" Type="http://schemas.openxmlformats.org/officeDocument/2006/relationships/customXml" Target="../ink/ink2.xml"/></Relationships>
</file>

<file path=ppt/slides/_rels/slide4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4.xml"/><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customXml" Target="../ink/ink5.xml"/></Relationships>
</file>

<file path=ppt/slides/_rels/slide47.xml.rels><?xml version="1.0" encoding="UTF-8" standalone="yes"?>
<Relationships xmlns="http://schemas.openxmlformats.org/package/2006/relationships"><Relationship Id="rId3" Type="http://schemas.openxmlformats.org/officeDocument/2006/relationships/image" Target="../media/image160.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8170" y="1255370"/>
            <a:ext cx="7237863" cy="1538951"/>
          </a:xfrm>
        </p:spPr>
        <p:txBody>
          <a:bodyPr>
            <a:normAutofit/>
          </a:bodyPr>
          <a:lstStyle/>
          <a:p>
            <a:pPr algn="ctr"/>
            <a:r>
              <a:rPr lang="en-US" dirty="0" smtClean="0"/>
              <a:t>SOFTWARE Design &amp; Analysis</a:t>
            </a:r>
            <a:br>
              <a:rPr lang="en-US" dirty="0" smtClean="0"/>
            </a:br>
            <a:r>
              <a:rPr lang="en-US" cap="none" dirty="0" smtClean="0">
                <a:latin typeface="Calibri" panose="020F0502020204030204" pitchFamily="34" charset="0"/>
                <a:cs typeface="Calibri" panose="020F0502020204030204" pitchFamily="34" charset="0"/>
              </a:rPr>
              <a:t>(Week-3)</a:t>
            </a:r>
            <a:endParaRPr lang="en-US" cap="none"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2688609" y="3533799"/>
            <a:ext cx="6878471" cy="2457568"/>
          </a:xfrm>
        </p:spPr>
        <p:txBody>
          <a:bodyPr>
            <a:normAutofit fontScale="85000" lnSpcReduction="20000"/>
          </a:bodyPr>
          <a:lstStyle/>
          <a:p>
            <a:pPr algn="ctr"/>
            <a:endParaRPr lang="en-US" sz="2800" i="1" dirty="0" smtClean="0">
              <a:solidFill>
                <a:schemeClr val="bg1"/>
              </a:solidFill>
              <a:latin typeface="Calibri" panose="020F0502020204030204" pitchFamily="34" charset="0"/>
              <a:cs typeface="Calibri" panose="020F0502020204030204" pitchFamily="34" charset="0"/>
            </a:endParaRPr>
          </a:p>
          <a:p>
            <a:pPr algn="ctr"/>
            <a:r>
              <a:rPr lang="en-US" sz="3300" dirty="0" smtClean="0">
                <a:solidFill>
                  <a:schemeClr val="bg1"/>
                </a:solidFill>
                <a:latin typeface="Calibri" panose="020F0502020204030204" pitchFamily="34" charset="0"/>
                <a:cs typeface="Calibri" panose="020F0502020204030204" pitchFamily="34" charset="0"/>
              </a:rPr>
              <a:t>Usama Musharaf</a:t>
            </a:r>
          </a:p>
          <a:p>
            <a:pPr algn="ctr"/>
            <a:r>
              <a:rPr lang="en-US" sz="2800" dirty="0" smtClean="0">
                <a:solidFill>
                  <a:schemeClr val="bg1"/>
                </a:solidFill>
                <a:latin typeface="Calibri" panose="020F0502020204030204" pitchFamily="34" charset="0"/>
                <a:cs typeface="Calibri" panose="020F0502020204030204" pitchFamily="34" charset="0"/>
              </a:rPr>
              <a:t>MS-CS (</a:t>
            </a:r>
            <a:r>
              <a:rPr lang="en-US" sz="2800" cap="none" dirty="0">
                <a:solidFill>
                  <a:schemeClr val="bg1"/>
                </a:solidFill>
                <a:latin typeface="Calibri" panose="020F0502020204030204" pitchFamily="34" charset="0"/>
                <a:cs typeface="Calibri" panose="020F0502020204030204" pitchFamily="34" charset="0"/>
              </a:rPr>
              <a:t>S</a:t>
            </a:r>
            <a:r>
              <a:rPr lang="en-US" sz="2800" cap="none" dirty="0" smtClean="0">
                <a:solidFill>
                  <a:schemeClr val="bg1"/>
                </a:solidFill>
                <a:latin typeface="Calibri" panose="020F0502020204030204" pitchFamily="34" charset="0"/>
                <a:cs typeface="Calibri" panose="020F0502020204030204" pitchFamily="34" charset="0"/>
              </a:rPr>
              <a:t>oftware </a:t>
            </a:r>
            <a:r>
              <a:rPr lang="en-US" sz="2800" cap="none" dirty="0">
                <a:solidFill>
                  <a:schemeClr val="bg1"/>
                </a:solidFill>
                <a:latin typeface="Calibri" panose="020F0502020204030204" pitchFamily="34" charset="0"/>
                <a:cs typeface="Calibri" panose="020F0502020204030204" pitchFamily="34" charset="0"/>
              </a:rPr>
              <a:t>E</a:t>
            </a:r>
            <a:r>
              <a:rPr lang="en-US" sz="2800" cap="none" dirty="0" smtClean="0">
                <a:solidFill>
                  <a:schemeClr val="bg1"/>
                </a:solidFill>
                <a:latin typeface="Calibri" panose="020F0502020204030204" pitchFamily="34" charset="0"/>
                <a:cs typeface="Calibri" panose="020F0502020204030204" pitchFamily="34" charset="0"/>
              </a:rPr>
              <a:t>ngineering</a:t>
            </a:r>
            <a:r>
              <a:rPr lang="en-US" sz="2800" dirty="0" smtClean="0">
                <a:solidFill>
                  <a:schemeClr val="bg1"/>
                </a:solidFill>
                <a:latin typeface="Calibri" panose="020F0502020204030204" pitchFamily="34" charset="0"/>
                <a:cs typeface="Calibri" panose="020F0502020204030204" pitchFamily="34" charset="0"/>
              </a:rPr>
              <a:t>)</a:t>
            </a:r>
          </a:p>
          <a:p>
            <a:pPr algn="ctr"/>
            <a:r>
              <a:rPr lang="en-US" sz="2800" i="1" dirty="0" smtClean="0">
                <a:solidFill>
                  <a:schemeClr val="bg1"/>
                </a:solidFill>
                <a:latin typeface="Calibri" panose="020F0502020204030204" pitchFamily="34" charset="0"/>
                <a:cs typeface="Calibri" panose="020F0502020204030204" pitchFamily="34" charset="0"/>
              </a:rPr>
              <a:t>Lecturer (</a:t>
            </a:r>
            <a:r>
              <a:rPr lang="en-US" sz="2800" i="1" cap="none" dirty="0">
                <a:solidFill>
                  <a:schemeClr val="bg1"/>
                </a:solidFill>
                <a:latin typeface="Calibri" panose="020F0502020204030204" pitchFamily="34" charset="0"/>
                <a:cs typeface="Calibri" panose="020F0502020204030204" pitchFamily="34" charset="0"/>
              </a:rPr>
              <a:t>D</a:t>
            </a:r>
            <a:r>
              <a:rPr lang="en-US" sz="2800" i="1" cap="none" dirty="0" smtClean="0">
                <a:solidFill>
                  <a:schemeClr val="bg1"/>
                </a:solidFill>
                <a:latin typeface="Calibri" panose="020F0502020204030204" pitchFamily="34" charset="0"/>
                <a:cs typeface="Calibri" panose="020F0502020204030204" pitchFamily="34" charset="0"/>
              </a:rPr>
              <a:t>epartment of Computer </a:t>
            </a:r>
            <a:r>
              <a:rPr lang="en-US" sz="2800" i="1" cap="none" dirty="0">
                <a:solidFill>
                  <a:schemeClr val="bg1"/>
                </a:solidFill>
                <a:latin typeface="Calibri" panose="020F0502020204030204" pitchFamily="34" charset="0"/>
                <a:cs typeface="Calibri" panose="020F0502020204030204" pitchFamily="34" charset="0"/>
              </a:rPr>
              <a:t>S</a:t>
            </a:r>
            <a:r>
              <a:rPr lang="en-US" sz="2800" i="1" cap="none" dirty="0" smtClean="0">
                <a:solidFill>
                  <a:schemeClr val="bg1"/>
                </a:solidFill>
                <a:latin typeface="Calibri" panose="020F0502020204030204" pitchFamily="34" charset="0"/>
                <a:cs typeface="Calibri" panose="020F0502020204030204" pitchFamily="34" charset="0"/>
              </a:rPr>
              <a:t>cience</a:t>
            </a:r>
            <a:r>
              <a:rPr lang="en-US" sz="2800" i="1" dirty="0" smtClean="0">
                <a:solidFill>
                  <a:schemeClr val="bg1"/>
                </a:solidFill>
                <a:latin typeface="Calibri" panose="020F0502020204030204" pitchFamily="34" charset="0"/>
                <a:cs typeface="Calibri" panose="020F0502020204030204" pitchFamily="34" charset="0"/>
              </a:rPr>
              <a:t>)</a:t>
            </a:r>
          </a:p>
          <a:p>
            <a:pPr algn="ctr"/>
            <a:r>
              <a:rPr lang="en-US" sz="2800" i="1" dirty="0" smtClean="0">
                <a:solidFill>
                  <a:schemeClr val="bg1"/>
                </a:solidFill>
                <a:latin typeface="Calibri" panose="020F0502020204030204" pitchFamily="34" charset="0"/>
                <a:cs typeface="Calibri" panose="020F0502020204030204" pitchFamily="34" charset="0"/>
              </a:rPr>
              <a:t>FAST-NUCES Peshawar</a:t>
            </a:r>
          </a:p>
          <a:p>
            <a:endParaRPr lang="en-US" sz="2800" i="1" dirty="0">
              <a:solidFill>
                <a:schemeClr val="bg1"/>
              </a:solidFill>
            </a:endParaRPr>
          </a:p>
        </p:txBody>
      </p:sp>
      <p:grpSp>
        <p:nvGrpSpPr>
          <p:cNvPr id="6" name="Group 5"/>
          <p:cNvGrpSpPr/>
          <p:nvPr/>
        </p:nvGrpSpPr>
        <p:grpSpPr>
          <a:xfrm>
            <a:off x="9758150" y="771124"/>
            <a:ext cx="2069598" cy="1011532"/>
            <a:chOff x="0" y="858720"/>
            <a:chExt cx="2069598" cy="1011532"/>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234" y="858720"/>
              <a:ext cx="1261129" cy="48424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42966"/>
              <a:ext cx="2069598" cy="527286"/>
            </a:xfrm>
            <a:prstGeom prst="rect">
              <a:avLst/>
            </a:prstGeom>
          </p:spPr>
        </p:pic>
      </p:grpSp>
    </p:spTree>
    <p:extLst>
      <p:ext uri="{BB962C8B-B14F-4D97-AF65-F5344CB8AC3E}">
        <p14:creationId xmlns:p14="http://schemas.microsoft.com/office/powerpoint/2010/main" val="21568059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6500B7-724F-4726-9639-7BBFFDF60BA1}"/>
              </a:ext>
            </a:extLst>
          </p:cNvPr>
          <p:cNvSpPr>
            <a:spLocks noGrp="1"/>
          </p:cNvSpPr>
          <p:nvPr>
            <p:ph type="title"/>
          </p:nvPr>
        </p:nvSpPr>
        <p:spPr/>
        <p:txBody>
          <a:bodyPr/>
          <a:lstStyle/>
          <a:p>
            <a:r>
              <a:rPr lang="en-US" dirty="0"/>
              <a:t>Logical view</a:t>
            </a:r>
          </a:p>
        </p:txBody>
      </p:sp>
      <p:sp>
        <p:nvSpPr>
          <p:cNvPr id="5" name="Content Placeholder 4">
            <a:extLst>
              <a:ext uri="{FF2B5EF4-FFF2-40B4-BE49-F238E27FC236}">
                <a16:creationId xmlns="" xmlns:a16="http://schemas.microsoft.com/office/drawing/2014/main" id="{4601DBED-F66D-42D0-AB36-C41D3AB4C5A5}"/>
              </a:ext>
            </a:extLst>
          </p:cNvPr>
          <p:cNvSpPr>
            <a:spLocks noGrp="1"/>
          </p:cNvSpPr>
          <p:nvPr>
            <p:ph idx="1"/>
          </p:nvPr>
        </p:nvSpPr>
        <p:spPr>
          <a:xfrm>
            <a:off x="581192" y="2180496"/>
            <a:ext cx="6351871" cy="4302191"/>
          </a:xfrm>
        </p:spPr>
        <p:txBody>
          <a:bodyPr/>
          <a:lstStyle/>
          <a:p>
            <a:r>
              <a:rPr lang="en-US" dirty="0" smtClean="0"/>
              <a:t>The </a:t>
            </a:r>
            <a:r>
              <a:rPr lang="en-US" dirty="0"/>
              <a:t>logical view shows the parts that make up the system and how they interact with each other.</a:t>
            </a:r>
          </a:p>
          <a:p>
            <a:r>
              <a:rPr lang="en-US" dirty="0"/>
              <a:t>It represents the abstractions that are used in the problem domain </a:t>
            </a:r>
          </a:p>
          <a:p>
            <a:pPr lvl="1"/>
            <a:r>
              <a:rPr lang="en-US" dirty="0"/>
              <a:t>These abstractions are classes and objects</a:t>
            </a:r>
          </a:p>
          <a:p>
            <a:pPr algn="just"/>
            <a:r>
              <a:rPr lang="en-US" dirty="0"/>
              <a:t>Different UML diagrams show the logical way such as class diagram state diagram sequence, diagram communication diagram and object diagram.</a:t>
            </a:r>
          </a:p>
          <a:p>
            <a:endParaRPr lang="en-US" dirty="0"/>
          </a:p>
        </p:txBody>
      </p:sp>
      <p:sp>
        <p:nvSpPr>
          <p:cNvPr id="9" name="Rectangle 8">
            <a:extLst>
              <a:ext uri="{FF2B5EF4-FFF2-40B4-BE49-F238E27FC236}">
                <a16:creationId xmlns="" xmlns:a16="http://schemas.microsoft.com/office/drawing/2014/main" id="{DA2373F8-9AD0-497F-A916-3D9EF1F5728E}"/>
              </a:ext>
            </a:extLst>
          </p:cNvPr>
          <p:cNvSpPr/>
          <p:nvPr/>
        </p:nvSpPr>
        <p:spPr>
          <a:xfrm>
            <a:off x="7654269" y="3183302"/>
            <a:ext cx="3956539" cy="1934307"/>
          </a:xfrm>
          <a:prstGeom prst="rect">
            <a:avLst/>
          </a:prstGeom>
          <a:solidFill>
            <a:schemeClr val="accent2">
              <a:lumMod val="60000"/>
              <a:lumOff val="40000"/>
            </a:schemeClr>
          </a:solidFill>
          <a:ln>
            <a:noFill/>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1"/>
                </a:solidFill>
              </a:rPr>
              <a:t>Logical view</a:t>
            </a:r>
          </a:p>
          <a:p>
            <a:pPr marL="285750" indent="-285750">
              <a:buFont typeface="Arial" panose="020B0604020202020204" pitchFamily="34" charset="0"/>
              <a:buChar char="•"/>
            </a:pPr>
            <a:r>
              <a:rPr lang="en-US" dirty="0">
                <a:solidFill>
                  <a:schemeClr val="bg1"/>
                </a:solidFill>
              </a:rPr>
              <a:t>class diagram </a:t>
            </a:r>
          </a:p>
          <a:p>
            <a:pPr marL="285750" indent="-285750">
              <a:buFont typeface="Arial" panose="020B0604020202020204" pitchFamily="34" charset="0"/>
              <a:buChar char="•"/>
            </a:pPr>
            <a:r>
              <a:rPr lang="en-US" dirty="0">
                <a:solidFill>
                  <a:schemeClr val="bg1"/>
                </a:solidFill>
              </a:rPr>
              <a:t>state diagram </a:t>
            </a:r>
          </a:p>
          <a:p>
            <a:pPr marL="285750" indent="-285750">
              <a:buFont typeface="Arial" panose="020B0604020202020204" pitchFamily="34" charset="0"/>
              <a:buChar char="•"/>
            </a:pPr>
            <a:r>
              <a:rPr lang="en-US" dirty="0">
                <a:solidFill>
                  <a:schemeClr val="bg1"/>
                </a:solidFill>
              </a:rPr>
              <a:t>Sequence diagram </a:t>
            </a:r>
          </a:p>
          <a:p>
            <a:pPr marL="285750" indent="-285750">
              <a:buFont typeface="Arial" panose="020B0604020202020204" pitchFamily="34" charset="0"/>
              <a:buChar char="•"/>
            </a:pPr>
            <a:r>
              <a:rPr lang="en-US" dirty="0">
                <a:solidFill>
                  <a:schemeClr val="bg1"/>
                </a:solidFill>
              </a:rPr>
              <a:t>communication diagram </a:t>
            </a:r>
          </a:p>
          <a:p>
            <a:pPr marL="285750" indent="-285750">
              <a:buFont typeface="Arial" panose="020B0604020202020204" pitchFamily="34" charset="0"/>
              <a:buChar char="•"/>
            </a:pPr>
            <a:r>
              <a:rPr lang="en-US" dirty="0">
                <a:solidFill>
                  <a:schemeClr val="bg1"/>
                </a:solidFill>
              </a:rPr>
              <a:t>object diagram</a:t>
            </a:r>
          </a:p>
        </p:txBody>
      </p:sp>
    </p:spTree>
    <p:extLst>
      <p:ext uri="{BB962C8B-B14F-4D97-AF65-F5344CB8AC3E}">
        <p14:creationId xmlns:p14="http://schemas.microsoft.com/office/powerpoint/2010/main" val="212424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674EBF-43EA-4E9F-BA9F-C293EAFCCB6B}"/>
              </a:ext>
            </a:extLst>
          </p:cNvPr>
          <p:cNvSpPr>
            <a:spLocks noGrp="1"/>
          </p:cNvSpPr>
          <p:nvPr>
            <p:ph type="title"/>
          </p:nvPr>
        </p:nvSpPr>
        <p:spPr/>
        <p:txBody>
          <a:bodyPr/>
          <a:lstStyle/>
          <a:p>
            <a:r>
              <a:rPr lang="en-US" dirty="0"/>
              <a:t>Process View</a:t>
            </a:r>
          </a:p>
        </p:txBody>
      </p:sp>
      <p:sp>
        <p:nvSpPr>
          <p:cNvPr id="3" name="Content Placeholder 2">
            <a:extLst>
              <a:ext uri="{FF2B5EF4-FFF2-40B4-BE49-F238E27FC236}">
                <a16:creationId xmlns="" xmlns:a16="http://schemas.microsoft.com/office/drawing/2014/main" id="{253BCA50-ACEF-4763-923B-879461272E5E}"/>
              </a:ext>
            </a:extLst>
          </p:cNvPr>
          <p:cNvSpPr>
            <a:spLocks noGrp="1"/>
          </p:cNvSpPr>
          <p:nvPr>
            <p:ph idx="1"/>
          </p:nvPr>
        </p:nvSpPr>
        <p:spPr>
          <a:xfrm>
            <a:off x="581193" y="2180496"/>
            <a:ext cx="6379166" cy="3678303"/>
          </a:xfrm>
        </p:spPr>
        <p:txBody>
          <a:bodyPr>
            <a:normAutofit/>
          </a:bodyPr>
          <a:lstStyle/>
          <a:p>
            <a:r>
              <a:rPr lang="en-US" dirty="0"/>
              <a:t>Then we have the process view </a:t>
            </a:r>
          </a:p>
          <a:p>
            <a:r>
              <a:rPr lang="en-US" dirty="0"/>
              <a:t>Through this view, we can describe the processes of the system and how they communicate with each other using process </a:t>
            </a:r>
          </a:p>
          <a:p>
            <a:r>
              <a:rPr lang="en-US" dirty="0"/>
              <a:t>Using process view, we can find out what needs to happen to the system </a:t>
            </a:r>
          </a:p>
          <a:p>
            <a:r>
              <a:rPr lang="en-US" dirty="0"/>
              <a:t>So using process view we can understand the overall functioning of the system </a:t>
            </a:r>
          </a:p>
          <a:p>
            <a:r>
              <a:rPr lang="en-US" dirty="0"/>
              <a:t>Activity diagram in UML represents the process </a:t>
            </a:r>
            <a:r>
              <a:rPr lang="en-US" dirty="0" smtClean="0"/>
              <a:t>view</a:t>
            </a:r>
            <a:endParaRPr lang="en-US" dirty="0"/>
          </a:p>
          <a:p>
            <a:endParaRPr lang="en-US" dirty="0"/>
          </a:p>
        </p:txBody>
      </p:sp>
      <p:sp>
        <p:nvSpPr>
          <p:cNvPr id="5" name="Rectangle 4">
            <a:extLst>
              <a:ext uri="{FF2B5EF4-FFF2-40B4-BE49-F238E27FC236}">
                <a16:creationId xmlns="" xmlns:a16="http://schemas.microsoft.com/office/drawing/2014/main" id="{AC02E4A0-0DA1-4281-8640-F546DD2AC7BB}"/>
              </a:ext>
            </a:extLst>
          </p:cNvPr>
          <p:cNvSpPr/>
          <p:nvPr/>
        </p:nvSpPr>
        <p:spPr>
          <a:xfrm>
            <a:off x="7866569" y="3017324"/>
            <a:ext cx="3217985" cy="2004646"/>
          </a:xfrm>
          <a:prstGeom prst="rect">
            <a:avLst/>
          </a:prstGeom>
          <a:solidFill>
            <a:schemeClr val="accent6">
              <a:lumMod val="60000"/>
              <a:lumOff val="4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800" b="1" dirty="0"/>
              <a:t>Process view</a:t>
            </a:r>
          </a:p>
          <a:p>
            <a:pPr algn="ctr"/>
            <a:endParaRPr lang="en-US" sz="2800" b="1" dirty="0"/>
          </a:p>
          <a:p>
            <a:pPr marL="285750" indent="-285750">
              <a:buFont typeface="Arial" panose="020B0604020202020204" pitchFamily="34" charset="0"/>
              <a:buChar char="•"/>
            </a:pPr>
            <a:r>
              <a:rPr lang="en-US" dirty="0">
                <a:solidFill>
                  <a:schemeClr val="bg1"/>
                </a:solidFill>
              </a:rPr>
              <a:t>Activity Diagram</a:t>
            </a:r>
          </a:p>
          <a:p>
            <a:pPr algn="ctr"/>
            <a:endParaRPr lang="en-US" dirty="0"/>
          </a:p>
        </p:txBody>
      </p:sp>
    </p:spTree>
    <p:extLst>
      <p:ext uri="{BB962C8B-B14F-4D97-AF65-F5344CB8AC3E}">
        <p14:creationId xmlns:p14="http://schemas.microsoft.com/office/powerpoint/2010/main" val="1561505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70B212-D781-4CD2-8A76-F92437017E6A}"/>
              </a:ext>
            </a:extLst>
          </p:cNvPr>
          <p:cNvSpPr>
            <a:spLocks noGrp="1"/>
          </p:cNvSpPr>
          <p:nvPr>
            <p:ph type="title"/>
          </p:nvPr>
        </p:nvSpPr>
        <p:spPr/>
        <p:txBody>
          <a:bodyPr/>
          <a:lstStyle/>
          <a:p>
            <a:r>
              <a:rPr lang="en-US" dirty="0"/>
              <a:t>Physical View</a:t>
            </a:r>
          </a:p>
        </p:txBody>
      </p:sp>
      <p:sp>
        <p:nvSpPr>
          <p:cNvPr id="3" name="Content Placeholder 2">
            <a:extLst>
              <a:ext uri="{FF2B5EF4-FFF2-40B4-BE49-F238E27FC236}">
                <a16:creationId xmlns="" xmlns:a16="http://schemas.microsoft.com/office/drawing/2014/main" id="{48CA2BA6-484C-46CF-A356-A4BD17375D00}"/>
              </a:ext>
            </a:extLst>
          </p:cNvPr>
          <p:cNvSpPr>
            <a:spLocks noGrp="1"/>
          </p:cNvSpPr>
          <p:nvPr>
            <p:ph idx="1"/>
          </p:nvPr>
        </p:nvSpPr>
        <p:spPr>
          <a:xfrm>
            <a:off x="581192" y="2180496"/>
            <a:ext cx="6774951" cy="4042883"/>
          </a:xfrm>
        </p:spPr>
        <p:txBody>
          <a:bodyPr/>
          <a:lstStyle/>
          <a:p>
            <a:r>
              <a:rPr lang="en-US" dirty="0"/>
              <a:t>Next is physical view </a:t>
            </a:r>
          </a:p>
          <a:p>
            <a:r>
              <a:rPr lang="en-US" dirty="0"/>
              <a:t> The physical view is the view that models the execution environment of the system</a:t>
            </a:r>
          </a:p>
          <a:p>
            <a:r>
              <a:rPr lang="en-US" dirty="0"/>
              <a:t>Using this view, we can model the software entities onto the hardware that will host and run the entities </a:t>
            </a:r>
          </a:p>
          <a:p>
            <a:r>
              <a:rPr lang="en-US" dirty="0"/>
              <a:t>The physical view in UML is represented through deployment diagrams </a:t>
            </a:r>
          </a:p>
          <a:p>
            <a:endParaRPr lang="en-US" dirty="0"/>
          </a:p>
        </p:txBody>
      </p:sp>
      <p:sp>
        <p:nvSpPr>
          <p:cNvPr id="4" name="Rectangle 3">
            <a:extLst>
              <a:ext uri="{FF2B5EF4-FFF2-40B4-BE49-F238E27FC236}">
                <a16:creationId xmlns="" xmlns:a16="http://schemas.microsoft.com/office/drawing/2014/main" id="{C439180B-4BD6-46B5-8AEB-4E063B4532FE}"/>
              </a:ext>
            </a:extLst>
          </p:cNvPr>
          <p:cNvSpPr/>
          <p:nvPr/>
        </p:nvSpPr>
        <p:spPr>
          <a:xfrm>
            <a:off x="8295476" y="2836602"/>
            <a:ext cx="3052519" cy="1400529"/>
          </a:xfrm>
          <a:prstGeom prst="rect">
            <a:avLst/>
          </a:prstGeom>
          <a:solidFill>
            <a:schemeClr val="accent5"/>
          </a:solidFill>
          <a:ln>
            <a:no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400" b="1" dirty="0">
                <a:solidFill>
                  <a:schemeClr val="bg1"/>
                </a:solidFill>
              </a:rPr>
              <a:t>Physical view</a:t>
            </a:r>
          </a:p>
          <a:p>
            <a:pPr algn="ctr"/>
            <a:endParaRPr lang="en-US" dirty="0">
              <a:solidFill>
                <a:schemeClr val="bg1"/>
              </a:solidFill>
            </a:endParaRPr>
          </a:p>
          <a:p>
            <a:pPr marL="285750" indent="-285750">
              <a:buFont typeface="Arial" panose="020B0604020202020204" pitchFamily="34" charset="0"/>
              <a:buChar char="•"/>
            </a:pPr>
            <a:r>
              <a:rPr lang="en-US" dirty="0">
                <a:solidFill>
                  <a:schemeClr val="bg1"/>
                </a:solidFill>
              </a:rPr>
              <a:t>Deployment Diagrams</a:t>
            </a:r>
          </a:p>
        </p:txBody>
      </p:sp>
    </p:spTree>
    <p:extLst>
      <p:ext uri="{BB962C8B-B14F-4D97-AF65-F5344CB8AC3E}">
        <p14:creationId xmlns:p14="http://schemas.microsoft.com/office/powerpoint/2010/main" val="660791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E9E40C-3C3A-49CC-B3E1-ED57205AB221}"/>
              </a:ext>
            </a:extLst>
          </p:cNvPr>
          <p:cNvSpPr>
            <a:spLocks noGrp="1"/>
          </p:cNvSpPr>
          <p:nvPr>
            <p:ph type="title"/>
          </p:nvPr>
        </p:nvSpPr>
        <p:spPr/>
        <p:txBody>
          <a:bodyPr/>
          <a:lstStyle/>
          <a:p>
            <a:r>
              <a:rPr lang="en-US" dirty="0"/>
              <a:t>Development View</a:t>
            </a:r>
          </a:p>
        </p:txBody>
      </p:sp>
      <p:sp>
        <p:nvSpPr>
          <p:cNvPr id="3" name="Content Placeholder 2">
            <a:extLst>
              <a:ext uri="{FF2B5EF4-FFF2-40B4-BE49-F238E27FC236}">
                <a16:creationId xmlns="" xmlns:a16="http://schemas.microsoft.com/office/drawing/2014/main" id="{4DF5858E-6781-40B5-83B8-CE4ACE24352F}"/>
              </a:ext>
            </a:extLst>
          </p:cNvPr>
          <p:cNvSpPr>
            <a:spLocks noGrp="1"/>
          </p:cNvSpPr>
          <p:nvPr>
            <p:ph idx="1"/>
          </p:nvPr>
        </p:nvSpPr>
        <p:spPr/>
        <p:txBody>
          <a:bodyPr>
            <a:normAutofit/>
          </a:bodyPr>
          <a:lstStyle/>
          <a:p>
            <a:r>
              <a:rPr lang="en-US" dirty="0"/>
              <a:t>T</a:t>
            </a:r>
            <a:r>
              <a:rPr lang="en-US" dirty="0" smtClean="0"/>
              <a:t>he </a:t>
            </a:r>
            <a:r>
              <a:rPr lang="en-US" dirty="0"/>
              <a:t>development view describes the modules are the components of the system.</a:t>
            </a:r>
          </a:p>
          <a:p>
            <a:r>
              <a:rPr lang="en-US" dirty="0"/>
              <a:t>This might include packages or libraries.</a:t>
            </a:r>
          </a:p>
          <a:p>
            <a:r>
              <a:rPr lang="en-US" dirty="0"/>
              <a:t>It gives a high-level view of the architecture of the system and helps in managing the layers of the  system.</a:t>
            </a:r>
          </a:p>
          <a:p>
            <a:r>
              <a:rPr lang="en-US" dirty="0"/>
              <a:t>UML provides two diagrams for development view.</a:t>
            </a:r>
          </a:p>
          <a:p>
            <a:pPr lvl="1"/>
            <a:r>
              <a:rPr lang="en-US" dirty="0"/>
              <a:t>component Diagram</a:t>
            </a:r>
          </a:p>
          <a:p>
            <a:pPr lvl="1"/>
            <a:r>
              <a:rPr lang="en-US" dirty="0"/>
              <a:t>package Diagrams</a:t>
            </a:r>
          </a:p>
          <a:p>
            <a:pPr marL="0" indent="0">
              <a:buNone/>
            </a:pPr>
            <a:endParaRPr lang="en-US" dirty="0"/>
          </a:p>
          <a:p>
            <a:r>
              <a:rPr lang="en-US" dirty="0"/>
              <a:t>All these four views are dependent on Use Case view</a:t>
            </a:r>
          </a:p>
          <a:p>
            <a:endParaRPr lang="en-US" dirty="0"/>
          </a:p>
        </p:txBody>
      </p:sp>
      <p:sp>
        <p:nvSpPr>
          <p:cNvPr id="4" name="Rectangle 3">
            <a:extLst>
              <a:ext uri="{FF2B5EF4-FFF2-40B4-BE49-F238E27FC236}">
                <a16:creationId xmlns="" xmlns:a16="http://schemas.microsoft.com/office/drawing/2014/main" id="{FE1309A8-4017-4896-AD18-53432F6823F5}"/>
              </a:ext>
            </a:extLst>
          </p:cNvPr>
          <p:cNvSpPr/>
          <p:nvPr/>
        </p:nvSpPr>
        <p:spPr>
          <a:xfrm>
            <a:off x="7969357" y="4262630"/>
            <a:ext cx="3833445" cy="1876069"/>
          </a:xfrm>
          <a:prstGeom prst="rect">
            <a:avLst/>
          </a:prstGeom>
          <a:solidFill>
            <a:schemeClr val="tx1">
              <a:lumMod val="50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solidFill>
                  <a:schemeClr val="bg1"/>
                </a:solidFill>
              </a:rPr>
              <a:t>Development View</a:t>
            </a:r>
            <a:endParaRPr lang="en-US" sz="2400" dirty="0">
              <a:solidFill>
                <a:schemeClr val="bg1"/>
              </a:solidFill>
            </a:endParaRPr>
          </a:p>
          <a:p>
            <a:pPr marL="342900" indent="-342900">
              <a:buFont typeface="Arial" panose="020B0604020202020204" pitchFamily="34" charset="0"/>
              <a:buChar char="•"/>
            </a:pPr>
            <a:r>
              <a:rPr lang="en-US" sz="2400" dirty="0">
                <a:solidFill>
                  <a:schemeClr val="bg1"/>
                </a:solidFill>
              </a:rPr>
              <a:t>Component Diagram</a:t>
            </a:r>
          </a:p>
          <a:p>
            <a:pPr marL="342900" indent="-342900">
              <a:buFont typeface="Arial" panose="020B0604020202020204" pitchFamily="34" charset="0"/>
              <a:buChar char="•"/>
            </a:pPr>
            <a:r>
              <a:rPr lang="en-US" sz="2400" dirty="0">
                <a:solidFill>
                  <a:schemeClr val="bg1"/>
                </a:solidFill>
              </a:rPr>
              <a:t>Packages Diagram</a:t>
            </a:r>
          </a:p>
        </p:txBody>
      </p:sp>
      <p:sp>
        <p:nvSpPr>
          <p:cNvPr id="5" name="Slide Number Placeholder 4">
            <a:extLst>
              <a:ext uri="{FF2B5EF4-FFF2-40B4-BE49-F238E27FC236}">
                <a16:creationId xmlns="" xmlns:a16="http://schemas.microsoft.com/office/drawing/2014/main" id="{5E4C5A50-5EB4-42BC-989B-976305E3B039}"/>
              </a:ext>
            </a:extLst>
          </p:cNvPr>
          <p:cNvSpPr>
            <a:spLocks noGrp="1"/>
          </p:cNvSpPr>
          <p:nvPr>
            <p:ph type="sldNum" sz="quarter" idx="12"/>
          </p:nvPr>
        </p:nvSpPr>
        <p:spPr/>
        <p:txBody>
          <a:bodyPr/>
          <a:lstStyle/>
          <a:p>
            <a:fld id="{8F8ADB5D-B3D6-4C2A-983D-0D491F8524FD}" type="slidenum">
              <a:rPr lang="en-US" smtClean="0"/>
              <a:t>13</a:t>
            </a:fld>
            <a:endParaRPr lang="en-US"/>
          </a:p>
        </p:txBody>
      </p:sp>
    </p:spTree>
    <p:extLst>
      <p:ext uri="{BB962C8B-B14F-4D97-AF65-F5344CB8AC3E}">
        <p14:creationId xmlns:p14="http://schemas.microsoft.com/office/powerpoint/2010/main" val="808429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9BA06E-0254-45F1-BE0E-4317DC433F22}"/>
              </a:ext>
            </a:extLst>
          </p:cNvPr>
          <p:cNvSpPr>
            <a:spLocks noGrp="1"/>
          </p:cNvSpPr>
          <p:nvPr>
            <p:ph type="title"/>
          </p:nvPr>
        </p:nvSpPr>
        <p:spPr/>
        <p:txBody>
          <a:bodyPr/>
          <a:lstStyle/>
          <a:p>
            <a:r>
              <a:rPr lang="en-US" dirty="0"/>
              <a:t>Use Case</a:t>
            </a:r>
          </a:p>
        </p:txBody>
      </p:sp>
      <p:sp>
        <p:nvSpPr>
          <p:cNvPr id="3" name="Content Placeholder 2">
            <a:extLst>
              <a:ext uri="{FF2B5EF4-FFF2-40B4-BE49-F238E27FC236}">
                <a16:creationId xmlns="" xmlns:a16="http://schemas.microsoft.com/office/drawing/2014/main" id="{7E1C1AB8-0F3A-4D47-AEBB-6F4CB6703DA9}"/>
              </a:ext>
            </a:extLst>
          </p:cNvPr>
          <p:cNvSpPr>
            <a:spLocks noGrp="1"/>
          </p:cNvSpPr>
          <p:nvPr>
            <p:ph idx="1"/>
          </p:nvPr>
        </p:nvSpPr>
        <p:spPr>
          <a:xfrm>
            <a:off x="1487606" y="2180496"/>
            <a:ext cx="9212239" cy="3678303"/>
          </a:xfrm>
        </p:spPr>
        <p:txBody>
          <a:bodyPr>
            <a:normAutofit/>
          </a:bodyPr>
          <a:lstStyle/>
          <a:p>
            <a:pPr marL="0" indent="0">
              <a:buNone/>
            </a:pPr>
            <a:endParaRPr lang="en-US" dirty="0"/>
          </a:p>
          <a:p>
            <a:r>
              <a:rPr lang="en-US" sz="2400" dirty="0"/>
              <a:t>They use case view illustrates the functionality of the </a:t>
            </a:r>
            <a:r>
              <a:rPr lang="en-US" sz="2400" dirty="0" smtClean="0"/>
              <a:t>system. </a:t>
            </a:r>
            <a:endParaRPr lang="en-US" sz="2400" dirty="0"/>
          </a:p>
          <a:p>
            <a:r>
              <a:rPr lang="en-US" sz="2400" dirty="0"/>
              <a:t>U</a:t>
            </a:r>
            <a:r>
              <a:rPr lang="en-US" sz="2400" dirty="0" smtClean="0"/>
              <a:t>sing </a:t>
            </a:r>
            <a:r>
              <a:rPr lang="en-US" sz="2400" dirty="0"/>
              <a:t>use case we can capture the goals of the user or what the user expects from the </a:t>
            </a:r>
            <a:r>
              <a:rPr lang="en-US" sz="2400" dirty="0" smtClean="0"/>
              <a:t>system. </a:t>
            </a:r>
            <a:endParaRPr lang="en-US" sz="2400" dirty="0"/>
          </a:p>
          <a:p>
            <a:r>
              <a:rPr lang="en-US" sz="2400" dirty="0"/>
              <a:t>In UML, Use Cases can be created through use case diagrams or use case descriptions (we will discuss </a:t>
            </a:r>
            <a:r>
              <a:rPr lang="en-US" sz="2400" dirty="0" smtClean="0"/>
              <a:t>it later).</a:t>
            </a:r>
            <a:endParaRPr lang="en-US" sz="2400" dirty="0"/>
          </a:p>
          <a:p>
            <a:r>
              <a:rPr lang="en-US" sz="2400" dirty="0"/>
              <a:t>U</a:t>
            </a:r>
            <a:r>
              <a:rPr lang="en-US" sz="2400" dirty="0" smtClean="0"/>
              <a:t>se </a:t>
            </a:r>
            <a:r>
              <a:rPr lang="en-US" sz="2400" dirty="0"/>
              <a:t>cases can be created by analysts' architects or even by the </a:t>
            </a:r>
            <a:r>
              <a:rPr lang="en-US" sz="2400" dirty="0" smtClean="0"/>
              <a:t>users.</a:t>
            </a:r>
            <a:endParaRPr lang="en-US" sz="2400" dirty="0"/>
          </a:p>
          <a:p>
            <a:pPr marL="0" indent="0">
              <a:buNone/>
            </a:pPr>
            <a:endParaRPr lang="en-US" dirty="0"/>
          </a:p>
        </p:txBody>
      </p:sp>
    </p:spTree>
    <p:extLst>
      <p:ext uri="{BB962C8B-B14F-4D97-AF65-F5344CB8AC3E}">
        <p14:creationId xmlns:p14="http://schemas.microsoft.com/office/powerpoint/2010/main" val="216531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p:txBody>
          <a:bodyPr/>
          <a:lstStyle/>
          <a:p>
            <a:pPr eaLnBrk="1" hangingPunct="1"/>
            <a:r>
              <a:rPr lang="en-US" altLang="en-US" smtClean="0"/>
              <a:t>Scenario-Based Modeling</a:t>
            </a:r>
          </a:p>
        </p:txBody>
      </p:sp>
    </p:spTree>
    <p:extLst>
      <p:ext uri="{BB962C8B-B14F-4D97-AF65-F5344CB8AC3E}">
        <p14:creationId xmlns:p14="http://schemas.microsoft.com/office/powerpoint/2010/main" val="12670606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81192" y="982639"/>
            <a:ext cx="7772400" cy="664192"/>
          </a:xfrm>
        </p:spPr>
        <p:txBody>
          <a:bodyPr/>
          <a:lstStyle/>
          <a:p>
            <a:pPr eaLnBrk="1" hangingPunct="1"/>
            <a:r>
              <a:rPr lang="en-US" altLang="en-US" dirty="0" smtClean="0"/>
              <a:t>Developing Use Cases</a:t>
            </a:r>
          </a:p>
        </p:txBody>
      </p:sp>
      <p:sp>
        <p:nvSpPr>
          <p:cNvPr id="27651" name="Rectangle 3"/>
          <p:cNvSpPr>
            <a:spLocks noGrp="1" noChangeArrowheads="1"/>
          </p:cNvSpPr>
          <p:nvPr>
            <p:ph type="body" idx="1"/>
          </p:nvPr>
        </p:nvSpPr>
        <p:spPr>
          <a:xfrm>
            <a:off x="1064526" y="2180496"/>
            <a:ext cx="6086901" cy="3678303"/>
          </a:xfrm>
        </p:spPr>
        <p:txBody>
          <a:bodyPr>
            <a:normAutofit/>
          </a:bodyPr>
          <a:lstStyle/>
          <a:p>
            <a:pPr marL="0" indent="0">
              <a:buNone/>
              <a:defRPr/>
            </a:pPr>
            <a:endParaRPr lang="en-US" altLang="en-US" sz="2000" dirty="0"/>
          </a:p>
          <a:p>
            <a:pPr eaLnBrk="1" hangingPunct="1">
              <a:defRPr/>
            </a:pPr>
            <a:r>
              <a:rPr lang="en-US" altLang="en-US" sz="2000" dirty="0" smtClean="0"/>
              <a:t>– </a:t>
            </a:r>
            <a:r>
              <a:rPr lang="en-US" altLang="en-US" sz="2000" dirty="0"/>
              <a:t>Define the set of actors that will be involved in the story</a:t>
            </a:r>
          </a:p>
          <a:p>
            <a:pPr lvl="1" eaLnBrk="1" hangingPunct="1">
              <a:defRPr/>
            </a:pPr>
            <a:endParaRPr lang="en-US" altLang="en-US" sz="1800" dirty="0"/>
          </a:p>
          <a:p>
            <a:pPr lvl="1" eaLnBrk="1" hangingPunct="1">
              <a:defRPr/>
            </a:pPr>
            <a:r>
              <a:rPr lang="en-US" altLang="en-US" sz="1800" dirty="0"/>
              <a:t>Actors are people, devices, or other systems that use the system or product within the context of the function and behavior that is to be described</a:t>
            </a:r>
          </a:p>
          <a:p>
            <a:pPr lvl="1" eaLnBrk="1" hangingPunct="1">
              <a:defRPr/>
            </a:pPr>
            <a:endParaRPr lang="en-US" altLang="en-US" sz="1800" dirty="0"/>
          </a:p>
          <a:p>
            <a:pPr lvl="1" eaLnBrk="1" hangingPunct="1">
              <a:defRPr/>
            </a:pPr>
            <a:r>
              <a:rPr lang="en-US" altLang="en-US" sz="1800" dirty="0"/>
              <a:t>Actors are anything that communicate with the system or product and that are external to the system itself</a:t>
            </a:r>
          </a:p>
          <a:p>
            <a:pPr eaLnBrk="1" hangingPunct="1">
              <a:defRPr/>
            </a:pPr>
            <a:endParaRPr lang="en-US" altLang="en-US" sz="2000"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1427" y="3316406"/>
            <a:ext cx="4600135" cy="19331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470818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81192" y="982639"/>
            <a:ext cx="7772400" cy="664192"/>
          </a:xfrm>
        </p:spPr>
        <p:txBody>
          <a:bodyPr/>
          <a:lstStyle/>
          <a:p>
            <a:pPr eaLnBrk="1" hangingPunct="1"/>
            <a:r>
              <a:rPr lang="en-US" altLang="en-US" dirty="0" smtClean="0"/>
              <a:t>Specialized Use Cases</a:t>
            </a:r>
          </a:p>
        </p:txBody>
      </p:sp>
      <p:sp>
        <p:nvSpPr>
          <p:cNvPr id="27651" name="Rectangle 3"/>
          <p:cNvSpPr>
            <a:spLocks noGrp="1" noChangeArrowheads="1"/>
          </p:cNvSpPr>
          <p:nvPr>
            <p:ph type="body" idx="1"/>
          </p:nvPr>
        </p:nvSpPr>
        <p:spPr>
          <a:xfrm>
            <a:off x="2320118" y="2180496"/>
            <a:ext cx="7833815" cy="3678303"/>
          </a:xfrm>
        </p:spPr>
        <p:txBody>
          <a:bodyPr>
            <a:normAutofit/>
          </a:bodyPr>
          <a:lstStyle/>
          <a:p>
            <a:pPr marL="324000" lvl="1" indent="0">
              <a:buNone/>
              <a:defRPr/>
            </a:pPr>
            <a:r>
              <a:rPr lang="en-US" sz="2400" dirty="0" smtClean="0"/>
              <a:t>You </a:t>
            </a:r>
            <a:r>
              <a:rPr lang="en-US" sz="2400" dirty="0"/>
              <a:t>may have two specialized children of this use case (Check password and Retinal scan</a:t>
            </a:r>
            <a:r>
              <a:rPr lang="en-US" sz="2400" dirty="0" smtClean="0"/>
              <a:t>).</a:t>
            </a:r>
          </a:p>
          <a:p>
            <a:pPr marL="324000" lvl="1" indent="0">
              <a:buNone/>
              <a:defRPr/>
            </a:pPr>
            <a:endParaRPr lang="en-US" sz="1800" dirty="0" smtClean="0"/>
          </a:p>
          <a:p>
            <a:pPr marL="324000" lvl="1" indent="0">
              <a:buNone/>
              <a:defRPr/>
            </a:pPr>
            <a:endParaRPr lang="en-US" sz="1800" dirty="0" smtClean="0"/>
          </a:p>
          <a:p>
            <a:pPr marL="324000" lvl="1" indent="0">
              <a:buNone/>
              <a:defRPr/>
            </a:pPr>
            <a:endParaRPr lang="en-US" altLang="en-US" sz="2000"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3509" y="4000952"/>
            <a:ext cx="4735774" cy="23135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086436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81192" y="982639"/>
            <a:ext cx="7772400" cy="664192"/>
          </a:xfrm>
        </p:spPr>
        <p:txBody>
          <a:bodyPr/>
          <a:lstStyle/>
          <a:p>
            <a:pPr eaLnBrk="1" hangingPunct="1"/>
            <a:r>
              <a:rPr lang="en-US" altLang="en-US" dirty="0" smtClean="0"/>
              <a:t>Include</a:t>
            </a:r>
          </a:p>
        </p:txBody>
      </p:sp>
      <p:sp>
        <p:nvSpPr>
          <p:cNvPr id="27651" name="Rectangle 3"/>
          <p:cNvSpPr>
            <a:spLocks noGrp="1" noChangeArrowheads="1"/>
          </p:cNvSpPr>
          <p:nvPr>
            <p:ph type="body" idx="1"/>
          </p:nvPr>
        </p:nvSpPr>
        <p:spPr>
          <a:xfrm>
            <a:off x="519778" y="2098611"/>
            <a:ext cx="6153978" cy="2336912"/>
          </a:xfrm>
        </p:spPr>
        <p:txBody>
          <a:bodyPr>
            <a:normAutofit/>
          </a:bodyPr>
          <a:lstStyle/>
          <a:p>
            <a:pPr lvl="1" algn="just">
              <a:defRPr/>
            </a:pPr>
            <a:r>
              <a:rPr lang="en-US" sz="1800" dirty="0"/>
              <a:t>Include relationship is used to avoid describing the same flow of events several times, by putting the common behavior in a use case of its own </a:t>
            </a:r>
            <a:endParaRPr lang="en-US" sz="1800" dirty="0" smtClean="0"/>
          </a:p>
          <a:p>
            <a:pPr lvl="1">
              <a:defRPr/>
            </a:pPr>
            <a:r>
              <a:rPr lang="en-US" sz="1800" dirty="0" smtClean="0"/>
              <a:t>This </a:t>
            </a:r>
            <a:r>
              <a:rPr lang="en-US" sz="1800" dirty="0"/>
              <a:t>is an example of dependency </a:t>
            </a:r>
            <a:endParaRPr lang="en-US" sz="1800" dirty="0" smtClean="0"/>
          </a:p>
          <a:p>
            <a:pPr marL="324000" lvl="1" indent="0">
              <a:buNone/>
              <a:defRPr/>
            </a:pPr>
            <a:endParaRPr lang="en-US" altLang="en-US" sz="2000"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4289" y="3903261"/>
            <a:ext cx="6633453" cy="13413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947429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81192" y="982639"/>
            <a:ext cx="7772400" cy="664192"/>
          </a:xfrm>
        </p:spPr>
        <p:txBody>
          <a:bodyPr/>
          <a:lstStyle/>
          <a:p>
            <a:pPr eaLnBrk="1" hangingPunct="1"/>
            <a:r>
              <a:rPr lang="en-US" altLang="en-US" dirty="0" smtClean="0"/>
              <a:t>Extend</a:t>
            </a:r>
          </a:p>
        </p:txBody>
      </p:sp>
      <p:sp>
        <p:nvSpPr>
          <p:cNvPr id="27651" name="Rectangle 3"/>
          <p:cNvSpPr>
            <a:spLocks noGrp="1" noChangeArrowheads="1"/>
          </p:cNvSpPr>
          <p:nvPr>
            <p:ph type="body" idx="1"/>
          </p:nvPr>
        </p:nvSpPr>
        <p:spPr>
          <a:xfrm>
            <a:off x="581192" y="1948486"/>
            <a:ext cx="6153978" cy="2336912"/>
          </a:xfrm>
        </p:spPr>
        <p:txBody>
          <a:bodyPr>
            <a:normAutofit/>
          </a:bodyPr>
          <a:lstStyle/>
          <a:p>
            <a:pPr lvl="1" algn="just">
              <a:defRPr/>
            </a:pPr>
            <a:r>
              <a:rPr lang="en-US" sz="1800" b="1" dirty="0"/>
              <a:t>The extending use case is usually optional</a:t>
            </a:r>
            <a:r>
              <a:rPr lang="en-US" sz="1800" dirty="0"/>
              <a:t> and can be triggered conditionally. In the diagram, you can see that the extending use case is triggered only for deposits over 10,000 or when the age is over </a:t>
            </a:r>
            <a:r>
              <a:rPr lang="en-US" sz="1800" dirty="0" smtClean="0"/>
              <a:t>55.</a:t>
            </a:r>
            <a:endParaRPr lang="en-US" altLang="en-US" sz="2000"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0929" y="3985147"/>
            <a:ext cx="6289281" cy="2385950"/>
          </a:xfrm>
          <a:prstGeom prst="rect">
            <a:avLst/>
          </a:prstGeom>
        </p:spPr>
      </p:pic>
    </p:spTree>
    <p:extLst>
      <p:ext uri="{BB962C8B-B14F-4D97-AF65-F5344CB8AC3E}">
        <p14:creationId xmlns:p14="http://schemas.microsoft.com/office/powerpoint/2010/main" val="6562088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6938" y="918951"/>
            <a:ext cx="7772400" cy="750277"/>
          </a:xfrm>
        </p:spPr>
        <p:txBody>
          <a:bodyPr>
            <a:normAutofit/>
          </a:bodyPr>
          <a:lstStyle/>
          <a:p>
            <a:pPr eaLnBrk="1" hangingPunct="1"/>
            <a:r>
              <a:rPr lang="en-GB" altLang="en-US" sz="3200" dirty="0" smtClean="0"/>
              <a:t>Agenda of week # 3</a:t>
            </a:r>
          </a:p>
        </p:txBody>
      </p:sp>
      <p:sp>
        <p:nvSpPr>
          <p:cNvPr id="18435" name="Rectangle 3"/>
          <p:cNvSpPr>
            <a:spLocks noGrp="1" noChangeArrowheads="1"/>
          </p:cNvSpPr>
          <p:nvPr>
            <p:ph idx="1"/>
          </p:nvPr>
        </p:nvSpPr>
        <p:spPr>
          <a:xfrm>
            <a:off x="1711658" y="2704906"/>
            <a:ext cx="8721969" cy="3300109"/>
          </a:xfrm>
        </p:spPr>
        <p:txBody>
          <a:bodyPr>
            <a:normAutofit fontScale="92500" lnSpcReduction="10000"/>
          </a:bodyPr>
          <a:lstStyle/>
          <a:p>
            <a:pPr marL="490963" indent="-457200">
              <a:defRPr/>
            </a:pPr>
            <a:endParaRPr lang="en-GB" sz="2400" dirty="0" smtClean="0"/>
          </a:p>
          <a:p>
            <a:pPr marL="490963" indent="-457200">
              <a:defRPr/>
            </a:pPr>
            <a:r>
              <a:rPr lang="en-GB" sz="2600" dirty="0" smtClean="0"/>
              <a:t>Requirement Engineering (Cont…)</a:t>
            </a:r>
          </a:p>
          <a:p>
            <a:pPr marL="490963" indent="-457200">
              <a:defRPr/>
            </a:pPr>
            <a:r>
              <a:rPr lang="en-GB" sz="2600" dirty="0" smtClean="0"/>
              <a:t>Analysis Modeling with UML</a:t>
            </a:r>
          </a:p>
          <a:p>
            <a:pPr marL="490963" indent="-457200">
              <a:defRPr/>
            </a:pPr>
            <a:r>
              <a:rPr lang="en-US" sz="2600" dirty="0" smtClean="0"/>
              <a:t>Object </a:t>
            </a:r>
            <a:r>
              <a:rPr lang="en-US" sz="2600" dirty="0"/>
              <a:t>Oriented </a:t>
            </a:r>
            <a:r>
              <a:rPr lang="en-US" sz="2600" dirty="0" smtClean="0"/>
              <a:t>Analysis</a:t>
            </a:r>
            <a:endParaRPr lang="en-US" sz="2600" dirty="0"/>
          </a:p>
          <a:p>
            <a:pPr algn="just">
              <a:spcAft>
                <a:spcPts val="0"/>
              </a:spcAft>
              <a:defRPr/>
            </a:pPr>
            <a:r>
              <a:rPr lang="en-US" sz="2600" dirty="0"/>
              <a:t> </a:t>
            </a:r>
            <a:r>
              <a:rPr lang="en-US" sz="2600" dirty="0" smtClean="0"/>
              <a:t> Modeling </a:t>
            </a:r>
            <a:r>
              <a:rPr lang="en-US" sz="2600" dirty="0"/>
              <a:t>with UML (Static and Dynamic Models</a:t>
            </a:r>
            <a:r>
              <a:rPr lang="en-US" sz="2600" dirty="0" smtClean="0"/>
              <a:t>)</a:t>
            </a:r>
          </a:p>
          <a:p>
            <a:pPr algn="just">
              <a:spcAft>
                <a:spcPts val="0"/>
              </a:spcAft>
              <a:defRPr/>
            </a:pPr>
            <a:r>
              <a:rPr lang="en-US" sz="2600" dirty="0"/>
              <a:t> </a:t>
            </a:r>
            <a:r>
              <a:rPr lang="en-US" sz="2600" dirty="0" smtClean="0"/>
              <a:t> Design Principles and Concepts</a:t>
            </a:r>
          </a:p>
          <a:p>
            <a:pPr algn="just">
              <a:spcAft>
                <a:spcPts val="0"/>
              </a:spcAft>
              <a:defRPr/>
            </a:pPr>
            <a:r>
              <a:rPr lang="en-US" sz="2600" dirty="0" smtClean="0"/>
              <a:t>  Assignment # 1</a:t>
            </a:r>
            <a:endParaRPr lang="en-US" sz="2600" dirty="0"/>
          </a:p>
          <a:p>
            <a:pPr marL="490963" indent="-457200">
              <a:buFont typeface="Wingdings" panose="05000000000000000000" pitchFamily="2" charset="2"/>
              <a:buChar char="§"/>
              <a:defRPr/>
            </a:pPr>
            <a:endParaRPr lang="en-GB" sz="2400" dirty="0" smtClean="0"/>
          </a:p>
          <a:p>
            <a:pPr marL="1084963" lvl="2" indent="-457200">
              <a:buFont typeface="Courier New" panose="02070309020205020404" pitchFamily="49" charset="0"/>
              <a:buChar char="o"/>
              <a:defRPr/>
            </a:pPr>
            <a:endParaRPr lang="en-GB" sz="2400" dirty="0" smtClean="0"/>
          </a:p>
        </p:txBody>
      </p:sp>
    </p:spTree>
    <p:extLst>
      <p:ext uri="{BB962C8B-B14F-4D97-AF65-F5344CB8AC3E}">
        <p14:creationId xmlns:p14="http://schemas.microsoft.com/office/powerpoint/2010/main" val="2471654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81192" y="982639"/>
            <a:ext cx="7772400" cy="664192"/>
          </a:xfrm>
        </p:spPr>
        <p:txBody>
          <a:bodyPr/>
          <a:lstStyle/>
          <a:p>
            <a:pPr eaLnBrk="1" hangingPunct="1"/>
            <a:r>
              <a:rPr lang="en-US" altLang="en-US" dirty="0" smtClean="0"/>
              <a:t>Use case diagram for atm</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4613" y="1986674"/>
            <a:ext cx="6086434" cy="4550604"/>
          </a:xfrm>
          <a:prstGeom prst="rect">
            <a:avLst/>
          </a:prstGeom>
        </p:spPr>
      </p:pic>
    </p:spTree>
    <p:extLst>
      <p:ext uri="{BB962C8B-B14F-4D97-AF65-F5344CB8AC3E}">
        <p14:creationId xmlns:p14="http://schemas.microsoft.com/office/powerpoint/2010/main" val="26571994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ChangeArrowheads="1"/>
          </p:cNvSpPr>
          <p:nvPr/>
        </p:nvSpPr>
        <p:spPr bwMode="blackWhite">
          <a:xfrm>
            <a:off x="1317009" y="688868"/>
            <a:ext cx="8153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b="1" dirty="0" smtClean="0">
                <a:solidFill>
                  <a:schemeClr val="tx2"/>
                </a:solidFill>
                <a:latin typeface="Times New Roman" panose="02020603050405020304" pitchFamily="18" charset="0"/>
              </a:rPr>
              <a:t>Use Case Example</a:t>
            </a:r>
            <a:endParaRPr lang="en-US" altLang="en-US" sz="2400" b="1" dirty="0">
              <a:solidFill>
                <a:schemeClr val="tx2"/>
              </a:solidFill>
              <a:latin typeface="Times New Roman" panose="02020603050405020304" pitchFamily="18" charset="0"/>
            </a:endParaRPr>
          </a:p>
          <a:p>
            <a:pPr eaLnBrk="1" hangingPunct="1">
              <a:spcBef>
                <a:spcPct val="0"/>
              </a:spcBef>
              <a:buFontTx/>
              <a:buNone/>
            </a:pPr>
            <a:endParaRPr lang="en-US" altLang="en-US" sz="2400" b="1" dirty="0">
              <a:solidFill>
                <a:schemeClr val="tx2"/>
              </a:solidFill>
              <a:latin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592236091"/>
              </p:ext>
            </p:extLst>
          </p:nvPr>
        </p:nvGraphicFramePr>
        <p:xfrm>
          <a:off x="1663510" y="1274205"/>
          <a:ext cx="9295642" cy="5125720"/>
        </p:xfrm>
        <a:graphic>
          <a:graphicData uri="http://schemas.openxmlformats.org/drawingml/2006/table">
            <a:tbl>
              <a:tblPr firstRow="1" bandRow="1">
                <a:tableStyleId>{5C22544A-7EE6-4342-B048-85BDC9FD1C3A}</a:tableStyleId>
              </a:tblPr>
              <a:tblGrid>
                <a:gridCol w="1953148"/>
                <a:gridCol w="7342494"/>
              </a:tblGrid>
              <a:tr h="370840">
                <a:tc>
                  <a:txBody>
                    <a:bodyPr/>
                    <a:lstStyle/>
                    <a:p>
                      <a:r>
                        <a:rPr lang="en-US" dirty="0" smtClean="0"/>
                        <a:t>Name</a:t>
                      </a:r>
                      <a:endParaRPr lang="en-US" dirty="0"/>
                    </a:p>
                  </a:txBody>
                  <a:tcPr/>
                </a:tc>
                <a:tc>
                  <a:txBody>
                    <a:bodyPr/>
                    <a:lstStyle/>
                    <a:p>
                      <a:r>
                        <a:rPr lang="en-US" dirty="0" smtClean="0"/>
                        <a:t>Validate PIN</a:t>
                      </a:r>
                      <a:endParaRPr lang="en-US" dirty="0"/>
                    </a:p>
                  </a:txBody>
                  <a:tcPr/>
                </a:tc>
              </a:tr>
              <a:tr h="370840">
                <a:tc>
                  <a:txBody>
                    <a:bodyPr/>
                    <a:lstStyle/>
                    <a:p>
                      <a:r>
                        <a:rPr lang="en-US" dirty="0" smtClean="0"/>
                        <a:t>Summary</a:t>
                      </a:r>
                      <a:endParaRPr lang="en-US" dirty="0"/>
                    </a:p>
                  </a:txBody>
                  <a:tcPr/>
                </a:tc>
                <a:tc>
                  <a:txBody>
                    <a:bodyPr/>
                    <a:lstStyle/>
                    <a:p>
                      <a:r>
                        <a:rPr lang="en-US" dirty="0" smtClean="0"/>
                        <a:t>System validates customer PIN</a:t>
                      </a:r>
                      <a:endParaRPr lang="en-US" dirty="0"/>
                    </a:p>
                  </a:txBody>
                  <a:tcPr/>
                </a:tc>
              </a:tr>
              <a:tr h="370840">
                <a:tc>
                  <a:txBody>
                    <a:bodyPr/>
                    <a:lstStyle/>
                    <a:p>
                      <a:r>
                        <a:rPr lang="en-US" dirty="0" smtClean="0"/>
                        <a:t>Dependency</a:t>
                      </a:r>
                      <a:endParaRPr lang="en-US" dirty="0"/>
                    </a:p>
                  </a:txBody>
                  <a:tcPr/>
                </a:tc>
                <a:tc>
                  <a:txBody>
                    <a:bodyPr/>
                    <a:lstStyle/>
                    <a:p>
                      <a:r>
                        <a:rPr lang="en-US" dirty="0" smtClean="0"/>
                        <a:t>none </a:t>
                      </a:r>
                      <a:endParaRPr lang="en-US" dirty="0"/>
                    </a:p>
                  </a:txBody>
                  <a:tcPr/>
                </a:tc>
              </a:tr>
              <a:tr h="370840">
                <a:tc>
                  <a:txBody>
                    <a:bodyPr/>
                    <a:lstStyle/>
                    <a:p>
                      <a:r>
                        <a:rPr lang="en-US" dirty="0" smtClean="0"/>
                        <a:t>Actors</a:t>
                      </a:r>
                      <a:endParaRPr lang="en-US" dirty="0"/>
                    </a:p>
                  </a:txBody>
                  <a:tcPr/>
                </a:tc>
                <a:tc>
                  <a:txBody>
                    <a:bodyPr/>
                    <a:lstStyle/>
                    <a:p>
                      <a:r>
                        <a:rPr lang="en-US" dirty="0" smtClean="0"/>
                        <a:t>ATM,</a:t>
                      </a:r>
                      <a:r>
                        <a:rPr lang="en-US" baseline="0" dirty="0" smtClean="0"/>
                        <a:t> </a:t>
                      </a:r>
                      <a:r>
                        <a:rPr lang="en-US" dirty="0" smtClean="0"/>
                        <a:t>Customer</a:t>
                      </a:r>
                      <a:endParaRPr lang="en-US" dirty="0"/>
                    </a:p>
                  </a:txBody>
                  <a:tcPr/>
                </a:tc>
              </a:tr>
              <a:tr h="370840">
                <a:tc>
                  <a:txBody>
                    <a:bodyPr/>
                    <a:lstStyle/>
                    <a:p>
                      <a:r>
                        <a:rPr lang="en-US" dirty="0" smtClean="0"/>
                        <a:t>Preconditions</a:t>
                      </a:r>
                      <a:endParaRPr lang="en-US" dirty="0"/>
                    </a:p>
                  </a:txBody>
                  <a:tcPr/>
                </a:tc>
                <a:tc>
                  <a:txBody>
                    <a:bodyPr/>
                    <a:lstStyle/>
                    <a:p>
                      <a:r>
                        <a:rPr lang="en-US" dirty="0" smtClean="0"/>
                        <a:t>ATM is idle, displaying a Welcome message.</a:t>
                      </a:r>
                      <a:endParaRPr lang="en-US" dirty="0"/>
                    </a:p>
                  </a:txBody>
                  <a:tcPr/>
                </a:tc>
              </a:tr>
              <a:tr h="370840">
                <a:tc>
                  <a:txBody>
                    <a:bodyPr/>
                    <a:lstStyle/>
                    <a:p>
                      <a:r>
                        <a:rPr lang="en-US" dirty="0" smtClean="0"/>
                        <a:t>Flow of Events</a:t>
                      </a:r>
                      <a:endParaRPr lang="en-US" dirty="0"/>
                    </a:p>
                  </a:txBody>
                  <a:tcPr/>
                </a:tc>
                <a:tc>
                  <a:txBody>
                    <a:bodyPr/>
                    <a:lstStyle/>
                    <a:p>
                      <a:r>
                        <a:rPr lang="en-US" dirty="0" smtClean="0"/>
                        <a:t>Activity Diagram </a:t>
                      </a:r>
                      <a:endParaRPr lang="en-US" dirty="0"/>
                    </a:p>
                  </a:txBody>
                  <a:tcPr/>
                </a:tc>
              </a:tr>
              <a:tr h="370840">
                <a:tc>
                  <a:txBody>
                    <a:bodyPr/>
                    <a:lstStyle/>
                    <a:p>
                      <a:endParaRPr lang="en-US" dirty="0" smtClean="0"/>
                    </a:p>
                    <a:p>
                      <a:endParaRPr lang="en-US" dirty="0" smtClean="0"/>
                    </a:p>
                    <a:p>
                      <a:endParaRPr lang="en-US" dirty="0" smtClean="0"/>
                    </a:p>
                    <a:p>
                      <a:r>
                        <a:rPr lang="en-US" dirty="0" smtClean="0"/>
                        <a:t>Alternatives</a:t>
                      </a:r>
                      <a:endParaRPr lang="en-US" dirty="0"/>
                    </a:p>
                  </a:txBody>
                  <a:tcPr/>
                </a:tc>
                <a:tc>
                  <a:txBody>
                    <a:bodyPr/>
                    <a:lstStyle/>
                    <a:p>
                      <a:pPr marL="285750" indent="-285750">
                        <a:buFont typeface="Arial" panose="020B0604020202020204" pitchFamily="34" charset="0"/>
                        <a:buChar char="•"/>
                      </a:pPr>
                      <a:r>
                        <a:rPr lang="en-US" sz="1600" dirty="0" smtClean="0"/>
                        <a:t>If the system does not recognize the card, the card is ejected.</a:t>
                      </a:r>
                    </a:p>
                    <a:p>
                      <a:pPr marL="285750" indent="-285750">
                        <a:buFont typeface="Arial" panose="020B0604020202020204" pitchFamily="34" charset="0"/>
                        <a:buChar char="•"/>
                      </a:pPr>
                      <a:r>
                        <a:rPr lang="en-US" sz="1600" dirty="0" smtClean="0"/>
                        <a:t>If the system determines that the card date has expired, the card is confiscated.</a:t>
                      </a:r>
                    </a:p>
                    <a:p>
                      <a:pPr marL="285750" indent="-285750">
                        <a:buFont typeface="Arial" panose="020B0604020202020204" pitchFamily="34" charset="0"/>
                        <a:buChar char="•"/>
                      </a:pPr>
                      <a:r>
                        <a:rPr lang="en-US" sz="1600" dirty="0" smtClean="0"/>
                        <a:t>If the system determines that the card has been reported lost or stolen, the card is confiscated.</a:t>
                      </a:r>
                    </a:p>
                    <a:p>
                      <a:pPr marL="285750" indent="-285750">
                        <a:buFont typeface="Arial" panose="020B0604020202020204" pitchFamily="34" charset="0"/>
                        <a:buChar char="•"/>
                      </a:pPr>
                      <a:r>
                        <a:rPr lang="en-US" sz="1600" dirty="0" smtClean="0"/>
                        <a:t>If the customer-entered PIN does not match the PIN number for this card, the system re-prompts for PIN.</a:t>
                      </a:r>
                    </a:p>
                    <a:p>
                      <a:pPr marL="285750" indent="-285750">
                        <a:buFont typeface="Arial" panose="020B0604020202020204" pitchFamily="34" charset="0"/>
                        <a:buChar char="•"/>
                      </a:pPr>
                      <a:r>
                        <a:rPr lang="en-US" sz="1600" dirty="0" smtClean="0"/>
                        <a:t>If the customer enter the incorrect PIN three times, the system confiscates the card.</a:t>
                      </a:r>
                    </a:p>
                    <a:p>
                      <a:pPr marL="285750" indent="-285750">
                        <a:buFont typeface="Arial" panose="020B0604020202020204" pitchFamily="34" charset="0"/>
                        <a:buChar char="•"/>
                      </a:pPr>
                      <a:r>
                        <a:rPr lang="en-US" sz="1600" dirty="0" smtClean="0"/>
                        <a:t>If the customer enters Cancel, the system cancels the transaction and ejects the card </a:t>
                      </a:r>
                      <a:endParaRPr lang="en-US" sz="1600" dirty="0"/>
                    </a:p>
                  </a:txBody>
                  <a:tcPr/>
                </a:tc>
              </a:tr>
              <a:tr h="370840">
                <a:tc>
                  <a:txBody>
                    <a:bodyPr/>
                    <a:lstStyle/>
                    <a:p>
                      <a:r>
                        <a:rPr lang="en-US" dirty="0" smtClean="0"/>
                        <a:t>Post condition</a:t>
                      </a:r>
                      <a:endParaRPr lang="en-US" dirty="0"/>
                    </a:p>
                  </a:txBody>
                  <a:tcPr/>
                </a:tc>
                <a:tc>
                  <a:txBody>
                    <a:bodyPr/>
                    <a:lstStyle/>
                    <a:p>
                      <a:r>
                        <a:rPr lang="en-US" dirty="0" smtClean="0"/>
                        <a:t>Customer PIN has been validated. </a:t>
                      </a:r>
                      <a:endParaRPr lang="en-US" dirty="0"/>
                    </a:p>
                  </a:txBody>
                  <a:tcPr/>
                </a:tc>
              </a:tr>
            </a:tbl>
          </a:graphicData>
        </a:graphic>
      </p:graphicFrame>
    </p:spTree>
    <p:extLst>
      <p:ext uri="{BB962C8B-B14F-4D97-AF65-F5344CB8AC3E}">
        <p14:creationId xmlns:p14="http://schemas.microsoft.com/office/powerpoint/2010/main" val="27166770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ctrTitle"/>
          </p:nvPr>
        </p:nvSpPr>
        <p:spPr>
          <a:xfrm>
            <a:off x="476534" y="1726442"/>
            <a:ext cx="7772400" cy="1143000"/>
          </a:xfrm>
        </p:spPr>
        <p:txBody>
          <a:bodyPr/>
          <a:lstStyle/>
          <a:p>
            <a:pPr eaLnBrk="1" hangingPunct="1"/>
            <a:r>
              <a:rPr lang="en-US" altLang="en-US" dirty="0" smtClean="0"/>
              <a:t>Behavioral Modeling</a:t>
            </a:r>
          </a:p>
        </p:txBody>
      </p:sp>
    </p:spTree>
    <p:extLst>
      <p:ext uri="{BB962C8B-B14F-4D97-AF65-F5344CB8AC3E}">
        <p14:creationId xmlns:p14="http://schemas.microsoft.com/office/powerpoint/2010/main" val="14460318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81192" y="982639"/>
            <a:ext cx="7772400" cy="664192"/>
          </a:xfrm>
        </p:spPr>
        <p:txBody>
          <a:bodyPr/>
          <a:lstStyle/>
          <a:p>
            <a:pPr eaLnBrk="1" hangingPunct="1"/>
            <a:r>
              <a:rPr lang="en-US" altLang="en-US" dirty="0" smtClean="0"/>
              <a:t>Activity diagram</a:t>
            </a:r>
          </a:p>
        </p:txBody>
      </p:sp>
      <p:sp>
        <p:nvSpPr>
          <p:cNvPr id="27651" name="Rectangle 3"/>
          <p:cNvSpPr>
            <a:spLocks noGrp="1" noChangeArrowheads="1"/>
          </p:cNvSpPr>
          <p:nvPr>
            <p:ph idx="1"/>
          </p:nvPr>
        </p:nvSpPr>
        <p:spPr>
          <a:xfrm>
            <a:off x="1064526" y="2180496"/>
            <a:ext cx="9703558" cy="3678303"/>
          </a:xfrm>
        </p:spPr>
        <p:txBody>
          <a:bodyPr>
            <a:normAutofit/>
          </a:bodyPr>
          <a:lstStyle/>
          <a:p>
            <a:pPr marL="0" indent="0">
              <a:buNone/>
              <a:defRPr/>
            </a:pPr>
            <a:endParaRPr lang="en-US" altLang="en-US" sz="2000" dirty="0"/>
          </a:p>
          <a:p>
            <a:pPr algn="just">
              <a:spcBef>
                <a:spcPct val="0"/>
              </a:spcBef>
            </a:pPr>
            <a:endParaRPr lang="en-US" altLang="en-US" sz="2400" dirty="0" smtClean="0">
              <a:latin typeface="Calibri" panose="020F0502020204030204" pitchFamily="34" charset="0"/>
              <a:cs typeface="Calibri" panose="020F0502020204030204" pitchFamily="34" charset="0"/>
            </a:endParaRPr>
          </a:p>
          <a:p>
            <a:pPr algn="just">
              <a:spcBef>
                <a:spcPct val="0"/>
              </a:spcBef>
            </a:pPr>
            <a:r>
              <a:rPr lang="en-US" sz="2400" dirty="0"/>
              <a:t>An activity diagram in the use-case model can be used to capture the activities and actions performed in a use case</a:t>
            </a:r>
            <a:r>
              <a:rPr lang="en-US" sz="2400" dirty="0" smtClean="0"/>
              <a:t>.</a:t>
            </a:r>
          </a:p>
          <a:p>
            <a:pPr marL="0" indent="0" algn="just">
              <a:spcBef>
                <a:spcPct val="0"/>
              </a:spcBef>
              <a:buNone/>
            </a:pPr>
            <a:endParaRPr lang="en-US" altLang="en-US" sz="2400" dirty="0">
              <a:solidFill>
                <a:schemeClr val="tx1"/>
              </a:solidFill>
              <a:latin typeface="Calibri" panose="020F0502020204030204" pitchFamily="34" charset="0"/>
              <a:cs typeface="Calibri" panose="020F0502020204030204" pitchFamily="34" charset="0"/>
            </a:endParaRPr>
          </a:p>
          <a:p>
            <a:pPr algn="just">
              <a:spcBef>
                <a:spcPct val="0"/>
              </a:spcBef>
            </a:pPr>
            <a:r>
              <a:rPr lang="en-US" altLang="en-US" sz="2400" dirty="0">
                <a:solidFill>
                  <a:schemeClr val="tx1"/>
                </a:solidFill>
                <a:latin typeface="Calibri" panose="020F0502020204030204" pitchFamily="34" charset="0"/>
                <a:cs typeface="Calibri" panose="020F0502020204030204" pitchFamily="34" charset="0"/>
              </a:rPr>
              <a:t>It expresses the dynamic aspect of the system.</a:t>
            </a:r>
          </a:p>
          <a:p>
            <a:pPr eaLnBrk="1" hangingPunct="1">
              <a:defRPr/>
            </a:pPr>
            <a:endParaRPr lang="en-US" altLang="en-US" sz="2000" dirty="0"/>
          </a:p>
        </p:txBody>
      </p:sp>
    </p:spTree>
    <p:extLst>
      <p:ext uri="{BB962C8B-B14F-4D97-AF65-F5344CB8AC3E}">
        <p14:creationId xmlns:p14="http://schemas.microsoft.com/office/powerpoint/2010/main" val="36617014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ChangeArrowheads="1"/>
          </p:cNvSpPr>
          <p:nvPr/>
        </p:nvSpPr>
        <p:spPr bwMode="blackWhite">
          <a:xfrm>
            <a:off x="504967" y="0"/>
            <a:ext cx="3733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b="1" dirty="0">
                <a:solidFill>
                  <a:schemeClr val="tx2"/>
                </a:solidFill>
                <a:latin typeface="Times New Roman" panose="02020603050405020304" pitchFamily="18" charset="0"/>
              </a:rPr>
              <a:t>Activity diagram</a:t>
            </a:r>
            <a:endParaRPr lang="en-US" altLang="en-US" sz="2800" dirty="0">
              <a:solidFill>
                <a:schemeClr val="tx2"/>
              </a:solidFill>
              <a:latin typeface="Times New Roman" panose="02020603050405020304" pitchFamily="18" charset="0"/>
            </a:endParaRPr>
          </a:p>
        </p:txBody>
      </p:sp>
      <p:pic>
        <p:nvPicPr>
          <p:cNvPr id="37891"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60526" y="838201"/>
            <a:ext cx="8977313" cy="571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58128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ChangeArrowheads="1"/>
          </p:cNvSpPr>
          <p:nvPr/>
        </p:nvSpPr>
        <p:spPr bwMode="blackWhite">
          <a:xfrm>
            <a:off x="464024" y="0"/>
            <a:ext cx="3733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b="1" dirty="0">
                <a:solidFill>
                  <a:schemeClr val="tx2"/>
                </a:solidFill>
                <a:latin typeface="Times New Roman" panose="02020603050405020304" pitchFamily="18" charset="0"/>
              </a:rPr>
              <a:t>Activity diagram</a:t>
            </a:r>
            <a:endParaRPr lang="en-US" altLang="en-US" sz="2800" dirty="0">
              <a:solidFill>
                <a:schemeClr val="tx2"/>
              </a:solidFill>
              <a:latin typeface="Times New Roman" panose="02020603050405020304" pitchFamily="18" charset="0"/>
            </a:endParaRPr>
          </a:p>
        </p:txBody>
      </p:sp>
      <p:pic>
        <p:nvPicPr>
          <p:cNvPr id="3993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990601"/>
            <a:ext cx="8453438" cy="559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15573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81192" y="982639"/>
            <a:ext cx="7772400" cy="664192"/>
          </a:xfrm>
        </p:spPr>
        <p:txBody>
          <a:bodyPr/>
          <a:lstStyle/>
          <a:p>
            <a:pPr eaLnBrk="1" hangingPunct="1"/>
            <a:r>
              <a:rPr lang="en-US" altLang="en-US" dirty="0" smtClean="0"/>
              <a:t>Swimlane diagram</a:t>
            </a:r>
          </a:p>
        </p:txBody>
      </p:sp>
      <p:sp>
        <p:nvSpPr>
          <p:cNvPr id="27651" name="Rectangle 3"/>
          <p:cNvSpPr>
            <a:spLocks noGrp="1" noChangeArrowheads="1"/>
          </p:cNvSpPr>
          <p:nvPr>
            <p:ph idx="1"/>
          </p:nvPr>
        </p:nvSpPr>
        <p:spPr>
          <a:xfrm>
            <a:off x="955343" y="2743200"/>
            <a:ext cx="9853684" cy="2678870"/>
          </a:xfrm>
        </p:spPr>
        <p:txBody>
          <a:bodyPr>
            <a:normAutofit/>
          </a:bodyPr>
          <a:lstStyle/>
          <a:p>
            <a:pPr marL="0" indent="0" algn="just">
              <a:spcBef>
                <a:spcPct val="0"/>
              </a:spcBef>
              <a:buNone/>
            </a:pPr>
            <a:r>
              <a:rPr lang="en-US" sz="3600" dirty="0"/>
              <a:t>Mapping Who Does What to </a:t>
            </a:r>
            <a:r>
              <a:rPr lang="en-US" sz="3600" dirty="0" smtClean="0"/>
              <a:t>Whom</a:t>
            </a:r>
          </a:p>
          <a:p>
            <a:pPr marL="324000" lvl="1" indent="0" algn="just">
              <a:spcBef>
                <a:spcPct val="0"/>
              </a:spcBef>
              <a:buNone/>
            </a:pPr>
            <a:r>
              <a:rPr lang="en-US" sz="2600" dirty="0" smtClean="0"/>
              <a:t>You are assigning a responsibility to an actor.</a:t>
            </a:r>
          </a:p>
          <a:p>
            <a:pPr marL="324000" lvl="1" indent="0" algn="just">
              <a:spcBef>
                <a:spcPct val="0"/>
              </a:spcBef>
              <a:buNone/>
            </a:pPr>
            <a:r>
              <a:rPr lang="en-US" sz="2600" dirty="0" smtClean="0"/>
              <a:t>Note</a:t>
            </a:r>
            <a:r>
              <a:rPr lang="en-US" sz="2600" dirty="0"/>
              <a:t>, we did not say to an object - to an actor.</a:t>
            </a:r>
            <a:endParaRPr lang="en-US" altLang="en-US" sz="2600" dirty="0"/>
          </a:p>
        </p:txBody>
      </p:sp>
    </p:spTree>
    <p:extLst>
      <p:ext uri="{BB962C8B-B14F-4D97-AF65-F5344CB8AC3E}">
        <p14:creationId xmlns:p14="http://schemas.microsoft.com/office/powerpoint/2010/main" val="26963001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ChangeArrowheads="1"/>
          </p:cNvSpPr>
          <p:nvPr/>
        </p:nvSpPr>
        <p:spPr bwMode="blackWhite">
          <a:xfrm>
            <a:off x="428768" y="0"/>
            <a:ext cx="3733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b="1" dirty="0" smtClean="0">
                <a:solidFill>
                  <a:schemeClr val="tx2"/>
                </a:solidFill>
                <a:latin typeface="Times New Roman" panose="02020603050405020304" pitchFamily="18" charset="0"/>
              </a:rPr>
              <a:t>Swimlane Diagram</a:t>
            </a:r>
            <a:endParaRPr lang="en-US" altLang="en-US" sz="2800" dirty="0">
              <a:solidFill>
                <a:schemeClr val="tx2"/>
              </a:solidFill>
              <a:latin typeface="Times New Roman" panose="02020603050405020304" pitchFamily="18" charset="0"/>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7540" y="475395"/>
            <a:ext cx="6973790" cy="6382605"/>
          </a:xfrm>
          <a:prstGeom prst="rect">
            <a:avLst/>
          </a:prstGeom>
        </p:spPr>
      </p:pic>
    </p:spTree>
    <p:extLst>
      <p:ext uri="{BB962C8B-B14F-4D97-AF65-F5344CB8AC3E}">
        <p14:creationId xmlns:p14="http://schemas.microsoft.com/office/powerpoint/2010/main" val="28928614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81192" y="982639"/>
            <a:ext cx="7772400" cy="664192"/>
          </a:xfrm>
        </p:spPr>
        <p:txBody>
          <a:bodyPr/>
          <a:lstStyle/>
          <a:p>
            <a:pPr eaLnBrk="1" hangingPunct="1"/>
            <a:r>
              <a:rPr lang="en-US" altLang="en-US" dirty="0" smtClean="0"/>
              <a:t>State Machine Diagram</a:t>
            </a:r>
          </a:p>
        </p:txBody>
      </p:sp>
      <p:sp>
        <p:nvSpPr>
          <p:cNvPr id="27651" name="Rectangle 3"/>
          <p:cNvSpPr>
            <a:spLocks noGrp="1" noChangeArrowheads="1"/>
          </p:cNvSpPr>
          <p:nvPr>
            <p:ph idx="1"/>
          </p:nvPr>
        </p:nvSpPr>
        <p:spPr>
          <a:xfrm>
            <a:off x="1132764" y="2361062"/>
            <a:ext cx="9853684" cy="3507475"/>
          </a:xfrm>
        </p:spPr>
        <p:txBody>
          <a:bodyPr>
            <a:normAutofit/>
          </a:bodyPr>
          <a:lstStyle/>
          <a:p>
            <a:pPr algn="just">
              <a:spcBef>
                <a:spcPct val="0"/>
              </a:spcBef>
            </a:pPr>
            <a:r>
              <a:rPr lang="en-US" sz="2400" dirty="0"/>
              <a:t>A state machine diagram models dynamic behavior. </a:t>
            </a:r>
            <a:endParaRPr lang="en-US" sz="2400" dirty="0" smtClean="0"/>
          </a:p>
          <a:p>
            <a:pPr algn="just">
              <a:spcBef>
                <a:spcPct val="0"/>
              </a:spcBef>
            </a:pPr>
            <a:endParaRPr lang="en-US" sz="2400" dirty="0" smtClean="0"/>
          </a:p>
          <a:p>
            <a:pPr algn="just">
              <a:spcBef>
                <a:spcPct val="0"/>
              </a:spcBef>
            </a:pPr>
            <a:r>
              <a:rPr lang="en-US" sz="2400" dirty="0" smtClean="0"/>
              <a:t>It </a:t>
            </a:r>
            <a:r>
              <a:rPr lang="en-US" sz="2400" dirty="0"/>
              <a:t>specifies the sequence of states in which an object can exist: </a:t>
            </a:r>
            <a:endParaRPr lang="en-US" sz="2400" dirty="0" smtClean="0"/>
          </a:p>
          <a:p>
            <a:pPr algn="just">
              <a:spcBef>
                <a:spcPct val="0"/>
              </a:spcBef>
            </a:pPr>
            <a:endParaRPr lang="en-US" sz="2400" dirty="0" smtClean="0"/>
          </a:p>
          <a:p>
            <a:pPr algn="just">
              <a:spcBef>
                <a:spcPct val="0"/>
              </a:spcBef>
            </a:pPr>
            <a:r>
              <a:rPr lang="en-US" sz="2400" dirty="0" smtClean="0"/>
              <a:t>The </a:t>
            </a:r>
            <a:r>
              <a:rPr lang="en-US" sz="2400" dirty="0"/>
              <a:t>events and conditions that cause the object to reach those </a:t>
            </a:r>
            <a:r>
              <a:rPr lang="en-US" sz="2400" dirty="0" smtClean="0"/>
              <a:t>states.</a:t>
            </a:r>
          </a:p>
          <a:p>
            <a:pPr algn="just">
              <a:spcBef>
                <a:spcPct val="0"/>
              </a:spcBef>
            </a:pPr>
            <a:endParaRPr lang="en-US" sz="2400" dirty="0" smtClean="0"/>
          </a:p>
          <a:p>
            <a:pPr algn="just">
              <a:spcBef>
                <a:spcPct val="0"/>
              </a:spcBef>
            </a:pPr>
            <a:r>
              <a:rPr lang="en-US" sz="2400" dirty="0" smtClean="0"/>
              <a:t>The </a:t>
            </a:r>
            <a:r>
              <a:rPr lang="en-US" sz="2400" dirty="0"/>
              <a:t>actions that take place when those states are </a:t>
            </a:r>
            <a:r>
              <a:rPr lang="en-US" sz="2400" dirty="0" smtClean="0"/>
              <a:t>reached. </a:t>
            </a:r>
            <a:endParaRPr lang="en-US" altLang="en-US" sz="2400" dirty="0"/>
          </a:p>
        </p:txBody>
      </p:sp>
    </p:spTree>
    <p:extLst>
      <p:ext uri="{BB962C8B-B14F-4D97-AF65-F5344CB8AC3E}">
        <p14:creationId xmlns:p14="http://schemas.microsoft.com/office/powerpoint/2010/main" val="38295559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81192" y="982639"/>
            <a:ext cx="7772400" cy="664192"/>
          </a:xfrm>
        </p:spPr>
        <p:txBody>
          <a:bodyPr/>
          <a:lstStyle/>
          <a:p>
            <a:pPr eaLnBrk="1" hangingPunct="1"/>
            <a:r>
              <a:rPr lang="en-US" altLang="en-US" dirty="0" smtClean="0"/>
              <a:t>Element of State Machine Diagram</a:t>
            </a:r>
          </a:p>
        </p:txBody>
      </p:sp>
      <p:sp>
        <p:nvSpPr>
          <p:cNvPr id="27651" name="Rectangle 3"/>
          <p:cNvSpPr>
            <a:spLocks noGrp="1" noChangeArrowheads="1"/>
          </p:cNvSpPr>
          <p:nvPr>
            <p:ph idx="1"/>
          </p:nvPr>
        </p:nvSpPr>
        <p:spPr>
          <a:xfrm>
            <a:off x="832513" y="4419029"/>
            <a:ext cx="6878472" cy="1405720"/>
          </a:xfrm>
        </p:spPr>
        <p:txBody>
          <a:bodyPr>
            <a:normAutofit fontScale="92500"/>
          </a:bodyPr>
          <a:lstStyle/>
          <a:p>
            <a:pPr algn="just">
              <a:spcBef>
                <a:spcPct val="0"/>
              </a:spcBef>
            </a:pPr>
            <a:r>
              <a:rPr lang="en-US" sz="2400" dirty="0"/>
              <a:t>An object has state, behavior, and a unique </a:t>
            </a:r>
            <a:r>
              <a:rPr lang="en-US" sz="2400" dirty="0" smtClean="0"/>
              <a:t>identity.</a:t>
            </a:r>
          </a:p>
          <a:p>
            <a:pPr algn="just">
              <a:spcBef>
                <a:spcPct val="0"/>
              </a:spcBef>
            </a:pPr>
            <a:endParaRPr lang="en-US" sz="2400" dirty="0" smtClean="0"/>
          </a:p>
          <a:p>
            <a:pPr algn="just">
              <a:spcBef>
                <a:spcPct val="0"/>
              </a:spcBef>
            </a:pPr>
            <a:r>
              <a:rPr lang="en-US" sz="2400" dirty="0"/>
              <a:t>An object goes through various states during its </a:t>
            </a:r>
            <a:r>
              <a:rPr lang="en-US" sz="2400" dirty="0" smtClean="0"/>
              <a:t>lifespan. </a:t>
            </a:r>
            <a:endParaRPr lang="en-US" altLang="en-US" sz="2400" dirty="0"/>
          </a:p>
        </p:txBody>
      </p:sp>
      <p:sp>
        <p:nvSpPr>
          <p:cNvPr id="4" name="Rectangle 3"/>
          <p:cNvSpPr txBox="1">
            <a:spLocks noChangeArrowheads="1"/>
          </p:cNvSpPr>
          <p:nvPr/>
        </p:nvSpPr>
        <p:spPr>
          <a:xfrm>
            <a:off x="1066799" y="2222879"/>
            <a:ext cx="1897039" cy="155357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spcBef>
                <a:spcPct val="0"/>
              </a:spcBef>
            </a:pPr>
            <a:r>
              <a:rPr lang="en-US" sz="2400" dirty="0" smtClean="0"/>
              <a:t>States</a:t>
            </a:r>
          </a:p>
          <a:p>
            <a:pPr algn="just">
              <a:spcBef>
                <a:spcPct val="0"/>
              </a:spcBef>
            </a:pPr>
            <a:r>
              <a:rPr lang="en-US" altLang="en-US" sz="2400" dirty="0" smtClean="0"/>
              <a:t>Events </a:t>
            </a:r>
          </a:p>
          <a:p>
            <a:pPr algn="just">
              <a:spcBef>
                <a:spcPct val="0"/>
              </a:spcBef>
            </a:pPr>
            <a:r>
              <a:rPr lang="en-US" altLang="en-US" sz="2400" dirty="0" smtClean="0"/>
              <a:t>Transition</a:t>
            </a:r>
            <a:endParaRPr lang="en-US" altLang="en-US" sz="2400"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5451" y="1976651"/>
            <a:ext cx="4115374" cy="4563112"/>
          </a:xfrm>
          <a:prstGeom prst="rect">
            <a:avLst/>
          </a:prstGeom>
        </p:spPr>
      </p:pic>
    </p:spTree>
    <p:extLst>
      <p:ext uri="{BB962C8B-B14F-4D97-AF65-F5344CB8AC3E}">
        <p14:creationId xmlns:p14="http://schemas.microsoft.com/office/powerpoint/2010/main" val="25310463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66382" y="597089"/>
            <a:ext cx="7772400" cy="1143000"/>
          </a:xfrm>
          <a:noFill/>
          <a:ln/>
        </p:spPr>
        <p:txBody>
          <a:bodyPr>
            <a:normAutofit/>
          </a:bodyPr>
          <a:lstStyle/>
          <a:p>
            <a:pPr eaLnBrk="0" hangingPunct="0"/>
            <a:r>
              <a:rPr lang="en-US" sz="3200" dirty="0"/>
              <a:t>The Requirements Process</a:t>
            </a:r>
            <a:br>
              <a:rPr lang="en-US" sz="3200" dirty="0"/>
            </a:br>
            <a:r>
              <a:rPr lang="en-US" sz="3200" dirty="0" smtClean="0"/>
              <a:t>(</a:t>
            </a:r>
            <a:r>
              <a:rPr lang="en-US" sz="2000" dirty="0" smtClean="0"/>
              <a:t>Process </a:t>
            </a:r>
            <a:r>
              <a:rPr lang="en-US" sz="2000" dirty="0"/>
              <a:t>for Capturing </a:t>
            </a:r>
            <a:r>
              <a:rPr lang="en-US" sz="2000" dirty="0" smtClean="0"/>
              <a:t>Requirements)</a:t>
            </a:r>
            <a:endParaRPr lang="en-US" sz="2000" dirty="0"/>
          </a:p>
        </p:txBody>
      </p:sp>
      <p:sp>
        <p:nvSpPr>
          <p:cNvPr id="8195" name="Rectangle 3"/>
          <p:cNvSpPr>
            <a:spLocks noGrp="1" noChangeArrowheads="1"/>
          </p:cNvSpPr>
          <p:nvPr>
            <p:ph type="body" idx="1"/>
          </p:nvPr>
        </p:nvSpPr>
        <p:spPr>
          <a:xfrm>
            <a:off x="321884" y="2161125"/>
            <a:ext cx="3071859" cy="3270683"/>
          </a:xfrm>
          <a:noFill/>
          <a:ln/>
        </p:spPr>
        <p:txBody>
          <a:bodyPr>
            <a:normAutofit/>
          </a:bodyPr>
          <a:lstStyle/>
          <a:p>
            <a:pPr eaLnBrk="0" hangingPunct="0">
              <a:lnSpc>
                <a:spcPct val="90000"/>
              </a:lnSpc>
              <a:buClr>
                <a:schemeClr val="tx2"/>
              </a:buClr>
              <a:buSzPct val="75000"/>
              <a:buFont typeface="Monotype Sorts" pitchFamily="2" charset="2"/>
              <a:buChar char="l"/>
            </a:pPr>
            <a:r>
              <a:rPr lang="en-US" sz="2400" dirty="0"/>
              <a:t>Performed by the req. analyst or system analyst</a:t>
            </a:r>
          </a:p>
          <a:p>
            <a:pPr eaLnBrk="0" hangingPunct="0">
              <a:lnSpc>
                <a:spcPct val="90000"/>
              </a:lnSpc>
              <a:buClr>
                <a:schemeClr val="tx2"/>
              </a:buClr>
              <a:buSzPct val="75000"/>
              <a:buFont typeface="Monotype Sorts" pitchFamily="2" charset="2"/>
              <a:buChar char="l"/>
            </a:pPr>
            <a:r>
              <a:rPr lang="en-US" sz="2400" dirty="0"/>
              <a:t>The final outcome is a Software Requirements Specification (SRS) document</a:t>
            </a:r>
          </a:p>
          <a:p>
            <a:pPr marL="0" indent="0" eaLnBrk="0" hangingPunct="0">
              <a:lnSpc>
                <a:spcPct val="90000"/>
              </a:lnSpc>
              <a:buClr>
                <a:schemeClr val="tx2"/>
              </a:buClr>
              <a:buSzPct val="75000"/>
              <a:buNone/>
            </a:pPr>
            <a:endParaRPr lang="en-US" sz="2400" dirty="0"/>
          </a:p>
        </p:txBody>
      </p:sp>
      <p:pic>
        <p:nvPicPr>
          <p:cNvPr id="2" name="Picture 1"/>
          <p:cNvPicPr>
            <a:picLocks noChangeAspect="1"/>
          </p:cNvPicPr>
          <p:nvPr/>
        </p:nvPicPr>
        <p:blipFill>
          <a:blip r:embed="rId3"/>
          <a:stretch>
            <a:fillRect/>
          </a:stretch>
        </p:blipFill>
        <p:spPr>
          <a:xfrm>
            <a:off x="3600142" y="2161126"/>
            <a:ext cx="8123285" cy="3912128"/>
          </a:xfrm>
          <a:prstGeom prst="rect">
            <a:avLst/>
          </a:prstGeom>
        </p:spPr>
      </p:pic>
    </p:spTree>
    <p:extLst>
      <p:ext uri="{BB962C8B-B14F-4D97-AF65-F5344CB8AC3E}">
        <p14:creationId xmlns:p14="http://schemas.microsoft.com/office/powerpoint/2010/main" val="31449908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0" y="982663"/>
            <a:ext cx="7772400" cy="663575"/>
          </a:xfrm>
        </p:spPr>
        <p:txBody>
          <a:bodyPr/>
          <a:lstStyle/>
          <a:p>
            <a:pPr eaLnBrk="1" hangingPunct="1"/>
            <a:r>
              <a:rPr lang="en-US" altLang="en-US" dirty="0" smtClean="0"/>
              <a:t>State Machine Diagram</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9677" y="498860"/>
            <a:ext cx="6387152" cy="6359140"/>
          </a:xfrm>
          <a:prstGeom prst="rect">
            <a:avLst/>
          </a:prstGeom>
        </p:spPr>
      </p:pic>
    </p:spTree>
    <p:extLst>
      <p:ext uri="{BB962C8B-B14F-4D97-AF65-F5344CB8AC3E}">
        <p14:creationId xmlns:p14="http://schemas.microsoft.com/office/powerpoint/2010/main" val="17691610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81192" y="982639"/>
            <a:ext cx="7772400" cy="664192"/>
          </a:xfrm>
        </p:spPr>
        <p:txBody>
          <a:bodyPr/>
          <a:lstStyle/>
          <a:p>
            <a:pPr eaLnBrk="1" hangingPunct="1"/>
            <a:r>
              <a:rPr lang="en-US" altLang="en-US" dirty="0" smtClean="0"/>
              <a:t>Sequence diagram</a:t>
            </a:r>
          </a:p>
        </p:txBody>
      </p:sp>
      <p:sp>
        <p:nvSpPr>
          <p:cNvPr id="27651" name="Rectangle 3"/>
          <p:cNvSpPr>
            <a:spLocks noGrp="1" noChangeArrowheads="1"/>
          </p:cNvSpPr>
          <p:nvPr>
            <p:ph idx="1"/>
          </p:nvPr>
        </p:nvSpPr>
        <p:spPr>
          <a:xfrm>
            <a:off x="1132764" y="2361062"/>
            <a:ext cx="9853684" cy="3507475"/>
          </a:xfrm>
        </p:spPr>
        <p:txBody>
          <a:bodyPr>
            <a:normAutofit/>
          </a:bodyPr>
          <a:lstStyle/>
          <a:p>
            <a:pPr algn="just">
              <a:spcBef>
                <a:spcPct val="0"/>
              </a:spcBef>
            </a:pPr>
            <a:r>
              <a:rPr lang="en-US" sz="2400" dirty="0"/>
              <a:t>A </a:t>
            </a:r>
            <a:r>
              <a:rPr lang="en-US" sz="2400" b="1" dirty="0"/>
              <a:t>sequence diagram</a:t>
            </a:r>
            <a:r>
              <a:rPr lang="en-US" sz="2400" dirty="0"/>
              <a:t> shows object </a:t>
            </a:r>
            <a:r>
              <a:rPr lang="en-US" sz="2400" dirty="0" smtClean="0"/>
              <a:t>interactions. </a:t>
            </a:r>
          </a:p>
          <a:p>
            <a:pPr algn="just">
              <a:spcBef>
                <a:spcPct val="0"/>
              </a:spcBef>
            </a:pPr>
            <a:endParaRPr lang="en-US" sz="2400" dirty="0" smtClean="0"/>
          </a:p>
          <a:p>
            <a:pPr algn="just">
              <a:spcBef>
                <a:spcPct val="0"/>
              </a:spcBef>
            </a:pPr>
            <a:r>
              <a:rPr lang="en-US" sz="2400" dirty="0" smtClean="0"/>
              <a:t>It </a:t>
            </a:r>
            <a:r>
              <a:rPr lang="en-US" sz="2400" dirty="0"/>
              <a:t>depicts the objects involved in the scenario and the sequence of messages exchanged between the objects needed to carry out the functionality of the scenario.</a:t>
            </a:r>
            <a:endParaRPr lang="en-US" altLang="en-US" sz="2400" dirty="0"/>
          </a:p>
        </p:txBody>
      </p:sp>
    </p:spTree>
    <p:extLst>
      <p:ext uri="{BB962C8B-B14F-4D97-AF65-F5344CB8AC3E}">
        <p14:creationId xmlns:p14="http://schemas.microsoft.com/office/powerpoint/2010/main" val="29759076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1"/>
          <p:cNvPicPr>
            <a:picLocks noChangeAspect="1"/>
          </p:cNvPicPr>
          <p:nvPr/>
        </p:nvPicPr>
        <p:blipFill>
          <a:blip r:embed="rId3">
            <a:extLst>
              <a:ext uri="{28A0092B-C50C-407E-A947-70E740481C1C}">
                <a14:useLocalDpi xmlns:a14="http://schemas.microsoft.com/office/drawing/2010/main" val="0"/>
              </a:ext>
            </a:extLst>
          </a:blip>
          <a:srcRect b="4623"/>
          <a:stretch>
            <a:fillRect/>
          </a:stretch>
        </p:blipFill>
        <p:spPr bwMode="auto">
          <a:xfrm>
            <a:off x="1981200" y="152400"/>
            <a:ext cx="83058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93533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System Sequence Diagram</a:t>
            </a:r>
            <a:endParaRPr lang="en-US" dirty="0"/>
          </a:p>
        </p:txBody>
      </p:sp>
      <p:pic>
        <p:nvPicPr>
          <p:cNvPr id="7" name="Picture 6"/>
          <p:cNvPicPr>
            <a:picLocks noChangeAspect="1"/>
          </p:cNvPicPr>
          <p:nvPr/>
        </p:nvPicPr>
        <p:blipFill>
          <a:blip r:embed="rId2"/>
          <a:stretch>
            <a:fillRect/>
          </a:stretch>
        </p:blipFill>
        <p:spPr>
          <a:xfrm>
            <a:off x="459853" y="2362201"/>
            <a:ext cx="11272294" cy="4052247"/>
          </a:xfrm>
          <a:prstGeom prst="rect">
            <a:avLst/>
          </a:prstGeom>
        </p:spPr>
      </p:pic>
    </p:spTree>
    <p:extLst>
      <p:ext uri="{BB962C8B-B14F-4D97-AF65-F5344CB8AC3E}">
        <p14:creationId xmlns:p14="http://schemas.microsoft.com/office/powerpoint/2010/main" val="33448795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512953" y="2316968"/>
            <a:ext cx="10993549" cy="605294"/>
          </a:xfrm>
          <a:noFill/>
        </p:spPr>
        <p:txBody>
          <a:bodyPr vert="horz" wrap="square" lIns="63500" tIns="25400" rIns="63500" bIns="25400" rtlCol="0" anchor="t">
            <a:spAutoFit/>
          </a:bodyPr>
          <a:lstStyle/>
          <a:p>
            <a:r>
              <a:rPr lang="en-US" altLang="en-US" dirty="0">
                <a:solidFill>
                  <a:schemeClr val="tx1"/>
                </a:solidFill>
              </a:rPr>
              <a:t>Design </a:t>
            </a:r>
            <a:r>
              <a:rPr lang="en-US" altLang="en-US" dirty="0" smtClean="0">
                <a:solidFill>
                  <a:schemeClr val="tx1"/>
                </a:solidFill>
              </a:rPr>
              <a:t>principles</a:t>
            </a:r>
            <a:endParaRPr lang="en-US" altLang="en-US" sz="3600" dirty="0" smtClean="0">
              <a:solidFill>
                <a:schemeClr val="tx1"/>
              </a:solidFill>
            </a:endParaRPr>
          </a:p>
        </p:txBody>
      </p:sp>
    </p:spTree>
    <p:extLst>
      <p:ext uri="{BB962C8B-B14F-4D97-AF65-F5344CB8AC3E}">
        <p14:creationId xmlns:p14="http://schemas.microsoft.com/office/powerpoint/2010/main" val="308069201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28272" y="1055428"/>
            <a:ext cx="3829575" cy="605294"/>
          </a:xfrm>
          <a:noFill/>
        </p:spPr>
        <p:txBody>
          <a:bodyPr vert="horz" wrap="none" lIns="63500" tIns="25400" rIns="63500" bIns="25400" rtlCol="0" anchor="t">
            <a:spAutoFit/>
          </a:bodyPr>
          <a:lstStyle/>
          <a:p>
            <a:pPr eaLnBrk="1" hangingPunct="1"/>
            <a:r>
              <a:rPr lang="en-US" altLang="en-US" smtClean="0"/>
              <a:t>Design Principles</a:t>
            </a:r>
          </a:p>
        </p:txBody>
      </p:sp>
      <p:sp>
        <p:nvSpPr>
          <p:cNvPr id="7171" name="Rectangle 3"/>
          <p:cNvSpPr>
            <a:spLocks noGrp="1" noChangeArrowheads="1"/>
          </p:cNvSpPr>
          <p:nvPr>
            <p:ph idx="1"/>
          </p:nvPr>
        </p:nvSpPr>
        <p:spPr>
          <a:xfrm>
            <a:off x="2209800" y="1457326"/>
            <a:ext cx="8001000" cy="4714875"/>
          </a:xfrm>
        </p:spPr>
        <p:txBody>
          <a:bodyPr vert="horz" lIns="90487" tIns="44450" rIns="90487" bIns="44450" rtlCol="0">
            <a:normAutofit lnSpcReduction="10000"/>
          </a:bodyPr>
          <a:lstStyle/>
          <a:p>
            <a:pPr marL="0" indent="0">
              <a:buNone/>
            </a:pPr>
            <a:endParaRPr lang="en-US" altLang="en-US" sz="2400" b="1" dirty="0"/>
          </a:p>
          <a:p>
            <a:pPr marL="0" indent="0">
              <a:buNone/>
            </a:pPr>
            <a:endParaRPr lang="en-US" altLang="en-US" sz="2400" b="1" dirty="0"/>
          </a:p>
          <a:p>
            <a:pPr marL="0" indent="0">
              <a:buNone/>
            </a:pPr>
            <a:r>
              <a:rPr lang="en-US" altLang="en-US" sz="2400" b="1" dirty="0"/>
              <a:t>1- The design process should not suffer from “tunnel vision.” </a:t>
            </a:r>
          </a:p>
          <a:p>
            <a:pPr marL="0" indent="0">
              <a:buNone/>
            </a:pPr>
            <a:endParaRPr lang="en-US" altLang="en-US" sz="2400" b="1" dirty="0"/>
          </a:p>
          <a:p>
            <a:pPr marL="0" indent="0" algn="just">
              <a:buNone/>
            </a:pPr>
            <a:r>
              <a:rPr lang="en-US" altLang="en-US" sz="2200" dirty="0">
                <a:latin typeface="Calibri" panose="020F0502020204030204" pitchFamily="34" charset="0"/>
                <a:cs typeface="Calibri" panose="020F0502020204030204" pitchFamily="34" charset="0"/>
              </a:rPr>
              <a:t>A good designer should consider alternative approaches, judging each based on the requirements of the problem, the resources available to do the job, and the design concepts.</a:t>
            </a:r>
          </a:p>
          <a:p>
            <a:pPr marL="0" indent="0" algn="just">
              <a:buNone/>
            </a:pPr>
            <a:endParaRPr lang="en-US" altLang="en-US" sz="2400" dirty="0"/>
          </a:p>
          <a:p>
            <a:pPr marL="0" indent="0" algn="just">
              <a:buNone/>
            </a:pPr>
            <a:r>
              <a:rPr lang="en-US" altLang="en-US" sz="2400" b="1" dirty="0"/>
              <a:t>2- The design should be traceable to the analysis model. </a:t>
            </a:r>
          </a:p>
          <a:p>
            <a:pPr marL="0" indent="0" algn="just">
              <a:buNone/>
            </a:pPr>
            <a:endParaRPr lang="en-US" altLang="en-US" sz="2400" dirty="0"/>
          </a:p>
        </p:txBody>
      </p:sp>
    </p:spTree>
    <p:extLst>
      <p:ext uri="{BB962C8B-B14F-4D97-AF65-F5344CB8AC3E}">
        <p14:creationId xmlns:p14="http://schemas.microsoft.com/office/powerpoint/2010/main" val="32119082"/>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91795" y="1014484"/>
            <a:ext cx="3829575" cy="605294"/>
          </a:xfrm>
          <a:noFill/>
        </p:spPr>
        <p:txBody>
          <a:bodyPr vert="horz" wrap="none" lIns="63500" tIns="25400" rIns="63500" bIns="25400" rtlCol="0" anchor="t">
            <a:spAutoFit/>
          </a:bodyPr>
          <a:lstStyle/>
          <a:p>
            <a:pPr eaLnBrk="1" hangingPunct="1"/>
            <a:r>
              <a:rPr lang="en-US" altLang="en-US" dirty="0" smtClean="0"/>
              <a:t>Design Principles</a:t>
            </a:r>
          </a:p>
        </p:txBody>
      </p:sp>
      <p:sp>
        <p:nvSpPr>
          <p:cNvPr id="8195" name="Rectangle 3"/>
          <p:cNvSpPr>
            <a:spLocks noGrp="1" noChangeArrowheads="1"/>
          </p:cNvSpPr>
          <p:nvPr>
            <p:ph idx="1"/>
          </p:nvPr>
        </p:nvSpPr>
        <p:spPr>
          <a:xfrm>
            <a:off x="2209800" y="1457326"/>
            <a:ext cx="8001000" cy="4714875"/>
          </a:xfrm>
        </p:spPr>
        <p:txBody>
          <a:bodyPr vert="horz" lIns="90487" tIns="44450" rIns="90487" bIns="44450" rtlCol="0">
            <a:normAutofit/>
          </a:bodyPr>
          <a:lstStyle/>
          <a:p>
            <a:pPr marL="0" indent="0">
              <a:buNone/>
            </a:pPr>
            <a:endParaRPr lang="en-US" altLang="en-US" sz="2400" b="1" dirty="0"/>
          </a:p>
          <a:p>
            <a:pPr marL="0" indent="0">
              <a:buNone/>
            </a:pPr>
            <a:r>
              <a:rPr lang="en-US" altLang="en-US" sz="2400" b="1" dirty="0"/>
              <a:t>3- The design should not reinvent the wheel. </a:t>
            </a:r>
          </a:p>
          <a:p>
            <a:pPr marL="0" indent="0" algn="just">
              <a:buNone/>
            </a:pPr>
            <a:endParaRPr lang="en-US" altLang="en-US" sz="1000" dirty="0"/>
          </a:p>
          <a:p>
            <a:pPr algn="just"/>
            <a:r>
              <a:rPr lang="en-US" altLang="en-US" sz="2400" dirty="0">
                <a:latin typeface="Calibri" panose="020F0502020204030204" pitchFamily="34" charset="0"/>
                <a:cs typeface="Calibri" panose="020F0502020204030204" pitchFamily="34" charset="0"/>
              </a:rPr>
              <a:t>Systems are constructed using a set of design patterns.</a:t>
            </a:r>
          </a:p>
          <a:p>
            <a:pPr algn="just"/>
            <a:endParaRPr lang="en-US" altLang="en-US" sz="800" dirty="0">
              <a:latin typeface="Calibri" panose="020F0502020204030204" pitchFamily="34" charset="0"/>
              <a:cs typeface="Calibri" panose="020F0502020204030204" pitchFamily="34" charset="0"/>
            </a:endParaRPr>
          </a:p>
          <a:p>
            <a:pPr algn="just"/>
            <a:r>
              <a:rPr lang="en-US" altLang="en-US" sz="2400" dirty="0">
                <a:latin typeface="Calibri" panose="020F0502020204030204" pitchFamily="34" charset="0"/>
                <a:cs typeface="Calibri" panose="020F0502020204030204" pitchFamily="34" charset="0"/>
              </a:rPr>
              <a:t>These patterns should always be chosen as an alternative to reinvention. </a:t>
            </a:r>
          </a:p>
          <a:p>
            <a:pPr algn="just"/>
            <a:endParaRPr lang="en-US" altLang="en-US" sz="1000" dirty="0">
              <a:latin typeface="Calibri" panose="020F0502020204030204" pitchFamily="34" charset="0"/>
              <a:cs typeface="Calibri" panose="020F0502020204030204" pitchFamily="34" charset="0"/>
            </a:endParaRPr>
          </a:p>
          <a:p>
            <a:pPr algn="just"/>
            <a:r>
              <a:rPr lang="en-US" altLang="en-US" sz="2400" dirty="0">
                <a:latin typeface="Calibri" panose="020F0502020204030204" pitchFamily="34" charset="0"/>
                <a:cs typeface="Calibri" panose="020F0502020204030204" pitchFamily="34" charset="0"/>
              </a:rPr>
              <a:t>Time is short and resources are limited! </a:t>
            </a:r>
          </a:p>
        </p:txBody>
      </p:sp>
    </p:spTree>
    <p:extLst>
      <p:ext uri="{BB962C8B-B14F-4D97-AF65-F5344CB8AC3E}">
        <p14:creationId xmlns:p14="http://schemas.microsoft.com/office/powerpoint/2010/main" val="2651872320"/>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82613" y="1028132"/>
            <a:ext cx="3829575" cy="605294"/>
          </a:xfrm>
          <a:noFill/>
        </p:spPr>
        <p:txBody>
          <a:bodyPr vert="horz" wrap="none" lIns="63500" tIns="25400" rIns="63500" bIns="25400" rtlCol="0" anchor="t">
            <a:spAutoFit/>
          </a:bodyPr>
          <a:lstStyle/>
          <a:p>
            <a:pPr eaLnBrk="1" hangingPunct="1"/>
            <a:r>
              <a:rPr lang="en-US" altLang="en-US" dirty="0" smtClean="0"/>
              <a:t>Design Principles</a:t>
            </a:r>
          </a:p>
        </p:txBody>
      </p:sp>
      <p:sp>
        <p:nvSpPr>
          <p:cNvPr id="7171" name="Rectangle 3"/>
          <p:cNvSpPr>
            <a:spLocks noGrp="1" noChangeArrowheads="1"/>
          </p:cNvSpPr>
          <p:nvPr>
            <p:ph idx="1"/>
          </p:nvPr>
        </p:nvSpPr>
        <p:spPr>
          <a:xfrm>
            <a:off x="2209800" y="1457326"/>
            <a:ext cx="8001000" cy="4714875"/>
          </a:xfrm>
        </p:spPr>
        <p:txBody>
          <a:bodyPr vert="horz" lIns="90487" tIns="44450" rIns="90487" bIns="44450" rtlCol="0">
            <a:normAutofit/>
          </a:bodyPr>
          <a:lstStyle/>
          <a:p>
            <a:pPr marL="0" indent="0">
              <a:buNone/>
              <a:defRPr/>
            </a:pPr>
            <a:endParaRPr lang="en-US" altLang="en-US" sz="2400" b="1" dirty="0">
              <a:latin typeface="Calibri" panose="020F0502020204030204" pitchFamily="34" charset="0"/>
              <a:cs typeface="Calibri" panose="020F0502020204030204" pitchFamily="34" charset="0"/>
            </a:endParaRPr>
          </a:p>
          <a:p>
            <a:pPr marL="0" indent="0" algn="just">
              <a:buNone/>
              <a:defRPr/>
            </a:pPr>
            <a:endParaRPr lang="en-US" altLang="en-US" sz="2400" b="1" dirty="0">
              <a:latin typeface="Calibri" panose="020F0502020204030204" pitchFamily="34" charset="0"/>
              <a:cs typeface="Calibri" panose="020F0502020204030204" pitchFamily="34" charset="0"/>
            </a:endParaRPr>
          </a:p>
          <a:p>
            <a:pPr marL="0" indent="0" algn="just">
              <a:buNone/>
              <a:defRPr/>
            </a:pPr>
            <a:r>
              <a:rPr lang="en-US" altLang="en-US" sz="2400" b="1" dirty="0">
                <a:latin typeface="Calibri" panose="020F0502020204030204" pitchFamily="34" charset="0"/>
                <a:cs typeface="Calibri" panose="020F0502020204030204" pitchFamily="34" charset="0"/>
              </a:rPr>
              <a:t>4- The design should “minimize the intellectual distance” between the software and the problem as it exists in the real world. </a:t>
            </a:r>
          </a:p>
          <a:p>
            <a:pPr marL="0" indent="0" algn="just">
              <a:buNone/>
              <a:defRPr/>
            </a:pPr>
            <a:endParaRPr lang="en-US" altLang="en-US" sz="2400" b="1" dirty="0">
              <a:latin typeface="Calibri" panose="020F0502020204030204" pitchFamily="34" charset="0"/>
              <a:cs typeface="Calibri" panose="020F0502020204030204" pitchFamily="34" charset="0"/>
            </a:endParaRPr>
          </a:p>
          <a:p>
            <a:pPr marL="0" indent="0">
              <a:lnSpc>
                <a:spcPct val="90000"/>
              </a:lnSpc>
              <a:buNone/>
              <a:defRPr/>
            </a:pPr>
            <a:r>
              <a:rPr lang="en-GB" sz="2400" b="1" dirty="0">
                <a:latin typeface="Calibri" panose="020F0502020204030204" pitchFamily="34" charset="0"/>
                <a:cs typeface="Calibri" panose="020F0502020204030204" pitchFamily="34" charset="0"/>
              </a:rPr>
              <a:t>5- The design should exhibit uniformity and integration</a:t>
            </a:r>
          </a:p>
          <a:p>
            <a:pPr>
              <a:defRPr/>
            </a:pPr>
            <a:endParaRPr lang="en-GB" sz="2400" dirty="0">
              <a:latin typeface="Calibri" panose="020F0502020204030204" pitchFamily="34" charset="0"/>
              <a:cs typeface="Calibri" panose="020F0502020204030204" pitchFamily="34" charset="0"/>
            </a:endParaRPr>
          </a:p>
          <a:p>
            <a:pPr marL="0" indent="0" algn="just">
              <a:buNone/>
              <a:defRPr/>
            </a:pPr>
            <a:endParaRPr lang="en-US" altLang="en-US" sz="2400" b="1" dirty="0">
              <a:latin typeface="Calibri" panose="020F0502020204030204" pitchFamily="34" charset="0"/>
              <a:cs typeface="Calibri" panose="020F0502020204030204" pitchFamily="34" charset="0"/>
            </a:endParaRPr>
          </a:p>
          <a:p>
            <a:pPr marL="0" indent="0">
              <a:buNone/>
              <a:defRPr/>
            </a:pPr>
            <a:endParaRPr lang="en-US" alt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19718568"/>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78147" y="959893"/>
            <a:ext cx="3829575" cy="605294"/>
          </a:xfrm>
          <a:noFill/>
        </p:spPr>
        <p:txBody>
          <a:bodyPr vert="horz" wrap="none" lIns="63500" tIns="25400" rIns="63500" bIns="25400" rtlCol="0" anchor="t">
            <a:spAutoFit/>
          </a:bodyPr>
          <a:lstStyle/>
          <a:p>
            <a:pPr eaLnBrk="1" hangingPunct="1"/>
            <a:r>
              <a:rPr lang="en-US" altLang="en-US" dirty="0" smtClean="0"/>
              <a:t>Design Principles</a:t>
            </a:r>
          </a:p>
        </p:txBody>
      </p:sp>
      <p:sp>
        <p:nvSpPr>
          <p:cNvPr id="7171" name="Rectangle 3"/>
          <p:cNvSpPr>
            <a:spLocks noGrp="1" noChangeArrowheads="1"/>
          </p:cNvSpPr>
          <p:nvPr>
            <p:ph idx="1"/>
          </p:nvPr>
        </p:nvSpPr>
        <p:spPr>
          <a:xfrm>
            <a:off x="2209800" y="1457326"/>
            <a:ext cx="8001000" cy="4714875"/>
          </a:xfrm>
        </p:spPr>
        <p:txBody>
          <a:bodyPr vert="horz" lIns="90487" tIns="44450" rIns="90487" bIns="44450" rtlCol="0">
            <a:normAutofit/>
          </a:bodyPr>
          <a:lstStyle/>
          <a:p>
            <a:pPr marL="457200" lvl="1" indent="0" algn="just">
              <a:buNone/>
              <a:defRPr/>
            </a:pPr>
            <a:endParaRPr lang="en-GB" sz="2400" dirty="0">
              <a:latin typeface="Calibri" panose="020F0502020204030204" pitchFamily="34" charset="0"/>
              <a:cs typeface="Calibri" panose="020F0502020204030204" pitchFamily="34" charset="0"/>
            </a:endParaRPr>
          </a:p>
          <a:p>
            <a:pPr algn="just">
              <a:defRPr/>
            </a:pPr>
            <a:endParaRPr lang="en-GB" sz="2400" dirty="0">
              <a:latin typeface="Calibri" panose="020F0502020204030204" pitchFamily="34" charset="0"/>
              <a:cs typeface="Calibri" panose="020F0502020204030204" pitchFamily="34" charset="0"/>
            </a:endParaRPr>
          </a:p>
          <a:p>
            <a:pPr marL="0" indent="0" algn="just">
              <a:buNone/>
              <a:defRPr/>
            </a:pPr>
            <a:r>
              <a:rPr lang="en-GB" sz="2400" b="1" dirty="0">
                <a:latin typeface="Calibri" panose="020F0502020204030204" pitchFamily="34" charset="0"/>
                <a:cs typeface="Calibri" panose="020F0502020204030204" pitchFamily="34" charset="0"/>
              </a:rPr>
              <a:t>6</a:t>
            </a:r>
            <a:r>
              <a:rPr lang="en-GB" sz="2400" b="1" dirty="0" smtClean="0">
                <a:latin typeface="Calibri" panose="020F0502020204030204" pitchFamily="34" charset="0"/>
                <a:cs typeface="Calibri" panose="020F0502020204030204" pitchFamily="34" charset="0"/>
              </a:rPr>
              <a:t>- </a:t>
            </a:r>
            <a:r>
              <a:rPr lang="en-GB" sz="2400" b="1" dirty="0">
                <a:latin typeface="Calibri" panose="020F0502020204030204" pitchFamily="34" charset="0"/>
                <a:cs typeface="Calibri" panose="020F0502020204030204" pitchFamily="34" charset="0"/>
              </a:rPr>
              <a:t>The design  should be structured to accommodate change </a:t>
            </a:r>
          </a:p>
          <a:p>
            <a:pPr marL="0" indent="0" algn="just">
              <a:buNone/>
              <a:defRPr/>
            </a:pPr>
            <a:endParaRPr lang="en-GB" sz="2400" b="1" dirty="0">
              <a:latin typeface="Calibri" panose="020F0502020204030204" pitchFamily="34" charset="0"/>
              <a:cs typeface="Calibri" panose="020F0502020204030204" pitchFamily="34" charset="0"/>
            </a:endParaRPr>
          </a:p>
          <a:p>
            <a:pPr marL="0" indent="0" algn="just">
              <a:buNone/>
              <a:defRPr/>
            </a:pPr>
            <a:r>
              <a:rPr lang="en-GB" sz="2400" b="1" dirty="0">
                <a:latin typeface="Calibri" panose="020F0502020204030204" pitchFamily="34" charset="0"/>
                <a:cs typeface="Calibri" panose="020F0502020204030204" pitchFamily="34" charset="0"/>
              </a:rPr>
              <a:t>7</a:t>
            </a:r>
            <a:r>
              <a:rPr lang="en-GB" sz="2400" b="1" dirty="0" smtClean="0">
                <a:latin typeface="Calibri" panose="020F0502020204030204" pitchFamily="34" charset="0"/>
                <a:cs typeface="Calibri" panose="020F0502020204030204" pitchFamily="34" charset="0"/>
              </a:rPr>
              <a:t>- </a:t>
            </a:r>
            <a:r>
              <a:rPr lang="en-GB" sz="2400" b="1" dirty="0">
                <a:latin typeface="Calibri" panose="020F0502020204030204" pitchFamily="34" charset="0"/>
                <a:cs typeface="Calibri" panose="020F0502020204030204" pitchFamily="34" charset="0"/>
              </a:rPr>
              <a:t>The design should be assessed for quality as it is being  created </a:t>
            </a:r>
            <a:endParaRPr 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22388743"/>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472010" y="2289674"/>
            <a:ext cx="10993549" cy="605294"/>
          </a:xfrm>
          <a:noFill/>
        </p:spPr>
        <p:txBody>
          <a:bodyPr vert="horz" wrap="square" lIns="63500" tIns="25400" rIns="63500" bIns="25400" rtlCol="0" anchor="t">
            <a:spAutoFit/>
          </a:bodyPr>
          <a:lstStyle/>
          <a:p>
            <a:r>
              <a:rPr lang="en-US" altLang="en-US" dirty="0">
                <a:solidFill>
                  <a:schemeClr val="tx1"/>
                </a:solidFill>
              </a:rPr>
              <a:t>Design Concepts</a:t>
            </a:r>
            <a:endParaRPr lang="en-US" altLang="en-US" sz="3600" dirty="0" smtClean="0">
              <a:solidFill>
                <a:schemeClr val="tx1"/>
              </a:solidFill>
            </a:endParaRPr>
          </a:p>
        </p:txBody>
      </p:sp>
    </p:spTree>
    <p:extLst>
      <p:ext uri="{BB962C8B-B14F-4D97-AF65-F5344CB8AC3E}">
        <p14:creationId xmlns:p14="http://schemas.microsoft.com/office/powerpoint/2010/main" val="42841948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581192" y="1020431"/>
            <a:ext cx="10227836" cy="1475013"/>
          </a:xfrm>
        </p:spPr>
        <p:txBody>
          <a:bodyPr/>
          <a:lstStyle/>
          <a:p>
            <a:pPr eaLnBrk="1" hangingPunct="1"/>
            <a:r>
              <a:rPr lang="en-US" altLang="en-US" dirty="0" smtClean="0"/>
              <a:t>Analysis Modeling</a:t>
            </a:r>
          </a:p>
        </p:txBody>
      </p:sp>
    </p:spTree>
    <p:extLst>
      <p:ext uri="{BB962C8B-B14F-4D97-AF65-F5344CB8AC3E}">
        <p14:creationId xmlns:p14="http://schemas.microsoft.com/office/powerpoint/2010/main" val="9377598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27798" y="1079952"/>
            <a:ext cx="7676782" cy="605294"/>
          </a:xfrm>
          <a:noFill/>
        </p:spPr>
        <p:txBody>
          <a:bodyPr vert="horz" wrap="none" lIns="63500" tIns="25400" rIns="63500" bIns="25400" rtlCol="0" anchor="t">
            <a:spAutoFit/>
          </a:bodyPr>
          <a:lstStyle/>
          <a:p>
            <a:pPr eaLnBrk="1" hangingPunct="1"/>
            <a:r>
              <a:rPr lang="en-US" altLang="en-US" dirty="0" smtClean="0"/>
              <a:t>Fundamental Concepts of Design</a:t>
            </a:r>
          </a:p>
        </p:txBody>
      </p:sp>
      <p:sp>
        <p:nvSpPr>
          <p:cNvPr id="14339" name="Rectangle 3"/>
          <p:cNvSpPr>
            <a:spLocks noGrp="1" noChangeArrowheads="1"/>
          </p:cNvSpPr>
          <p:nvPr>
            <p:ph idx="1"/>
          </p:nvPr>
        </p:nvSpPr>
        <p:spPr>
          <a:xfrm>
            <a:off x="2223448" y="2220463"/>
            <a:ext cx="8001000" cy="4029075"/>
          </a:xfrm>
        </p:spPr>
        <p:txBody>
          <a:bodyPr vert="horz" lIns="90487" tIns="44450" rIns="90487" bIns="44450" rtlCol="0">
            <a:normAutofit/>
          </a:bodyPr>
          <a:lstStyle/>
          <a:p>
            <a:pPr eaLnBrk="1" hangingPunct="1"/>
            <a:r>
              <a:rPr lang="en-US" altLang="en-US" sz="2400" b="1" dirty="0">
                <a:latin typeface="Calibri" panose="020F0502020204030204" pitchFamily="34" charset="0"/>
                <a:cs typeface="Calibri" panose="020F0502020204030204" pitchFamily="34" charset="0"/>
              </a:rPr>
              <a:t>abstraction</a:t>
            </a:r>
            <a:r>
              <a:rPr lang="en-US" altLang="en-US" sz="2400" dirty="0">
                <a:latin typeface="Calibri" panose="020F0502020204030204" pitchFamily="34" charset="0"/>
                <a:cs typeface="Calibri" panose="020F0502020204030204" pitchFamily="34" charset="0"/>
              </a:rPr>
              <a:t>—data, procedure, control</a:t>
            </a:r>
          </a:p>
          <a:p>
            <a:pPr eaLnBrk="1" hangingPunct="1"/>
            <a:r>
              <a:rPr lang="en-US" altLang="en-US" sz="2400" b="1" dirty="0">
                <a:latin typeface="Calibri" panose="020F0502020204030204" pitchFamily="34" charset="0"/>
                <a:cs typeface="Calibri" panose="020F0502020204030204" pitchFamily="34" charset="0"/>
              </a:rPr>
              <a:t>refinement</a:t>
            </a:r>
            <a:r>
              <a:rPr lang="en-US" altLang="en-US" sz="2400" dirty="0">
                <a:latin typeface="Calibri" panose="020F0502020204030204" pitchFamily="34" charset="0"/>
                <a:cs typeface="Calibri" panose="020F0502020204030204" pitchFamily="34" charset="0"/>
              </a:rPr>
              <a:t>—elaboration of detail for all abstractions</a:t>
            </a:r>
          </a:p>
          <a:p>
            <a:pPr eaLnBrk="1" hangingPunct="1"/>
            <a:r>
              <a:rPr lang="en-US" altLang="en-US" sz="2400" b="1" dirty="0">
                <a:latin typeface="Calibri" panose="020F0502020204030204" pitchFamily="34" charset="0"/>
                <a:cs typeface="Calibri" panose="020F0502020204030204" pitchFamily="34" charset="0"/>
              </a:rPr>
              <a:t>modularity</a:t>
            </a:r>
            <a:r>
              <a:rPr lang="en-US" altLang="en-US" sz="2400" dirty="0">
                <a:latin typeface="Calibri" panose="020F0502020204030204" pitchFamily="34" charset="0"/>
                <a:cs typeface="Calibri" panose="020F0502020204030204" pitchFamily="34" charset="0"/>
              </a:rPr>
              <a:t>—compartmentalization of data and function</a:t>
            </a:r>
          </a:p>
          <a:p>
            <a:pPr eaLnBrk="1" hangingPunct="1"/>
            <a:r>
              <a:rPr lang="en-US" altLang="en-US" sz="2400" b="1" dirty="0">
                <a:latin typeface="Calibri" panose="020F0502020204030204" pitchFamily="34" charset="0"/>
                <a:cs typeface="Calibri" panose="020F0502020204030204" pitchFamily="34" charset="0"/>
              </a:rPr>
              <a:t>architecture</a:t>
            </a:r>
            <a:r>
              <a:rPr lang="en-US" altLang="en-US" sz="2400" dirty="0">
                <a:latin typeface="Calibri" panose="020F0502020204030204" pitchFamily="34" charset="0"/>
                <a:cs typeface="Calibri" panose="020F0502020204030204" pitchFamily="34" charset="0"/>
              </a:rPr>
              <a:t>—overall structure of the software</a:t>
            </a:r>
          </a:p>
          <a:p>
            <a:pPr lvl="1" eaLnBrk="1" hangingPunct="1"/>
            <a:r>
              <a:rPr lang="en-US" altLang="en-US" sz="2000" dirty="0" smtClean="0">
                <a:latin typeface="Calibri" panose="020F0502020204030204" pitchFamily="34" charset="0"/>
                <a:cs typeface="Calibri" panose="020F0502020204030204" pitchFamily="34" charset="0"/>
              </a:rPr>
              <a:t>Styles </a:t>
            </a:r>
            <a:r>
              <a:rPr lang="en-US" altLang="en-US" sz="2000" dirty="0">
                <a:latin typeface="Calibri" panose="020F0502020204030204" pitchFamily="34" charset="0"/>
                <a:cs typeface="Calibri" panose="020F0502020204030204" pitchFamily="34" charset="0"/>
              </a:rPr>
              <a:t>and patterns</a:t>
            </a:r>
          </a:p>
          <a:p>
            <a:pPr eaLnBrk="1" hangingPunct="1"/>
            <a:r>
              <a:rPr lang="en-US" altLang="en-US" sz="2400" b="1" dirty="0">
                <a:latin typeface="Calibri" panose="020F0502020204030204" pitchFamily="34" charset="0"/>
                <a:cs typeface="Calibri" panose="020F0502020204030204" pitchFamily="34" charset="0"/>
              </a:rPr>
              <a:t>procedure</a:t>
            </a:r>
            <a:r>
              <a:rPr lang="en-US" altLang="en-US" sz="2400" dirty="0">
                <a:latin typeface="Calibri" panose="020F0502020204030204" pitchFamily="34" charset="0"/>
                <a:cs typeface="Calibri" panose="020F0502020204030204" pitchFamily="34" charset="0"/>
              </a:rPr>
              <a:t>—the algorithms that achieve function</a:t>
            </a:r>
          </a:p>
          <a:p>
            <a:pPr eaLnBrk="1" hangingPunct="1"/>
            <a:r>
              <a:rPr lang="en-US" altLang="en-US" sz="2400" b="1" dirty="0">
                <a:latin typeface="Calibri" panose="020F0502020204030204" pitchFamily="34" charset="0"/>
                <a:cs typeface="Calibri" panose="020F0502020204030204" pitchFamily="34" charset="0"/>
              </a:rPr>
              <a:t>hiding</a:t>
            </a:r>
            <a:r>
              <a:rPr lang="en-US" altLang="en-US" sz="2400" dirty="0">
                <a:latin typeface="Calibri" panose="020F0502020204030204" pitchFamily="34" charset="0"/>
                <a:cs typeface="Calibri" panose="020F0502020204030204" pitchFamily="34" charset="0"/>
              </a:rPr>
              <a:t>—controlled interfaces</a:t>
            </a:r>
          </a:p>
        </p:txBody>
      </p:sp>
    </p:spTree>
    <p:extLst>
      <p:ext uri="{BB962C8B-B14F-4D97-AF65-F5344CB8AC3E}">
        <p14:creationId xmlns:p14="http://schemas.microsoft.com/office/powerpoint/2010/main" val="2390619920"/>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30071" y="1029813"/>
            <a:ext cx="8229600" cy="639763"/>
          </a:xfrm>
          <a:noFill/>
        </p:spPr>
        <p:txBody>
          <a:bodyPr>
            <a:normAutofit/>
          </a:bodyPr>
          <a:lstStyle/>
          <a:p>
            <a:pPr eaLnBrk="1" hangingPunct="1"/>
            <a:r>
              <a:rPr lang="en-GB" altLang="en-US" dirty="0"/>
              <a:t>Abstraction</a:t>
            </a:r>
          </a:p>
        </p:txBody>
      </p:sp>
      <p:sp>
        <p:nvSpPr>
          <p:cNvPr id="2" name="Content Placeholder 1"/>
          <p:cNvSpPr>
            <a:spLocks noGrp="1"/>
          </p:cNvSpPr>
          <p:nvPr>
            <p:ph idx="1"/>
          </p:nvPr>
        </p:nvSpPr>
        <p:spPr>
          <a:xfrm>
            <a:off x="1640006" y="2188191"/>
            <a:ext cx="8610600" cy="3707642"/>
          </a:xfrm>
        </p:spPr>
        <p:txBody>
          <a:bodyPr>
            <a:normAutofit fontScale="85000" lnSpcReduction="20000"/>
          </a:bodyPr>
          <a:lstStyle/>
          <a:p>
            <a:pPr marL="0" indent="0" algn="just">
              <a:buNone/>
              <a:defRPr/>
            </a:pPr>
            <a:endParaRPr lang="en-US" sz="2400" dirty="0">
              <a:latin typeface="Calibri" panose="020F0502020204030204" pitchFamily="34" charset="0"/>
              <a:cs typeface="Calibri" panose="020F0502020204030204" pitchFamily="34" charset="0"/>
            </a:endParaRPr>
          </a:p>
          <a:p>
            <a:pPr marL="0" indent="0">
              <a:buNone/>
              <a:defRPr/>
            </a:pPr>
            <a:r>
              <a:rPr lang="en-US" sz="2400" b="1" i="1" dirty="0">
                <a:latin typeface="Calibri" panose="020F0502020204030204" pitchFamily="34" charset="0"/>
                <a:cs typeface="Calibri" panose="020F0502020204030204" pitchFamily="34" charset="0"/>
              </a:rPr>
              <a:t>“Capture only those details about an object that are relevant to current perspective”</a:t>
            </a:r>
          </a:p>
          <a:p>
            <a:pPr>
              <a:defRPr/>
            </a:pPr>
            <a:endParaRPr lang="en-US" sz="2400" dirty="0">
              <a:latin typeface="Calibri" panose="020F0502020204030204" pitchFamily="34" charset="0"/>
              <a:cs typeface="Calibri" panose="020F0502020204030204" pitchFamily="34" charset="0"/>
            </a:endParaRPr>
          </a:p>
          <a:p>
            <a:pPr marL="0" indent="0" algn="just">
              <a:buNone/>
              <a:defRPr/>
            </a:pPr>
            <a:r>
              <a:rPr lang="en-US" sz="2400" dirty="0">
                <a:latin typeface="Calibri" panose="020F0502020204030204" pitchFamily="34" charset="0"/>
                <a:cs typeface="Calibri" panose="020F0502020204030204" pitchFamily="34" charset="0"/>
              </a:rPr>
              <a:t>Suppose we want to implement abstraction for the following statement,</a:t>
            </a:r>
          </a:p>
          <a:p>
            <a:pPr marL="0" indent="0">
              <a:buNone/>
              <a:defRPr/>
            </a:pPr>
            <a:endParaRPr lang="en-US" sz="2400" dirty="0">
              <a:latin typeface="Calibri" panose="020F0502020204030204" pitchFamily="34" charset="0"/>
              <a:cs typeface="Calibri" panose="020F0502020204030204" pitchFamily="34" charset="0"/>
            </a:endParaRPr>
          </a:p>
          <a:p>
            <a:pPr marL="0" indent="0" algn="ctr">
              <a:buNone/>
              <a:defRPr/>
            </a:pPr>
            <a:r>
              <a:rPr lang="en-US" sz="2400" i="1" dirty="0">
                <a:latin typeface="Calibri" panose="020F0502020204030204" pitchFamily="34" charset="0"/>
                <a:cs typeface="Calibri" panose="020F0502020204030204" pitchFamily="34" charset="0"/>
              </a:rPr>
              <a:t>“Ali is a PhD student and teaches BS students”</a:t>
            </a:r>
            <a:endParaRPr lang="en-US" sz="2400" dirty="0">
              <a:latin typeface="Calibri" panose="020F0502020204030204" pitchFamily="34" charset="0"/>
              <a:cs typeface="Calibri" panose="020F0502020204030204" pitchFamily="34" charset="0"/>
            </a:endParaRPr>
          </a:p>
          <a:p>
            <a:pPr marL="0" indent="0">
              <a:buNone/>
              <a:defRPr/>
            </a:pPr>
            <a:endParaRPr lang="en-US" sz="2400" i="1" dirty="0">
              <a:latin typeface="Calibri" panose="020F0502020204030204" pitchFamily="34" charset="0"/>
              <a:cs typeface="Calibri" panose="020F0502020204030204" pitchFamily="34" charset="0"/>
            </a:endParaRPr>
          </a:p>
          <a:p>
            <a:pPr marL="0" indent="0">
              <a:buNone/>
              <a:defRPr/>
            </a:pPr>
            <a:r>
              <a:rPr lang="en-US" sz="2400" i="1" dirty="0">
                <a:latin typeface="Calibri" panose="020F0502020204030204" pitchFamily="34" charset="0"/>
                <a:cs typeface="Calibri" panose="020F0502020204030204" pitchFamily="34" charset="0"/>
              </a:rPr>
              <a:t>Here object Ali has two </a:t>
            </a:r>
            <a:r>
              <a:rPr lang="en-US" sz="2400" b="1" i="1" dirty="0">
                <a:latin typeface="Calibri" panose="020F0502020204030204" pitchFamily="34" charset="0"/>
                <a:cs typeface="Calibri" panose="020F0502020204030204" pitchFamily="34" charset="0"/>
              </a:rPr>
              <a:t>perspectives </a:t>
            </a:r>
            <a:r>
              <a:rPr lang="en-US" sz="2400" i="1" dirty="0">
                <a:latin typeface="Calibri" panose="020F0502020204030204" pitchFamily="34" charset="0"/>
                <a:cs typeface="Calibri" panose="020F0502020204030204" pitchFamily="34" charset="0"/>
              </a:rPr>
              <a:t>one is his </a:t>
            </a:r>
            <a:r>
              <a:rPr lang="en-US" sz="2400" b="1" i="1" dirty="0">
                <a:latin typeface="Calibri" panose="020F0502020204030204" pitchFamily="34" charset="0"/>
                <a:cs typeface="Calibri" panose="020F0502020204030204" pitchFamily="34" charset="0"/>
              </a:rPr>
              <a:t>student perspective </a:t>
            </a:r>
            <a:r>
              <a:rPr lang="en-US" sz="2400" i="1" dirty="0">
                <a:latin typeface="Calibri" panose="020F0502020204030204" pitchFamily="34" charset="0"/>
                <a:cs typeface="Calibri" panose="020F0502020204030204" pitchFamily="34" charset="0"/>
              </a:rPr>
              <a:t>and second is his</a:t>
            </a:r>
            <a:r>
              <a:rPr lang="en-US" sz="2400" dirty="0">
                <a:latin typeface="Calibri" panose="020F0502020204030204" pitchFamily="34" charset="0"/>
                <a:cs typeface="Calibri" panose="020F0502020204030204" pitchFamily="34" charset="0"/>
              </a:rPr>
              <a:t> </a:t>
            </a:r>
            <a:r>
              <a:rPr lang="en-US" sz="2400" b="1" i="1" dirty="0">
                <a:latin typeface="Calibri" panose="020F0502020204030204" pitchFamily="34" charset="0"/>
                <a:cs typeface="Calibri" panose="020F0502020204030204" pitchFamily="34" charset="0"/>
              </a:rPr>
              <a:t>teacher perspective.</a:t>
            </a:r>
          </a:p>
          <a:p>
            <a:pPr marL="0" indent="0" algn="just">
              <a:buNone/>
              <a:defRPr/>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5423769"/>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39253" y="1005633"/>
            <a:ext cx="8229600" cy="639763"/>
          </a:xfrm>
          <a:noFill/>
        </p:spPr>
        <p:txBody>
          <a:bodyPr>
            <a:normAutofit/>
          </a:bodyPr>
          <a:lstStyle/>
          <a:p>
            <a:pPr eaLnBrk="1" hangingPunct="1"/>
            <a:r>
              <a:rPr lang="en-GB" altLang="en-US" dirty="0"/>
              <a:t>Abstraction</a:t>
            </a:r>
          </a:p>
        </p:txBody>
      </p:sp>
      <p:sp>
        <p:nvSpPr>
          <p:cNvPr id="21507" name="Content Placeholder 1"/>
          <p:cNvSpPr>
            <a:spLocks noGrp="1"/>
          </p:cNvSpPr>
          <p:nvPr>
            <p:ph idx="1"/>
          </p:nvPr>
        </p:nvSpPr>
        <p:spPr>
          <a:xfrm>
            <a:off x="1790700" y="2129050"/>
            <a:ext cx="8610600" cy="1201004"/>
          </a:xfrm>
        </p:spPr>
        <p:txBody>
          <a:bodyPr>
            <a:normAutofit/>
          </a:bodyPr>
          <a:lstStyle/>
          <a:p>
            <a:pPr marL="0" indent="0" algn="just">
              <a:buNone/>
            </a:pPr>
            <a:endParaRPr lang="en-US" altLang="en-US" sz="2400" b="1" dirty="0"/>
          </a:p>
          <a:p>
            <a:pPr marL="0" indent="0" algn="just">
              <a:buNone/>
            </a:pPr>
            <a:r>
              <a:rPr lang="en-US" altLang="en-US" sz="2400" b="1" dirty="0"/>
              <a:t>A cat can be viewed with different perspectives</a:t>
            </a:r>
            <a:r>
              <a:rPr lang="en-US" altLang="en-US" sz="2400" b="1" dirty="0" smtClean="0"/>
              <a:t>.</a:t>
            </a:r>
            <a:endParaRPr lang="en-US" altLang="en-US" sz="2400" b="1" dirty="0"/>
          </a:p>
          <a:p>
            <a:pPr marL="0" indent="0" algn="just">
              <a:buNone/>
            </a:pPr>
            <a:endParaRPr lang="en-US" altLang="en-US" sz="2400" dirty="0"/>
          </a:p>
        </p:txBody>
      </p:sp>
      <p:pic>
        <p:nvPicPr>
          <p:cNvPr id="21508" name="Picture 6" descr="Screen Clippi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0700" y="3657600"/>
            <a:ext cx="82677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1203355"/>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39254" y="983456"/>
            <a:ext cx="8229600" cy="639763"/>
          </a:xfrm>
          <a:noFill/>
        </p:spPr>
        <p:txBody>
          <a:bodyPr>
            <a:normAutofit/>
          </a:bodyPr>
          <a:lstStyle/>
          <a:p>
            <a:pPr eaLnBrk="1" hangingPunct="1"/>
            <a:r>
              <a:rPr lang="en-GB" altLang="en-US" dirty="0"/>
              <a:t>Abstraction</a:t>
            </a:r>
          </a:p>
        </p:txBody>
      </p:sp>
      <p:sp>
        <p:nvSpPr>
          <p:cNvPr id="22531" name="Content Placeholder 3"/>
          <p:cNvSpPr>
            <a:spLocks noGrp="1"/>
          </p:cNvSpPr>
          <p:nvPr>
            <p:ph idx="1"/>
          </p:nvPr>
        </p:nvSpPr>
        <p:spPr>
          <a:xfrm>
            <a:off x="1981200" y="1143000"/>
            <a:ext cx="8229600" cy="5410200"/>
          </a:xfrm>
        </p:spPr>
        <p:txBody>
          <a:bodyPr/>
          <a:lstStyle/>
          <a:p>
            <a:pPr marL="0" indent="0">
              <a:buNone/>
            </a:pPr>
            <a:endParaRPr lang="en-US" altLang="en-US" sz="2400" b="1"/>
          </a:p>
          <a:p>
            <a:pPr marL="0" indent="0">
              <a:buNone/>
            </a:pPr>
            <a:r>
              <a:rPr lang="en-US" altLang="en-US" sz="2400" b="1"/>
              <a:t>A car can be viewed with different perspectives.</a:t>
            </a:r>
          </a:p>
          <a:p>
            <a:pPr marL="0" indent="0">
              <a:buNone/>
            </a:pPr>
            <a:endParaRPr lang="en-US" altLang="en-US" sz="2400" b="1"/>
          </a:p>
          <a:p>
            <a:pPr marL="0" indent="0">
              <a:buNone/>
            </a:pPr>
            <a:endParaRPr lang="en-US" altLang="en-US" sz="2400"/>
          </a:p>
          <a:p>
            <a:pPr marL="0" indent="0">
              <a:buNone/>
            </a:pPr>
            <a:endParaRPr lang="en-US" altLang="en-US" sz="2400"/>
          </a:p>
        </p:txBody>
      </p:sp>
      <p:pic>
        <p:nvPicPr>
          <p:cNvPr id="22532" name="Picture 4" descr="Screen Clippi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44700" y="2743200"/>
            <a:ext cx="83185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4161335"/>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739253" y="980909"/>
            <a:ext cx="8229600" cy="639763"/>
          </a:xfrm>
          <a:noFill/>
        </p:spPr>
        <p:txBody>
          <a:bodyPr>
            <a:normAutofit/>
          </a:bodyPr>
          <a:lstStyle/>
          <a:p>
            <a:pPr eaLnBrk="1" hangingPunct="1"/>
            <a:r>
              <a:rPr lang="en-GB" altLang="en-US" dirty="0"/>
              <a:t>Abstraction Advantages</a:t>
            </a:r>
          </a:p>
        </p:txBody>
      </p:sp>
      <p:sp>
        <p:nvSpPr>
          <p:cNvPr id="23555" name="Content Placeholder 3"/>
          <p:cNvSpPr>
            <a:spLocks noGrp="1"/>
          </p:cNvSpPr>
          <p:nvPr>
            <p:ph idx="1"/>
          </p:nvPr>
        </p:nvSpPr>
        <p:spPr>
          <a:xfrm>
            <a:off x="1053150" y="1856095"/>
            <a:ext cx="9933297" cy="4765343"/>
          </a:xfrm>
        </p:spPr>
        <p:txBody>
          <a:bodyPr>
            <a:normAutofit/>
          </a:bodyPr>
          <a:lstStyle/>
          <a:p>
            <a:pPr marL="630000" lvl="2" indent="0" algn="just">
              <a:buNone/>
            </a:pPr>
            <a:endParaRPr lang="en-US" altLang="en-US" sz="2400" dirty="0" smtClean="0">
              <a:latin typeface="Calibri" panose="020F0502020204030204" pitchFamily="34" charset="0"/>
              <a:cs typeface="Calibri" panose="020F0502020204030204" pitchFamily="34" charset="0"/>
            </a:endParaRPr>
          </a:p>
          <a:p>
            <a:pPr marL="457200" algn="just"/>
            <a:r>
              <a:rPr lang="en-US" altLang="en-US" sz="2400" dirty="0" smtClean="0">
                <a:latin typeface="Calibri" panose="020F0502020204030204" pitchFamily="34" charset="0"/>
                <a:cs typeface="Calibri" panose="020F0502020204030204" pitchFamily="34" charset="0"/>
              </a:rPr>
              <a:t>It helps us understanding and solving a problem using object oriented approach as it hides extra irrelevant details of objects.</a:t>
            </a:r>
            <a:endParaRPr lang="en-US" altLang="en-US" sz="2400" dirty="0">
              <a:latin typeface="Calibri" panose="020F0502020204030204" pitchFamily="34" charset="0"/>
              <a:cs typeface="Calibri" panose="020F0502020204030204" pitchFamily="34" charset="0"/>
            </a:endParaRPr>
          </a:p>
          <a:p>
            <a:pPr marL="457200" algn="just"/>
            <a:endParaRPr lang="en-US" altLang="en-US" sz="2400" dirty="0">
              <a:latin typeface="Calibri" panose="020F0502020204030204" pitchFamily="34" charset="0"/>
              <a:cs typeface="Calibri" panose="020F0502020204030204" pitchFamily="34" charset="0"/>
            </a:endParaRPr>
          </a:p>
          <a:p>
            <a:pPr marL="457200" algn="just"/>
            <a:r>
              <a:rPr lang="en-US" altLang="en-US" sz="2400" dirty="0" smtClean="0">
                <a:latin typeface="Calibri" panose="020F0502020204030204" pitchFamily="34" charset="0"/>
                <a:cs typeface="Calibri" panose="020F0502020204030204" pitchFamily="34" charset="0"/>
              </a:rPr>
              <a:t>Focusing on single perspective of an object provides us freedom to change implementation for other aspects of for an object later.</a:t>
            </a:r>
            <a:endParaRPr lang="en-US" altLang="en-US" sz="2400" dirty="0">
              <a:latin typeface="Calibri" panose="020F0502020204030204" pitchFamily="34" charset="0"/>
              <a:cs typeface="Calibri" panose="020F0502020204030204" pitchFamily="34" charset="0"/>
            </a:endParaRPr>
          </a:p>
          <a:p>
            <a:pPr lvl="2" algn="just"/>
            <a:endParaRPr lang="en-US" altLang="en-US" sz="2400" dirty="0" smtClean="0">
              <a:latin typeface="Calibri" panose="020F0502020204030204" pitchFamily="34" charset="0"/>
              <a:cs typeface="Calibri" panose="020F0502020204030204" pitchFamily="34" charset="0"/>
            </a:endParaRPr>
          </a:p>
          <a:p>
            <a:pPr algn="just"/>
            <a:r>
              <a:rPr lang="en-US" altLang="en-US" sz="2400" i="1" dirty="0" smtClean="0">
                <a:latin typeface="Calibri" panose="020F0502020204030204" pitchFamily="34" charset="0"/>
                <a:cs typeface="Calibri" panose="020F0502020204030204" pitchFamily="34" charset="0"/>
              </a:rPr>
              <a:t>Abstraction </a:t>
            </a:r>
            <a:r>
              <a:rPr lang="en-US" altLang="en-US" sz="2400" i="1" dirty="0">
                <a:latin typeface="Calibri" panose="020F0502020204030204" pitchFamily="34" charset="0"/>
                <a:cs typeface="Calibri" panose="020F0502020204030204" pitchFamily="34" charset="0"/>
              </a:rPr>
              <a:t>is </a:t>
            </a:r>
            <a:r>
              <a:rPr lang="en-US" altLang="en-US" sz="2400" i="1" dirty="0" smtClean="0">
                <a:latin typeface="Calibri" panose="020F0502020204030204" pitchFamily="34" charset="0"/>
                <a:cs typeface="Calibri" panose="020F0502020204030204" pitchFamily="34" charset="0"/>
              </a:rPr>
              <a:t>used </a:t>
            </a:r>
            <a:r>
              <a:rPr lang="en-US" altLang="en-US" sz="2400" i="1" dirty="0">
                <a:latin typeface="Calibri" panose="020F0502020204030204" pitchFamily="34" charset="0"/>
                <a:cs typeface="Calibri" panose="020F0502020204030204" pitchFamily="34" charset="0"/>
              </a:rPr>
              <a:t>for achieving information hiding as we show only relevant details to related objects, and hide other details.</a:t>
            </a:r>
          </a:p>
        </p:txBody>
      </p:sp>
    </p:spTree>
    <p:extLst>
      <p:ext uri="{BB962C8B-B14F-4D97-AF65-F5344CB8AC3E}">
        <p14:creationId xmlns:p14="http://schemas.microsoft.com/office/powerpoint/2010/main" val="1458166855"/>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91853" y="1113458"/>
            <a:ext cx="3969035" cy="605294"/>
          </a:xfrm>
          <a:noFill/>
        </p:spPr>
        <p:txBody>
          <a:bodyPr vert="horz" wrap="none" lIns="63500" tIns="25400" rIns="63500" bIns="25400" rtlCol="0" anchor="t">
            <a:spAutoFit/>
          </a:bodyPr>
          <a:lstStyle/>
          <a:p>
            <a:pPr eaLnBrk="1" hangingPunct="1"/>
            <a:r>
              <a:rPr lang="en-US" altLang="en-US" dirty="0" smtClean="0"/>
              <a:t>Data Abstraction</a:t>
            </a:r>
          </a:p>
        </p:txBody>
      </p:sp>
      <p:sp>
        <p:nvSpPr>
          <p:cNvPr id="15363" name="AutoShape 3"/>
          <p:cNvSpPr>
            <a:spLocks noChangeArrowheads="1"/>
          </p:cNvSpPr>
          <p:nvPr/>
        </p:nvSpPr>
        <p:spPr bwMode="auto">
          <a:xfrm>
            <a:off x="5969000" y="2103494"/>
            <a:ext cx="3263900" cy="3527425"/>
          </a:xfrm>
          <a:prstGeom prst="roundRect">
            <a:avLst>
              <a:gd name="adj" fmla="val 5843"/>
            </a:avLst>
          </a:prstGeom>
          <a:solidFill>
            <a:srgbClr val="DADADA"/>
          </a:solidFill>
          <a:ln w="25400">
            <a:solidFill>
              <a:schemeClr val="tx1"/>
            </a:solidFill>
            <a:round/>
            <a:headEnd/>
            <a:tailEnd/>
          </a:ln>
          <a:effectLst>
            <a:outerShdw dist="107763" dir="2700000" algn="ctr" rotWithShape="0">
              <a:schemeClr val="bg2"/>
            </a:outerShdw>
          </a:effec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5364" name="Line 4"/>
          <p:cNvSpPr>
            <a:spLocks noChangeShapeType="1"/>
          </p:cNvSpPr>
          <p:nvPr/>
        </p:nvSpPr>
        <p:spPr bwMode="auto">
          <a:xfrm>
            <a:off x="5969000" y="2559105"/>
            <a:ext cx="3251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65" name="Rectangle 5"/>
          <p:cNvSpPr>
            <a:spLocks noChangeArrowheads="1"/>
          </p:cNvSpPr>
          <p:nvPr/>
        </p:nvSpPr>
        <p:spPr bwMode="auto">
          <a:xfrm>
            <a:off x="6215063" y="2025706"/>
            <a:ext cx="64440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door</a:t>
            </a:r>
          </a:p>
        </p:txBody>
      </p:sp>
      <p:sp>
        <p:nvSpPr>
          <p:cNvPr id="15366" name="Line 6"/>
          <p:cNvSpPr>
            <a:spLocks noChangeShapeType="1"/>
          </p:cNvSpPr>
          <p:nvPr/>
        </p:nvSpPr>
        <p:spPr bwMode="auto">
          <a:xfrm flipH="1">
            <a:off x="5435600" y="4357743"/>
            <a:ext cx="825500" cy="14716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67" name="Rectangle 7"/>
          <p:cNvSpPr>
            <a:spLocks noChangeArrowheads="1"/>
          </p:cNvSpPr>
          <p:nvPr/>
        </p:nvSpPr>
        <p:spPr bwMode="auto">
          <a:xfrm>
            <a:off x="5287964" y="5811894"/>
            <a:ext cx="347851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implemented as a data structure</a:t>
            </a:r>
          </a:p>
        </p:txBody>
      </p:sp>
      <p:sp>
        <p:nvSpPr>
          <p:cNvPr id="15368" name="Rectangle 8"/>
          <p:cNvSpPr>
            <a:spLocks noChangeArrowheads="1"/>
          </p:cNvSpPr>
          <p:nvPr/>
        </p:nvSpPr>
        <p:spPr bwMode="auto">
          <a:xfrm>
            <a:off x="6567488" y="2789293"/>
            <a:ext cx="1542088" cy="616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manufacturer</a:t>
            </a:r>
          </a:p>
          <a:p>
            <a:pPr>
              <a:lnSpc>
                <a:spcPct val="90000"/>
              </a:lnSpc>
            </a:pPr>
            <a:endParaRPr lang="en-US" altLang="en-US">
              <a:latin typeface="Helvetica" panose="020B0604020202020204" pitchFamily="34" charset="0"/>
            </a:endParaRPr>
          </a:p>
        </p:txBody>
      </p:sp>
      <p:sp>
        <p:nvSpPr>
          <p:cNvPr id="15369" name="Rectangle 9"/>
          <p:cNvSpPr>
            <a:spLocks noChangeArrowheads="1"/>
          </p:cNvSpPr>
          <p:nvPr/>
        </p:nvSpPr>
        <p:spPr bwMode="auto">
          <a:xfrm>
            <a:off x="6567488" y="3032180"/>
            <a:ext cx="1657504" cy="616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model number</a:t>
            </a:r>
          </a:p>
          <a:p>
            <a:pPr>
              <a:lnSpc>
                <a:spcPct val="90000"/>
              </a:lnSpc>
            </a:pPr>
            <a:endParaRPr lang="en-US" altLang="en-US">
              <a:latin typeface="Helvetica" panose="020B0604020202020204" pitchFamily="34" charset="0"/>
            </a:endParaRPr>
          </a:p>
        </p:txBody>
      </p:sp>
      <p:sp>
        <p:nvSpPr>
          <p:cNvPr id="15370" name="Rectangle 10"/>
          <p:cNvSpPr>
            <a:spLocks noChangeArrowheads="1"/>
          </p:cNvSpPr>
          <p:nvPr/>
        </p:nvSpPr>
        <p:spPr bwMode="auto">
          <a:xfrm>
            <a:off x="6567488" y="3273480"/>
            <a:ext cx="618758" cy="616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type</a:t>
            </a:r>
          </a:p>
          <a:p>
            <a:pPr>
              <a:lnSpc>
                <a:spcPct val="90000"/>
              </a:lnSpc>
            </a:pPr>
            <a:endParaRPr lang="en-US" altLang="en-US">
              <a:latin typeface="Helvetica" panose="020B0604020202020204" pitchFamily="34" charset="0"/>
            </a:endParaRPr>
          </a:p>
        </p:txBody>
      </p:sp>
      <p:sp>
        <p:nvSpPr>
          <p:cNvPr id="15371" name="Rectangle 11"/>
          <p:cNvSpPr>
            <a:spLocks noChangeArrowheads="1"/>
          </p:cNvSpPr>
          <p:nvPr/>
        </p:nvSpPr>
        <p:spPr bwMode="auto">
          <a:xfrm>
            <a:off x="6567488" y="3514780"/>
            <a:ext cx="1708800" cy="616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swing direction</a:t>
            </a:r>
          </a:p>
          <a:p>
            <a:pPr>
              <a:lnSpc>
                <a:spcPct val="90000"/>
              </a:lnSpc>
            </a:pPr>
            <a:endParaRPr lang="en-US" altLang="en-US">
              <a:latin typeface="Helvetica" panose="020B0604020202020204" pitchFamily="34" charset="0"/>
            </a:endParaRPr>
          </a:p>
        </p:txBody>
      </p:sp>
      <p:sp>
        <p:nvSpPr>
          <p:cNvPr id="15372" name="Rectangle 12"/>
          <p:cNvSpPr>
            <a:spLocks noChangeArrowheads="1"/>
          </p:cNvSpPr>
          <p:nvPr/>
        </p:nvSpPr>
        <p:spPr bwMode="auto">
          <a:xfrm>
            <a:off x="6567489" y="3754493"/>
            <a:ext cx="862415" cy="616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inserts</a:t>
            </a:r>
          </a:p>
          <a:p>
            <a:pPr>
              <a:lnSpc>
                <a:spcPct val="90000"/>
              </a:lnSpc>
            </a:pPr>
            <a:endParaRPr lang="en-US" altLang="en-US">
              <a:latin typeface="Helvetica" panose="020B0604020202020204" pitchFamily="34" charset="0"/>
            </a:endParaRPr>
          </a:p>
        </p:txBody>
      </p:sp>
      <p:sp>
        <p:nvSpPr>
          <p:cNvPr id="15373" name="Rectangle 13"/>
          <p:cNvSpPr>
            <a:spLocks noChangeArrowheads="1"/>
          </p:cNvSpPr>
          <p:nvPr/>
        </p:nvSpPr>
        <p:spPr bwMode="auto">
          <a:xfrm>
            <a:off x="6567488" y="3995793"/>
            <a:ext cx="721350" cy="616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lights</a:t>
            </a:r>
          </a:p>
          <a:p>
            <a:pPr>
              <a:lnSpc>
                <a:spcPct val="90000"/>
              </a:lnSpc>
            </a:pPr>
            <a:endParaRPr lang="en-US" altLang="en-US">
              <a:latin typeface="Helvetica" panose="020B0604020202020204" pitchFamily="34" charset="0"/>
            </a:endParaRPr>
          </a:p>
        </p:txBody>
      </p:sp>
      <p:sp>
        <p:nvSpPr>
          <p:cNvPr id="15374" name="Rectangle 14"/>
          <p:cNvSpPr>
            <a:spLocks noChangeArrowheads="1"/>
          </p:cNvSpPr>
          <p:nvPr/>
        </p:nvSpPr>
        <p:spPr bwMode="auto">
          <a:xfrm>
            <a:off x="6567488" y="4237093"/>
            <a:ext cx="811118" cy="616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   type</a:t>
            </a:r>
          </a:p>
          <a:p>
            <a:pPr>
              <a:lnSpc>
                <a:spcPct val="90000"/>
              </a:lnSpc>
            </a:pPr>
            <a:endParaRPr lang="en-US" altLang="en-US">
              <a:latin typeface="Helvetica" panose="020B0604020202020204" pitchFamily="34" charset="0"/>
            </a:endParaRPr>
          </a:p>
        </p:txBody>
      </p:sp>
      <p:sp>
        <p:nvSpPr>
          <p:cNvPr id="15375" name="Rectangle 15"/>
          <p:cNvSpPr>
            <a:spLocks noChangeArrowheads="1"/>
          </p:cNvSpPr>
          <p:nvPr/>
        </p:nvSpPr>
        <p:spPr bwMode="auto">
          <a:xfrm>
            <a:off x="6567489" y="4478393"/>
            <a:ext cx="1157367" cy="616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   number</a:t>
            </a:r>
          </a:p>
          <a:p>
            <a:pPr>
              <a:lnSpc>
                <a:spcPct val="90000"/>
              </a:lnSpc>
            </a:pPr>
            <a:endParaRPr lang="en-US" altLang="en-US">
              <a:latin typeface="Helvetica" panose="020B0604020202020204" pitchFamily="34" charset="0"/>
            </a:endParaRPr>
          </a:p>
        </p:txBody>
      </p:sp>
      <p:sp>
        <p:nvSpPr>
          <p:cNvPr id="15376" name="Rectangle 16"/>
          <p:cNvSpPr>
            <a:spLocks noChangeArrowheads="1"/>
          </p:cNvSpPr>
          <p:nvPr/>
        </p:nvSpPr>
        <p:spPr bwMode="auto">
          <a:xfrm>
            <a:off x="6567489" y="4719693"/>
            <a:ext cx="849591" cy="616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weight</a:t>
            </a:r>
          </a:p>
          <a:p>
            <a:pPr>
              <a:lnSpc>
                <a:spcPct val="90000"/>
              </a:lnSpc>
            </a:pPr>
            <a:endParaRPr lang="en-US" altLang="en-US">
              <a:latin typeface="Helvetica" panose="020B0604020202020204" pitchFamily="34" charset="0"/>
            </a:endParaRPr>
          </a:p>
        </p:txBody>
      </p:sp>
      <p:sp>
        <p:nvSpPr>
          <p:cNvPr id="15377" name="Rectangle 17"/>
          <p:cNvSpPr>
            <a:spLocks noChangeArrowheads="1"/>
          </p:cNvSpPr>
          <p:nvPr/>
        </p:nvSpPr>
        <p:spPr bwMode="auto">
          <a:xfrm>
            <a:off x="6567489" y="4960994"/>
            <a:ext cx="2247409"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opening mechanism</a:t>
            </a:r>
          </a:p>
        </p:txBody>
      </p:sp>
      <p:sp>
        <p:nvSpPr>
          <p:cNvPr id="15378" name="Rectangle 18"/>
          <p:cNvSpPr>
            <a:spLocks noChangeArrowheads="1"/>
          </p:cNvSpPr>
          <p:nvPr/>
        </p:nvSpPr>
        <p:spPr bwMode="auto">
          <a:xfrm>
            <a:off x="3035300" y="2267005"/>
            <a:ext cx="1727200" cy="3505200"/>
          </a:xfrm>
          <a:prstGeom prst="rect">
            <a:avLst/>
          </a:prstGeom>
          <a:solidFill>
            <a:srgbClr val="3E1403"/>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5379" name="Rectangle 19"/>
          <p:cNvSpPr>
            <a:spLocks noChangeArrowheads="1"/>
          </p:cNvSpPr>
          <p:nvPr/>
        </p:nvSpPr>
        <p:spPr bwMode="auto">
          <a:xfrm>
            <a:off x="3035300" y="2268593"/>
            <a:ext cx="1727200" cy="3503612"/>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5380" name="Rectangle 20"/>
          <p:cNvSpPr>
            <a:spLocks noChangeArrowheads="1"/>
          </p:cNvSpPr>
          <p:nvPr/>
        </p:nvSpPr>
        <p:spPr bwMode="auto">
          <a:xfrm>
            <a:off x="3149600" y="2381305"/>
            <a:ext cx="149860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5381" name="Rectangle 21"/>
          <p:cNvSpPr>
            <a:spLocks noChangeArrowheads="1"/>
          </p:cNvSpPr>
          <p:nvPr/>
        </p:nvSpPr>
        <p:spPr bwMode="auto">
          <a:xfrm>
            <a:off x="3149600" y="2382893"/>
            <a:ext cx="1498600" cy="3389312"/>
          </a:xfrm>
          <a:prstGeom prst="rect">
            <a:avLst/>
          </a:prstGeom>
          <a:solidFill>
            <a:schemeClr val="bg2"/>
          </a:solidFill>
          <a:ln w="25400">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15382" name="Freeform 22"/>
          <p:cNvSpPr>
            <a:spLocks/>
          </p:cNvSpPr>
          <p:nvPr/>
        </p:nvSpPr>
        <p:spPr bwMode="auto">
          <a:xfrm>
            <a:off x="3162300" y="2394005"/>
            <a:ext cx="1398588" cy="3570288"/>
          </a:xfrm>
          <a:custGeom>
            <a:avLst/>
            <a:gdLst>
              <a:gd name="T0" fmla="*/ 0 w 881"/>
              <a:gd name="T1" fmla="*/ 0 h 1999"/>
              <a:gd name="T2" fmla="*/ 0 w 881"/>
              <a:gd name="T3" fmla="*/ 0 h 1999"/>
              <a:gd name="T4" fmla="*/ 2147483646 w 881"/>
              <a:gd name="T5" fmla="*/ 2147483646 h 1999"/>
              <a:gd name="T6" fmla="*/ 2147483646 w 881"/>
              <a:gd name="T7" fmla="*/ 2147483646 h 1999"/>
              <a:gd name="T8" fmla="*/ 0 w 881"/>
              <a:gd name="T9" fmla="*/ 2147483646 h 1999"/>
              <a:gd name="T10" fmla="*/ 0 w 881"/>
              <a:gd name="T11" fmla="*/ 0 h 1999"/>
              <a:gd name="T12" fmla="*/ 0 60000 65536"/>
              <a:gd name="T13" fmla="*/ 0 60000 65536"/>
              <a:gd name="T14" fmla="*/ 0 60000 65536"/>
              <a:gd name="T15" fmla="*/ 0 60000 65536"/>
              <a:gd name="T16" fmla="*/ 0 60000 65536"/>
              <a:gd name="T17" fmla="*/ 0 60000 65536"/>
              <a:gd name="T18" fmla="*/ 0 w 881"/>
              <a:gd name="T19" fmla="*/ 0 h 1999"/>
              <a:gd name="T20" fmla="*/ 881 w 881"/>
              <a:gd name="T21" fmla="*/ 1999 h 1999"/>
            </a:gdLst>
            <a:ahLst/>
            <a:cxnLst>
              <a:cxn ang="T12">
                <a:pos x="T0" y="T1"/>
              </a:cxn>
              <a:cxn ang="T13">
                <a:pos x="T2" y="T3"/>
              </a:cxn>
              <a:cxn ang="T14">
                <a:pos x="T4" y="T5"/>
              </a:cxn>
              <a:cxn ang="T15">
                <a:pos x="T6" y="T7"/>
              </a:cxn>
              <a:cxn ang="T16">
                <a:pos x="T8" y="T9"/>
              </a:cxn>
              <a:cxn ang="T17">
                <a:pos x="T10" y="T11"/>
              </a:cxn>
            </a:cxnLst>
            <a:rect l="T18" t="T19" r="T20" b="T21"/>
            <a:pathLst>
              <a:path w="881" h="1999">
                <a:moveTo>
                  <a:pt x="0" y="0"/>
                </a:moveTo>
                <a:lnTo>
                  <a:pt x="0" y="0"/>
                </a:lnTo>
                <a:lnTo>
                  <a:pt x="880" y="92"/>
                </a:lnTo>
                <a:lnTo>
                  <a:pt x="880" y="1998"/>
                </a:lnTo>
                <a:lnTo>
                  <a:pt x="0" y="1906"/>
                </a:lnTo>
                <a:lnTo>
                  <a:pt x="0" y="0"/>
                </a:lnTo>
              </a:path>
            </a:pathLst>
          </a:custGeom>
          <a:noFill/>
          <a:ln w="254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83" name="Freeform 23"/>
          <p:cNvSpPr>
            <a:spLocks/>
          </p:cNvSpPr>
          <p:nvPr/>
        </p:nvSpPr>
        <p:spPr bwMode="auto">
          <a:xfrm>
            <a:off x="3149600" y="2381305"/>
            <a:ext cx="1398588" cy="3570288"/>
          </a:xfrm>
          <a:custGeom>
            <a:avLst/>
            <a:gdLst>
              <a:gd name="T0" fmla="*/ 0 w 881"/>
              <a:gd name="T1" fmla="*/ 0 h 1999"/>
              <a:gd name="T2" fmla="*/ 2147483646 w 881"/>
              <a:gd name="T3" fmla="*/ 2147483646 h 1999"/>
              <a:gd name="T4" fmla="*/ 2147483646 w 881"/>
              <a:gd name="T5" fmla="*/ 2147483646 h 1999"/>
              <a:gd name="T6" fmla="*/ 0 w 881"/>
              <a:gd name="T7" fmla="*/ 2147483646 h 1999"/>
              <a:gd name="T8" fmla="*/ 0 w 881"/>
              <a:gd name="T9" fmla="*/ 0 h 1999"/>
              <a:gd name="T10" fmla="*/ 0 60000 65536"/>
              <a:gd name="T11" fmla="*/ 0 60000 65536"/>
              <a:gd name="T12" fmla="*/ 0 60000 65536"/>
              <a:gd name="T13" fmla="*/ 0 60000 65536"/>
              <a:gd name="T14" fmla="*/ 0 60000 65536"/>
              <a:gd name="T15" fmla="*/ 0 w 881"/>
              <a:gd name="T16" fmla="*/ 0 h 1999"/>
              <a:gd name="T17" fmla="*/ 881 w 881"/>
              <a:gd name="T18" fmla="*/ 1999 h 1999"/>
            </a:gdLst>
            <a:ahLst/>
            <a:cxnLst>
              <a:cxn ang="T10">
                <a:pos x="T0" y="T1"/>
              </a:cxn>
              <a:cxn ang="T11">
                <a:pos x="T2" y="T3"/>
              </a:cxn>
              <a:cxn ang="T12">
                <a:pos x="T4" y="T5"/>
              </a:cxn>
              <a:cxn ang="T13">
                <a:pos x="T6" y="T7"/>
              </a:cxn>
              <a:cxn ang="T14">
                <a:pos x="T8" y="T9"/>
              </a:cxn>
            </a:cxnLst>
            <a:rect l="T15" t="T16" r="T17" b="T18"/>
            <a:pathLst>
              <a:path w="881" h="1999">
                <a:moveTo>
                  <a:pt x="0" y="0"/>
                </a:moveTo>
                <a:lnTo>
                  <a:pt x="880" y="92"/>
                </a:lnTo>
                <a:lnTo>
                  <a:pt x="880" y="1998"/>
                </a:lnTo>
                <a:lnTo>
                  <a:pt x="0" y="1906"/>
                </a:lnTo>
                <a:lnTo>
                  <a:pt x="0" y="0"/>
                </a:lnTo>
              </a:path>
            </a:pathLst>
          </a:custGeom>
          <a:solidFill>
            <a:srgbClr val="712000"/>
          </a:solidFill>
          <a:ln w="25400" cap="rnd">
            <a:solidFill>
              <a:srgbClr val="712000"/>
            </a:solidFill>
            <a:round/>
            <a:headEnd/>
            <a:tailEnd/>
          </a:ln>
        </p:spPr>
        <p:txBody>
          <a:bodyPr/>
          <a:lstStyle/>
          <a:p>
            <a:endParaRPr lang="en-US"/>
          </a:p>
        </p:txBody>
      </p:sp>
      <p:sp>
        <p:nvSpPr>
          <p:cNvPr id="15384" name="Oval 24"/>
          <p:cNvSpPr>
            <a:spLocks noChangeArrowheads="1"/>
          </p:cNvSpPr>
          <p:nvPr/>
        </p:nvSpPr>
        <p:spPr bwMode="auto">
          <a:xfrm>
            <a:off x="4267200" y="4095805"/>
            <a:ext cx="127000" cy="127000"/>
          </a:xfrm>
          <a:prstGeom prst="ellipse">
            <a:avLst/>
          </a:prstGeom>
          <a:solidFill>
            <a:srgbClr val="000000"/>
          </a:solidFill>
          <a:ln>
            <a:noFill/>
          </a:ln>
          <a:extLst>
            <a:ext uri="{91240B29-F687-4F45-9708-019B960494DF}">
              <a14:hiddenLine xmlns:a14="http://schemas.microsoft.com/office/drawing/2010/main" w="127000">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5385" name="Oval 25"/>
          <p:cNvSpPr>
            <a:spLocks noChangeArrowheads="1"/>
          </p:cNvSpPr>
          <p:nvPr/>
        </p:nvSpPr>
        <p:spPr bwMode="auto">
          <a:xfrm>
            <a:off x="4267200" y="4097394"/>
            <a:ext cx="127000" cy="1238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5386" name="Rectangle 26"/>
          <p:cNvSpPr>
            <a:spLocks noChangeArrowheads="1"/>
          </p:cNvSpPr>
          <p:nvPr/>
        </p:nvSpPr>
        <p:spPr bwMode="auto">
          <a:xfrm>
            <a:off x="4318000" y="4210105"/>
            <a:ext cx="12700" cy="304800"/>
          </a:xfrm>
          <a:prstGeom prst="rect">
            <a:avLst/>
          </a:prstGeom>
          <a:solidFill>
            <a:srgbClr val="000000"/>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5387" name="Rectangle 27"/>
          <p:cNvSpPr>
            <a:spLocks noChangeArrowheads="1"/>
          </p:cNvSpPr>
          <p:nvPr/>
        </p:nvSpPr>
        <p:spPr bwMode="auto">
          <a:xfrm>
            <a:off x="4318000" y="4211693"/>
            <a:ext cx="12700" cy="30321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5388" name="Line 28"/>
          <p:cNvSpPr>
            <a:spLocks noChangeShapeType="1"/>
          </p:cNvSpPr>
          <p:nvPr/>
        </p:nvSpPr>
        <p:spPr bwMode="auto">
          <a:xfrm>
            <a:off x="4902200" y="3981505"/>
            <a:ext cx="9017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mc:AlternateContent xmlns:mc="http://schemas.openxmlformats.org/markup-compatibility/2006" xmlns:p14="http://schemas.microsoft.com/office/powerpoint/2010/main">
        <mc:Choice Requires="p14">
          <p:contentPart p14:bwMode="auto" r:id="rId2">
            <p14:nvContentPartPr>
              <p14:cNvPr id="6148" name="Ink 31"/>
              <p14:cNvContentPartPr>
                <a14:cpLocks xmlns:a14="http://schemas.microsoft.com/office/drawing/2010/main" noRot="1" noChangeAspect="1" noEditPoints="1" noChangeArrowheads="1" noChangeShapeType="1"/>
              </p14:cNvContentPartPr>
              <p14:nvPr/>
            </p14:nvContentPartPr>
            <p14:xfrm>
              <a:off x="3700464" y="2255893"/>
              <a:ext cx="3043237" cy="3346450"/>
            </p14:xfrm>
          </p:contentPart>
        </mc:Choice>
        <mc:Fallback xmlns="">
          <p:pic>
            <p:nvPicPr>
              <p:cNvPr id="6148" name="Ink 31"/>
              <p:cNvPicPr>
                <a:picLocks noRot="1" noChangeAspect="1" noEditPoints="1" noChangeArrowheads="1" noChangeShapeType="1"/>
              </p:cNvPicPr>
              <p:nvPr/>
            </p:nvPicPr>
            <p:blipFill>
              <a:blip r:embed="rId3"/>
              <a:stretch>
                <a:fillRect/>
              </a:stretch>
            </p:blipFill>
            <p:spPr>
              <a:xfrm>
                <a:off x="3697584" y="2253013"/>
                <a:ext cx="3048637" cy="335185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149" name="Ink 32"/>
              <p14:cNvContentPartPr>
                <a14:cpLocks xmlns:a14="http://schemas.microsoft.com/office/drawing/2010/main" noRot="1" noChangeAspect="1" noEditPoints="1" noChangeArrowheads="1" noChangeShapeType="1"/>
              </p14:cNvContentPartPr>
              <p14:nvPr/>
            </p14:nvContentPartPr>
            <p14:xfrm>
              <a:off x="3649664" y="2444806"/>
              <a:ext cx="9525" cy="4763"/>
            </p14:xfrm>
          </p:contentPart>
        </mc:Choice>
        <mc:Fallback xmlns="">
          <p:pic>
            <p:nvPicPr>
              <p:cNvPr id="6149" name="Ink 32"/>
              <p:cNvPicPr>
                <a:picLocks noRot="1" noChangeAspect="1" noEditPoints="1" noChangeArrowheads="1" noChangeShapeType="1"/>
              </p:cNvPicPr>
              <p:nvPr/>
            </p:nvPicPr>
            <p:blipFill>
              <a:blip r:embed="rId5"/>
              <a:stretch>
                <a:fillRect/>
              </a:stretch>
            </p:blipFill>
            <p:spPr>
              <a:xfrm>
                <a:off x="3646367" y="2441875"/>
                <a:ext cx="16486" cy="11358"/>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150" name="Ink 33"/>
              <p14:cNvContentPartPr>
                <a14:cpLocks xmlns:a14="http://schemas.microsoft.com/office/drawing/2010/main" noRot="1" noChangeAspect="1" noEditPoints="1" noChangeArrowheads="1" noChangeShapeType="1"/>
              </p14:cNvContentPartPr>
              <p14:nvPr/>
            </p14:nvContentPartPr>
            <p14:xfrm>
              <a:off x="3721100" y="2374955"/>
              <a:ext cx="7938" cy="14288"/>
            </p14:xfrm>
          </p:contentPart>
        </mc:Choice>
        <mc:Fallback xmlns="">
          <p:pic>
            <p:nvPicPr>
              <p:cNvPr id="6150" name="Ink 33"/>
              <p:cNvPicPr>
                <a:picLocks noRot="1" noChangeAspect="1" noEditPoints="1" noChangeArrowheads="1" noChangeShapeType="1"/>
              </p:cNvPicPr>
              <p:nvPr/>
            </p:nvPicPr>
            <p:blipFill>
              <a:blip r:embed="rId7"/>
              <a:stretch>
                <a:fillRect/>
              </a:stretch>
            </p:blipFill>
            <p:spPr>
              <a:xfrm>
                <a:off x="3718213" y="2372097"/>
                <a:ext cx="13350" cy="20003"/>
              </a:xfrm>
              <a:prstGeom prst="rect">
                <a:avLst/>
              </a:prstGeom>
            </p:spPr>
          </p:pic>
        </mc:Fallback>
      </mc:AlternateContent>
    </p:spTree>
    <p:extLst>
      <p:ext uri="{BB962C8B-B14F-4D97-AF65-F5344CB8AC3E}">
        <p14:creationId xmlns:p14="http://schemas.microsoft.com/office/powerpoint/2010/main" val="2347545410"/>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29240" y="1058075"/>
            <a:ext cx="5294719" cy="605294"/>
          </a:xfrm>
          <a:noFill/>
        </p:spPr>
        <p:txBody>
          <a:bodyPr vert="horz" wrap="none" lIns="63500" tIns="25400" rIns="63500" bIns="25400" rtlCol="0" anchor="t">
            <a:spAutoFit/>
          </a:bodyPr>
          <a:lstStyle/>
          <a:p>
            <a:pPr eaLnBrk="1" hangingPunct="1"/>
            <a:r>
              <a:rPr lang="en-US" altLang="en-US" dirty="0" smtClean="0"/>
              <a:t>Procedural Abstraction</a:t>
            </a:r>
          </a:p>
        </p:txBody>
      </p:sp>
      <p:sp>
        <p:nvSpPr>
          <p:cNvPr id="16387" name="Line 3"/>
          <p:cNvSpPr>
            <a:spLocks noChangeShapeType="1"/>
          </p:cNvSpPr>
          <p:nvPr/>
        </p:nvSpPr>
        <p:spPr bwMode="auto">
          <a:xfrm flipV="1">
            <a:off x="4940300" y="4366315"/>
            <a:ext cx="952500" cy="889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88" name="Rectangle 4"/>
          <p:cNvSpPr>
            <a:spLocks noChangeArrowheads="1"/>
          </p:cNvSpPr>
          <p:nvPr/>
        </p:nvSpPr>
        <p:spPr bwMode="auto">
          <a:xfrm>
            <a:off x="3086100" y="2410515"/>
            <a:ext cx="1727200" cy="3505200"/>
          </a:xfrm>
          <a:prstGeom prst="rect">
            <a:avLst/>
          </a:prstGeom>
          <a:solidFill>
            <a:srgbClr val="3E1403"/>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6389" name="Rectangle 5"/>
          <p:cNvSpPr>
            <a:spLocks noChangeArrowheads="1"/>
          </p:cNvSpPr>
          <p:nvPr/>
        </p:nvSpPr>
        <p:spPr bwMode="auto">
          <a:xfrm>
            <a:off x="3086100" y="2412103"/>
            <a:ext cx="1727200" cy="3503613"/>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6390" name="Rectangle 6"/>
          <p:cNvSpPr>
            <a:spLocks noChangeArrowheads="1"/>
          </p:cNvSpPr>
          <p:nvPr/>
        </p:nvSpPr>
        <p:spPr bwMode="auto">
          <a:xfrm>
            <a:off x="3200400" y="2524815"/>
            <a:ext cx="149860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6391" name="Rectangle 7"/>
          <p:cNvSpPr>
            <a:spLocks noChangeArrowheads="1"/>
          </p:cNvSpPr>
          <p:nvPr/>
        </p:nvSpPr>
        <p:spPr bwMode="auto">
          <a:xfrm>
            <a:off x="3200400" y="2526403"/>
            <a:ext cx="1498600" cy="3389313"/>
          </a:xfrm>
          <a:prstGeom prst="rect">
            <a:avLst/>
          </a:prstGeom>
          <a:solidFill>
            <a:schemeClr val="bg2"/>
          </a:solidFill>
          <a:ln w="25400">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16392" name="Freeform 8"/>
          <p:cNvSpPr>
            <a:spLocks/>
          </p:cNvSpPr>
          <p:nvPr/>
        </p:nvSpPr>
        <p:spPr bwMode="auto">
          <a:xfrm>
            <a:off x="3213100" y="2537516"/>
            <a:ext cx="1398588" cy="3570287"/>
          </a:xfrm>
          <a:custGeom>
            <a:avLst/>
            <a:gdLst>
              <a:gd name="T0" fmla="*/ 0 w 881"/>
              <a:gd name="T1" fmla="*/ 0 h 1999"/>
              <a:gd name="T2" fmla="*/ 0 w 881"/>
              <a:gd name="T3" fmla="*/ 0 h 1999"/>
              <a:gd name="T4" fmla="*/ 2147483646 w 881"/>
              <a:gd name="T5" fmla="*/ 2147483646 h 1999"/>
              <a:gd name="T6" fmla="*/ 2147483646 w 881"/>
              <a:gd name="T7" fmla="*/ 2147483646 h 1999"/>
              <a:gd name="T8" fmla="*/ 0 w 881"/>
              <a:gd name="T9" fmla="*/ 2147483646 h 1999"/>
              <a:gd name="T10" fmla="*/ 0 w 881"/>
              <a:gd name="T11" fmla="*/ 0 h 1999"/>
              <a:gd name="T12" fmla="*/ 0 60000 65536"/>
              <a:gd name="T13" fmla="*/ 0 60000 65536"/>
              <a:gd name="T14" fmla="*/ 0 60000 65536"/>
              <a:gd name="T15" fmla="*/ 0 60000 65536"/>
              <a:gd name="T16" fmla="*/ 0 60000 65536"/>
              <a:gd name="T17" fmla="*/ 0 60000 65536"/>
              <a:gd name="T18" fmla="*/ 0 w 881"/>
              <a:gd name="T19" fmla="*/ 0 h 1999"/>
              <a:gd name="T20" fmla="*/ 881 w 881"/>
              <a:gd name="T21" fmla="*/ 1999 h 1999"/>
            </a:gdLst>
            <a:ahLst/>
            <a:cxnLst>
              <a:cxn ang="T12">
                <a:pos x="T0" y="T1"/>
              </a:cxn>
              <a:cxn ang="T13">
                <a:pos x="T2" y="T3"/>
              </a:cxn>
              <a:cxn ang="T14">
                <a:pos x="T4" y="T5"/>
              </a:cxn>
              <a:cxn ang="T15">
                <a:pos x="T6" y="T7"/>
              </a:cxn>
              <a:cxn ang="T16">
                <a:pos x="T8" y="T9"/>
              </a:cxn>
              <a:cxn ang="T17">
                <a:pos x="T10" y="T11"/>
              </a:cxn>
            </a:cxnLst>
            <a:rect l="T18" t="T19" r="T20" b="T21"/>
            <a:pathLst>
              <a:path w="881" h="1999">
                <a:moveTo>
                  <a:pt x="0" y="0"/>
                </a:moveTo>
                <a:lnTo>
                  <a:pt x="0" y="0"/>
                </a:lnTo>
                <a:lnTo>
                  <a:pt x="880" y="92"/>
                </a:lnTo>
                <a:lnTo>
                  <a:pt x="880" y="1998"/>
                </a:lnTo>
                <a:lnTo>
                  <a:pt x="0" y="1906"/>
                </a:lnTo>
                <a:lnTo>
                  <a:pt x="0" y="0"/>
                </a:lnTo>
              </a:path>
            </a:pathLst>
          </a:custGeom>
          <a:noFill/>
          <a:ln w="254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393" name="Freeform 9"/>
          <p:cNvSpPr>
            <a:spLocks/>
          </p:cNvSpPr>
          <p:nvPr/>
        </p:nvSpPr>
        <p:spPr bwMode="auto">
          <a:xfrm>
            <a:off x="3200400" y="2524816"/>
            <a:ext cx="1398588" cy="3570287"/>
          </a:xfrm>
          <a:custGeom>
            <a:avLst/>
            <a:gdLst>
              <a:gd name="T0" fmla="*/ 0 w 881"/>
              <a:gd name="T1" fmla="*/ 0 h 1999"/>
              <a:gd name="T2" fmla="*/ 2147483646 w 881"/>
              <a:gd name="T3" fmla="*/ 2147483646 h 1999"/>
              <a:gd name="T4" fmla="*/ 2147483646 w 881"/>
              <a:gd name="T5" fmla="*/ 2147483646 h 1999"/>
              <a:gd name="T6" fmla="*/ 0 w 881"/>
              <a:gd name="T7" fmla="*/ 2147483646 h 1999"/>
              <a:gd name="T8" fmla="*/ 0 w 881"/>
              <a:gd name="T9" fmla="*/ 0 h 1999"/>
              <a:gd name="T10" fmla="*/ 0 60000 65536"/>
              <a:gd name="T11" fmla="*/ 0 60000 65536"/>
              <a:gd name="T12" fmla="*/ 0 60000 65536"/>
              <a:gd name="T13" fmla="*/ 0 60000 65536"/>
              <a:gd name="T14" fmla="*/ 0 60000 65536"/>
              <a:gd name="T15" fmla="*/ 0 w 881"/>
              <a:gd name="T16" fmla="*/ 0 h 1999"/>
              <a:gd name="T17" fmla="*/ 881 w 881"/>
              <a:gd name="T18" fmla="*/ 1999 h 1999"/>
            </a:gdLst>
            <a:ahLst/>
            <a:cxnLst>
              <a:cxn ang="T10">
                <a:pos x="T0" y="T1"/>
              </a:cxn>
              <a:cxn ang="T11">
                <a:pos x="T2" y="T3"/>
              </a:cxn>
              <a:cxn ang="T12">
                <a:pos x="T4" y="T5"/>
              </a:cxn>
              <a:cxn ang="T13">
                <a:pos x="T6" y="T7"/>
              </a:cxn>
              <a:cxn ang="T14">
                <a:pos x="T8" y="T9"/>
              </a:cxn>
            </a:cxnLst>
            <a:rect l="T15" t="T16" r="T17" b="T18"/>
            <a:pathLst>
              <a:path w="881" h="1999">
                <a:moveTo>
                  <a:pt x="0" y="0"/>
                </a:moveTo>
                <a:lnTo>
                  <a:pt x="880" y="92"/>
                </a:lnTo>
                <a:lnTo>
                  <a:pt x="880" y="1998"/>
                </a:lnTo>
                <a:lnTo>
                  <a:pt x="0" y="1906"/>
                </a:lnTo>
                <a:lnTo>
                  <a:pt x="0" y="0"/>
                </a:lnTo>
              </a:path>
            </a:pathLst>
          </a:custGeom>
          <a:solidFill>
            <a:srgbClr val="712000"/>
          </a:solidFill>
          <a:ln w="25400" cap="rnd">
            <a:solidFill>
              <a:srgbClr val="712000"/>
            </a:solidFill>
            <a:round/>
            <a:headEnd/>
            <a:tailEnd/>
          </a:ln>
        </p:spPr>
        <p:txBody>
          <a:bodyPr/>
          <a:lstStyle/>
          <a:p>
            <a:endParaRPr lang="en-US"/>
          </a:p>
        </p:txBody>
      </p:sp>
      <p:sp>
        <p:nvSpPr>
          <p:cNvPr id="16394" name="Oval 10"/>
          <p:cNvSpPr>
            <a:spLocks noChangeArrowheads="1"/>
          </p:cNvSpPr>
          <p:nvPr/>
        </p:nvSpPr>
        <p:spPr bwMode="auto">
          <a:xfrm>
            <a:off x="4318000" y="4239315"/>
            <a:ext cx="127000" cy="127000"/>
          </a:xfrm>
          <a:prstGeom prst="ellipse">
            <a:avLst/>
          </a:prstGeom>
          <a:solidFill>
            <a:srgbClr val="000000"/>
          </a:solidFill>
          <a:ln>
            <a:noFill/>
          </a:ln>
          <a:extLst>
            <a:ext uri="{91240B29-F687-4F45-9708-019B960494DF}">
              <a14:hiddenLine xmlns:a14="http://schemas.microsoft.com/office/drawing/2010/main" w="127000">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6395" name="Oval 11"/>
          <p:cNvSpPr>
            <a:spLocks noChangeArrowheads="1"/>
          </p:cNvSpPr>
          <p:nvPr/>
        </p:nvSpPr>
        <p:spPr bwMode="auto">
          <a:xfrm>
            <a:off x="4318000" y="4240903"/>
            <a:ext cx="127000" cy="1238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6396" name="Rectangle 12"/>
          <p:cNvSpPr>
            <a:spLocks noChangeArrowheads="1"/>
          </p:cNvSpPr>
          <p:nvPr/>
        </p:nvSpPr>
        <p:spPr bwMode="auto">
          <a:xfrm>
            <a:off x="4368800" y="4353615"/>
            <a:ext cx="12700" cy="304800"/>
          </a:xfrm>
          <a:prstGeom prst="rect">
            <a:avLst/>
          </a:prstGeom>
          <a:solidFill>
            <a:srgbClr val="000000"/>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6397" name="Rectangle 13"/>
          <p:cNvSpPr>
            <a:spLocks noChangeArrowheads="1"/>
          </p:cNvSpPr>
          <p:nvPr/>
        </p:nvSpPr>
        <p:spPr bwMode="auto">
          <a:xfrm>
            <a:off x="4368800" y="4355203"/>
            <a:ext cx="12700" cy="30321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6398" name="Oval 14"/>
          <p:cNvSpPr>
            <a:spLocks noChangeArrowheads="1"/>
          </p:cNvSpPr>
          <p:nvPr/>
        </p:nvSpPr>
        <p:spPr bwMode="auto">
          <a:xfrm>
            <a:off x="3632200" y="3123303"/>
            <a:ext cx="254000" cy="620713"/>
          </a:xfrm>
          <a:prstGeom prst="ellipse">
            <a:avLst/>
          </a:prstGeom>
          <a:solidFill>
            <a:srgbClr val="790015"/>
          </a:solidFill>
          <a:ln w="25400">
            <a:solidFill>
              <a:schemeClr val="tx1"/>
            </a:solidFill>
            <a:round/>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16399" name="Freeform 15"/>
          <p:cNvSpPr>
            <a:spLocks/>
          </p:cNvSpPr>
          <p:nvPr/>
        </p:nvSpPr>
        <p:spPr bwMode="auto">
          <a:xfrm>
            <a:off x="3505200" y="3667816"/>
            <a:ext cx="458788" cy="1271587"/>
          </a:xfrm>
          <a:custGeom>
            <a:avLst/>
            <a:gdLst>
              <a:gd name="T0" fmla="*/ 0 w 289"/>
              <a:gd name="T1" fmla="*/ 0 h 712"/>
              <a:gd name="T2" fmla="*/ 2147483646 w 289"/>
              <a:gd name="T3" fmla="*/ 2147483646 h 712"/>
              <a:gd name="T4" fmla="*/ 2147483646 w 289"/>
              <a:gd name="T5" fmla="*/ 2147483646 h 712"/>
              <a:gd name="T6" fmla="*/ 2147483646 w 289"/>
              <a:gd name="T7" fmla="*/ 2147483646 h 712"/>
              <a:gd name="T8" fmla="*/ 0 w 289"/>
              <a:gd name="T9" fmla="*/ 0 h 712"/>
              <a:gd name="T10" fmla="*/ 0 60000 65536"/>
              <a:gd name="T11" fmla="*/ 0 60000 65536"/>
              <a:gd name="T12" fmla="*/ 0 60000 65536"/>
              <a:gd name="T13" fmla="*/ 0 60000 65536"/>
              <a:gd name="T14" fmla="*/ 0 60000 65536"/>
              <a:gd name="T15" fmla="*/ 0 w 289"/>
              <a:gd name="T16" fmla="*/ 0 h 712"/>
              <a:gd name="T17" fmla="*/ 289 w 289"/>
              <a:gd name="T18" fmla="*/ 712 h 712"/>
            </a:gdLst>
            <a:ahLst/>
            <a:cxnLst>
              <a:cxn ang="T10">
                <a:pos x="T0" y="T1"/>
              </a:cxn>
              <a:cxn ang="T11">
                <a:pos x="T2" y="T3"/>
              </a:cxn>
              <a:cxn ang="T12">
                <a:pos x="T4" y="T5"/>
              </a:cxn>
              <a:cxn ang="T13">
                <a:pos x="T6" y="T7"/>
              </a:cxn>
              <a:cxn ang="T14">
                <a:pos x="T8" y="T9"/>
              </a:cxn>
            </a:cxnLst>
            <a:rect l="T15" t="T16" r="T17" b="T18"/>
            <a:pathLst>
              <a:path w="289" h="712">
                <a:moveTo>
                  <a:pt x="0" y="0"/>
                </a:moveTo>
                <a:lnTo>
                  <a:pt x="288" y="114"/>
                </a:lnTo>
                <a:lnTo>
                  <a:pt x="224" y="711"/>
                </a:lnTo>
                <a:lnTo>
                  <a:pt x="48" y="611"/>
                </a:lnTo>
                <a:lnTo>
                  <a:pt x="0" y="0"/>
                </a:lnTo>
              </a:path>
            </a:pathLst>
          </a:custGeom>
          <a:solidFill>
            <a:srgbClr val="790015"/>
          </a:solidFill>
          <a:ln w="25400" cap="rnd">
            <a:solidFill>
              <a:schemeClr val="tx1"/>
            </a:solidFill>
            <a:round/>
            <a:headEnd/>
            <a:tailEnd/>
          </a:ln>
        </p:spPr>
        <p:txBody>
          <a:bodyPr/>
          <a:lstStyle/>
          <a:p>
            <a:endParaRPr lang="en-US"/>
          </a:p>
        </p:txBody>
      </p:sp>
      <p:sp>
        <p:nvSpPr>
          <p:cNvPr id="16400" name="Line 16"/>
          <p:cNvSpPr>
            <a:spLocks noChangeShapeType="1"/>
          </p:cNvSpPr>
          <p:nvPr/>
        </p:nvSpPr>
        <p:spPr bwMode="auto">
          <a:xfrm>
            <a:off x="3962400" y="3898003"/>
            <a:ext cx="114300" cy="8223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1" name="Line 17"/>
          <p:cNvSpPr>
            <a:spLocks noChangeShapeType="1"/>
          </p:cNvSpPr>
          <p:nvPr/>
        </p:nvSpPr>
        <p:spPr bwMode="auto">
          <a:xfrm flipV="1">
            <a:off x="4102100" y="4569515"/>
            <a:ext cx="254000" cy="1651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2" name="Line 18"/>
          <p:cNvSpPr>
            <a:spLocks noChangeShapeType="1"/>
          </p:cNvSpPr>
          <p:nvPr/>
        </p:nvSpPr>
        <p:spPr bwMode="auto">
          <a:xfrm flipH="1">
            <a:off x="3314700" y="3694803"/>
            <a:ext cx="177800" cy="5429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3" name="Line 19"/>
          <p:cNvSpPr>
            <a:spLocks noChangeShapeType="1"/>
          </p:cNvSpPr>
          <p:nvPr/>
        </p:nvSpPr>
        <p:spPr bwMode="auto">
          <a:xfrm>
            <a:off x="3327400" y="4266303"/>
            <a:ext cx="228600" cy="3016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4" name="Line 20"/>
          <p:cNvSpPr>
            <a:spLocks noChangeShapeType="1"/>
          </p:cNvSpPr>
          <p:nvPr/>
        </p:nvSpPr>
        <p:spPr bwMode="auto">
          <a:xfrm>
            <a:off x="3860800" y="4952103"/>
            <a:ext cx="177800" cy="631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5" name="Line 21"/>
          <p:cNvSpPr>
            <a:spLocks noChangeShapeType="1"/>
          </p:cNvSpPr>
          <p:nvPr/>
        </p:nvSpPr>
        <p:spPr bwMode="auto">
          <a:xfrm flipH="1">
            <a:off x="3822700" y="5612503"/>
            <a:ext cx="228600" cy="7207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6" name="Line 22"/>
          <p:cNvSpPr>
            <a:spLocks noChangeShapeType="1"/>
          </p:cNvSpPr>
          <p:nvPr/>
        </p:nvSpPr>
        <p:spPr bwMode="auto">
          <a:xfrm flipV="1">
            <a:off x="3822700" y="6296715"/>
            <a:ext cx="63500" cy="50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7" name="Line 23"/>
          <p:cNvSpPr>
            <a:spLocks noChangeShapeType="1"/>
          </p:cNvSpPr>
          <p:nvPr/>
        </p:nvSpPr>
        <p:spPr bwMode="auto">
          <a:xfrm>
            <a:off x="3581400" y="4774303"/>
            <a:ext cx="88900" cy="684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8" name="Line 24"/>
          <p:cNvSpPr>
            <a:spLocks noChangeShapeType="1"/>
          </p:cNvSpPr>
          <p:nvPr/>
        </p:nvSpPr>
        <p:spPr bwMode="auto">
          <a:xfrm flipH="1">
            <a:off x="3263900" y="5487091"/>
            <a:ext cx="419100" cy="6302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9" name="Line 25"/>
          <p:cNvSpPr>
            <a:spLocks noChangeShapeType="1"/>
          </p:cNvSpPr>
          <p:nvPr/>
        </p:nvSpPr>
        <p:spPr bwMode="auto">
          <a:xfrm flipV="1">
            <a:off x="3276600" y="6106215"/>
            <a:ext cx="76200" cy="25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10" name="AutoShape 26"/>
          <p:cNvSpPr>
            <a:spLocks noChangeArrowheads="1"/>
          </p:cNvSpPr>
          <p:nvPr/>
        </p:nvSpPr>
        <p:spPr bwMode="auto">
          <a:xfrm>
            <a:off x="6070600" y="2321615"/>
            <a:ext cx="2768600" cy="2768600"/>
          </a:xfrm>
          <a:prstGeom prst="roundRect">
            <a:avLst>
              <a:gd name="adj" fmla="val 6616"/>
            </a:avLst>
          </a:pr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6411" name="AutoShape 27"/>
          <p:cNvSpPr>
            <a:spLocks noChangeArrowheads="1"/>
          </p:cNvSpPr>
          <p:nvPr/>
        </p:nvSpPr>
        <p:spPr bwMode="auto">
          <a:xfrm>
            <a:off x="6057900" y="2308915"/>
            <a:ext cx="2794000" cy="2794000"/>
          </a:xfrm>
          <a:prstGeom prst="roundRect">
            <a:avLst>
              <a:gd name="adj" fmla="val 7005"/>
            </a:avLst>
          </a:prstGeom>
          <a:solidFill>
            <a:schemeClr val="accent2">
              <a:lumMod val="40000"/>
              <a:lumOff val="60000"/>
            </a:schemeClr>
          </a:solidFill>
          <a:ln>
            <a:noFill/>
          </a:ln>
          <a:effectLst>
            <a:outerShdw dist="107763" dir="2700000" algn="ctr" rotWithShape="0">
              <a:schemeClr val="bg2"/>
            </a:outerShdw>
          </a:effectLs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6412" name="Line 28"/>
          <p:cNvSpPr>
            <a:spLocks noChangeShapeType="1"/>
          </p:cNvSpPr>
          <p:nvPr/>
        </p:nvSpPr>
        <p:spPr bwMode="auto">
          <a:xfrm>
            <a:off x="6070600" y="2778815"/>
            <a:ext cx="27305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13" name="Rectangle 29"/>
          <p:cNvSpPr>
            <a:spLocks noChangeArrowheads="1"/>
          </p:cNvSpPr>
          <p:nvPr/>
        </p:nvSpPr>
        <p:spPr bwMode="auto">
          <a:xfrm>
            <a:off x="6259513" y="2291453"/>
            <a:ext cx="69570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dirty="0">
                <a:latin typeface="Helvetica" panose="020B0604020202020204" pitchFamily="34" charset="0"/>
              </a:rPr>
              <a:t>open</a:t>
            </a:r>
          </a:p>
        </p:txBody>
      </p:sp>
      <p:sp>
        <p:nvSpPr>
          <p:cNvPr id="16414" name="Line 30"/>
          <p:cNvSpPr>
            <a:spLocks noChangeShapeType="1"/>
          </p:cNvSpPr>
          <p:nvPr/>
        </p:nvSpPr>
        <p:spPr bwMode="auto">
          <a:xfrm flipH="1">
            <a:off x="5994400" y="4698103"/>
            <a:ext cx="939800" cy="9620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15" name="Rectangle 31"/>
          <p:cNvSpPr>
            <a:spLocks noChangeArrowheads="1"/>
          </p:cNvSpPr>
          <p:nvPr/>
        </p:nvSpPr>
        <p:spPr bwMode="auto">
          <a:xfrm>
            <a:off x="5053014" y="5606153"/>
            <a:ext cx="4270399"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implemented with a "knowledge" of the  </a:t>
            </a:r>
          </a:p>
        </p:txBody>
      </p:sp>
      <p:sp>
        <p:nvSpPr>
          <p:cNvPr id="16416" name="Rectangle 32"/>
          <p:cNvSpPr>
            <a:spLocks noChangeArrowheads="1"/>
          </p:cNvSpPr>
          <p:nvPr/>
        </p:nvSpPr>
        <p:spPr bwMode="auto">
          <a:xfrm>
            <a:off x="5065713" y="5898253"/>
            <a:ext cx="370934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object that is associated with enter</a:t>
            </a:r>
          </a:p>
        </p:txBody>
      </p:sp>
      <p:sp>
        <p:nvSpPr>
          <p:cNvPr id="16417" name="Rectangle 33"/>
          <p:cNvSpPr>
            <a:spLocks noChangeArrowheads="1"/>
          </p:cNvSpPr>
          <p:nvPr/>
        </p:nvSpPr>
        <p:spPr bwMode="auto">
          <a:xfrm>
            <a:off x="6564314" y="3205853"/>
            <a:ext cx="17605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details of enter </a:t>
            </a:r>
          </a:p>
        </p:txBody>
      </p:sp>
      <p:sp>
        <p:nvSpPr>
          <p:cNvPr id="16418" name="Rectangle 34"/>
          <p:cNvSpPr>
            <a:spLocks noChangeArrowheads="1"/>
          </p:cNvSpPr>
          <p:nvPr/>
        </p:nvSpPr>
        <p:spPr bwMode="auto">
          <a:xfrm>
            <a:off x="6564314" y="3434453"/>
            <a:ext cx="11318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algorithm</a:t>
            </a:r>
          </a:p>
        </p:txBody>
      </p:sp>
      <mc:AlternateContent xmlns:mc="http://schemas.openxmlformats.org/markup-compatibility/2006" xmlns:p14="http://schemas.microsoft.com/office/powerpoint/2010/main">
        <mc:Choice Requires="p14">
          <p:contentPart p14:bwMode="auto" r:id="rId2">
            <p14:nvContentPartPr>
              <p14:cNvPr id="7170" name="Ink 35"/>
              <p14:cNvContentPartPr>
                <a14:cpLocks xmlns:a14="http://schemas.microsoft.com/office/drawing/2010/main" noRot="1" noChangeAspect="1" noEditPoints="1" noChangeArrowheads="1" noChangeShapeType="1"/>
              </p14:cNvContentPartPr>
              <p14:nvPr/>
            </p14:nvContentPartPr>
            <p14:xfrm>
              <a:off x="7239000" y="3523352"/>
              <a:ext cx="1588" cy="1588"/>
            </p14:xfrm>
          </p:contentPart>
        </mc:Choice>
        <mc:Fallback xmlns="">
          <p:pic>
            <p:nvPicPr>
              <p:cNvPr id="7170" name="Ink 35"/>
              <p:cNvPicPr>
                <a:picLocks noRot="1" noChangeAspect="1" noEditPoints="1" noChangeArrowheads="1" noChangeShapeType="1"/>
              </p:cNvPicPr>
              <p:nvPr/>
            </p:nvPicPr>
            <p:blipFill>
              <a:blip r:embed="rId3"/>
              <a:stretch>
                <a:fillRect/>
              </a:stretch>
            </p:blipFill>
            <p:spPr>
              <a:xfrm>
                <a:off x="7197712" y="3482064"/>
                <a:ext cx="84164" cy="84164"/>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171" name="Ink 36"/>
              <p14:cNvContentPartPr>
                <a14:cpLocks xmlns:a14="http://schemas.microsoft.com/office/drawing/2010/main" noRot="1" noChangeAspect="1" noEditPoints="1" noChangeArrowheads="1" noChangeShapeType="1"/>
              </p14:cNvContentPartPr>
              <p14:nvPr/>
            </p14:nvContentPartPr>
            <p14:xfrm>
              <a:off x="5746750" y="5161652"/>
              <a:ext cx="12700" cy="26988"/>
            </p14:xfrm>
          </p:contentPart>
        </mc:Choice>
        <mc:Fallback xmlns="">
          <p:pic>
            <p:nvPicPr>
              <p:cNvPr id="7171" name="Ink 36"/>
              <p:cNvPicPr>
                <a:picLocks noRot="1" noChangeAspect="1" noEditPoints="1" noChangeArrowheads="1" noChangeShapeType="1"/>
              </p:cNvPicPr>
              <p:nvPr/>
            </p:nvPicPr>
            <p:blipFill>
              <a:blip r:embed="rId5"/>
              <a:stretch>
                <a:fillRect/>
              </a:stretch>
            </p:blipFill>
            <p:spPr>
              <a:xfrm>
                <a:off x="5743847" y="5158773"/>
                <a:ext cx="18506" cy="32745"/>
              </a:xfrm>
              <a:prstGeom prst="rect">
                <a:avLst/>
              </a:prstGeom>
            </p:spPr>
          </p:pic>
        </mc:Fallback>
      </mc:AlternateContent>
    </p:spTree>
    <p:extLst>
      <p:ext uri="{BB962C8B-B14F-4D97-AF65-F5344CB8AC3E}">
        <p14:creationId xmlns:p14="http://schemas.microsoft.com/office/powerpoint/2010/main" val="3874308913"/>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66260" y="1042724"/>
            <a:ext cx="4783361" cy="605294"/>
          </a:xfrm>
          <a:noFill/>
        </p:spPr>
        <p:txBody>
          <a:bodyPr vert="horz" wrap="none" lIns="63500" tIns="25400" rIns="63500" bIns="25400" rtlCol="0" anchor="t">
            <a:spAutoFit/>
          </a:bodyPr>
          <a:lstStyle/>
          <a:p>
            <a:pPr eaLnBrk="1" hangingPunct="1"/>
            <a:r>
              <a:rPr lang="en-US" altLang="en-US" smtClean="0"/>
              <a:t>Stepwise Refinement</a:t>
            </a:r>
          </a:p>
        </p:txBody>
      </p:sp>
      <p:sp>
        <p:nvSpPr>
          <p:cNvPr id="17411" name="AutoShape 3"/>
          <p:cNvSpPr>
            <a:spLocks noChangeArrowheads="1"/>
          </p:cNvSpPr>
          <p:nvPr/>
        </p:nvSpPr>
        <p:spPr bwMode="auto">
          <a:xfrm>
            <a:off x="3048000" y="2152385"/>
            <a:ext cx="2768600" cy="2768600"/>
          </a:xfrm>
          <a:prstGeom prst="roundRect">
            <a:avLst>
              <a:gd name="adj" fmla="val 6616"/>
            </a:avLst>
          </a:prstGeom>
          <a:solidFill>
            <a:srgbClr val="FFFFFF"/>
          </a:solidFill>
          <a:ln>
            <a:noFill/>
          </a:ln>
          <a:extLst>
            <a:ext uri="{91240B29-F687-4F45-9708-019B960494DF}">
              <a14:hiddenLine xmlns:a14="http://schemas.microsoft.com/office/drawing/2010/main" w="127000">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7412" name="AutoShape 4"/>
          <p:cNvSpPr>
            <a:spLocks noChangeArrowheads="1"/>
          </p:cNvSpPr>
          <p:nvPr/>
        </p:nvSpPr>
        <p:spPr bwMode="auto">
          <a:xfrm>
            <a:off x="3022600" y="2126985"/>
            <a:ext cx="2819400" cy="2819400"/>
          </a:xfrm>
          <a:prstGeom prst="roundRect">
            <a:avLst>
              <a:gd name="adj" fmla="val 7394"/>
            </a:avLst>
          </a:prstGeom>
          <a:solidFill>
            <a:schemeClr val="accent2">
              <a:lumMod val="40000"/>
              <a:lumOff val="60000"/>
            </a:schemeClr>
          </a:solidFill>
          <a:ln>
            <a:noFill/>
          </a:ln>
          <a:effectLst>
            <a:outerShdw dist="107763" dir="2700000" algn="ctr" rotWithShape="0">
              <a:schemeClr val="bg2"/>
            </a:outerShdw>
          </a:effectLs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7413" name="Line 5"/>
          <p:cNvSpPr>
            <a:spLocks noChangeShapeType="1"/>
          </p:cNvSpPr>
          <p:nvPr/>
        </p:nvSpPr>
        <p:spPr bwMode="auto">
          <a:xfrm>
            <a:off x="3048000" y="2609585"/>
            <a:ext cx="27686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14" name="Rectangle 6"/>
          <p:cNvSpPr>
            <a:spLocks noChangeArrowheads="1"/>
          </p:cNvSpPr>
          <p:nvPr/>
        </p:nvSpPr>
        <p:spPr bwMode="auto">
          <a:xfrm>
            <a:off x="3122613" y="2069836"/>
            <a:ext cx="69570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open</a:t>
            </a:r>
          </a:p>
        </p:txBody>
      </p:sp>
      <p:sp>
        <p:nvSpPr>
          <p:cNvPr id="17415" name="Rectangle 7"/>
          <p:cNvSpPr>
            <a:spLocks noChangeArrowheads="1"/>
          </p:cNvSpPr>
          <p:nvPr/>
        </p:nvSpPr>
        <p:spPr bwMode="auto">
          <a:xfrm>
            <a:off x="4038600" y="3181085"/>
            <a:ext cx="3378200" cy="2159000"/>
          </a:xfrm>
          <a:prstGeom prst="rect">
            <a:avLst/>
          </a:prstGeom>
          <a:solidFill>
            <a:srgbClr val="919191"/>
          </a:solidFill>
          <a:ln>
            <a:noFill/>
          </a:ln>
          <a:effectLst>
            <a:outerShdw dist="107763" dir="2700000" algn="ctr" rotWithShape="0">
              <a:schemeClr val="bg2"/>
            </a:outerShdw>
          </a:effectLst>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7416" name="Rectangle 8"/>
          <p:cNvSpPr>
            <a:spLocks noChangeArrowheads="1"/>
          </p:cNvSpPr>
          <p:nvPr/>
        </p:nvSpPr>
        <p:spPr bwMode="auto">
          <a:xfrm>
            <a:off x="4164013" y="3216010"/>
            <a:ext cx="1490792" cy="616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walk to door;</a:t>
            </a:r>
          </a:p>
          <a:p>
            <a:pPr>
              <a:lnSpc>
                <a:spcPct val="90000"/>
              </a:lnSpc>
            </a:pPr>
            <a:endParaRPr lang="en-US" altLang="en-US">
              <a:latin typeface="Helvetica" panose="020B0604020202020204" pitchFamily="34" charset="0"/>
            </a:endParaRPr>
          </a:p>
        </p:txBody>
      </p:sp>
      <p:sp>
        <p:nvSpPr>
          <p:cNvPr id="17417" name="Rectangle 9"/>
          <p:cNvSpPr>
            <a:spLocks noChangeArrowheads="1"/>
          </p:cNvSpPr>
          <p:nvPr/>
        </p:nvSpPr>
        <p:spPr bwMode="auto">
          <a:xfrm>
            <a:off x="4164013" y="3444610"/>
            <a:ext cx="1721624" cy="616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reach for knob;</a:t>
            </a:r>
          </a:p>
          <a:p>
            <a:pPr>
              <a:lnSpc>
                <a:spcPct val="90000"/>
              </a:lnSpc>
            </a:pPr>
            <a:endParaRPr lang="en-US" altLang="en-US">
              <a:latin typeface="Helvetica" panose="020B0604020202020204" pitchFamily="34" charset="0"/>
            </a:endParaRPr>
          </a:p>
        </p:txBody>
      </p:sp>
      <p:sp>
        <p:nvSpPr>
          <p:cNvPr id="17418" name="Rectangle 10"/>
          <p:cNvSpPr>
            <a:spLocks noChangeArrowheads="1"/>
          </p:cNvSpPr>
          <p:nvPr/>
        </p:nvSpPr>
        <p:spPr bwMode="auto">
          <a:xfrm>
            <a:off x="4164013" y="3673210"/>
            <a:ext cx="182806" cy="616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endParaRPr lang="en-US" altLang="en-US">
              <a:latin typeface="Helvetica" panose="020B0604020202020204" pitchFamily="34" charset="0"/>
            </a:endParaRPr>
          </a:p>
          <a:p>
            <a:pPr>
              <a:lnSpc>
                <a:spcPct val="90000"/>
              </a:lnSpc>
            </a:pPr>
            <a:endParaRPr lang="en-US" altLang="en-US">
              <a:latin typeface="Helvetica" panose="020B0604020202020204" pitchFamily="34" charset="0"/>
            </a:endParaRPr>
          </a:p>
        </p:txBody>
      </p:sp>
      <p:sp>
        <p:nvSpPr>
          <p:cNvPr id="17419" name="Rectangle 11"/>
          <p:cNvSpPr>
            <a:spLocks noChangeArrowheads="1"/>
          </p:cNvSpPr>
          <p:nvPr/>
        </p:nvSpPr>
        <p:spPr bwMode="auto">
          <a:xfrm>
            <a:off x="4164014" y="3901810"/>
            <a:ext cx="1285607" cy="616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open door;</a:t>
            </a:r>
          </a:p>
          <a:p>
            <a:pPr>
              <a:lnSpc>
                <a:spcPct val="90000"/>
              </a:lnSpc>
            </a:pPr>
            <a:endParaRPr lang="en-US" altLang="en-US">
              <a:latin typeface="Helvetica" panose="020B0604020202020204" pitchFamily="34" charset="0"/>
            </a:endParaRPr>
          </a:p>
        </p:txBody>
      </p:sp>
      <p:sp>
        <p:nvSpPr>
          <p:cNvPr id="17420" name="Rectangle 12"/>
          <p:cNvSpPr>
            <a:spLocks noChangeArrowheads="1"/>
          </p:cNvSpPr>
          <p:nvPr/>
        </p:nvSpPr>
        <p:spPr bwMode="auto">
          <a:xfrm>
            <a:off x="4164013" y="4130410"/>
            <a:ext cx="182806" cy="616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endParaRPr lang="en-US" altLang="en-US">
              <a:latin typeface="Helvetica" panose="020B0604020202020204" pitchFamily="34" charset="0"/>
            </a:endParaRPr>
          </a:p>
          <a:p>
            <a:pPr>
              <a:lnSpc>
                <a:spcPct val="90000"/>
              </a:lnSpc>
            </a:pPr>
            <a:endParaRPr lang="en-US" altLang="en-US">
              <a:latin typeface="Helvetica" panose="020B0604020202020204" pitchFamily="34" charset="0"/>
            </a:endParaRPr>
          </a:p>
        </p:txBody>
      </p:sp>
      <p:sp>
        <p:nvSpPr>
          <p:cNvPr id="17421" name="Rectangle 13"/>
          <p:cNvSpPr>
            <a:spLocks noChangeArrowheads="1"/>
          </p:cNvSpPr>
          <p:nvPr/>
        </p:nvSpPr>
        <p:spPr bwMode="auto">
          <a:xfrm>
            <a:off x="4164013" y="4359010"/>
            <a:ext cx="1554912" cy="616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walk through;</a:t>
            </a:r>
          </a:p>
          <a:p>
            <a:pPr>
              <a:lnSpc>
                <a:spcPct val="90000"/>
              </a:lnSpc>
            </a:pPr>
            <a:endParaRPr lang="en-US" altLang="en-US">
              <a:latin typeface="Helvetica" panose="020B0604020202020204" pitchFamily="34" charset="0"/>
            </a:endParaRPr>
          </a:p>
        </p:txBody>
      </p:sp>
      <p:sp>
        <p:nvSpPr>
          <p:cNvPr id="17422" name="Rectangle 14"/>
          <p:cNvSpPr>
            <a:spLocks noChangeArrowheads="1"/>
          </p:cNvSpPr>
          <p:nvPr/>
        </p:nvSpPr>
        <p:spPr bwMode="auto">
          <a:xfrm>
            <a:off x="4164013" y="4587611"/>
            <a:ext cx="129849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close door.</a:t>
            </a:r>
          </a:p>
        </p:txBody>
      </p:sp>
      <p:sp>
        <p:nvSpPr>
          <p:cNvPr id="17423" name="Rectangle 15"/>
          <p:cNvSpPr>
            <a:spLocks noChangeArrowheads="1"/>
          </p:cNvSpPr>
          <p:nvPr/>
        </p:nvSpPr>
        <p:spPr bwMode="auto">
          <a:xfrm>
            <a:off x="5842000" y="3830373"/>
            <a:ext cx="3175000" cy="2678113"/>
          </a:xfrm>
          <a:prstGeom prst="rect">
            <a:avLst/>
          </a:prstGeom>
          <a:solidFill>
            <a:srgbClr val="DADADA"/>
          </a:solidFill>
          <a:ln>
            <a:noFill/>
          </a:ln>
          <a:effectLst>
            <a:outerShdw dist="107763" dir="2700000" algn="ctr" rotWithShape="0">
              <a:schemeClr val="bg2"/>
            </a:outerShdw>
          </a:effectLst>
          <a:extLst>
            <a:ext uri="{91240B29-F687-4F45-9708-019B960494DF}">
              <a14:hiddenLine xmlns:a14="http://schemas.microsoft.com/office/drawing/2010/main" w="50800">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7424" name="Rectangle 16"/>
          <p:cNvSpPr>
            <a:spLocks noChangeArrowheads="1"/>
          </p:cNvSpPr>
          <p:nvPr/>
        </p:nvSpPr>
        <p:spPr bwMode="auto">
          <a:xfrm>
            <a:off x="5929313" y="3925622"/>
            <a:ext cx="2542362" cy="616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repeat until door opens</a:t>
            </a:r>
          </a:p>
          <a:p>
            <a:pPr>
              <a:lnSpc>
                <a:spcPct val="90000"/>
              </a:lnSpc>
            </a:pPr>
            <a:endParaRPr lang="en-US" altLang="en-US">
              <a:latin typeface="Helvetica" panose="020B0604020202020204" pitchFamily="34" charset="0"/>
            </a:endParaRPr>
          </a:p>
        </p:txBody>
      </p:sp>
      <p:sp>
        <p:nvSpPr>
          <p:cNvPr id="17425" name="Rectangle 17"/>
          <p:cNvSpPr>
            <a:spLocks noChangeArrowheads="1"/>
          </p:cNvSpPr>
          <p:nvPr/>
        </p:nvSpPr>
        <p:spPr bwMode="auto">
          <a:xfrm>
            <a:off x="5929314" y="4154222"/>
            <a:ext cx="2260233" cy="616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turn knob clockwise;</a:t>
            </a:r>
          </a:p>
          <a:p>
            <a:pPr>
              <a:lnSpc>
                <a:spcPct val="90000"/>
              </a:lnSpc>
            </a:pPr>
            <a:endParaRPr lang="en-US" altLang="en-US">
              <a:latin typeface="Helvetica" panose="020B0604020202020204" pitchFamily="34" charset="0"/>
            </a:endParaRPr>
          </a:p>
        </p:txBody>
      </p:sp>
      <p:sp>
        <p:nvSpPr>
          <p:cNvPr id="17426" name="Rectangle 18"/>
          <p:cNvSpPr>
            <a:spLocks noChangeArrowheads="1"/>
          </p:cNvSpPr>
          <p:nvPr/>
        </p:nvSpPr>
        <p:spPr bwMode="auto">
          <a:xfrm>
            <a:off x="5929314" y="4382822"/>
            <a:ext cx="2701059" cy="616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if knob doesn't turn, then</a:t>
            </a:r>
          </a:p>
          <a:p>
            <a:pPr>
              <a:lnSpc>
                <a:spcPct val="90000"/>
              </a:lnSpc>
            </a:pPr>
            <a:endParaRPr lang="en-US" altLang="en-US">
              <a:latin typeface="Helvetica" panose="020B0604020202020204" pitchFamily="34" charset="0"/>
            </a:endParaRPr>
          </a:p>
        </p:txBody>
      </p:sp>
      <p:sp>
        <p:nvSpPr>
          <p:cNvPr id="17427" name="Rectangle 19"/>
          <p:cNvSpPr>
            <a:spLocks noChangeArrowheads="1"/>
          </p:cNvSpPr>
          <p:nvPr/>
        </p:nvSpPr>
        <p:spPr bwMode="auto">
          <a:xfrm>
            <a:off x="5929313" y="4611422"/>
            <a:ext cx="1747272" cy="616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    take key out;</a:t>
            </a:r>
          </a:p>
          <a:p>
            <a:pPr>
              <a:lnSpc>
                <a:spcPct val="90000"/>
              </a:lnSpc>
            </a:pPr>
            <a:endParaRPr lang="en-US" altLang="en-US">
              <a:latin typeface="Helvetica" panose="020B0604020202020204" pitchFamily="34" charset="0"/>
            </a:endParaRPr>
          </a:p>
        </p:txBody>
      </p:sp>
      <p:sp>
        <p:nvSpPr>
          <p:cNvPr id="17428" name="Rectangle 20"/>
          <p:cNvSpPr>
            <a:spLocks noChangeArrowheads="1"/>
          </p:cNvSpPr>
          <p:nvPr/>
        </p:nvSpPr>
        <p:spPr bwMode="auto">
          <a:xfrm>
            <a:off x="5929314" y="4840022"/>
            <a:ext cx="2067873" cy="616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    find correct key;</a:t>
            </a:r>
          </a:p>
          <a:p>
            <a:pPr>
              <a:lnSpc>
                <a:spcPct val="90000"/>
              </a:lnSpc>
            </a:pPr>
            <a:endParaRPr lang="en-US" altLang="en-US">
              <a:latin typeface="Helvetica" panose="020B0604020202020204" pitchFamily="34" charset="0"/>
            </a:endParaRPr>
          </a:p>
        </p:txBody>
      </p:sp>
      <p:sp>
        <p:nvSpPr>
          <p:cNvPr id="17429" name="Rectangle 21"/>
          <p:cNvSpPr>
            <a:spLocks noChangeArrowheads="1"/>
          </p:cNvSpPr>
          <p:nvPr/>
        </p:nvSpPr>
        <p:spPr bwMode="auto">
          <a:xfrm>
            <a:off x="5929313" y="5068622"/>
            <a:ext cx="1785744" cy="616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    insert in lock;</a:t>
            </a:r>
          </a:p>
          <a:p>
            <a:pPr>
              <a:lnSpc>
                <a:spcPct val="90000"/>
              </a:lnSpc>
            </a:pPr>
            <a:endParaRPr lang="en-US" altLang="en-US">
              <a:latin typeface="Helvetica" panose="020B0604020202020204" pitchFamily="34" charset="0"/>
            </a:endParaRPr>
          </a:p>
        </p:txBody>
      </p:sp>
      <p:sp>
        <p:nvSpPr>
          <p:cNvPr id="17430" name="Rectangle 22"/>
          <p:cNvSpPr>
            <a:spLocks noChangeArrowheads="1"/>
          </p:cNvSpPr>
          <p:nvPr/>
        </p:nvSpPr>
        <p:spPr bwMode="auto">
          <a:xfrm>
            <a:off x="5929313" y="5297222"/>
            <a:ext cx="682878" cy="616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endif</a:t>
            </a:r>
          </a:p>
          <a:p>
            <a:pPr>
              <a:lnSpc>
                <a:spcPct val="90000"/>
              </a:lnSpc>
            </a:pPr>
            <a:endParaRPr lang="en-US" altLang="en-US">
              <a:latin typeface="Helvetica" panose="020B0604020202020204" pitchFamily="34" charset="0"/>
            </a:endParaRPr>
          </a:p>
        </p:txBody>
      </p:sp>
      <p:sp>
        <p:nvSpPr>
          <p:cNvPr id="17431" name="Rectangle 23"/>
          <p:cNvSpPr>
            <a:spLocks noChangeArrowheads="1"/>
          </p:cNvSpPr>
          <p:nvPr/>
        </p:nvSpPr>
        <p:spPr bwMode="auto">
          <a:xfrm>
            <a:off x="5929314" y="5573448"/>
            <a:ext cx="1926809" cy="782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nSpc>
                <a:spcPct val="80000"/>
              </a:lnSpc>
            </a:pPr>
            <a:r>
              <a:rPr lang="en-US" altLang="en-US">
                <a:latin typeface="Helvetica" panose="020B0604020202020204" pitchFamily="34" charset="0"/>
              </a:rPr>
              <a:t>pull/push door</a:t>
            </a:r>
          </a:p>
          <a:p>
            <a:pPr>
              <a:lnSpc>
                <a:spcPct val="80000"/>
              </a:lnSpc>
            </a:pPr>
            <a:r>
              <a:rPr lang="en-US" altLang="en-US">
                <a:latin typeface="Helvetica" panose="020B0604020202020204" pitchFamily="34" charset="0"/>
              </a:rPr>
              <a:t>move out of way;</a:t>
            </a:r>
          </a:p>
          <a:p>
            <a:pPr>
              <a:lnSpc>
                <a:spcPct val="90000"/>
              </a:lnSpc>
            </a:pPr>
            <a:endParaRPr lang="en-US" altLang="en-US">
              <a:latin typeface="Helvetica" panose="020B0604020202020204" pitchFamily="34" charset="0"/>
            </a:endParaRPr>
          </a:p>
        </p:txBody>
      </p:sp>
      <p:sp>
        <p:nvSpPr>
          <p:cNvPr id="17432" name="Rectangle 24"/>
          <p:cNvSpPr>
            <a:spLocks noChangeArrowheads="1"/>
          </p:cNvSpPr>
          <p:nvPr/>
        </p:nvSpPr>
        <p:spPr bwMode="auto">
          <a:xfrm>
            <a:off x="5916614" y="5983023"/>
            <a:ext cx="1285607"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end repeat</a:t>
            </a:r>
          </a:p>
        </p:txBody>
      </p:sp>
      <p:sp>
        <p:nvSpPr>
          <p:cNvPr id="17433" name="Line 25"/>
          <p:cNvSpPr>
            <a:spLocks noChangeShapeType="1"/>
          </p:cNvSpPr>
          <p:nvPr/>
        </p:nvSpPr>
        <p:spPr bwMode="auto">
          <a:xfrm flipV="1">
            <a:off x="5537200" y="4133585"/>
            <a:ext cx="406400" cy="12700"/>
          </a:xfrm>
          <a:prstGeom prst="line">
            <a:avLst/>
          </a:prstGeom>
          <a:noFill/>
          <a:ln w="508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34" name="Arc 26"/>
          <p:cNvSpPr>
            <a:spLocks/>
          </p:cNvSpPr>
          <p:nvPr/>
        </p:nvSpPr>
        <p:spPr bwMode="auto">
          <a:xfrm>
            <a:off x="3532188" y="3065198"/>
            <a:ext cx="812800" cy="828675"/>
          </a:xfrm>
          <a:custGeom>
            <a:avLst/>
            <a:gdLst>
              <a:gd name="T0" fmla="*/ 2147483646 w 21600"/>
              <a:gd name="T1" fmla="*/ 2147483646 h 21600"/>
              <a:gd name="T2" fmla="*/ 0 w 21600"/>
              <a:gd name="T3" fmla="*/ 0 h 21600"/>
              <a:gd name="T4" fmla="*/ 2147483646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50800" cap="rnd">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mc:AlternateContent xmlns:mc="http://schemas.openxmlformats.org/markup-compatibility/2006" xmlns:p14="http://schemas.microsoft.com/office/powerpoint/2010/main">
        <mc:Choice Requires="p14">
          <p:contentPart p14:bwMode="auto" r:id="rId2">
            <p14:nvContentPartPr>
              <p14:cNvPr id="8195" name="Ink 28"/>
              <p14:cNvContentPartPr>
                <a14:cpLocks xmlns:a14="http://schemas.microsoft.com/office/drawing/2010/main" noRot="1" noChangeAspect="1" noEditPoints="1" noChangeArrowheads="1" noChangeShapeType="1"/>
              </p14:cNvContentPartPr>
              <p14:nvPr/>
            </p14:nvContentPartPr>
            <p14:xfrm>
              <a:off x="3470276" y="6000486"/>
              <a:ext cx="1312863" cy="90487"/>
            </p14:xfrm>
          </p:contentPart>
        </mc:Choice>
        <mc:Fallback xmlns="">
          <p:pic>
            <p:nvPicPr>
              <p:cNvPr id="8195" name="Ink 28"/>
              <p:cNvPicPr>
                <a:picLocks noRot="1" noChangeAspect="1" noEditPoints="1" noChangeArrowheads="1" noChangeShapeType="1"/>
              </p:cNvPicPr>
              <p:nvPr/>
            </p:nvPicPr>
            <p:blipFill>
              <a:blip r:embed="rId3"/>
              <a:stretch>
                <a:fillRect/>
              </a:stretch>
            </p:blipFill>
            <p:spPr>
              <a:xfrm>
                <a:off x="3460914" y="5991113"/>
                <a:ext cx="1331587" cy="109233"/>
              </a:xfrm>
              <a:prstGeom prst="rect">
                <a:avLst/>
              </a:prstGeom>
            </p:spPr>
          </p:pic>
        </mc:Fallback>
      </mc:AlternateContent>
    </p:spTree>
    <p:extLst>
      <p:ext uri="{BB962C8B-B14F-4D97-AF65-F5344CB8AC3E}">
        <p14:creationId xmlns:p14="http://schemas.microsoft.com/office/powerpoint/2010/main" val="2581692605"/>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3915" y="1008798"/>
            <a:ext cx="3637214" cy="605294"/>
          </a:xfrm>
          <a:noFill/>
        </p:spPr>
        <p:txBody>
          <a:bodyPr vert="horz" wrap="none" lIns="63500" tIns="25400" rIns="63500" bIns="25400" rtlCol="0" anchor="t">
            <a:spAutoFit/>
          </a:bodyPr>
          <a:lstStyle/>
          <a:p>
            <a:pPr eaLnBrk="1" hangingPunct="1"/>
            <a:r>
              <a:rPr lang="en-US" altLang="en-US" smtClean="0"/>
              <a:t>Modular Design</a:t>
            </a:r>
          </a:p>
        </p:txBody>
      </p:sp>
      <p:pic>
        <p:nvPicPr>
          <p:cNvPr id="18435" name="Picture 3"/>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62082" y="2101298"/>
            <a:ext cx="7369792" cy="4756702"/>
          </a:xfrm>
          <a:noFill/>
          <a:extLst>
            <a:ext uri="{91240B29-F687-4F45-9708-019B960494DF}">
              <a14:hiddenLine xmlns:a14="http://schemas.microsoft.com/office/drawing/2010/main" w="12700">
                <a:solidFill>
                  <a:srgbClr val="000000"/>
                </a:solidFill>
                <a:miter lim="800000"/>
                <a:headEnd/>
                <a:tailEnd/>
              </a14:hiddenLine>
            </a:ext>
          </a:extLst>
        </p:spPr>
      </p:pic>
      <p:sp>
        <p:nvSpPr>
          <p:cNvPr id="4" name="Rectangle 3"/>
          <p:cNvSpPr txBox="1">
            <a:spLocks noChangeArrowheads="1"/>
          </p:cNvSpPr>
          <p:nvPr/>
        </p:nvSpPr>
        <p:spPr>
          <a:xfrm>
            <a:off x="8231874" y="2282587"/>
            <a:ext cx="3737212" cy="394079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b="1" dirty="0" smtClean="0">
                <a:latin typeface="Calibri" panose="020F0502020204030204" pitchFamily="34" charset="0"/>
                <a:cs typeface="Calibri" panose="020F0502020204030204" pitchFamily="34" charset="0"/>
              </a:rPr>
              <a:t>Easier to manage</a:t>
            </a:r>
          </a:p>
          <a:p>
            <a:r>
              <a:rPr lang="en-US" sz="2000" b="1" dirty="0" smtClean="0">
                <a:latin typeface="Calibri" panose="020F0502020204030204" pitchFamily="34" charset="0"/>
                <a:cs typeface="Calibri" panose="020F0502020204030204" pitchFamily="34" charset="0"/>
              </a:rPr>
              <a:t>Easier to understand</a:t>
            </a:r>
          </a:p>
          <a:p>
            <a:r>
              <a:rPr lang="en-US" sz="2000" b="1" dirty="0" smtClean="0">
                <a:latin typeface="Calibri" panose="020F0502020204030204" pitchFamily="34" charset="0"/>
                <a:cs typeface="Calibri" panose="020F0502020204030204" pitchFamily="34" charset="0"/>
              </a:rPr>
              <a:t>Reduces complexity</a:t>
            </a:r>
          </a:p>
          <a:p>
            <a:r>
              <a:rPr lang="en-US" sz="2000" b="1" dirty="0" smtClean="0">
                <a:latin typeface="Calibri" panose="020F0502020204030204" pitchFamily="34" charset="0"/>
                <a:cs typeface="Calibri" panose="020F0502020204030204" pitchFamily="34" charset="0"/>
              </a:rPr>
              <a:t>Delegation / division of work</a:t>
            </a:r>
          </a:p>
          <a:p>
            <a:r>
              <a:rPr lang="en-US" sz="2000" b="1" dirty="0" smtClean="0">
                <a:latin typeface="Calibri" panose="020F0502020204030204" pitchFamily="34" charset="0"/>
                <a:cs typeface="Calibri" panose="020F0502020204030204" pitchFamily="34" charset="0"/>
              </a:rPr>
              <a:t>Fault isolation</a:t>
            </a:r>
          </a:p>
          <a:p>
            <a:r>
              <a:rPr lang="en-US" sz="2000" b="1" dirty="0" smtClean="0">
                <a:latin typeface="Calibri" panose="020F0502020204030204" pitchFamily="34" charset="0"/>
                <a:cs typeface="Calibri" panose="020F0502020204030204" pitchFamily="34" charset="0"/>
              </a:rPr>
              <a:t>Independent development</a:t>
            </a:r>
          </a:p>
          <a:p>
            <a:r>
              <a:rPr lang="en-US" sz="2000" b="1" dirty="0" smtClean="0">
                <a:latin typeface="Calibri" panose="020F0502020204030204" pitchFamily="34" charset="0"/>
                <a:cs typeface="Calibri" panose="020F0502020204030204" pitchFamily="34" charset="0"/>
              </a:rPr>
              <a:t>Separation of concerns</a:t>
            </a:r>
          </a:p>
          <a:p>
            <a:r>
              <a:rPr lang="en-US" sz="2000" b="1" dirty="0" smtClean="0">
                <a:latin typeface="Calibri" panose="020F0502020204030204" pitchFamily="34" charset="0"/>
                <a:cs typeface="Calibri" panose="020F0502020204030204" pitchFamily="34" charset="0"/>
              </a:rPr>
              <a:t>Reuse</a:t>
            </a:r>
            <a:endParaRPr lang="en-US" sz="2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56510221"/>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37192" y="1082452"/>
            <a:ext cx="4908550" cy="600075"/>
          </a:xfrm>
          <a:noFill/>
        </p:spPr>
        <p:txBody>
          <a:bodyPr vert="horz" wrap="none" lIns="63500" tIns="25400" rIns="63500" bIns="25400" rtlCol="0" anchor="t">
            <a:spAutoFit/>
          </a:bodyPr>
          <a:lstStyle/>
          <a:p>
            <a:pPr eaLnBrk="1" hangingPunct="1"/>
            <a:r>
              <a:rPr lang="en-US" altLang="en-US" dirty="0" smtClean="0"/>
              <a:t>Modularity: Trade-offs</a:t>
            </a:r>
          </a:p>
        </p:txBody>
      </p:sp>
      <p:sp>
        <p:nvSpPr>
          <p:cNvPr id="77827" name="Rectangle 3"/>
          <p:cNvSpPr>
            <a:spLocks noChangeArrowheads="1"/>
          </p:cNvSpPr>
          <p:nvPr/>
        </p:nvSpPr>
        <p:spPr bwMode="auto">
          <a:xfrm>
            <a:off x="3021014" y="1920651"/>
            <a:ext cx="4478789" cy="366767"/>
          </a:xfrm>
          <a:prstGeom prst="rect">
            <a:avLst/>
          </a:prstGeom>
          <a:noFill/>
          <a:ln>
            <a:noFill/>
          </a:ln>
          <a:effectLst/>
          <a:extLst/>
        </p:spPr>
        <p:txBody>
          <a:bodyPr wrap="none" lIns="90487" tIns="44450" rIns="90487" bIns="44450">
            <a:spAutoFit/>
          </a:bodyPr>
          <a:lstStyle/>
          <a:p>
            <a:pPr>
              <a:defRPr/>
            </a:pPr>
            <a:r>
              <a:rPr lang="en-US" b="1" i="1">
                <a:effectLst>
                  <a:outerShdw blurRad="38100" dist="38100" dir="2700000" algn="tl">
                    <a:srgbClr val="C0C0C0"/>
                  </a:outerShdw>
                </a:effectLst>
                <a:latin typeface="Helvetica" charset="0"/>
              </a:rPr>
              <a:t>What is the "right" number of modules </a:t>
            </a:r>
          </a:p>
        </p:txBody>
      </p:sp>
      <p:sp>
        <p:nvSpPr>
          <p:cNvPr id="77828" name="Rectangle 4"/>
          <p:cNvSpPr>
            <a:spLocks noChangeArrowheads="1"/>
          </p:cNvSpPr>
          <p:nvPr/>
        </p:nvSpPr>
        <p:spPr bwMode="auto">
          <a:xfrm>
            <a:off x="3021013" y="2238151"/>
            <a:ext cx="3568284" cy="366767"/>
          </a:xfrm>
          <a:prstGeom prst="rect">
            <a:avLst/>
          </a:prstGeom>
          <a:noFill/>
          <a:ln>
            <a:noFill/>
          </a:ln>
          <a:effectLst/>
          <a:extLst/>
        </p:spPr>
        <p:txBody>
          <a:bodyPr wrap="none" lIns="90487" tIns="44450" rIns="90487" bIns="44450">
            <a:spAutoFit/>
          </a:bodyPr>
          <a:lstStyle/>
          <a:p>
            <a:pPr>
              <a:defRPr/>
            </a:pPr>
            <a:r>
              <a:rPr lang="en-US" b="1" i="1" dirty="0">
                <a:effectLst>
                  <a:outerShdw blurRad="38100" dist="38100" dir="2700000" algn="tl">
                    <a:srgbClr val="C0C0C0"/>
                  </a:outerShdw>
                </a:effectLst>
                <a:latin typeface="Helvetica" charset="0"/>
              </a:rPr>
              <a:t>for a specific software design?</a:t>
            </a:r>
          </a:p>
        </p:txBody>
      </p:sp>
      <p:sp>
        <p:nvSpPr>
          <p:cNvPr id="77829" name="Rectangle 5"/>
          <p:cNvSpPr>
            <a:spLocks noChangeArrowheads="1"/>
          </p:cNvSpPr>
          <p:nvPr/>
        </p:nvSpPr>
        <p:spPr bwMode="auto">
          <a:xfrm>
            <a:off x="3109914" y="6037039"/>
            <a:ext cx="1895475" cy="638175"/>
          </a:xfrm>
          <a:prstGeom prst="rect">
            <a:avLst/>
          </a:prstGeom>
          <a:noFill/>
          <a:ln>
            <a:noFill/>
          </a:ln>
          <a:effectLst/>
          <a:extLst/>
        </p:spPr>
        <p:txBody>
          <a:bodyPr wrap="none" lIns="90487" tIns="44450" rIns="90487" bIns="44450">
            <a:spAutoFit/>
          </a:bodyPr>
          <a:lstStyle/>
          <a:p>
            <a:pPr>
              <a:defRPr/>
            </a:pPr>
            <a:r>
              <a:rPr lang="en-US" b="1">
                <a:effectLst>
                  <a:outerShdw blurRad="38100" dist="38100" dir="2700000" algn="tl">
                    <a:srgbClr val="C0C0C0"/>
                  </a:outerShdw>
                </a:effectLst>
                <a:latin typeface="Helvetica" charset="0"/>
              </a:rPr>
              <a:t>optimal number</a:t>
            </a:r>
          </a:p>
          <a:p>
            <a:pPr>
              <a:defRPr/>
            </a:pPr>
            <a:endParaRPr lang="en-US" b="1">
              <a:effectLst>
                <a:outerShdw blurRad="38100" dist="38100" dir="2700000" algn="tl">
                  <a:srgbClr val="C0C0C0"/>
                </a:outerShdw>
              </a:effectLst>
              <a:latin typeface="Helvetica" charset="0"/>
            </a:endParaRPr>
          </a:p>
        </p:txBody>
      </p:sp>
      <p:sp>
        <p:nvSpPr>
          <p:cNvPr id="77830" name="Rectangle 6"/>
          <p:cNvSpPr>
            <a:spLocks noChangeArrowheads="1"/>
          </p:cNvSpPr>
          <p:nvPr/>
        </p:nvSpPr>
        <p:spPr bwMode="auto">
          <a:xfrm>
            <a:off x="3160714" y="6278339"/>
            <a:ext cx="1590675" cy="363537"/>
          </a:xfrm>
          <a:prstGeom prst="rect">
            <a:avLst/>
          </a:prstGeom>
          <a:noFill/>
          <a:ln>
            <a:noFill/>
          </a:ln>
          <a:effectLst/>
          <a:extLst/>
        </p:spPr>
        <p:txBody>
          <a:bodyPr wrap="none" lIns="90487" tIns="44450" rIns="90487" bIns="44450">
            <a:spAutoFit/>
          </a:bodyPr>
          <a:lstStyle/>
          <a:p>
            <a:pPr>
              <a:defRPr/>
            </a:pPr>
            <a:r>
              <a:rPr lang="en-US" b="1">
                <a:effectLst>
                  <a:outerShdw blurRad="38100" dist="38100" dir="2700000" algn="tl">
                    <a:srgbClr val="C0C0C0"/>
                  </a:outerShdw>
                </a:effectLst>
                <a:latin typeface="Helvetica" charset="0"/>
              </a:rPr>
              <a:t>   of modules</a:t>
            </a:r>
          </a:p>
        </p:txBody>
      </p:sp>
      <p:sp>
        <p:nvSpPr>
          <p:cNvPr id="19463" name="Rectangle 7"/>
          <p:cNvSpPr>
            <a:spLocks noChangeArrowheads="1"/>
          </p:cNvSpPr>
          <p:nvPr/>
        </p:nvSpPr>
        <p:spPr bwMode="auto">
          <a:xfrm>
            <a:off x="4305300" y="3512914"/>
            <a:ext cx="279400" cy="2359025"/>
          </a:xfrm>
          <a:prstGeom prst="rect">
            <a:avLst/>
          </a:prstGeom>
          <a:solidFill>
            <a:schemeClr val="accent2"/>
          </a:solidFill>
          <a:ln w="25400">
            <a:solidFill>
              <a:schemeClr val="tx1"/>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19464" name="Rectangle 8"/>
          <p:cNvSpPr>
            <a:spLocks noChangeArrowheads="1"/>
          </p:cNvSpPr>
          <p:nvPr/>
        </p:nvSpPr>
        <p:spPr bwMode="auto">
          <a:xfrm>
            <a:off x="4292600" y="3500214"/>
            <a:ext cx="304800" cy="23844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9465" name="Rectangle 9"/>
          <p:cNvSpPr>
            <a:spLocks noChangeArrowheads="1"/>
          </p:cNvSpPr>
          <p:nvPr/>
        </p:nvSpPr>
        <p:spPr bwMode="auto">
          <a:xfrm>
            <a:off x="4305300" y="5913214"/>
            <a:ext cx="279400" cy="123825"/>
          </a:xfrm>
          <a:prstGeom prst="rect">
            <a:avLst/>
          </a:prstGeom>
          <a:solidFill>
            <a:srgbClr val="F76681"/>
          </a:solidFill>
          <a:ln w="25400">
            <a:solidFill>
              <a:schemeClr val="tx1"/>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19466" name="Rectangle 10"/>
          <p:cNvSpPr>
            <a:spLocks noChangeArrowheads="1"/>
          </p:cNvSpPr>
          <p:nvPr/>
        </p:nvSpPr>
        <p:spPr bwMode="auto">
          <a:xfrm>
            <a:off x="4292600" y="5900514"/>
            <a:ext cx="304800" cy="1492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9467" name="Rectangle 11"/>
          <p:cNvSpPr>
            <a:spLocks noChangeArrowheads="1"/>
          </p:cNvSpPr>
          <p:nvPr/>
        </p:nvSpPr>
        <p:spPr bwMode="auto">
          <a:xfrm>
            <a:off x="4622800" y="5824314"/>
            <a:ext cx="279400" cy="212725"/>
          </a:xfrm>
          <a:prstGeom prst="rect">
            <a:avLst/>
          </a:prstGeom>
          <a:solidFill>
            <a:srgbClr val="F76681"/>
          </a:solidFill>
          <a:ln w="25400">
            <a:solidFill>
              <a:schemeClr val="tx1"/>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19468" name="Rectangle 12"/>
          <p:cNvSpPr>
            <a:spLocks noChangeArrowheads="1"/>
          </p:cNvSpPr>
          <p:nvPr/>
        </p:nvSpPr>
        <p:spPr bwMode="auto">
          <a:xfrm>
            <a:off x="4610100" y="5811614"/>
            <a:ext cx="304800" cy="2381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9469" name="Rectangle 13"/>
          <p:cNvSpPr>
            <a:spLocks noChangeArrowheads="1"/>
          </p:cNvSpPr>
          <p:nvPr/>
        </p:nvSpPr>
        <p:spPr bwMode="auto">
          <a:xfrm>
            <a:off x="4622800" y="3741514"/>
            <a:ext cx="279400" cy="2041525"/>
          </a:xfrm>
          <a:prstGeom prst="rect">
            <a:avLst/>
          </a:prstGeom>
          <a:solidFill>
            <a:schemeClr val="accent2"/>
          </a:solidFill>
          <a:ln w="25400">
            <a:solidFill>
              <a:schemeClr val="tx1"/>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19470" name="Rectangle 14"/>
          <p:cNvSpPr>
            <a:spLocks noChangeArrowheads="1"/>
          </p:cNvSpPr>
          <p:nvPr/>
        </p:nvSpPr>
        <p:spPr bwMode="auto">
          <a:xfrm>
            <a:off x="4610100" y="3728814"/>
            <a:ext cx="304800" cy="20669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9471" name="Rectangle 15"/>
          <p:cNvSpPr>
            <a:spLocks noChangeArrowheads="1"/>
          </p:cNvSpPr>
          <p:nvPr/>
        </p:nvSpPr>
        <p:spPr bwMode="auto">
          <a:xfrm>
            <a:off x="4940300" y="5710014"/>
            <a:ext cx="279400" cy="327025"/>
          </a:xfrm>
          <a:prstGeom prst="rect">
            <a:avLst/>
          </a:prstGeom>
          <a:solidFill>
            <a:srgbClr val="F76681"/>
          </a:solidFill>
          <a:ln w="25400">
            <a:solidFill>
              <a:schemeClr val="tx1"/>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19472" name="Rectangle 16"/>
          <p:cNvSpPr>
            <a:spLocks noChangeArrowheads="1"/>
          </p:cNvSpPr>
          <p:nvPr/>
        </p:nvSpPr>
        <p:spPr bwMode="auto">
          <a:xfrm>
            <a:off x="4927600" y="5697314"/>
            <a:ext cx="304800" cy="3524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9473" name="Rectangle 17"/>
          <p:cNvSpPr>
            <a:spLocks noChangeArrowheads="1"/>
          </p:cNvSpPr>
          <p:nvPr/>
        </p:nvSpPr>
        <p:spPr bwMode="auto">
          <a:xfrm>
            <a:off x="4940300" y="3933600"/>
            <a:ext cx="279400" cy="1735138"/>
          </a:xfrm>
          <a:prstGeom prst="rect">
            <a:avLst/>
          </a:prstGeom>
          <a:solidFill>
            <a:schemeClr val="accent2"/>
          </a:solidFill>
          <a:ln w="25400">
            <a:solidFill>
              <a:schemeClr val="tx1"/>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19474" name="Rectangle 18"/>
          <p:cNvSpPr>
            <a:spLocks noChangeArrowheads="1"/>
          </p:cNvSpPr>
          <p:nvPr/>
        </p:nvSpPr>
        <p:spPr bwMode="auto">
          <a:xfrm>
            <a:off x="4927600" y="3919314"/>
            <a:ext cx="304800" cy="17621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9475" name="Rectangle 19"/>
          <p:cNvSpPr>
            <a:spLocks noChangeArrowheads="1"/>
          </p:cNvSpPr>
          <p:nvPr/>
        </p:nvSpPr>
        <p:spPr bwMode="auto">
          <a:xfrm>
            <a:off x="5257800" y="5595714"/>
            <a:ext cx="266700" cy="441325"/>
          </a:xfrm>
          <a:prstGeom prst="rect">
            <a:avLst/>
          </a:prstGeom>
          <a:solidFill>
            <a:srgbClr val="F76681"/>
          </a:solidFill>
          <a:ln w="25400">
            <a:solidFill>
              <a:schemeClr val="tx1"/>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19476" name="Rectangle 20"/>
          <p:cNvSpPr>
            <a:spLocks noChangeArrowheads="1"/>
          </p:cNvSpPr>
          <p:nvPr/>
        </p:nvSpPr>
        <p:spPr bwMode="auto">
          <a:xfrm>
            <a:off x="5245100" y="5583014"/>
            <a:ext cx="292100" cy="4667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9477" name="Rectangle 21"/>
          <p:cNvSpPr>
            <a:spLocks noChangeArrowheads="1"/>
          </p:cNvSpPr>
          <p:nvPr/>
        </p:nvSpPr>
        <p:spPr bwMode="auto">
          <a:xfrm>
            <a:off x="5257800" y="4109814"/>
            <a:ext cx="266700" cy="1444625"/>
          </a:xfrm>
          <a:prstGeom prst="rect">
            <a:avLst/>
          </a:prstGeom>
          <a:solidFill>
            <a:schemeClr val="accent2"/>
          </a:solidFill>
          <a:ln w="25400">
            <a:solidFill>
              <a:schemeClr val="tx1"/>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19478" name="Rectangle 22"/>
          <p:cNvSpPr>
            <a:spLocks noChangeArrowheads="1"/>
          </p:cNvSpPr>
          <p:nvPr/>
        </p:nvSpPr>
        <p:spPr bwMode="auto">
          <a:xfrm>
            <a:off x="5245100" y="4097114"/>
            <a:ext cx="292100" cy="14700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9479" name="Rectangle 23"/>
          <p:cNvSpPr>
            <a:spLocks noChangeArrowheads="1"/>
          </p:cNvSpPr>
          <p:nvPr/>
        </p:nvSpPr>
        <p:spPr bwMode="auto">
          <a:xfrm>
            <a:off x="5562600" y="5481414"/>
            <a:ext cx="279400" cy="555625"/>
          </a:xfrm>
          <a:prstGeom prst="rect">
            <a:avLst/>
          </a:prstGeom>
          <a:solidFill>
            <a:srgbClr val="F76681"/>
          </a:solidFill>
          <a:ln w="25400">
            <a:solidFill>
              <a:schemeClr val="tx1"/>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19480" name="Rectangle 24"/>
          <p:cNvSpPr>
            <a:spLocks noChangeArrowheads="1"/>
          </p:cNvSpPr>
          <p:nvPr/>
        </p:nvSpPr>
        <p:spPr bwMode="auto">
          <a:xfrm>
            <a:off x="5549900" y="5468714"/>
            <a:ext cx="304800" cy="5810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9481" name="Rectangle 25"/>
          <p:cNvSpPr>
            <a:spLocks noChangeArrowheads="1"/>
          </p:cNvSpPr>
          <p:nvPr/>
        </p:nvSpPr>
        <p:spPr bwMode="auto">
          <a:xfrm>
            <a:off x="5562600" y="4249514"/>
            <a:ext cx="279400" cy="1190625"/>
          </a:xfrm>
          <a:prstGeom prst="rect">
            <a:avLst/>
          </a:prstGeom>
          <a:solidFill>
            <a:schemeClr val="accent2"/>
          </a:solidFill>
          <a:ln w="25400">
            <a:solidFill>
              <a:schemeClr val="tx1"/>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19482" name="Rectangle 26"/>
          <p:cNvSpPr>
            <a:spLocks noChangeArrowheads="1"/>
          </p:cNvSpPr>
          <p:nvPr/>
        </p:nvSpPr>
        <p:spPr bwMode="auto">
          <a:xfrm>
            <a:off x="5549900" y="4236814"/>
            <a:ext cx="304800" cy="12160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9483" name="Rectangle 27"/>
          <p:cNvSpPr>
            <a:spLocks noChangeArrowheads="1"/>
          </p:cNvSpPr>
          <p:nvPr/>
        </p:nvSpPr>
        <p:spPr bwMode="auto">
          <a:xfrm>
            <a:off x="5880100" y="5341714"/>
            <a:ext cx="279400" cy="695325"/>
          </a:xfrm>
          <a:prstGeom prst="rect">
            <a:avLst/>
          </a:prstGeom>
          <a:solidFill>
            <a:srgbClr val="F76681"/>
          </a:solidFill>
          <a:ln w="25400">
            <a:solidFill>
              <a:schemeClr val="tx1"/>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19484" name="Rectangle 28"/>
          <p:cNvSpPr>
            <a:spLocks noChangeArrowheads="1"/>
          </p:cNvSpPr>
          <p:nvPr/>
        </p:nvSpPr>
        <p:spPr bwMode="auto">
          <a:xfrm>
            <a:off x="5867400" y="5329014"/>
            <a:ext cx="304800" cy="7207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9485" name="Rectangle 29"/>
          <p:cNvSpPr>
            <a:spLocks noChangeArrowheads="1"/>
          </p:cNvSpPr>
          <p:nvPr/>
        </p:nvSpPr>
        <p:spPr bwMode="auto">
          <a:xfrm>
            <a:off x="5880100" y="4427314"/>
            <a:ext cx="279400" cy="860425"/>
          </a:xfrm>
          <a:prstGeom prst="rect">
            <a:avLst/>
          </a:prstGeom>
          <a:solidFill>
            <a:schemeClr val="accent2"/>
          </a:solidFill>
          <a:ln w="25400">
            <a:solidFill>
              <a:schemeClr val="tx1"/>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19486" name="Rectangle 30"/>
          <p:cNvSpPr>
            <a:spLocks noChangeArrowheads="1"/>
          </p:cNvSpPr>
          <p:nvPr/>
        </p:nvSpPr>
        <p:spPr bwMode="auto">
          <a:xfrm>
            <a:off x="5867400" y="4414614"/>
            <a:ext cx="304800" cy="8858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9487" name="Rectangle 31"/>
          <p:cNvSpPr>
            <a:spLocks noChangeArrowheads="1"/>
          </p:cNvSpPr>
          <p:nvPr/>
        </p:nvSpPr>
        <p:spPr bwMode="auto">
          <a:xfrm>
            <a:off x="6197600" y="5341714"/>
            <a:ext cx="279400" cy="695325"/>
          </a:xfrm>
          <a:prstGeom prst="rect">
            <a:avLst/>
          </a:prstGeom>
          <a:solidFill>
            <a:srgbClr val="F76681"/>
          </a:solidFill>
          <a:ln w="25400">
            <a:solidFill>
              <a:schemeClr val="tx1"/>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19488" name="Rectangle 32"/>
          <p:cNvSpPr>
            <a:spLocks noChangeArrowheads="1"/>
          </p:cNvSpPr>
          <p:nvPr/>
        </p:nvSpPr>
        <p:spPr bwMode="auto">
          <a:xfrm>
            <a:off x="6184900" y="5329014"/>
            <a:ext cx="304800" cy="7207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9489" name="Rectangle 33"/>
          <p:cNvSpPr>
            <a:spLocks noChangeArrowheads="1"/>
          </p:cNvSpPr>
          <p:nvPr/>
        </p:nvSpPr>
        <p:spPr bwMode="auto">
          <a:xfrm>
            <a:off x="6197600" y="4427314"/>
            <a:ext cx="279400" cy="860425"/>
          </a:xfrm>
          <a:prstGeom prst="rect">
            <a:avLst/>
          </a:prstGeom>
          <a:solidFill>
            <a:schemeClr val="accent2"/>
          </a:solidFill>
          <a:ln w="25400">
            <a:solidFill>
              <a:schemeClr val="tx1"/>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19490" name="Rectangle 34"/>
          <p:cNvSpPr>
            <a:spLocks noChangeArrowheads="1"/>
          </p:cNvSpPr>
          <p:nvPr/>
        </p:nvSpPr>
        <p:spPr bwMode="auto">
          <a:xfrm>
            <a:off x="6184900" y="4414614"/>
            <a:ext cx="304800" cy="8858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9491" name="Rectangle 35"/>
          <p:cNvSpPr>
            <a:spLocks noChangeArrowheads="1"/>
          </p:cNvSpPr>
          <p:nvPr/>
        </p:nvSpPr>
        <p:spPr bwMode="auto">
          <a:xfrm>
            <a:off x="6515100" y="5138514"/>
            <a:ext cx="266700" cy="898525"/>
          </a:xfrm>
          <a:prstGeom prst="rect">
            <a:avLst/>
          </a:prstGeom>
          <a:solidFill>
            <a:srgbClr val="F76681"/>
          </a:solidFill>
          <a:ln w="25400">
            <a:solidFill>
              <a:schemeClr val="tx1"/>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19492" name="Rectangle 36"/>
          <p:cNvSpPr>
            <a:spLocks noChangeArrowheads="1"/>
          </p:cNvSpPr>
          <p:nvPr/>
        </p:nvSpPr>
        <p:spPr bwMode="auto">
          <a:xfrm>
            <a:off x="6502400" y="5125814"/>
            <a:ext cx="292100" cy="9239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9493" name="Rectangle 37"/>
          <p:cNvSpPr>
            <a:spLocks noChangeArrowheads="1"/>
          </p:cNvSpPr>
          <p:nvPr/>
        </p:nvSpPr>
        <p:spPr bwMode="auto">
          <a:xfrm>
            <a:off x="6515100" y="4249514"/>
            <a:ext cx="266700" cy="847725"/>
          </a:xfrm>
          <a:prstGeom prst="rect">
            <a:avLst/>
          </a:prstGeom>
          <a:solidFill>
            <a:schemeClr val="accent2"/>
          </a:solidFill>
          <a:ln w="25400">
            <a:solidFill>
              <a:schemeClr val="tx1"/>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19494" name="Rectangle 38"/>
          <p:cNvSpPr>
            <a:spLocks noChangeArrowheads="1"/>
          </p:cNvSpPr>
          <p:nvPr/>
        </p:nvSpPr>
        <p:spPr bwMode="auto">
          <a:xfrm>
            <a:off x="6502400" y="4236814"/>
            <a:ext cx="292100" cy="8731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9495" name="Rectangle 39"/>
          <p:cNvSpPr>
            <a:spLocks noChangeArrowheads="1"/>
          </p:cNvSpPr>
          <p:nvPr/>
        </p:nvSpPr>
        <p:spPr bwMode="auto">
          <a:xfrm>
            <a:off x="6819900" y="4935314"/>
            <a:ext cx="279400" cy="1101725"/>
          </a:xfrm>
          <a:prstGeom prst="rect">
            <a:avLst/>
          </a:prstGeom>
          <a:solidFill>
            <a:srgbClr val="F76681"/>
          </a:solidFill>
          <a:ln w="25400">
            <a:solidFill>
              <a:schemeClr val="tx1"/>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19496" name="Rectangle 40"/>
          <p:cNvSpPr>
            <a:spLocks noChangeArrowheads="1"/>
          </p:cNvSpPr>
          <p:nvPr/>
        </p:nvSpPr>
        <p:spPr bwMode="auto">
          <a:xfrm>
            <a:off x="6807200" y="4922614"/>
            <a:ext cx="304800" cy="11271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9497" name="Rectangle 41"/>
          <p:cNvSpPr>
            <a:spLocks noChangeArrowheads="1"/>
          </p:cNvSpPr>
          <p:nvPr/>
        </p:nvSpPr>
        <p:spPr bwMode="auto">
          <a:xfrm>
            <a:off x="6819900" y="4109814"/>
            <a:ext cx="279400" cy="809625"/>
          </a:xfrm>
          <a:prstGeom prst="rect">
            <a:avLst/>
          </a:prstGeom>
          <a:solidFill>
            <a:schemeClr val="accent2"/>
          </a:solidFill>
          <a:ln w="25400">
            <a:solidFill>
              <a:schemeClr val="tx1"/>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19498" name="Rectangle 42"/>
          <p:cNvSpPr>
            <a:spLocks noChangeArrowheads="1"/>
          </p:cNvSpPr>
          <p:nvPr/>
        </p:nvSpPr>
        <p:spPr bwMode="auto">
          <a:xfrm>
            <a:off x="6807200" y="4097113"/>
            <a:ext cx="304800" cy="836612"/>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9499" name="Rectangle 43"/>
          <p:cNvSpPr>
            <a:spLocks noChangeArrowheads="1"/>
          </p:cNvSpPr>
          <p:nvPr/>
        </p:nvSpPr>
        <p:spPr bwMode="auto">
          <a:xfrm>
            <a:off x="7137400" y="4795614"/>
            <a:ext cx="279400" cy="1241425"/>
          </a:xfrm>
          <a:prstGeom prst="rect">
            <a:avLst/>
          </a:prstGeom>
          <a:solidFill>
            <a:srgbClr val="F76681"/>
          </a:solidFill>
          <a:ln w="25400">
            <a:solidFill>
              <a:schemeClr val="tx1"/>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19500" name="Rectangle 44"/>
          <p:cNvSpPr>
            <a:spLocks noChangeArrowheads="1"/>
          </p:cNvSpPr>
          <p:nvPr/>
        </p:nvSpPr>
        <p:spPr bwMode="auto">
          <a:xfrm>
            <a:off x="7124700" y="4782914"/>
            <a:ext cx="304800" cy="12668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9501" name="Rectangle 45"/>
          <p:cNvSpPr>
            <a:spLocks noChangeArrowheads="1"/>
          </p:cNvSpPr>
          <p:nvPr/>
        </p:nvSpPr>
        <p:spPr bwMode="auto">
          <a:xfrm>
            <a:off x="7137400" y="3933600"/>
            <a:ext cx="279400" cy="820738"/>
          </a:xfrm>
          <a:prstGeom prst="rect">
            <a:avLst/>
          </a:prstGeom>
          <a:solidFill>
            <a:schemeClr val="accent2"/>
          </a:solidFill>
          <a:ln w="25400">
            <a:solidFill>
              <a:schemeClr val="tx1"/>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19502" name="Rectangle 46"/>
          <p:cNvSpPr>
            <a:spLocks noChangeArrowheads="1"/>
          </p:cNvSpPr>
          <p:nvPr/>
        </p:nvSpPr>
        <p:spPr bwMode="auto">
          <a:xfrm>
            <a:off x="7124700" y="3919314"/>
            <a:ext cx="304800" cy="8477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9503" name="Rectangle 47"/>
          <p:cNvSpPr>
            <a:spLocks noChangeArrowheads="1"/>
          </p:cNvSpPr>
          <p:nvPr/>
        </p:nvSpPr>
        <p:spPr bwMode="auto">
          <a:xfrm>
            <a:off x="7454900" y="4567014"/>
            <a:ext cx="279400" cy="1470025"/>
          </a:xfrm>
          <a:prstGeom prst="rect">
            <a:avLst/>
          </a:prstGeom>
          <a:solidFill>
            <a:srgbClr val="F76681"/>
          </a:solidFill>
          <a:ln w="25400">
            <a:solidFill>
              <a:schemeClr val="tx1"/>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19504" name="Rectangle 48"/>
          <p:cNvSpPr>
            <a:spLocks noChangeArrowheads="1"/>
          </p:cNvSpPr>
          <p:nvPr/>
        </p:nvSpPr>
        <p:spPr bwMode="auto">
          <a:xfrm>
            <a:off x="7442200" y="4554314"/>
            <a:ext cx="304800" cy="14954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9505" name="Rectangle 49"/>
          <p:cNvSpPr>
            <a:spLocks noChangeArrowheads="1"/>
          </p:cNvSpPr>
          <p:nvPr/>
        </p:nvSpPr>
        <p:spPr bwMode="auto">
          <a:xfrm>
            <a:off x="7454900" y="3741514"/>
            <a:ext cx="279400" cy="784225"/>
          </a:xfrm>
          <a:prstGeom prst="rect">
            <a:avLst/>
          </a:prstGeom>
          <a:solidFill>
            <a:schemeClr val="accent2"/>
          </a:solidFill>
          <a:ln w="25400">
            <a:solidFill>
              <a:schemeClr val="tx1"/>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19506" name="Rectangle 50"/>
          <p:cNvSpPr>
            <a:spLocks noChangeArrowheads="1"/>
          </p:cNvSpPr>
          <p:nvPr/>
        </p:nvSpPr>
        <p:spPr bwMode="auto">
          <a:xfrm>
            <a:off x="7442200" y="3728814"/>
            <a:ext cx="304800" cy="8096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9507" name="Rectangle 51"/>
          <p:cNvSpPr>
            <a:spLocks noChangeArrowheads="1"/>
          </p:cNvSpPr>
          <p:nvPr/>
        </p:nvSpPr>
        <p:spPr bwMode="auto">
          <a:xfrm>
            <a:off x="7772400" y="3512914"/>
            <a:ext cx="266700" cy="606425"/>
          </a:xfrm>
          <a:prstGeom prst="rect">
            <a:avLst/>
          </a:prstGeom>
          <a:solidFill>
            <a:schemeClr val="accent2"/>
          </a:solidFill>
          <a:ln w="25400">
            <a:solidFill>
              <a:schemeClr val="tx1"/>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19508" name="Rectangle 52"/>
          <p:cNvSpPr>
            <a:spLocks noChangeArrowheads="1"/>
          </p:cNvSpPr>
          <p:nvPr/>
        </p:nvSpPr>
        <p:spPr bwMode="auto">
          <a:xfrm>
            <a:off x="7759700" y="3500213"/>
            <a:ext cx="292100" cy="633412"/>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9509" name="Rectangle 53"/>
          <p:cNvSpPr>
            <a:spLocks noChangeArrowheads="1"/>
          </p:cNvSpPr>
          <p:nvPr/>
        </p:nvSpPr>
        <p:spPr bwMode="auto">
          <a:xfrm>
            <a:off x="7772400" y="4162200"/>
            <a:ext cx="266700" cy="1874838"/>
          </a:xfrm>
          <a:prstGeom prst="rect">
            <a:avLst/>
          </a:prstGeom>
          <a:solidFill>
            <a:srgbClr val="F76681"/>
          </a:solidFill>
          <a:ln w="25400">
            <a:solidFill>
              <a:schemeClr val="tx1"/>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19510" name="Rectangle 54"/>
          <p:cNvSpPr>
            <a:spLocks noChangeArrowheads="1"/>
          </p:cNvSpPr>
          <p:nvPr/>
        </p:nvSpPr>
        <p:spPr bwMode="auto">
          <a:xfrm>
            <a:off x="7759700" y="4147914"/>
            <a:ext cx="292100" cy="19018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77879" name="Rectangle 55"/>
          <p:cNvSpPr>
            <a:spLocks noChangeArrowheads="1"/>
          </p:cNvSpPr>
          <p:nvPr/>
        </p:nvSpPr>
        <p:spPr bwMode="auto">
          <a:xfrm>
            <a:off x="2881314" y="3408139"/>
            <a:ext cx="1311275" cy="638175"/>
          </a:xfrm>
          <a:prstGeom prst="rect">
            <a:avLst/>
          </a:prstGeom>
          <a:noFill/>
          <a:ln>
            <a:noFill/>
          </a:ln>
          <a:effectLst/>
          <a:extLst/>
        </p:spPr>
        <p:txBody>
          <a:bodyPr wrap="none" lIns="90487" tIns="44450" rIns="90487" bIns="44450">
            <a:spAutoFit/>
          </a:bodyPr>
          <a:lstStyle/>
          <a:p>
            <a:pPr>
              <a:defRPr/>
            </a:pPr>
            <a:r>
              <a:rPr lang="en-US" b="1" dirty="0">
                <a:effectLst>
                  <a:outerShdw blurRad="38100" dist="38100" dir="2700000" algn="tl">
                    <a:srgbClr val="C0C0C0"/>
                  </a:outerShdw>
                </a:effectLst>
                <a:latin typeface="Helvetica" charset="0"/>
              </a:rPr>
              <a:t>      cost of</a:t>
            </a:r>
          </a:p>
          <a:p>
            <a:pPr>
              <a:defRPr/>
            </a:pPr>
            <a:endParaRPr lang="en-US" b="1" dirty="0">
              <a:effectLst>
                <a:outerShdw blurRad="38100" dist="38100" dir="2700000" algn="tl">
                  <a:srgbClr val="C0C0C0"/>
                </a:outerShdw>
              </a:effectLst>
              <a:latin typeface="Helvetica" charset="0"/>
            </a:endParaRPr>
          </a:p>
        </p:txBody>
      </p:sp>
      <p:sp>
        <p:nvSpPr>
          <p:cNvPr id="77880" name="Rectangle 56"/>
          <p:cNvSpPr>
            <a:spLocks noChangeArrowheads="1"/>
          </p:cNvSpPr>
          <p:nvPr/>
        </p:nvSpPr>
        <p:spPr bwMode="auto">
          <a:xfrm>
            <a:off x="2881314" y="3636739"/>
            <a:ext cx="1374775" cy="638175"/>
          </a:xfrm>
          <a:prstGeom prst="rect">
            <a:avLst/>
          </a:prstGeom>
          <a:noFill/>
          <a:ln>
            <a:noFill/>
          </a:ln>
          <a:effectLst/>
          <a:extLst/>
        </p:spPr>
        <p:txBody>
          <a:bodyPr wrap="none" lIns="90487" tIns="44450" rIns="90487" bIns="44450">
            <a:spAutoFit/>
          </a:bodyPr>
          <a:lstStyle/>
          <a:p>
            <a:pPr>
              <a:defRPr/>
            </a:pPr>
            <a:r>
              <a:rPr lang="en-US" b="1">
                <a:effectLst>
                  <a:outerShdw blurRad="38100" dist="38100" dir="2700000" algn="tl">
                    <a:srgbClr val="C0C0C0"/>
                  </a:outerShdw>
                </a:effectLst>
                <a:latin typeface="Helvetica" charset="0"/>
              </a:rPr>
              <a:t>    software</a:t>
            </a:r>
          </a:p>
          <a:p>
            <a:pPr>
              <a:defRPr/>
            </a:pPr>
            <a:endParaRPr lang="en-US" b="1">
              <a:effectLst>
                <a:outerShdw blurRad="38100" dist="38100" dir="2700000" algn="tl">
                  <a:srgbClr val="C0C0C0"/>
                </a:outerShdw>
              </a:effectLst>
              <a:latin typeface="Helvetica" charset="0"/>
            </a:endParaRPr>
          </a:p>
        </p:txBody>
      </p:sp>
      <p:sp>
        <p:nvSpPr>
          <p:cNvPr id="77881" name="Rectangle 57"/>
          <p:cNvSpPr>
            <a:spLocks noChangeArrowheads="1"/>
          </p:cNvSpPr>
          <p:nvPr/>
        </p:nvSpPr>
        <p:spPr bwMode="auto">
          <a:xfrm>
            <a:off x="7034214" y="6137050"/>
            <a:ext cx="2301875" cy="363538"/>
          </a:xfrm>
          <a:prstGeom prst="rect">
            <a:avLst/>
          </a:prstGeom>
          <a:noFill/>
          <a:ln>
            <a:noFill/>
          </a:ln>
          <a:effectLst/>
          <a:extLst/>
        </p:spPr>
        <p:txBody>
          <a:bodyPr wrap="none" lIns="90487" tIns="44450" rIns="90487" bIns="44450">
            <a:spAutoFit/>
          </a:bodyPr>
          <a:lstStyle/>
          <a:p>
            <a:pPr>
              <a:defRPr/>
            </a:pPr>
            <a:r>
              <a:rPr lang="en-US" b="1">
                <a:effectLst>
                  <a:outerShdw blurRad="38100" dist="38100" dir="2700000" algn="tl">
                    <a:srgbClr val="C0C0C0"/>
                  </a:outerShdw>
                </a:effectLst>
                <a:latin typeface="Helvetica" charset="0"/>
              </a:rPr>
              <a:t>number of modules</a:t>
            </a:r>
          </a:p>
        </p:txBody>
      </p:sp>
      <p:grpSp>
        <p:nvGrpSpPr>
          <p:cNvPr id="19514" name="Group 61"/>
          <p:cNvGrpSpPr>
            <a:grpSpLocks/>
          </p:cNvGrpSpPr>
          <p:nvPr/>
        </p:nvGrpSpPr>
        <p:grpSpPr bwMode="auto">
          <a:xfrm>
            <a:off x="4216400" y="2914425"/>
            <a:ext cx="128588" cy="3136900"/>
            <a:chOff x="1696" y="1250"/>
            <a:chExt cx="81" cy="1756"/>
          </a:xfrm>
        </p:grpSpPr>
        <p:sp>
          <p:nvSpPr>
            <p:cNvPr id="19520" name="Freeform 62"/>
            <p:cNvSpPr>
              <a:spLocks/>
            </p:cNvSpPr>
            <p:nvPr/>
          </p:nvSpPr>
          <p:spPr bwMode="auto">
            <a:xfrm>
              <a:off x="1696" y="1250"/>
              <a:ext cx="81" cy="157"/>
            </a:xfrm>
            <a:custGeom>
              <a:avLst/>
              <a:gdLst>
                <a:gd name="T0" fmla="*/ 44 w 81"/>
                <a:gd name="T1" fmla="*/ 0 h 157"/>
                <a:gd name="T2" fmla="*/ 80 w 81"/>
                <a:gd name="T3" fmla="*/ 156 h 157"/>
                <a:gd name="T4" fmla="*/ 44 w 81"/>
                <a:gd name="T5" fmla="*/ 156 h 157"/>
                <a:gd name="T6" fmla="*/ 0 w 81"/>
                <a:gd name="T7" fmla="*/ 156 h 157"/>
                <a:gd name="T8" fmla="*/ 44 w 81"/>
                <a:gd name="T9" fmla="*/ 0 h 157"/>
                <a:gd name="T10" fmla="*/ 0 60000 65536"/>
                <a:gd name="T11" fmla="*/ 0 60000 65536"/>
                <a:gd name="T12" fmla="*/ 0 60000 65536"/>
                <a:gd name="T13" fmla="*/ 0 60000 65536"/>
                <a:gd name="T14" fmla="*/ 0 60000 65536"/>
                <a:gd name="T15" fmla="*/ 0 w 81"/>
                <a:gd name="T16" fmla="*/ 0 h 157"/>
                <a:gd name="T17" fmla="*/ 81 w 81"/>
                <a:gd name="T18" fmla="*/ 157 h 157"/>
              </a:gdLst>
              <a:ahLst/>
              <a:cxnLst>
                <a:cxn ang="T10">
                  <a:pos x="T0" y="T1"/>
                </a:cxn>
                <a:cxn ang="T11">
                  <a:pos x="T2" y="T3"/>
                </a:cxn>
                <a:cxn ang="T12">
                  <a:pos x="T4" y="T5"/>
                </a:cxn>
                <a:cxn ang="T13">
                  <a:pos x="T6" y="T7"/>
                </a:cxn>
                <a:cxn ang="T14">
                  <a:pos x="T8" y="T9"/>
                </a:cxn>
              </a:cxnLst>
              <a:rect l="T15" t="T16" r="T17" b="T18"/>
              <a:pathLst>
                <a:path w="81" h="157">
                  <a:moveTo>
                    <a:pt x="44" y="0"/>
                  </a:moveTo>
                  <a:lnTo>
                    <a:pt x="80" y="156"/>
                  </a:lnTo>
                  <a:lnTo>
                    <a:pt x="44" y="156"/>
                  </a:lnTo>
                  <a:lnTo>
                    <a:pt x="0" y="156"/>
                  </a:lnTo>
                  <a:lnTo>
                    <a:pt x="44" y="0"/>
                  </a:lnTo>
                </a:path>
              </a:pathLst>
            </a:custGeom>
            <a:solidFill>
              <a:srgbClr val="000000"/>
            </a:solidFill>
            <a:ln w="25400" cap="rnd">
              <a:solidFill>
                <a:schemeClr val="tx1"/>
              </a:solidFill>
              <a:round/>
              <a:headEnd/>
              <a:tailEnd/>
            </a:ln>
          </p:spPr>
          <p:txBody>
            <a:bodyPr/>
            <a:lstStyle/>
            <a:p>
              <a:endParaRPr lang="en-US"/>
            </a:p>
          </p:txBody>
        </p:sp>
        <p:sp>
          <p:nvSpPr>
            <p:cNvPr id="19521" name="Line 63"/>
            <p:cNvSpPr>
              <a:spLocks noChangeShapeType="1"/>
            </p:cNvSpPr>
            <p:nvPr/>
          </p:nvSpPr>
          <p:spPr bwMode="auto">
            <a:xfrm flipV="1">
              <a:off x="1744" y="1399"/>
              <a:ext cx="0" cy="160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77888" name="Rectangle 64"/>
          <p:cNvSpPr>
            <a:spLocks noChangeArrowheads="1"/>
          </p:cNvSpPr>
          <p:nvPr/>
        </p:nvSpPr>
        <p:spPr bwMode="auto">
          <a:xfrm>
            <a:off x="8075614" y="4151089"/>
            <a:ext cx="1362075" cy="708025"/>
          </a:xfrm>
          <a:prstGeom prst="rect">
            <a:avLst/>
          </a:prstGeom>
          <a:noFill/>
          <a:ln>
            <a:noFill/>
          </a:ln>
          <a:effectLst/>
          <a:extLst/>
        </p:spPr>
        <p:txBody>
          <a:bodyPr wrap="none" lIns="90487" tIns="44450" rIns="90487" bIns="44450">
            <a:spAutoFit/>
          </a:bodyPr>
          <a:lstStyle/>
          <a:p>
            <a:pPr algn="ctr">
              <a:lnSpc>
                <a:spcPct val="75000"/>
              </a:lnSpc>
              <a:defRPr/>
            </a:pPr>
            <a:r>
              <a:rPr lang="en-US" b="1">
                <a:effectLst>
                  <a:outerShdw blurRad="38100" dist="38100" dir="2700000" algn="tl">
                    <a:srgbClr val="C0C0C0"/>
                  </a:outerShdw>
                </a:effectLst>
                <a:latin typeface="Helvetica" charset="0"/>
              </a:rPr>
              <a:t>module</a:t>
            </a:r>
          </a:p>
          <a:p>
            <a:pPr algn="ctr">
              <a:lnSpc>
                <a:spcPct val="75000"/>
              </a:lnSpc>
              <a:defRPr/>
            </a:pPr>
            <a:r>
              <a:rPr lang="en-US" b="1">
                <a:effectLst>
                  <a:outerShdw blurRad="38100" dist="38100" dir="2700000" algn="tl">
                    <a:srgbClr val="C0C0C0"/>
                  </a:outerShdw>
                </a:effectLst>
                <a:latin typeface="Helvetica" charset="0"/>
              </a:rPr>
              <a:t>integration</a:t>
            </a:r>
          </a:p>
          <a:p>
            <a:pPr algn="ctr">
              <a:lnSpc>
                <a:spcPct val="75000"/>
              </a:lnSpc>
              <a:defRPr/>
            </a:pPr>
            <a:r>
              <a:rPr lang="en-US" b="1">
                <a:effectLst>
                  <a:outerShdw blurRad="38100" dist="38100" dir="2700000" algn="tl">
                    <a:srgbClr val="C0C0C0"/>
                  </a:outerShdw>
                </a:effectLst>
                <a:latin typeface="Helvetica" charset="0"/>
              </a:rPr>
              <a:t>cost</a:t>
            </a:r>
          </a:p>
        </p:txBody>
      </p:sp>
      <p:sp>
        <p:nvSpPr>
          <p:cNvPr id="77889" name="Rectangle 65"/>
          <p:cNvSpPr>
            <a:spLocks noChangeArrowheads="1"/>
          </p:cNvSpPr>
          <p:nvPr/>
        </p:nvSpPr>
        <p:spPr bwMode="auto">
          <a:xfrm>
            <a:off x="5218114" y="2911251"/>
            <a:ext cx="3063875" cy="638175"/>
          </a:xfrm>
          <a:prstGeom prst="rect">
            <a:avLst/>
          </a:prstGeom>
          <a:noFill/>
          <a:ln>
            <a:noFill/>
          </a:ln>
          <a:effectLst/>
          <a:extLst/>
        </p:spPr>
        <p:txBody>
          <a:bodyPr wrap="none" lIns="90487" tIns="44450" rIns="90487" bIns="44450">
            <a:spAutoFit/>
          </a:bodyPr>
          <a:lstStyle/>
          <a:p>
            <a:pPr>
              <a:defRPr/>
            </a:pPr>
            <a:r>
              <a:rPr lang="en-US" b="1">
                <a:effectLst>
                  <a:outerShdw blurRad="38100" dist="38100" dir="2700000" algn="tl">
                    <a:srgbClr val="C0C0C0"/>
                  </a:outerShdw>
                </a:effectLst>
                <a:latin typeface="Helvetica" charset="0"/>
              </a:rPr>
              <a:t>module development cost </a:t>
            </a:r>
          </a:p>
          <a:p>
            <a:pPr>
              <a:defRPr/>
            </a:pPr>
            <a:endParaRPr lang="en-US" b="1">
              <a:effectLst>
                <a:outerShdw blurRad="38100" dist="38100" dir="2700000" algn="tl">
                  <a:srgbClr val="C0C0C0"/>
                </a:outerShdw>
              </a:effectLst>
              <a:latin typeface="Helvetica" charset="0"/>
            </a:endParaRPr>
          </a:p>
        </p:txBody>
      </p:sp>
      <p:sp>
        <p:nvSpPr>
          <p:cNvPr id="19517" name="Line 66"/>
          <p:cNvSpPr>
            <a:spLocks noChangeShapeType="1"/>
          </p:cNvSpPr>
          <p:nvPr/>
        </p:nvSpPr>
        <p:spPr bwMode="auto">
          <a:xfrm>
            <a:off x="6769100" y="3347814"/>
            <a:ext cx="520700" cy="8604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18" name="Line 67"/>
          <p:cNvSpPr>
            <a:spLocks noChangeShapeType="1"/>
          </p:cNvSpPr>
          <p:nvPr/>
        </p:nvSpPr>
        <p:spPr bwMode="auto">
          <a:xfrm flipH="1">
            <a:off x="7327900" y="4681314"/>
            <a:ext cx="914400" cy="504825"/>
          </a:xfrm>
          <a:prstGeom prst="line">
            <a:avLst/>
          </a:prstGeom>
          <a:noFill/>
          <a:ln w="25400">
            <a:solidFill>
              <a:schemeClr val="tx1"/>
            </a:solidFill>
            <a:round/>
            <a:headEnd/>
            <a:tailEn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9519" name="Arc 68"/>
          <p:cNvSpPr>
            <a:spLocks/>
          </p:cNvSpPr>
          <p:nvPr/>
        </p:nvSpPr>
        <p:spPr bwMode="auto">
          <a:xfrm>
            <a:off x="4914900" y="6192613"/>
            <a:ext cx="1193800" cy="366712"/>
          </a:xfrm>
          <a:custGeom>
            <a:avLst/>
            <a:gdLst>
              <a:gd name="T0" fmla="*/ 2147483646 w 21600"/>
              <a:gd name="T1" fmla="*/ 0 h 21705"/>
              <a:gd name="T2" fmla="*/ 0 w 21600"/>
              <a:gd name="T3" fmla="*/ 2147483646 h 21705"/>
              <a:gd name="T4" fmla="*/ 0 w 21600"/>
              <a:gd name="T5" fmla="*/ 2147483646 h 21705"/>
              <a:gd name="T6" fmla="*/ 0 60000 65536"/>
              <a:gd name="T7" fmla="*/ 0 60000 65536"/>
              <a:gd name="T8" fmla="*/ 0 60000 65536"/>
              <a:gd name="T9" fmla="*/ 0 w 21600"/>
              <a:gd name="T10" fmla="*/ 0 h 21705"/>
              <a:gd name="T11" fmla="*/ 21600 w 21600"/>
              <a:gd name="T12" fmla="*/ 21705 h 21705"/>
            </a:gdLst>
            <a:ahLst/>
            <a:cxnLst>
              <a:cxn ang="T6">
                <a:pos x="T0" y="T1"/>
              </a:cxn>
              <a:cxn ang="T7">
                <a:pos x="T2" y="T3"/>
              </a:cxn>
              <a:cxn ang="T8">
                <a:pos x="T4" y="T5"/>
              </a:cxn>
            </a:cxnLst>
            <a:rect l="T9" t="T10" r="T11" b="T12"/>
            <a:pathLst>
              <a:path w="21600" h="21705" fill="none" extrusionOk="0">
                <a:moveTo>
                  <a:pt x="21599" y="-1"/>
                </a:moveTo>
                <a:cubicBezTo>
                  <a:pt x="21599" y="34"/>
                  <a:pt x="21600" y="69"/>
                  <a:pt x="21600" y="105"/>
                </a:cubicBezTo>
                <a:cubicBezTo>
                  <a:pt x="21600" y="12034"/>
                  <a:pt x="11929" y="21704"/>
                  <a:pt x="0" y="21705"/>
                </a:cubicBezTo>
              </a:path>
              <a:path w="21600" h="21705" stroke="0" extrusionOk="0">
                <a:moveTo>
                  <a:pt x="21599" y="-1"/>
                </a:moveTo>
                <a:cubicBezTo>
                  <a:pt x="21599" y="34"/>
                  <a:pt x="21600" y="69"/>
                  <a:pt x="21600" y="105"/>
                </a:cubicBezTo>
                <a:cubicBezTo>
                  <a:pt x="21600" y="12034"/>
                  <a:pt x="11929" y="21704"/>
                  <a:pt x="0" y="21705"/>
                </a:cubicBezTo>
                <a:lnTo>
                  <a:pt x="0" y="105"/>
                </a:lnTo>
                <a:lnTo>
                  <a:pt x="21599" y="-1"/>
                </a:lnTo>
                <a:close/>
              </a:path>
            </a:pathLst>
          </a:custGeom>
          <a:noFill/>
          <a:ln w="25400" cap="rnd">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246688134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927100" y="1089545"/>
            <a:ext cx="7772400" cy="609599"/>
          </a:xfrm>
        </p:spPr>
        <p:txBody>
          <a:bodyPr/>
          <a:lstStyle/>
          <a:p>
            <a:pPr eaLnBrk="1" hangingPunct="1"/>
            <a:r>
              <a:rPr lang="en-US" altLang="en-US" dirty="0" smtClean="0"/>
              <a:t>Elements of the Analysis Model</a:t>
            </a:r>
          </a:p>
        </p:txBody>
      </p:sp>
      <p:grpSp>
        <p:nvGrpSpPr>
          <p:cNvPr id="13315" name="Group 3"/>
          <p:cNvGrpSpPr>
            <a:grpSpLocks/>
          </p:cNvGrpSpPr>
          <p:nvPr/>
        </p:nvGrpSpPr>
        <p:grpSpPr bwMode="auto">
          <a:xfrm>
            <a:off x="3352800" y="2537344"/>
            <a:ext cx="2057400" cy="1676400"/>
            <a:chOff x="624" y="1344"/>
            <a:chExt cx="1296" cy="1056"/>
          </a:xfrm>
        </p:grpSpPr>
        <p:sp>
          <p:nvSpPr>
            <p:cNvPr id="13334" name="Rectangle 4"/>
            <p:cNvSpPr>
              <a:spLocks noChangeArrowheads="1"/>
            </p:cNvSpPr>
            <p:nvPr/>
          </p:nvSpPr>
          <p:spPr bwMode="auto">
            <a:xfrm>
              <a:off x="624" y="1728"/>
              <a:ext cx="1296" cy="672"/>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i="1" dirty="0">
                  <a:latin typeface="Times New Roman" panose="02020603050405020304" pitchFamily="18" charset="0"/>
                </a:rPr>
                <a:t>Use case text</a:t>
              </a:r>
            </a:p>
            <a:p>
              <a:pPr eaLnBrk="1" hangingPunct="1">
                <a:spcBef>
                  <a:spcPct val="0"/>
                </a:spcBef>
                <a:buFontTx/>
                <a:buNone/>
              </a:pPr>
              <a:r>
                <a:rPr lang="en-US" altLang="en-US" sz="1600" i="1" dirty="0">
                  <a:latin typeface="Times New Roman" panose="02020603050405020304" pitchFamily="18" charset="0"/>
                </a:rPr>
                <a:t>Use case diagrams</a:t>
              </a:r>
            </a:p>
            <a:p>
              <a:pPr eaLnBrk="1" hangingPunct="1">
                <a:spcBef>
                  <a:spcPct val="0"/>
                </a:spcBef>
                <a:buFontTx/>
                <a:buNone/>
              </a:pPr>
              <a:r>
                <a:rPr lang="en-US" altLang="en-US" sz="1600" dirty="0">
                  <a:latin typeface="Times New Roman" panose="02020603050405020304" pitchFamily="18" charset="0"/>
                </a:rPr>
                <a:t>Activity </a:t>
              </a:r>
              <a:r>
                <a:rPr lang="en-US" altLang="en-US" sz="1600" dirty="0" smtClean="0">
                  <a:latin typeface="Times New Roman" panose="02020603050405020304" pitchFamily="18" charset="0"/>
                </a:rPr>
                <a:t>diagrams</a:t>
              </a:r>
              <a:endParaRPr lang="en-US" altLang="en-US" sz="1600" dirty="0">
                <a:latin typeface="Times New Roman" panose="02020603050405020304" pitchFamily="18" charset="0"/>
              </a:endParaRPr>
            </a:p>
          </p:txBody>
        </p:sp>
        <p:sp>
          <p:nvSpPr>
            <p:cNvPr id="13335" name="Rectangle 5"/>
            <p:cNvSpPr>
              <a:spLocks noChangeArrowheads="1"/>
            </p:cNvSpPr>
            <p:nvPr/>
          </p:nvSpPr>
          <p:spPr bwMode="auto">
            <a:xfrm>
              <a:off x="624" y="1344"/>
              <a:ext cx="1296" cy="384"/>
            </a:xfrm>
            <a:prstGeom prst="rect">
              <a:avLst/>
            </a:prstGeom>
            <a:solidFill>
              <a:srgbClr val="FF99CC"/>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b="1" dirty="0">
                  <a:latin typeface="Times New Roman" panose="02020603050405020304" pitchFamily="18" charset="0"/>
                </a:rPr>
                <a:t>Scenario-based</a:t>
              </a:r>
            </a:p>
            <a:p>
              <a:pPr algn="ctr" eaLnBrk="1" hangingPunct="1">
                <a:spcBef>
                  <a:spcPct val="0"/>
                </a:spcBef>
                <a:buFontTx/>
                <a:buNone/>
              </a:pPr>
              <a:r>
                <a:rPr lang="en-US" altLang="en-US" sz="1800" b="1" dirty="0">
                  <a:latin typeface="Times New Roman" panose="02020603050405020304" pitchFamily="18" charset="0"/>
                </a:rPr>
                <a:t>modeling</a:t>
              </a:r>
            </a:p>
          </p:txBody>
        </p:sp>
      </p:grpSp>
      <p:grpSp>
        <p:nvGrpSpPr>
          <p:cNvPr id="13316" name="Group 6"/>
          <p:cNvGrpSpPr>
            <a:grpSpLocks/>
          </p:cNvGrpSpPr>
          <p:nvPr/>
        </p:nvGrpSpPr>
        <p:grpSpPr bwMode="auto">
          <a:xfrm>
            <a:off x="3352800" y="4899544"/>
            <a:ext cx="2057400" cy="1676400"/>
            <a:chOff x="576" y="3072"/>
            <a:chExt cx="1296" cy="1056"/>
          </a:xfrm>
        </p:grpSpPr>
        <p:sp>
          <p:nvSpPr>
            <p:cNvPr id="13332" name="Rectangle 7"/>
            <p:cNvSpPr>
              <a:spLocks noChangeArrowheads="1"/>
            </p:cNvSpPr>
            <p:nvPr/>
          </p:nvSpPr>
          <p:spPr bwMode="auto">
            <a:xfrm>
              <a:off x="576" y="3456"/>
              <a:ext cx="1296" cy="672"/>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i="1" dirty="0">
                  <a:latin typeface="Times New Roman" panose="02020603050405020304" pitchFamily="18" charset="0"/>
                </a:rPr>
                <a:t>Class diagrams</a:t>
              </a:r>
            </a:p>
            <a:p>
              <a:pPr eaLnBrk="1" hangingPunct="1">
                <a:spcBef>
                  <a:spcPct val="0"/>
                </a:spcBef>
                <a:buFontTx/>
                <a:buNone/>
              </a:pPr>
              <a:r>
                <a:rPr lang="en-US" altLang="en-US" sz="1600" dirty="0" smtClean="0">
                  <a:latin typeface="Times New Roman" panose="02020603050405020304" pitchFamily="18" charset="0"/>
                </a:rPr>
                <a:t>CRC </a:t>
              </a:r>
              <a:r>
                <a:rPr lang="en-US" altLang="en-US" sz="1600" dirty="0">
                  <a:latin typeface="Times New Roman" panose="02020603050405020304" pitchFamily="18" charset="0"/>
                </a:rPr>
                <a:t>models</a:t>
              </a:r>
            </a:p>
            <a:p>
              <a:pPr eaLnBrk="1" hangingPunct="1">
                <a:spcBef>
                  <a:spcPct val="0"/>
                </a:spcBef>
                <a:buFontTx/>
                <a:buNone/>
              </a:pPr>
              <a:r>
                <a:rPr lang="en-US" altLang="en-US" sz="1600" dirty="0">
                  <a:latin typeface="Times New Roman" panose="02020603050405020304" pitchFamily="18" charset="0"/>
                </a:rPr>
                <a:t>Collaboration diagrams</a:t>
              </a:r>
            </a:p>
          </p:txBody>
        </p:sp>
        <p:sp>
          <p:nvSpPr>
            <p:cNvPr id="13333" name="Rectangle 8"/>
            <p:cNvSpPr>
              <a:spLocks noChangeArrowheads="1"/>
            </p:cNvSpPr>
            <p:nvPr/>
          </p:nvSpPr>
          <p:spPr bwMode="auto">
            <a:xfrm>
              <a:off x="576" y="3072"/>
              <a:ext cx="1296" cy="384"/>
            </a:xfrm>
            <a:prstGeom prst="rect">
              <a:avLst/>
            </a:prstGeom>
            <a:solidFill>
              <a:srgbClr val="FF99CC"/>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b="1">
                  <a:latin typeface="Times New Roman" panose="02020603050405020304" pitchFamily="18" charset="0"/>
                </a:rPr>
                <a:t>Class-based</a:t>
              </a:r>
            </a:p>
            <a:p>
              <a:pPr algn="ctr" eaLnBrk="1" hangingPunct="1">
                <a:spcBef>
                  <a:spcPct val="0"/>
                </a:spcBef>
                <a:buFontTx/>
                <a:buNone/>
              </a:pPr>
              <a:r>
                <a:rPr lang="en-US" altLang="en-US" sz="1800" b="1">
                  <a:latin typeface="Times New Roman" panose="02020603050405020304" pitchFamily="18" charset="0"/>
                </a:rPr>
                <a:t>modeling</a:t>
              </a:r>
            </a:p>
          </p:txBody>
        </p:sp>
      </p:grpSp>
      <p:grpSp>
        <p:nvGrpSpPr>
          <p:cNvPr id="13317" name="Group 9"/>
          <p:cNvGrpSpPr>
            <a:grpSpLocks/>
          </p:cNvGrpSpPr>
          <p:nvPr/>
        </p:nvGrpSpPr>
        <p:grpSpPr bwMode="auto">
          <a:xfrm>
            <a:off x="6667500" y="2537344"/>
            <a:ext cx="2057400" cy="1676400"/>
            <a:chOff x="3264" y="1344"/>
            <a:chExt cx="1296" cy="1056"/>
          </a:xfrm>
        </p:grpSpPr>
        <p:sp>
          <p:nvSpPr>
            <p:cNvPr id="13330" name="Rectangle 10"/>
            <p:cNvSpPr>
              <a:spLocks noChangeArrowheads="1"/>
            </p:cNvSpPr>
            <p:nvPr/>
          </p:nvSpPr>
          <p:spPr bwMode="auto">
            <a:xfrm>
              <a:off x="3264" y="1728"/>
              <a:ext cx="1296" cy="672"/>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dirty="0">
                  <a:latin typeface="Times New Roman" panose="02020603050405020304" pitchFamily="18" charset="0"/>
                </a:rPr>
                <a:t>Data structure diagrams</a:t>
              </a:r>
            </a:p>
            <a:p>
              <a:pPr eaLnBrk="1" hangingPunct="1">
                <a:spcBef>
                  <a:spcPct val="0"/>
                </a:spcBef>
                <a:buFontTx/>
                <a:buNone/>
              </a:pPr>
              <a:r>
                <a:rPr lang="en-US" altLang="en-US" sz="1600" dirty="0">
                  <a:latin typeface="Times New Roman" panose="02020603050405020304" pitchFamily="18" charset="0"/>
                </a:rPr>
                <a:t>Data flow </a:t>
              </a:r>
              <a:r>
                <a:rPr lang="en-US" altLang="en-US" sz="1600" dirty="0" smtClean="0">
                  <a:latin typeface="Times New Roman" panose="02020603050405020304" pitchFamily="18" charset="0"/>
                </a:rPr>
                <a:t>diagrams</a:t>
              </a:r>
              <a:endParaRPr lang="en-US" altLang="en-US" sz="1600" dirty="0">
                <a:latin typeface="Times New Roman" panose="02020603050405020304" pitchFamily="18" charset="0"/>
              </a:endParaRPr>
            </a:p>
          </p:txBody>
        </p:sp>
        <p:sp>
          <p:nvSpPr>
            <p:cNvPr id="13331" name="Rectangle 11"/>
            <p:cNvSpPr>
              <a:spLocks noChangeArrowheads="1"/>
            </p:cNvSpPr>
            <p:nvPr/>
          </p:nvSpPr>
          <p:spPr bwMode="auto">
            <a:xfrm>
              <a:off x="3264" y="1344"/>
              <a:ext cx="1296" cy="384"/>
            </a:xfrm>
            <a:prstGeom prst="rect">
              <a:avLst/>
            </a:prstGeom>
            <a:solidFill>
              <a:srgbClr val="FF99CC"/>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b="1">
                  <a:latin typeface="Times New Roman" panose="02020603050405020304" pitchFamily="18" charset="0"/>
                </a:rPr>
                <a:t>Flow-oriented</a:t>
              </a:r>
            </a:p>
            <a:p>
              <a:pPr algn="ctr" eaLnBrk="1" hangingPunct="1">
                <a:spcBef>
                  <a:spcPct val="0"/>
                </a:spcBef>
                <a:buFontTx/>
                <a:buNone/>
              </a:pPr>
              <a:r>
                <a:rPr lang="en-US" altLang="en-US" sz="1800" b="1">
                  <a:latin typeface="Times New Roman" panose="02020603050405020304" pitchFamily="18" charset="0"/>
                </a:rPr>
                <a:t>modeling</a:t>
              </a:r>
            </a:p>
          </p:txBody>
        </p:sp>
      </p:grpSp>
      <p:grpSp>
        <p:nvGrpSpPr>
          <p:cNvPr id="13318" name="Group 12"/>
          <p:cNvGrpSpPr>
            <a:grpSpLocks/>
          </p:cNvGrpSpPr>
          <p:nvPr/>
        </p:nvGrpSpPr>
        <p:grpSpPr bwMode="auto">
          <a:xfrm>
            <a:off x="6667500" y="4899544"/>
            <a:ext cx="2057400" cy="1676400"/>
            <a:chOff x="3408" y="2880"/>
            <a:chExt cx="1296" cy="1056"/>
          </a:xfrm>
        </p:grpSpPr>
        <p:sp>
          <p:nvSpPr>
            <p:cNvPr id="13328" name="Rectangle 13"/>
            <p:cNvSpPr>
              <a:spLocks noChangeArrowheads="1"/>
            </p:cNvSpPr>
            <p:nvPr/>
          </p:nvSpPr>
          <p:spPr bwMode="auto">
            <a:xfrm>
              <a:off x="3408" y="3264"/>
              <a:ext cx="1296" cy="672"/>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i="1">
                  <a:latin typeface="Times New Roman" panose="02020603050405020304" pitchFamily="18" charset="0"/>
                </a:rPr>
                <a:t>State diagrams</a:t>
              </a:r>
            </a:p>
            <a:p>
              <a:pPr eaLnBrk="1" hangingPunct="1">
                <a:spcBef>
                  <a:spcPct val="0"/>
                </a:spcBef>
                <a:buFontTx/>
                <a:buNone/>
              </a:pPr>
              <a:r>
                <a:rPr lang="en-US" altLang="en-US" sz="1600">
                  <a:latin typeface="Times New Roman" panose="02020603050405020304" pitchFamily="18" charset="0"/>
                </a:rPr>
                <a:t>Sequence diagrams</a:t>
              </a:r>
            </a:p>
            <a:p>
              <a:pPr eaLnBrk="1" hangingPunct="1">
                <a:spcBef>
                  <a:spcPct val="0"/>
                </a:spcBef>
                <a:buFontTx/>
                <a:buNone/>
              </a:pPr>
              <a:endParaRPr lang="en-US" altLang="en-US" sz="1600">
                <a:latin typeface="Times New Roman" panose="02020603050405020304" pitchFamily="18" charset="0"/>
              </a:endParaRPr>
            </a:p>
          </p:txBody>
        </p:sp>
        <p:sp>
          <p:nvSpPr>
            <p:cNvPr id="13329" name="Rectangle 14"/>
            <p:cNvSpPr>
              <a:spLocks noChangeArrowheads="1"/>
            </p:cNvSpPr>
            <p:nvPr/>
          </p:nvSpPr>
          <p:spPr bwMode="auto">
            <a:xfrm>
              <a:off x="3408" y="2880"/>
              <a:ext cx="1296" cy="384"/>
            </a:xfrm>
            <a:prstGeom prst="rect">
              <a:avLst/>
            </a:prstGeom>
            <a:solidFill>
              <a:srgbClr val="FF99CC"/>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b="1">
                  <a:latin typeface="Times New Roman" panose="02020603050405020304" pitchFamily="18" charset="0"/>
                </a:rPr>
                <a:t>Behavioral</a:t>
              </a:r>
            </a:p>
            <a:p>
              <a:pPr algn="ctr" eaLnBrk="1" hangingPunct="1">
                <a:spcBef>
                  <a:spcPct val="0"/>
                </a:spcBef>
                <a:buFontTx/>
                <a:buNone/>
              </a:pPr>
              <a:r>
                <a:rPr lang="en-US" altLang="en-US" sz="1800" b="1">
                  <a:latin typeface="Times New Roman" panose="02020603050405020304" pitchFamily="18" charset="0"/>
                </a:rPr>
                <a:t>modeling</a:t>
              </a:r>
            </a:p>
          </p:txBody>
        </p:sp>
      </p:grpSp>
      <p:sp>
        <p:nvSpPr>
          <p:cNvPr id="13319" name="Rectangle 15"/>
          <p:cNvSpPr>
            <a:spLocks noChangeArrowheads="1"/>
          </p:cNvSpPr>
          <p:nvPr/>
        </p:nvSpPr>
        <p:spPr bwMode="auto">
          <a:xfrm>
            <a:off x="6400800" y="2384944"/>
            <a:ext cx="2590800" cy="19812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13320" name="Text Box 16"/>
          <p:cNvSpPr txBox="1">
            <a:spLocks noChangeArrowheads="1"/>
          </p:cNvSpPr>
          <p:nvPr/>
        </p:nvSpPr>
        <p:spPr bwMode="auto">
          <a:xfrm>
            <a:off x="6705600" y="1927745"/>
            <a:ext cx="1993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latin typeface="Times New Roman" panose="02020603050405020304" pitchFamily="18" charset="0"/>
              </a:rPr>
              <a:t>Structured Analysis</a:t>
            </a:r>
          </a:p>
        </p:txBody>
      </p:sp>
      <p:sp>
        <p:nvSpPr>
          <p:cNvPr id="13321" name="Line 17"/>
          <p:cNvSpPr>
            <a:spLocks noChangeShapeType="1"/>
          </p:cNvSpPr>
          <p:nvPr/>
        </p:nvSpPr>
        <p:spPr bwMode="auto">
          <a:xfrm>
            <a:off x="3048000" y="6804544"/>
            <a:ext cx="59436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3322" name="Line 18"/>
          <p:cNvSpPr>
            <a:spLocks noChangeShapeType="1"/>
          </p:cNvSpPr>
          <p:nvPr/>
        </p:nvSpPr>
        <p:spPr bwMode="auto">
          <a:xfrm>
            <a:off x="5715000" y="4670944"/>
            <a:ext cx="32766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3323" name="Line 19"/>
          <p:cNvSpPr>
            <a:spLocks noChangeShapeType="1"/>
          </p:cNvSpPr>
          <p:nvPr/>
        </p:nvSpPr>
        <p:spPr bwMode="auto">
          <a:xfrm>
            <a:off x="8991600" y="4670944"/>
            <a:ext cx="0" cy="2133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3324" name="Line 20"/>
          <p:cNvSpPr>
            <a:spLocks noChangeShapeType="1"/>
          </p:cNvSpPr>
          <p:nvPr/>
        </p:nvSpPr>
        <p:spPr bwMode="auto">
          <a:xfrm>
            <a:off x="3048000" y="2384944"/>
            <a:ext cx="2667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3325" name="Line 21"/>
          <p:cNvSpPr>
            <a:spLocks noChangeShapeType="1"/>
          </p:cNvSpPr>
          <p:nvPr/>
        </p:nvSpPr>
        <p:spPr bwMode="auto">
          <a:xfrm>
            <a:off x="3048000" y="2384944"/>
            <a:ext cx="0" cy="4419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3326" name="Line 22"/>
          <p:cNvSpPr>
            <a:spLocks noChangeShapeType="1"/>
          </p:cNvSpPr>
          <p:nvPr/>
        </p:nvSpPr>
        <p:spPr bwMode="auto">
          <a:xfrm>
            <a:off x="5715000" y="2384944"/>
            <a:ext cx="0" cy="2286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3327" name="Text Box 23"/>
          <p:cNvSpPr txBox="1">
            <a:spLocks noChangeArrowheads="1"/>
          </p:cNvSpPr>
          <p:nvPr/>
        </p:nvSpPr>
        <p:spPr bwMode="auto">
          <a:xfrm>
            <a:off x="3086100" y="1927745"/>
            <a:ext cx="2476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dirty="0">
                <a:latin typeface="Times New Roman" panose="02020603050405020304" pitchFamily="18" charset="0"/>
              </a:rPr>
              <a:t>Object-oriented Analysis</a:t>
            </a:r>
          </a:p>
        </p:txBody>
      </p:sp>
    </p:spTree>
    <p:extLst>
      <p:ext uri="{BB962C8B-B14F-4D97-AF65-F5344CB8AC3E}">
        <p14:creationId xmlns:p14="http://schemas.microsoft.com/office/powerpoint/2010/main" val="346564272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670977" y="1166226"/>
            <a:ext cx="6364288" cy="517524"/>
          </a:xfrm>
          <a:extLst/>
        </p:spPr>
        <p:txBody>
          <a:bodyPr vert="horz" lIns="90487" tIns="44450" rIns="90487" bIns="44450" rtlCol="0" anchor="t">
            <a:normAutofit/>
          </a:bodyPr>
          <a:lstStyle/>
          <a:p>
            <a:pPr>
              <a:defRPr/>
            </a:pPr>
            <a:r>
              <a:rPr lang="en-US" dirty="0" smtClean="0"/>
              <a:t>Information Hiding</a:t>
            </a:r>
          </a:p>
        </p:txBody>
      </p:sp>
      <p:sp>
        <p:nvSpPr>
          <p:cNvPr id="21507" name="Rectangle 3"/>
          <p:cNvSpPr>
            <a:spLocks noChangeArrowheads="1"/>
          </p:cNvSpPr>
          <p:nvPr/>
        </p:nvSpPr>
        <p:spPr bwMode="auto">
          <a:xfrm>
            <a:off x="4927600" y="3001376"/>
            <a:ext cx="2501900" cy="3227388"/>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1508" name="Rectangle 4"/>
          <p:cNvSpPr>
            <a:spLocks noChangeArrowheads="1"/>
          </p:cNvSpPr>
          <p:nvPr/>
        </p:nvSpPr>
        <p:spPr bwMode="auto">
          <a:xfrm>
            <a:off x="4927600" y="3002965"/>
            <a:ext cx="2501900" cy="3222625"/>
          </a:xfrm>
          <a:prstGeom prst="rect">
            <a:avLst/>
          </a:prstGeom>
          <a:solidFill>
            <a:schemeClr val="hlink"/>
          </a:solidFill>
          <a:ln w="25400">
            <a:solidFill>
              <a:schemeClr val="tx1"/>
            </a:solidFill>
            <a:miter lim="800000"/>
            <a:headEnd/>
            <a:tailEnd/>
          </a:ln>
          <a:effectLst>
            <a:outerShdw dist="107763" dir="2700000" algn="ctr" rotWithShape="0">
              <a:schemeClr val="bg2"/>
            </a:outerShdw>
          </a:effec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81925" name="Rectangle 5"/>
          <p:cNvSpPr>
            <a:spLocks noChangeArrowheads="1"/>
          </p:cNvSpPr>
          <p:nvPr/>
        </p:nvSpPr>
        <p:spPr bwMode="auto">
          <a:xfrm>
            <a:off x="4824414" y="2501315"/>
            <a:ext cx="1003479" cy="366767"/>
          </a:xfrm>
          <a:prstGeom prst="rect">
            <a:avLst/>
          </a:prstGeom>
          <a:noFill/>
          <a:ln>
            <a:noFill/>
          </a:ln>
          <a:effectLst/>
          <a:extLst/>
        </p:spPr>
        <p:txBody>
          <a:bodyPr wrap="none" lIns="90487" tIns="44450" rIns="90487" bIns="44450">
            <a:spAutoFit/>
          </a:bodyPr>
          <a:lstStyle/>
          <a:p>
            <a:pPr>
              <a:defRPr/>
            </a:pPr>
            <a:r>
              <a:rPr lang="en-US" b="1">
                <a:effectLst>
                  <a:outerShdw blurRad="38100" dist="38100" dir="2700000" algn="tl">
                    <a:srgbClr val="C0C0C0"/>
                  </a:outerShdw>
                </a:effectLst>
                <a:latin typeface="Helvetica" charset="0"/>
              </a:rPr>
              <a:t>module</a:t>
            </a:r>
          </a:p>
        </p:txBody>
      </p:sp>
      <p:sp>
        <p:nvSpPr>
          <p:cNvPr id="21510" name="Freeform 6" descr="10%"/>
          <p:cNvSpPr>
            <a:spLocks/>
          </p:cNvSpPr>
          <p:nvPr/>
        </p:nvSpPr>
        <p:spPr bwMode="auto">
          <a:xfrm>
            <a:off x="5283200" y="4182476"/>
            <a:ext cx="1843088" cy="1843088"/>
          </a:xfrm>
          <a:custGeom>
            <a:avLst/>
            <a:gdLst>
              <a:gd name="T0" fmla="*/ 2147483646 w 1161"/>
              <a:gd name="T1" fmla="*/ 2147483646 h 1032"/>
              <a:gd name="T2" fmla="*/ 2147483646 w 1161"/>
              <a:gd name="T3" fmla="*/ 2147483646 h 1032"/>
              <a:gd name="T4" fmla="*/ 2147483646 w 1161"/>
              <a:gd name="T5" fmla="*/ 2147483646 h 1032"/>
              <a:gd name="T6" fmla="*/ 2147483646 w 1161"/>
              <a:gd name="T7" fmla="*/ 2147483646 h 1032"/>
              <a:gd name="T8" fmla="*/ 2147483646 w 1161"/>
              <a:gd name="T9" fmla="*/ 2147483646 h 1032"/>
              <a:gd name="T10" fmla="*/ 2147483646 w 1161"/>
              <a:gd name="T11" fmla="*/ 2147483646 h 1032"/>
              <a:gd name="T12" fmla="*/ 2147483646 w 1161"/>
              <a:gd name="T13" fmla="*/ 2147483646 h 1032"/>
              <a:gd name="T14" fmla="*/ 2147483646 w 1161"/>
              <a:gd name="T15" fmla="*/ 2147483646 h 1032"/>
              <a:gd name="T16" fmla="*/ 2147483646 w 1161"/>
              <a:gd name="T17" fmla="*/ 2147483646 h 1032"/>
              <a:gd name="T18" fmla="*/ 2147483646 w 1161"/>
              <a:gd name="T19" fmla="*/ 2147483646 h 1032"/>
              <a:gd name="T20" fmla="*/ 2147483646 w 1161"/>
              <a:gd name="T21" fmla="*/ 2147483646 h 1032"/>
              <a:gd name="T22" fmla="*/ 2147483646 w 1161"/>
              <a:gd name="T23" fmla="*/ 2147483646 h 1032"/>
              <a:gd name="T24" fmla="*/ 2147483646 w 1161"/>
              <a:gd name="T25" fmla="*/ 2147483646 h 1032"/>
              <a:gd name="T26" fmla="*/ 2147483646 w 1161"/>
              <a:gd name="T27" fmla="*/ 2147483646 h 1032"/>
              <a:gd name="T28" fmla="*/ 2147483646 w 1161"/>
              <a:gd name="T29" fmla="*/ 2147483646 h 1032"/>
              <a:gd name="T30" fmla="*/ 2147483646 w 1161"/>
              <a:gd name="T31" fmla="*/ 2147483646 h 1032"/>
              <a:gd name="T32" fmla="*/ 2147483646 w 1161"/>
              <a:gd name="T33" fmla="*/ 2147483646 h 1032"/>
              <a:gd name="T34" fmla="*/ 2147483646 w 1161"/>
              <a:gd name="T35" fmla="*/ 2147483646 h 1032"/>
              <a:gd name="T36" fmla="*/ 2147483646 w 1161"/>
              <a:gd name="T37" fmla="*/ 2147483646 h 1032"/>
              <a:gd name="T38" fmla="*/ 2147483646 w 1161"/>
              <a:gd name="T39" fmla="*/ 2147483646 h 1032"/>
              <a:gd name="T40" fmla="*/ 2147483646 w 1161"/>
              <a:gd name="T41" fmla="*/ 2147483646 h 1032"/>
              <a:gd name="T42" fmla="*/ 2147483646 w 1161"/>
              <a:gd name="T43" fmla="*/ 2147483646 h 1032"/>
              <a:gd name="T44" fmla="*/ 2147483646 w 1161"/>
              <a:gd name="T45" fmla="*/ 2147483646 h 1032"/>
              <a:gd name="T46" fmla="*/ 2147483646 w 1161"/>
              <a:gd name="T47" fmla="*/ 2147483646 h 1032"/>
              <a:gd name="T48" fmla="*/ 2147483646 w 1161"/>
              <a:gd name="T49" fmla="*/ 2147483646 h 1032"/>
              <a:gd name="T50" fmla="*/ 2147483646 w 1161"/>
              <a:gd name="T51" fmla="*/ 2147483646 h 1032"/>
              <a:gd name="T52" fmla="*/ 2147483646 w 1161"/>
              <a:gd name="T53" fmla="*/ 2147483646 h 1032"/>
              <a:gd name="T54" fmla="*/ 2147483646 w 1161"/>
              <a:gd name="T55" fmla="*/ 2147483646 h 1032"/>
              <a:gd name="T56" fmla="*/ 2147483646 w 1161"/>
              <a:gd name="T57" fmla="*/ 2147483646 h 1032"/>
              <a:gd name="T58" fmla="*/ 2147483646 w 1161"/>
              <a:gd name="T59" fmla="*/ 2147483646 h 1032"/>
              <a:gd name="T60" fmla="*/ 2147483646 w 1161"/>
              <a:gd name="T61" fmla="*/ 2147483646 h 1032"/>
              <a:gd name="T62" fmla="*/ 2147483646 w 1161"/>
              <a:gd name="T63" fmla="*/ 2147483646 h 1032"/>
              <a:gd name="T64" fmla="*/ 2147483646 w 1161"/>
              <a:gd name="T65" fmla="*/ 2147483646 h 1032"/>
              <a:gd name="T66" fmla="*/ 2147483646 w 1161"/>
              <a:gd name="T67" fmla="*/ 2147483646 h 1032"/>
              <a:gd name="T68" fmla="*/ 2147483646 w 1161"/>
              <a:gd name="T69" fmla="*/ 2147483646 h 1032"/>
              <a:gd name="T70" fmla="*/ 2147483646 w 1161"/>
              <a:gd name="T71" fmla="*/ 2147483646 h 1032"/>
              <a:gd name="T72" fmla="*/ 2147483646 w 1161"/>
              <a:gd name="T73" fmla="*/ 2147483646 h 1032"/>
              <a:gd name="T74" fmla="*/ 2147483646 w 1161"/>
              <a:gd name="T75" fmla="*/ 2147483646 h 1032"/>
              <a:gd name="T76" fmla="*/ 2147483646 w 1161"/>
              <a:gd name="T77" fmla="*/ 2147483646 h 1032"/>
              <a:gd name="T78" fmla="*/ 2147483646 w 1161"/>
              <a:gd name="T79" fmla="*/ 2147483646 h 1032"/>
              <a:gd name="T80" fmla="*/ 2147483646 w 1161"/>
              <a:gd name="T81" fmla="*/ 2147483646 h 1032"/>
              <a:gd name="T82" fmla="*/ 2147483646 w 1161"/>
              <a:gd name="T83" fmla="*/ 2147483646 h 1032"/>
              <a:gd name="T84" fmla="*/ 2147483646 w 1161"/>
              <a:gd name="T85" fmla="*/ 2147483646 h 1032"/>
              <a:gd name="T86" fmla="*/ 2147483646 w 1161"/>
              <a:gd name="T87" fmla="*/ 2147483646 h 1032"/>
              <a:gd name="T88" fmla="*/ 2147483646 w 1161"/>
              <a:gd name="T89" fmla="*/ 0 h 1032"/>
              <a:gd name="T90" fmla="*/ 2147483646 w 1161"/>
              <a:gd name="T91" fmla="*/ 0 h 1032"/>
              <a:gd name="T92" fmla="*/ 2147483646 w 1161"/>
              <a:gd name="T93" fmla="*/ 2147483646 h 1032"/>
              <a:gd name="T94" fmla="*/ 2147483646 w 1161"/>
              <a:gd name="T95" fmla="*/ 2147483646 h 1032"/>
              <a:gd name="T96" fmla="*/ 2147483646 w 1161"/>
              <a:gd name="T97" fmla="*/ 2147483646 h 10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61"/>
              <a:gd name="T148" fmla="*/ 0 h 1032"/>
              <a:gd name="T149" fmla="*/ 1161 w 1161"/>
              <a:gd name="T150" fmla="*/ 1032 h 10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61" h="1032">
                <a:moveTo>
                  <a:pt x="421" y="92"/>
                </a:moveTo>
                <a:lnTo>
                  <a:pt x="397" y="85"/>
                </a:lnTo>
                <a:lnTo>
                  <a:pt x="350" y="64"/>
                </a:lnTo>
                <a:lnTo>
                  <a:pt x="318" y="56"/>
                </a:lnTo>
                <a:lnTo>
                  <a:pt x="278" y="42"/>
                </a:lnTo>
                <a:lnTo>
                  <a:pt x="254" y="42"/>
                </a:lnTo>
                <a:lnTo>
                  <a:pt x="222" y="35"/>
                </a:lnTo>
                <a:lnTo>
                  <a:pt x="199" y="42"/>
                </a:lnTo>
                <a:lnTo>
                  <a:pt x="191" y="42"/>
                </a:lnTo>
                <a:lnTo>
                  <a:pt x="183" y="49"/>
                </a:lnTo>
                <a:lnTo>
                  <a:pt x="175" y="56"/>
                </a:lnTo>
                <a:lnTo>
                  <a:pt x="167" y="71"/>
                </a:lnTo>
                <a:lnTo>
                  <a:pt x="159" y="78"/>
                </a:lnTo>
                <a:lnTo>
                  <a:pt x="151" y="92"/>
                </a:lnTo>
                <a:lnTo>
                  <a:pt x="151" y="106"/>
                </a:lnTo>
                <a:lnTo>
                  <a:pt x="151" y="120"/>
                </a:lnTo>
                <a:lnTo>
                  <a:pt x="159" y="141"/>
                </a:lnTo>
                <a:lnTo>
                  <a:pt x="159" y="155"/>
                </a:lnTo>
                <a:lnTo>
                  <a:pt x="159" y="177"/>
                </a:lnTo>
                <a:lnTo>
                  <a:pt x="151" y="191"/>
                </a:lnTo>
                <a:lnTo>
                  <a:pt x="143" y="212"/>
                </a:lnTo>
                <a:lnTo>
                  <a:pt x="127" y="226"/>
                </a:lnTo>
                <a:lnTo>
                  <a:pt x="103" y="254"/>
                </a:lnTo>
                <a:lnTo>
                  <a:pt x="87" y="275"/>
                </a:lnTo>
                <a:lnTo>
                  <a:pt x="72" y="290"/>
                </a:lnTo>
                <a:lnTo>
                  <a:pt x="64" y="297"/>
                </a:lnTo>
                <a:lnTo>
                  <a:pt x="40" y="332"/>
                </a:lnTo>
                <a:lnTo>
                  <a:pt x="24" y="353"/>
                </a:lnTo>
                <a:lnTo>
                  <a:pt x="16" y="367"/>
                </a:lnTo>
                <a:lnTo>
                  <a:pt x="8" y="388"/>
                </a:lnTo>
                <a:lnTo>
                  <a:pt x="0" y="417"/>
                </a:lnTo>
                <a:lnTo>
                  <a:pt x="8" y="431"/>
                </a:lnTo>
                <a:lnTo>
                  <a:pt x="8" y="445"/>
                </a:lnTo>
                <a:lnTo>
                  <a:pt x="16" y="452"/>
                </a:lnTo>
                <a:lnTo>
                  <a:pt x="24" y="466"/>
                </a:lnTo>
                <a:lnTo>
                  <a:pt x="32" y="494"/>
                </a:lnTo>
                <a:lnTo>
                  <a:pt x="32" y="537"/>
                </a:lnTo>
                <a:lnTo>
                  <a:pt x="32" y="586"/>
                </a:lnTo>
                <a:lnTo>
                  <a:pt x="24" y="614"/>
                </a:lnTo>
                <a:lnTo>
                  <a:pt x="24" y="628"/>
                </a:lnTo>
                <a:lnTo>
                  <a:pt x="16" y="657"/>
                </a:lnTo>
                <a:lnTo>
                  <a:pt x="16" y="685"/>
                </a:lnTo>
                <a:lnTo>
                  <a:pt x="24" y="713"/>
                </a:lnTo>
                <a:lnTo>
                  <a:pt x="32" y="741"/>
                </a:lnTo>
                <a:lnTo>
                  <a:pt x="48" y="770"/>
                </a:lnTo>
                <a:lnTo>
                  <a:pt x="64" y="798"/>
                </a:lnTo>
                <a:lnTo>
                  <a:pt x="87" y="826"/>
                </a:lnTo>
                <a:lnTo>
                  <a:pt x="103" y="840"/>
                </a:lnTo>
                <a:lnTo>
                  <a:pt x="119" y="854"/>
                </a:lnTo>
                <a:lnTo>
                  <a:pt x="143" y="876"/>
                </a:lnTo>
                <a:lnTo>
                  <a:pt x="175" y="897"/>
                </a:lnTo>
                <a:lnTo>
                  <a:pt x="215" y="911"/>
                </a:lnTo>
                <a:lnTo>
                  <a:pt x="246" y="918"/>
                </a:lnTo>
                <a:lnTo>
                  <a:pt x="278" y="918"/>
                </a:lnTo>
                <a:lnTo>
                  <a:pt x="318" y="918"/>
                </a:lnTo>
                <a:lnTo>
                  <a:pt x="358" y="911"/>
                </a:lnTo>
                <a:lnTo>
                  <a:pt x="381" y="904"/>
                </a:lnTo>
                <a:lnTo>
                  <a:pt x="405" y="897"/>
                </a:lnTo>
                <a:lnTo>
                  <a:pt x="453" y="890"/>
                </a:lnTo>
                <a:lnTo>
                  <a:pt x="485" y="890"/>
                </a:lnTo>
                <a:lnTo>
                  <a:pt x="532" y="890"/>
                </a:lnTo>
                <a:lnTo>
                  <a:pt x="580" y="897"/>
                </a:lnTo>
                <a:lnTo>
                  <a:pt x="636" y="911"/>
                </a:lnTo>
                <a:lnTo>
                  <a:pt x="675" y="925"/>
                </a:lnTo>
                <a:lnTo>
                  <a:pt x="723" y="946"/>
                </a:lnTo>
                <a:lnTo>
                  <a:pt x="755" y="960"/>
                </a:lnTo>
                <a:lnTo>
                  <a:pt x="787" y="975"/>
                </a:lnTo>
                <a:lnTo>
                  <a:pt x="826" y="996"/>
                </a:lnTo>
                <a:lnTo>
                  <a:pt x="866" y="1010"/>
                </a:lnTo>
                <a:lnTo>
                  <a:pt x="906" y="1024"/>
                </a:lnTo>
                <a:lnTo>
                  <a:pt x="930" y="1031"/>
                </a:lnTo>
                <a:lnTo>
                  <a:pt x="953" y="1031"/>
                </a:lnTo>
                <a:lnTo>
                  <a:pt x="961" y="1031"/>
                </a:lnTo>
                <a:lnTo>
                  <a:pt x="969" y="1024"/>
                </a:lnTo>
                <a:lnTo>
                  <a:pt x="977" y="1017"/>
                </a:lnTo>
                <a:lnTo>
                  <a:pt x="985" y="1003"/>
                </a:lnTo>
                <a:lnTo>
                  <a:pt x="985" y="975"/>
                </a:lnTo>
                <a:lnTo>
                  <a:pt x="977" y="946"/>
                </a:lnTo>
                <a:lnTo>
                  <a:pt x="969" y="925"/>
                </a:lnTo>
                <a:lnTo>
                  <a:pt x="961" y="911"/>
                </a:lnTo>
                <a:lnTo>
                  <a:pt x="953" y="904"/>
                </a:lnTo>
                <a:lnTo>
                  <a:pt x="953" y="890"/>
                </a:lnTo>
                <a:lnTo>
                  <a:pt x="953" y="869"/>
                </a:lnTo>
                <a:lnTo>
                  <a:pt x="961" y="847"/>
                </a:lnTo>
                <a:lnTo>
                  <a:pt x="969" y="826"/>
                </a:lnTo>
                <a:lnTo>
                  <a:pt x="985" y="805"/>
                </a:lnTo>
                <a:lnTo>
                  <a:pt x="1009" y="777"/>
                </a:lnTo>
                <a:lnTo>
                  <a:pt x="1041" y="741"/>
                </a:lnTo>
                <a:lnTo>
                  <a:pt x="1057" y="727"/>
                </a:lnTo>
                <a:lnTo>
                  <a:pt x="1073" y="713"/>
                </a:lnTo>
                <a:lnTo>
                  <a:pt x="1104" y="678"/>
                </a:lnTo>
                <a:lnTo>
                  <a:pt x="1120" y="657"/>
                </a:lnTo>
                <a:lnTo>
                  <a:pt x="1144" y="621"/>
                </a:lnTo>
                <a:lnTo>
                  <a:pt x="1152" y="593"/>
                </a:lnTo>
                <a:lnTo>
                  <a:pt x="1160" y="572"/>
                </a:lnTo>
                <a:lnTo>
                  <a:pt x="1160" y="558"/>
                </a:lnTo>
                <a:lnTo>
                  <a:pt x="1152" y="537"/>
                </a:lnTo>
                <a:lnTo>
                  <a:pt x="1144" y="523"/>
                </a:lnTo>
                <a:lnTo>
                  <a:pt x="1136" y="508"/>
                </a:lnTo>
                <a:lnTo>
                  <a:pt x="1104" y="466"/>
                </a:lnTo>
                <a:lnTo>
                  <a:pt x="1073" y="445"/>
                </a:lnTo>
                <a:lnTo>
                  <a:pt x="1025" y="424"/>
                </a:lnTo>
                <a:lnTo>
                  <a:pt x="1001" y="417"/>
                </a:lnTo>
                <a:lnTo>
                  <a:pt x="993" y="417"/>
                </a:lnTo>
                <a:lnTo>
                  <a:pt x="969" y="403"/>
                </a:lnTo>
                <a:lnTo>
                  <a:pt x="961" y="388"/>
                </a:lnTo>
                <a:lnTo>
                  <a:pt x="961" y="374"/>
                </a:lnTo>
                <a:lnTo>
                  <a:pt x="961" y="346"/>
                </a:lnTo>
                <a:lnTo>
                  <a:pt x="969" y="325"/>
                </a:lnTo>
                <a:lnTo>
                  <a:pt x="985" y="290"/>
                </a:lnTo>
                <a:lnTo>
                  <a:pt x="1009" y="254"/>
                </a:lnTo>
                <a:lnTo>
                  <a:pt x="1025" y="233"/>
                </a:lnTo>
                <a:lnTo>
                  <a:pt x="1041" y="212"/>
                </a:lnTo>
                <a:lnTo>
                  <a:pt x="1057" y="184"/>
                </a:lnTo>
                <a:lnTo>
                  <a:pt x="1073" y="155"/>
                </a:lnTo>
                <a:lnTo>
                  <a:pt x="1081" y="127"/>
                </a:lnTo>
                <a:lnTo>
                  <a:pt x="1081" y="113"/>
                </a:lnTo>
                <a:lnTo>
                  <a:pt x="1073" y="99"/>
                </a:lnTo>
                <a:lnTo>
                  <a:pt x="1049" y="85"/>
                </a:lnTo>
                <a:lnTo>
                  <a:pt x="1033" y="85"/>
                </a:lnTo>
                <a:lnTo>
                  <a:pt x="1017" y="85"/>
                </a:lnTo>
                <a:lnTo>
                  <a:pt x="1001" y="85"/>
                </a:lnTo>
                <a:lnTo>
                  <a:pt x="969" y="85"/>
                </a:lnTo>
                <a:lnTo>
                  <a:pt x="945" y="85"/>
                </a:lnTo>
                <a:lnTo>
                  <a:pt x="922" y="78"/>
                </a:lnTo>
                <a:lnTo>
                  <a:pt x="898" y="71"/>
                </a:lnTo>
                <a:lnTo>
                  <a:pt x="866" y="56"/>
                </a:lnTo>
                <a:lnTo>
                  <a:pt x="842" y="42"/>
                </a:lnTo>
                <a:lnTo>
                  <a:pt x="826" y="28"/>
                </a:lnTo>
                <a:lnTo>
                  <a:pt x="818" y="21"/>
                </a:lnTo>
                <a:lnTo>
                  <a:pt x="810" y="14"/>
                </a:lnTo>
                <a:lnTo>
                  <a:pt x="802" y="7"/>
                </a:lnTo>
                <a:lnTo>
                  <a:pt x="795" y="7"/>
                </a:lnTo>
                <a:lnTo>
                  <a:pt x="771" y="0"/>
                </a:lnTo>
                <a:lnTo>
                  <a:pt x="763" y="0"/>
                </a:lnTo>
                <a:lnTo>
                  <a:pt x="739" y="0"/>
                </a:lnTo>
                <a:lnTo>
                  <a:pt x="715" y="0"/>
                </a:lnTo>
                <a:lnTo>
                  <a:pt x="699" y="0"/>
                </a:lnTo>
                <a:lnTo>
                  <a:pt x="659" y="7"/>
                </a:lnTo>
                <a:lnTo>
                  <a:pt x="636" y="14"/>
                </a:lnTo>
                <a:lnTo>
                  <a:pt x="604" y="21"/>
                </a:lnTo>
                <a:lnTo>
                  <a:pt x="580" y="28"/>
                </a:lnTo>
                <a:lnTo>
                  <a:pt x="540" y="42"/>
                </a:lnTo>
                <a:lnTo>
                  <a:pt x="508" y="49"/>
                </a:lnTo>
                <a:lnTo>
                  <a:pt x="469" y="64"/>
                </a:lnTo>
                <a:lnTo>
                  <a:pt x="421" y="85"/>
                </a:lnTo>
                <a:lnTo>
                  <a:pt x="405" y="92"/>
                </a:lnTo>
                <a:lnTo>
                  <a:pt x="421" y="92"/>
                </a:lnTo>
              </a:path>
            </a:pathLst>
          </a:custGeom>
          <a:pattFill prst="pct10">
            <a:fgClr>
              <a:srgbClr val="000000"/>
            </a:fgClr>
            <a:bgClr>
              <a:srgbClr val="FFFFFF"/>
            </a:bgClr>
          </a:pattFill>
          <a:ln>
            <a:noFill/>
          </a:ln>
          <a:extLst>
            <a:ext uri="{91240B29-F687-4F45-9708-019B960494DF}">
              <a14:hiddenLine xmlns:a14="http://schemas.microsoft.com/office/drawing/2010/main" w="12700" cap="rnd">
                <a:solidFill>
                  <a:srgbClr val="000000"/>
                </a:solidFill>
                <a:round/>
                <a:headEnd/>
                <a:tailEnd type="triangle" w="med" len="med"/>
              </a14:hiddenLine>
            </a:ext>
          </a:extLst>
        </p:spPr>
        <p:txBody>
          <a:bodyPr/>
          <a:lstStyle/>
          <a:p>
            <a:endParaRPr lang="en-US"/>
          </a:p>
        </p:txBody>
      </p:sp>
      <p:sp>
        <p:nvSpPr>
          <p:cNvPr id="21511" name="Freeform 7"/>
          <p:cNvSpPr>
            <a:spLocks/>
          </p:cNvSpPr>
          <p:nvPr/>
        </p:nvSpPr>
        <p:spPr bwMode="auto">
          <a:xfrm>
            <a:off x="5283200" y="4182476"/>
            <a:ext cx="1855788" cy="1855788"/>
          </a:xfrm>
          <a:custGeom>
            <a:avLst/>
            <a:gdLst>
              <a:gd name="T0" fmla="*/ 2147483646 w 1169"/>
              <a:gd name="T1" fmla="*/ 2147483646 h 1039"/>
              <a:gd name="T2" fmla="*/ 2147483646 w 1169"/>
              <a:gd name="T3" fmla="*/ 2147483646 h 1039"/>
              <a:gd name="T4" fmla="*/ 2147483646 w 1169"/>
              <a:gd name="T5" fmla="*/ 2147483646 h 1039"/>
              <a:gd name="T6" fmla="*/ 2147483646 w 1169"/>
              <a:gd name="T7" fmla="*/ 2147483646 h 1039"/>
              <a:gd name="T8" fmla="*/ 2147483646 w 1169"/>
              <a:gd name="T9" fmla="*/ 2147483646 h 1039"/>
              <a:gd name="T10" fmla="*/ 2147483646 w 1169"/>
              <a:gd name="T11" fmla="*/ 2147483646 h 1039"/>
              <a:gd name="T12" fmla="*/ 2147483646 w 1169"/>
              <a:gd name="T13" fmla="*/ 2147483646 h 1039"/>
              <a:gd name="T14" fmla="*/ 2147483646 w 1169"/>
              <a:gd name="T15" fmla="*/ 2147483646 h 1039"/>
              <a:gd name="T16" fmla="*/ 2147483646 w 1169"/>
              <a:gd name="T17" fmla="*/ 2147483646 h 1039"/>
              <a:gd name="T18" fmla="*/ 2147483646 w 1169"/>
              <a:gd name="T19" fmla="*/ 2147483646 h 1039"/>
              <a:gd name="T20" fmla="*/ 2147483646 w 1169"/>
              <a:gd name="T21" fmla="*/ 2147483646 h 1039"/>
              <a:gd name="T22" fmla="*/ 2147483646 w 1169"/>
              <a:gd name="T23" fmla="*/ 2147483646 h 1039"/>
              <a:gd name="T24" fmla="*/ 2147483646 w 1169"/>
              <a:gd name="T25" fmla="*/ 2147483646 h 1039"/>
              <a:gd name="T26" fmla="*/ 2147483646 w 1169"/>
              <a:gd name="T27" fmla="*/ 2147483646 h 1039"/>
              <a:gd name="T28" fmla="*/ 2147483646 w 1169"/>
              <a:gd name="T29" fmla="*/ 2147483646 h 1039"/>
              <a:gd name="T30" fmla="*/ 2147483646 w 1169"/>
              <a:gd name="T31" fmla="*/ 2147483646 h 1039"/>
              <a:gd name="T32" fmla="*/ 2147483646 w 1169"/>
              <a:gd name="T33" fmla="*/ 2147483646 h 1039"/>
              <a:gd name="T34" fmla="*/ 2147483646 w 1169"/>
              <a:gd name="T35" fmla="*/ 2147483646 h 1039"/>
              <a:gd name="T36" fmla="*/ 2147483646 w 1169"/>
              <a:gd name="T37" fmla="*/ 2147483646 h 1039"/>
              <a:gd name="T38" fmla="*/ 2147483646 w 1169"/>
              <a:gd name="T39" fmla="*/ 2147483646 h 1039"/>
              <a:gd name="T40" fmla="*/ 2147483646 w 1169"/>
              <a:gd name="T41" fmla="*/ 2147483646 h 1039"/>
              <a:gd name="T42" fmla="*/ 2147483646 w 1169"/>
              <a:gd name="T43" fmla="*/ 2147483646 h 1039"/>
              <a:gd name="T44" fmla="*/ 2147483646 w 1169"/>
              <a:gd name="T45" fmla="*/ 2147483646 h 1039"/>
              <a:gd name="T46" fmla="*/ 2147483646 w 1169"/>
              <a:gd name="T47" fmla="*/ 2147483646 h 1039"/>
              <a:gd name="T48" fmla="*/ 2147483646 w 1169"/>
              <a:gd name="T49" fmla="*/ 2147483646 h 1039"/>
              <a:gd name="T50" fmla="*/ 2147483646 w 1169"/>
              <a:gd name="T51" fmla="*/ 2147483646 h 1039"/>
              <a:gd name="T52" fmla="*/ 2147483646 w 1169"/>
              <a:gd name="T53" fmla="*/ 2147483646 h 1039"/>
              <a:gd name="T54" fmla="*/ 2147483646 w 1169"/>
              <a:gd name="T55" fmla="*/ 2147483646 h 1039"/>
              <a:gd name="T56" fmla="*/ 2147483646 w 1169"/>
              <a:gd name="T57" fmla="*/ 2147483646 h 1039"/>
              <a:gd name="T58" fmla="*/ 2147483646 w 1169"/>
              <a:gd name="T59" fmla="*/ 2147483646 h 1039"/>
              <a:gd name="T60" fmla="*/ 2147483646 w 1169"/>
              <a:gd name="T61" fmla="*/ 2147483646 h 1039"/>
              <a:gd name="T62" fmla="*/ 2147483646 w 1169"/>
              <a:gd name="T63" fmla="*/ 2147483646 h 1039"/>
              <a:gd name="T64" fmla="*/ 2147483646 w 1169"/>
              <a:gd name="T65" fmla="*/ 2147483646 h 1039"/>
              <a:gd name="T66" fmla="*/ 2147483646 w 1169"/>
              <a:gd name="T67" fmla="*/ 2147483646 h 1039"/>
              <a:gd name="T68" fmla="*/ 2147483646 w 1169"/>
              <a:gd name="T69" fmla="*/ 2147483646 h 1039"/>
              <a:gd name="T70" fmla="*/ 2147483646 w 1169"/>
              <a:gd name="T71" fmla="*/ 2147483646 h 1039"/>
              <a:gd name="T72" fmla="*/ 2147483646 w 1169"/>
              <a:gd name="T73" fmla="*/ 2147483646 h 1039"/>
              <a:gd name="T74" fmla="*/ 2147483646 w 1169"/>
              <a:gd name="T75" fmla="*/ 2147483646 h 1039"/>
              <a:gd name="T76" fmla="*/ 2147483646 w 1169"/>
              <a:gd name="T77" fmla="*/ 2147483646 h 1039"/>
              <a:gd name="T78" fmla="*/ 2147483646 w 1169"/>
              <a:gd name="T79" fmla="*/ 2147483646 h 1039"/>
              <a:gd name="T80" fmla="*/ 2147483646 w 1169"/>
              <a:gd name="T81" fmla="*/ 2147483646 h 1039"/>
              <a:gd name="T82" fmla="*/ 2147483646 w 1169"/>
              <a:gd name="T83" fmla="*/ 2147483646 h 1039"/>
              <a:gd name="T84" fmla="*/ 2147483646 w 1169"/>
              <a:gd name="T85" fmla="*/ 2147483646 h 1039"/>
              <a:gd name="T86" fmla="*/ 2147483646 w 1169"/>
              <a:gd name="T87" fmla="*/ 2147483646 h 1039"/>
              <a:gd name="T88" fmla="*/ 2147483646 w 1169"/>
              <a:gd name="T89" fmla="*/ 0 h 1039"/>
              <a:gd name="T90" fmla="*/ 2147483646 w 1169"/>
              <a:gd name="T91" fmla="*/ 0 h 1039"/>
              <a:gd name="T92" fmla="*/ 2147483646 w 1169"/>
              <a:gd name="T93" fmla="*/ 2147483646 h 1039"/>
              <a:gd name="T94" fmla="*/ 2147483646 w 1169"/>
              <a:gd name="T95" fmla="*/ 2147483646 h 1039"/>
              <a:gd name="T96" fmla="*/ 2147483646 w 1169"/>
              <a:gd name="T97" fmla="*/ 2147483646 h 103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169" h="1039">
                <a:moveTo>
                  <a:pt x="424" y="92"/>
                </a:moveTo>
                <a:lnTo>
                  <a:pt x="400" y="85"/>
                </a:lnTo>
                <a:lnTo>
                  <a:pt x="352" y="64"/>
                </a:lnTo>
                <a:lnTo>
                  <a:pt x="320" y="57"/>
                </a:lnTo>
                <a:lnTo>
                  <a:pt x="280" y="43"/>
                </a:lnTo>
                <a:lnTo>
                  <a:pt x="256" y="43"/>
                </a:lnTo>
                <a:lnTo>
                  <a:pt x="224" y="36"/>
                </a:lnTo>
                <a:lnTo>
                  <a:pt x="200" y="43"/>
                </a:lnTo>
                <a:lnTo>
                  <a:pt x="192" y="43"/>
                </a:lnTo>
                <a:lnTo>
                  <a:pt x="184" y="50"/>
                </a:lnTo>
                <a:lnTo>
                  <a:pt x="176" y="57"/>
                </a:lnTo>
                <a:lnTo>
                  <a:pt x="168" y="71"/>
                </a:lnTo>
                <a:lnTo>
                  <a:pt x="160" y="78"/>
                </a:lnTo>
                <a:lnTo>
                  <a:pt x="152" y="92"/>
                </a:lnTo>
                <a:lnTo>
                  <a:pt x="152" y="107"/>
                </a:lnTo>
                <a:lnTo>
                  <a:pt x="152" y="121"/>
                </a:lnTo>
                <a:lnTo>
                  <a:pt x="160" y="142"/>
                </a:lnTo>
                <a:lnTo>
                  <a:pt x="160" y="156"/>
                </a:lnTo>
                <a:lnTo>
                  <a:pt x="160" y="178"/>
                </a:lnTo>
                <a:lnTo>
                  <a:pt x="152" y="192"/>
                </a:lnTo>
                <a:lnTo>
                  <a:pt x="144" y="213"/>
                </a:lnTo>
                <a:lnTo>
                  <a:pt x="128" y="228"/>
                </a:lnTo>
                <a:lnTo>
                  <a:pt x="104" y="256"/>
                </a:lnTo>
                <a:lnTo>
                  <a:pt x="88" y="277"/>
                </a:lnTo>
                <a:lnTo>
                  <a:pt x="72" y="291"/>
                </a:lnTo>
                <a:lnTo>
                  <a:pt x="64" y="299"/>
                </a:lnTo>
                <a:lnTo>
                  <a:pt x="40" y="334"/>
                </a:lnTo>
                <a:lnTo>
                  <a:pt x="24" y="355"/>
                </a:lnTo>
                <a:lnTo>
                  <a:pt x="16" y="370"/>
                </a:lnTo>
                <a:lnTo>
                  <a:pt x="8" y="391"/>
                </a:lnTo>
                <a:lnTo>
                  <a:pt x="0" y="419"/>
                </a:lnTo>
                <a:lnTo>
                  <a:pt x="8" y="434"/>
                </a:lnTo>
                <a:lnTo>
                  <a:pt x="8" y="448"/>
                </a:lnTo>
                <a:lnTo>
                  <a:pt x="16" y="455"/>
                </a:lnTo>
                <a:lnTo>
                  <a:pt x="24" y="469"/>
                </a:lnTo>
                <a:lnTo>
                  <a:pt x="32" y="498"/>
                </a:lnTo>
                <a:lnTo>
                  <a:pt x="32" y="540"/>
                </a:lnTo>
                <a:lnTo>
                  <a:pt x="32" y="590"/>
                </a:lnTo>
                <a:lnTo>
                  <a:pt x="24" y="619"/>
                </a:lnTo>
                <a:lnTo>
                  <a:pt x="24" y="633"/>
                </a:lnTo>
                <a:lnTo>
                  <a:pt x="16" y="661"/>
                </a:lnTo>
                <a:lnTo>
                  <a:pt x="16" y="690"/>
                </a:lnTo>
                <a:lnTo>
                  <a:pt x="24" y="718"/>
                </a:lnTo>
                <a:lnTo>
                  <a:pt x="32" y="747"/>
                </a:lnTo>
                <a:lnTo>
                  <a:pt x="48" y="775"/>
                </a:lnTo>
                <a:lnTo>
                  <a:pt x="64" y="803"/>
                </a:lnTo>
                <a:lnTo>
                  <a:pt x="88" y="832"/>
                </a:lnTo>
                <a:lnTo>
                  <a:pt x="104" y="846"/>
                </a:lnTo>
                <a:lnTo>
                  <a:pt x="120" y="860"/>
                </a:lnTo>
                <a:lnTo>
                  <a:pt x="144" y="882"/>
                </a:lnTo>
                <a:lnTo>
                  <a:pt x="176" y="903"/>
                </a:lnTo>
                <a:lnTo>
                  <a:pt x="216" y="917"/>
                </a:lnTo>
                <a:lnTo>
                  <a:pt x="248" y="924"/>
                </a:lnTo>
                <a:lnTo>
                  <a:pt x="280" y="924"/>
                </a:lnTo>
                <a:lnTo>
                  <a:pt x="320" y="924"/>
                </a:lnTo>
                <a:lnTo>
                  <a:pt x="360" y="917"/>
                </a:lnTo>
                <a:lnTo>
                  <a:pt x="384" y="910"/>
                </a:lnTo>
                <a:lnTo>
                  <a:pt x="408" y="903"/>
                </a:lnTo>
                <a:lnTo>
                  <a:pt x="456" y="896"/>
                </a:lnTo>
                <a:lnTo>
                  <a:pt x="488" y="896"/>
                </a:lnTo>
                <a:lnTo>
                  <a:pt x="536" y="896"/>
                </a:lnTo>
                <a:lnTo>
                  <a:pt x="584" y="903"/>
                </a:lnTo>
                <a:lnTo>
                  <a:pt x="640" y="917"/>
                </a:lnTo>
                <a:lnTo>
                  <a:pt x="680" y="931"/>
                </a:lnTo>
                <a:lnTo>
                  <a:pt x="728" y="953"/>
                </a:lnTo>
                <a:lnTo>
                  <a:pt x="760" y="967"/>
                </a:lnTo>
                <a:lnTo>
                  <a:pt x="792" y="981"/>
                </a:lnTo>
                <a:lnTo>
                  <a:pt x="832" y="1002"/>
                </a:lnTo>
                <a:lnTo>
                  <a:pt x="872" y="1017"/>
                </a:lnTo>
                <a:lnTo>
                  <a:pt x="912" y="1031"/>
                </a:lnTo>
                <a:lnTo>
                  <a:pt x="936" y="1038"/>
                </a:lnTo>
                <a:lnTo>
                  <a:pt x="960" y="1038"/>
                </a:lnTo>
                <a:lnTo>
                  <a:pt x="968" y="1038"/>
                </a:lnTo>
                <a:lnTo>
                  <a:pt x="976" y="1031"/>
                </a:lnTo>
                <a:lnTo>
                  <a:pt x="984" y="1024"/>
                </a:lnTo>
                <a:lnTo>
                  <a:pt x="992" y="1010"/>
                </a:lnTo>
                <a:lnTo>
                  <a:pt x="992" y="981"/>
                </a:lnTo>
                <a:lnTo>
                  <a:pt x="984" y="953"/>
                </a:lnTo>
                <a:lnTo>
                  <a:pt x="976" y="931"/>
                </a:lnTo>
                <a:lnTo>
                  <a:pt x="968" y="917"/>
                </a:lnTo>
                <a:lnTo>
                  <a:pt x="960" y="910"/>
                </a:lnTo>
                <a:lnTo>
                  <a:pt x="960" y="896"/>
                </a:lnTo>
                <a:lnTo>
                  <a:pt x="960" y="874"/>
                </a:lnTo>
                <a:lnTo>
                  <a:pt x="968" y="853"/>
                </a:lnTo>
                <a:lnTo>
                  <a:pt x="976" y="832"/>
                </a:lnTo>
                <a:lnTo>
                  <a:pt x="992" y="810"/>
                </a:lnTo>
                <a:lnTo>
                  <a:pt x="1016" y="782"/>
                </a:lnTo>
                <a:lnTo>
                  <a:pt x="1048" y="747"/>
                </a:lnTo>
                <a:lnTo>
                  <a:pt x="1064" y="732"/>
                </a:lnTo>
                <a:lnTo>
                  <a:pt x="1080" y="718"/>
                </a:lnTo>
                <a:lnTo>
                  <a:pt x="1112" y="683"/>
                </a:lnTo>
                <a:lnTo>
                  <a:pt x="1128" y="661"/>
                </a:lnTo>
                <a:lnTo>
                  <a:pt x="1152" y="626"/>
                </a:lnTo>
                <a:lnTo>
                  <a:pt x="1160" y="597"/>
                </a:lnTo>
                <a:lnTo>
                  <a:pt x="1168" y="576"/>
                </a:lnTo>
                <a:lnTo>
                  <a:pt x="1168" y="562"/>
                </a:lnTo>
                <a:lnTo>
                  <a:pt x="1160" y="540"/>
                </a:lnTo>
                <a:lnTo>
                  <a:pt x="1152" y="526"/>
                </a:lnTo>
                <a:lnTo>
                  <a:pt x="1144" y="512"/>
                </a:lnTo>
                <a:lnTo>
                  <a:pt x="1112" y="469"/>
                </a:lnTo>
                <a:lnTo>
                  <a:pt x="1080" y="448"/>
                </a:lnTo>
                <a:lnTo>
                  <a:pt x="1032" y="427"/>
                </a:lnTo>
                <a:lnTo>
                  <a:pt x="1008" y="419"/>
                </a:lnTo>
                <a:lnTo>
                  <a:pt x="1000" y="419"/>
                </a:lnTo>
                <a:lnTo>
                  <a:pt x="976" y="405"/>
                </a:lnTo>
                <a:lnTo>
                  <a:pt x="968" y="391"/>
                </a:lnTo>
                <a:lnTo>
                  <a:pt x="968" y="377"/>
                </a:lnTo>
                <a:lnTo>
                  <a:pt x="968" y="348"/>
                </a:lnTo>
                <a:lnTo>
                  <a:pt x="976" y="327"/>
                </a:lnTo>
                <a:lnTo>
                  <a:pt x="992" y="291"/>
                </a:lnTo>
                <a:lnTo>
                  <a:pt x="1016" y="256"/>
                </a:lnTo>
                <a:lnTo>
                  <a:pt x="1032" y="235"/>
                </a:lnTo>
                <a:lnTo>
                  <a:pt x="1048" y="213"/>
                </a:lnTo>
                <a:lnTo>
                  <a:pt x="1064" y="185"/>
                </a:lnTo>
                <a:lnTo>
                  <a:pt x="1080" y="156"/>
                </a:lnTo>
                <a:lnTo>
                  <a:pt x="1088" y="128"/>
                </a:lnTo>
                <a:lnTo>
                  <a:pt x="1088" y="114"/>
                </a:lnTo>
                <a:lnTo>
                  <a:pt x="1080" y="100"/>
                </a:lnTo>
                <a:lnTo>
                  <a:pt x="1056" y="85"/>
                </a:lnTo>
                <a:lnTo>
                  <a:pt x="1040" y="85"/>
                </a:lnTo>
                <a:lnTo>
                  <a:pt x="1024" y="85"/>
                </a:lnTo>
                <a:lnTo>
                  <a:pt x="1008" y="85"/>
                </a:lnTo>
                <a:lnTo>
                  <a:pt x="976" y="85"/>
                </a:lnTo>
                <a:lnTo>
                  <a:pt x="952" y="85"/>
                </a:lnTo>
                <a:lnTo>
                  <a:pt x="928" y="78"/>
                </a:lnTo>
                <a:lnTo>
                  <a:pt x="904" y="71"/>
                </a:lnTo>
                <a:lnTo>
                  <a:pt x="872" y="57"/>
                </a:lnTo>
                <a:lnTo>
                  <a:pt x="848" y="43"/>
                </a:lnTo>
                <a:lnTo>
                  <a:pt x="832" y="28"/>
                </a:lnTo>
                <a:lnTo>
                  <a:pt x="824" y="21"/>
                </a:lnTo>
                <a:lnTo>
                  <a:pt x="816" y="14"/>
                </a:lnTo>
                <a:lnTo>
                  <a:pt x="808" y="7"/>
                </a:lnTo>
                <a:lnTo>
                  <a:pt x="800" y="7"/>
                </a:lnTo>
                <a:lnTo>
                  <a:pt x="776" y="0"/>
                </a:lnTo>
                <a:lnTo>
                  <a:pt x="768" y="0"/>
                </a:lnTo>
                <a:lnTo>
                  <a:pt x="744" y="0"/>
                </a:lnTo>
                <a:lnTo>
                  <a:pt x="720" y="0"/>
                </a:lnTo>
                <a:lnTo>
                  <a:pt x="704" y="0"/>
                </a:lnTo>
                <a:lnTo>
                  <a:pt x="664" y="7"/>
                </a:lnTo>
                <a:lnTo>
                  <a:pt x="640" y="14"/>
                </a:lnTo>
                <a:lnTo>
                  <a:pt x="608" y="21"/>
                </a:lnTo>
                <a:lnTo>
                  <a:pt x="584" y="28"/>
                </a:lnTo>
                <a:lnTo>
                  <a:pt x="544" y="43"/>
                </a:lnTo>
                <a:lnTo>
                  <a:pt x="512" y="50"/>
                </a:lnTo>
                <a:lnTo>
                  <a:pt x="472" y="64"/>
                </a:lnTo>
                <a:lnTo>
                  <a:pt x="424" y="85"/>
                </a:lnTo>
                <a:lnTo>
                  <a:pt x="408" y="92"/>
                </a:lnTo>
              </a:path>
            </a:pathLst>
          </a:custGeom>
          <a:solidFill>
            <a:schemeClr val="accent2"/>
          </a:solidFill>
          <a:ln>
            <a:noFill/>
          </a:ln>
          <a:effectLst>
            <a:outerShdw dist="107763" dir="2700000" algn="ctr" rotWithShape="0">
              <a:schemeClr val="bg2"/>
            </a:outerShdw>
          </a:effectLst>
          <a:extLst>
            <a:ext uri="{91240B29-F687-4F45-9708-019B960494DF}">
              <a14:hiddenLine xmlns:a14="http://schemas.microsoft.com/office/drawing/2010/main" w="25400" cap="rnd" cmpd="sng">
                <a:solidFill>
                  <a:srgbClr val="000000"/>
                </a:solidFill>
                <a:prstDash val="solid"/>
                <a:round/>
                <a:headEnd type="none" w="med" len="med"/>
                <a:tailEnd type="triangle" w="med" len="med"/>
              </a14:hiddenLine>
            </a:ext>
          </a:extLst>
        </p:spPr>
        <p:txBody>
          <a:bodyPr/>
          <a:lstStyle/>
          <a:p>
            <a:endParaRPr lang="en-US"/>
          </a:p>
        </p:txBody>
      </p:sp>
      <p:sp>
        <p:nvSpPr>
          <p:cNvPr id="21512" name="Rectangle 8" descr="25%"/>
          <p:cNvSpPr>
            <a:spLocks noChangeArrowheads="1"/>
          </p:cNvSpPr>
          <p:nvPr/>
        </p:nvSpPr>
        <p:spPr bwMode="auto">
          <a:xfrm>
            <a:off x="4927600" y="3001376"/>
            <a:ext cx="2501900" cy="647700"/>
          </a:xfrm>
          <a:prstGeom prst="rect">
            <a:avLst/>
          </a:prstGeom>
          <a:pattFill prst="pct25">
            <a:fgClr>
              <a:srgbClr val="000000"/>
            </a:fgClr>
            <a:bgClr>
              <a:srgbClr val="FFFFFF"/>
            </a:bgClr>
          </a:patt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1513" name="Rectangle 9"/>
          <p:cNvSpPr>
            <a:spLocks noChangeArrowheads="1"/>
          </p:cNvSpPr>
          <p:nvPr/>
        </p:nvSpPr>
        <p:spPr bwMode="auto">
          <a:xfrm>
            <a:off x="4927600" y="3002965"/>
            <a:ext cx="2501900" cy="644525"/>
          </a:xfrm>
          <a:prstGeom prst="rect">
            <a:avLst/>
          </a:prstGeom>
          <a:solidFill>
            <a:schemeClr val="bg1"/>
          </a:solidFill>
          <a:ln w="25400">
            <a:solidFill>
              <a:schemeClr val="tx1"/>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81930" name="Rectangle 10"/>
          <p:cNvSpPr>
            <a:spLocks noChangeArrowheads="1"/>
          </p:cNvSpPr>
          <p:nvPr/>
        </p:nvSpPr>
        <p:spPr bwMode="auto">
          <a:xfrm>
            <a:off x="5014914" y="2960101"/>
            <a:ext cx="1298431" cy="643766"/>
          </a:xfrm>
          <a:prstGeom prst="rect">
            <a:avLst/>
          </a:prstGeom>
          <a:noFill/>
          <a:ln>
            <a:noFill/>
          </a:ln>
          <a:effectLst/>
          <a:extLst/>
        </p:spPr>
        <p:txBody>
          <a:bodyPr wrap="none" lIns="90487" tIns="44450" rIns="90487" bIns="44450">
            <a:spAutoFit/>
          </a:bodyPr>
          <a:lstStyle/>
          <a:p>
            <a:pPr>
              <a:defRPr/>
            </a:pPr>
            <a:r>
              <a:rPr lang="en-US" b="1">
                <a:effectLst>
                  <a:outerShdw blurRad="38100" dist="38100" dir="2700000" algn="tl">
                    <a:srgbClr val="C0C0C0"/>
                  </a:outerShdw>
                </a:effectLst>
                <a:latin typeface="Helvetica" charset="0"/>
              </a:rPr>
              <a:t>controlled</a:t>
            </a:r>
          </a:p>
          <a:p>
            <a:pPr>
              <a:defRPr/>
            </a:pPr>
            <a:endParaRPr lang="en-US" b="1">
              <a:effectLst>
                <a:outerShdw blurRad="38100" dist="38100" dir="2700000" algn="tl">
                  <a:srgbClr val="C0C0C0"/>
                </a:outerShdw>
              </a:effectLst>
              <a:latin typeface="Helvetica" charset="0"/>
            </a:endParaRPr>
          </a:p>
        </p:txBody>
      </p:sp>
      <p:sp>
        <p:nvSpPr>
          <p:cNvPr id="81931" name="Rectangle 11"/>
          <p:cNvSpPr>
            <a:spLocks noChangeArrowheads="1"/>
          </p:cNvSpPr>
          <p:nvPr/>
        </p:nvSpPr>
        <p:spPr bwMode="auto">
          <a:xfrm>
            <a:off x="5040314" y="3201402"/>
            <a:ext cx="1144543" cy="366767"/>
          </a:xfrm>
          <a:prstGeom prst="rect">
            <a:avLst/>
          </a:prstGeom>
          <a:noFill/>
          <a:ln>
            <a:noFill/>
          </a:ln>
          <a:effectLst/>
          <a:extLst/>
        </p:spPr>
        <p:txBody>
          <a:bodyPr wrap="none" lIns="90487" tIns="44450" rIns="90487" bIns="44450">
            <a:spAutoFit/>
          </a:bodyPr>
          <a:lstStyle/>
          <a:p>
            <a:pPr>
              <a:defRPr/>
            </a:pPr>
            <a:r>
              <a:rPr lang="en-US" b="1">
                <a:effectLst>
                  <a:outerShdw blurRad="38100" dist="38100" dir="2700000" algn="tl">
                    <a:srgbClr val="C0C0C0"/>
                  </a:outerShdw>
                </a:effectLst>
                <a:latin typeface="Helvetica" charset="0"/>
              </a:rPr>
              <a:t>interface</a:t>
            </a:r>
          </a:p>
        </p:txBody>
      </p:sp>
      <p:sp>
        <p:nvSpPr>
          <p:cNvPr id="81932" name="Rectangle 12"/>
          <p:cNvSpPr>
            <a:spLocks noChangeArrowheads="1"/>
          </p:cNvSpPr>
          <p:nvPr/>
        </p:nvSpPr>
        <p:spPr bwMode="auto">
          <a:xfrm>
            <a:off x="5383214" y="4761915"/>
            <a:ext cx="1080423" cy="366767"/>
          </a:xfrm>
          <a:prstGeom prst="rect">
            <a:avLst/>
          </a:prstGeom>
          <a:noFill/>
          <a:ln>
            <a:noFill/>
          </a:ln>
          <a:effectLst/>
          <a:extLst/>
        </p:spPr>
        <p:txBody>
          <a:bodyPr wrap="none" lIns="90487" tIns="44450" rIns="90487" bIns="44450">
            <a:spAutoFit/>
          </a:bodyPr>
          <a:lstStyle/>
          <a:p>
            <a:pPr>
              <a:defRPr/>
            </a:pPr>
            <a:r>
              <a:rPr lang="en-US" b="1">
                <a:effectLst>
                  <a:outerShdw blurRad="38100" dist="38100" dir="2700000" algn="tl">
                    <a:srgbClr val="C0C0C0"/>
                  </a:outerShdw>
                </a:effectLst>
                <a:latin typeface="Helvetica" charset="0"/>
              </a:rPr>
              <a:t>"secret"</a:t>
            </a:r>
          </a:p>
        </p:txBody>
      </p:sp>
      <p:sp>
        <p:nvSpPr>
          <p:cNvPr id="62477" name="Rectangle 13"/>
          <p:cNvSpPr>
            <a:spLocks noChangeArrowheads="1"/>
          </p:cNvSpPr>
          <p:nvPr/>
        </p:nvSpPr>
        <p:spPr bwMode="auto">
          <a:xfrm>
            <a:off x="6286500" y="2647365"/>
            <a:ext cx="3441700" cy="2003425"/>
          </a:xfrm>
          <a:prstGeom prst="rect">
            <a:avLst/>
          </a:prstGeom>
          <a:solidFill>
            <a:schemeClr val="accent2">
              <a:lumMod val="40000"/>
              <a:lumOff val="60000"/>
            </a:schemeClr>
          </a:solidFill>
          <a:ln w="25400">
            <a:solidFill>
              <a:schemeClr val="tx1"/>
            </a:solidFill>
            <a:miter lim="800000"/>
            <a:headEnd/>
            <a:tailEnd/>
          </a:ln>
          <a:effectLst>
            <a:outerShdw dist="107763" dir="2700000" algn="ctr" rotWithShape="0">
              <a:schemeClr val="bg2"/>
            </a:outerShdw>
          </a:effectLst>
        </p:spPr>
        <p:txBody>
          <a:bodyPr wrap="none" anchor="ctr"/>
          <a:lstStyle/>
          <a:p>
            <a:pPr>
              <a:buClr>
                <a:srgbClr val="000000"/>
              </a:buClr>
              <a:buSzPct val="100000"/>
              <a:buFont typeface="Times New Roman" panose="02020603050405020304" pitchFamily="18" charset="0"/>
              <a:buNone/>
              <a:defRPr/>
            </a:pPr>
            <a:endParaRPr lang="en-US" altLang="en-US"/>
          </a:p>
        </p:txBody>
      </p:sp>
      <p:sp>
        <p:nvSpPr>
          <p:cNvPr id="81934" name="Rectangle 14"/>
          <p:cNvSpPr>
            <a:spLocks noChangeArrowheads="1"/>
          </p:cNvSpPr>
          <p:nvPr/>
        </p:nvSpPr>
        <p:spPr bwMode="auto">
          <a:xfrm>
            <a:off x="6361113" y="2704514"/>
            <a:ext cx="1442702" cy="643766"/>
          </a:xfrm>
          <a:prstGeom prst="rect">
            <a:avLst/>
          </a:prstGeom>
          <a:noFill/>
          <a:ln>
            <a:noFill/>
          </a:ln>
          <a:effectLst/>
          <a:extLst/>
        </p:spPr>
        <p:txBody>
          <a:bodyPr wrap="none" lIns="90487" tIns="44450" rIns="90487" bIns="44450">
            <a:spAutoFit/>
          </a:bodyPr>
          <a:lstStyle/>
          <a:p>
            <a:pPr>
              <a:defRPr/>
            </a:pPr>
            <a:r>
              <a:rPr lang="en-US" b="1">
                <a:effectLst>
                  <a:outerShdw blurRad="38100" dist="38100" dir="2700000" algn="tl">
                    <a:srgbClr val="C0C0C0"/>
                  </a:outerShdw>
                </a:effectLst>
                <a:latin typeface="Helvetica" charset="0"/>
              </a:rPr>
              <a:t>•  algorithm</a:t>
            </a:r>
          </a:p>
          <a:p>
            <a:pPr>
              <a:defRPr/>
            </a:pPr>
            <a:endParaRPr lang="en-US" b="1">
              <a:effectLst>
                <a:outerShdw blurRad="38100" dist="38100" dir="2700000" algn="tl">
                  <a:srgbClr val="C0C0C0"/>
                </a:outerShdw>
              </a:effectLst>
              <a:latin typeface="Helvetica" charset="0"/>
            </a:endParaRPr>
          </a:p>
        </p:txBody>
      </p:sp>
      <p:sp>
        <p:nvSpPr>
          <p:cNvPr id="81935" name="Rectangle 15"/>
          <p:cNvSpPr>
            <a:spLocks noChangeArrowheads="1"/>
          </p:cNvSpPr>
          <p:nvPr/>
        </p:nvSpPr>
        <p:spPr bwMode="auto">
          <a:xfrm>
            <a:off x="6361113" y="2933114"/>
            <a:ext cx="182806" cy="643766"/>
          </a:xfrm>
          <a:prstGeom prst="rect">
            <a:avLst/>
          </a:prstGeom>
          <a:noFill/>
          <a:ln>
            <a:noFill/>
          </a:ln>
          <a:effectLst/>
          <a:extLst/>
        </p:spPr>
        <p:txBody>
          <a:bodyPr wrap="none" lIns="90487" tIns="44450" rIns="90487" bIns="44450">
            <a:spAutoFit/>
          </a:bodyPr>
          <a:lstStyle/>
          <a:p>
            <a:pPr>
              <a:defRPr/>
            </a:pPr>
            <a:endParaRPr lang="en-US" b="1">
              <a:effectLst>
                <a:outerShdw blurRad="38100" dist="38100" dir="2700000" algn="tl">
                  <a:srgbClr val="C0C0C0"/>
                </a:outerShdw>
              </a:effectLst>
              <a:latin typeface="Helvetica" charset="0"/>
            </a:endParaRPr>
          </a:p>
          <a:p>
            <a:pPr>
              <a:defRPr/>
            </a:pPr>
            <a:endParaRPr lang="en-US" b="1">
              <a:effectLst>
                <a:outerShdw blurRad="38100" dist="38100" dir="2700000" algn="tl">
                  <a:srgbClr val="C0C0C0"/>
                </a:outerShdw>
              </a:effectLst>
              <a:latin typeface="Helvetica" charset="0"/>
            </a:endParaRPr>
          </a:p>
        </p:txBody>
      </p:sp>
      <p:sp>
        <p:nvSpPr>
          <p:cNvPr id="81936" name="Rectangle 16"/>
          <p:cNvSpPr>
            <a:spLocks noChangeArrowheads="1"/>
          </p:cNvSpPr>
          <p:nvPr/>
        </p:nvSpPr>
        <p:spPr bwMode="auto">
          <a:xfrm>
            <a:off x="6361114" y="3161714"/>
            <a:ext cx="1930015" cy="643766"/>
          </a:xfrm>
          <a:prstGeom prst="rect">
            <a:avLst/>
          </a:prstGeom>
          <a:noFill/>
          <a:ln>
            <a:noFill/>
          </a:ln>
          <a:effectLst/>
          <a:extLst/>
        </p:spPr>
        <p:txBody>
          <a:bodyPr wrap="none" lIns="90487" tIns="44450" rIns="90487" bIns="44450">
            <a:spAutoFit/>
          </a:bodyPr>
          <a:lstStyle/>
          <a:p>
            <a:pPr>
              <a:defRPr/>
            </a:pPr>
            <a:r>
              <a:rPr lang="en-US" b="1" dirty="0">
                <a:effectLst>
                  <a:outerShdw blurRad="38100" dist="38100" dir="2700000" algn="tl">
                    <a:srgbClr val="C0C0C0"/>
                  </a:outerShdw>
                </a:effectLst>
                <a:latin typeface="Helvetica" charset="0"/>
              </a:rPr>
              <a:t>•  data structure</a:t>
            </a:r>
          </a:p>
          <a:p>
            <a:pPr>
              <a:defRPr/>
            </a:pPr>
            <a:endParaRPr lang="en-US" b="1" dirty="0">
              <a:effectLst>
                <a:outerShdw blurRad="38100" dist="38100" dir="2700000" algn="tl">
                  <a:srgbClr val="C0C0C0"/>
                </a:outerShdw>
              </a:effectLst>
              <a:latin typeface="Helvetica" charset="0"/>
            </a:endParaRPr>
          </a:p>
        </p:txBody>
      </p:sp>
      <p:sp>
        <p:nvSpPr>
          <p:cNvPr id="81937" name="Rectangle 17"/>
          <p:cNvSpPr>
            <a:spLocks noChangeArrowheads="1"/>
          </p:cNvSpPr>
          <p:nvPr/>
        </p:nvSpPr>
        <p:spPr bwMode="auto">
          <a:xfrm>
            <a:off x="6361113" y="3390314"/>
            <a:ext cx="182806" cy="643766"/>
          </a:xfrm>
          <a:prstGeom prst="rect">
            <a:avLst/>
          </a:prstGeom>
          <a:noFill/>
          <a:ln>
            <a:noFill/>
          </a:ln>
          <a:effectLst/>
          <a:extLst/>
        </p:spPr>
        <p:txBody>
          <a:bodyPr wrap="none" lIns="90487" tIns="44450" rIns="90487" bIns="44450">
            <a:spAutoFit/>
          </a:bodyPr>
          <a:lstStyle/>
          <a:p>
            <a:pPr>
              <a:defRPr/>
            </a:pPr>
            <a:endParaRPr lang="en-US" b="1">
              <a:effectLst>
                <a:outerShdw blurRad="38100" dist="38100" dir="2700000" algn="tl">
                  <a:srgbClr val="C0C0C0"/>
                </a:outerShdw>
              </a:effectLst>
              <a:latin typeface="Helvetica" charset="0"/>
            </a:endParaRPr>
          </a:p>
          <a:p>
            <a:pPr>
              <a:defRPr/>
            </a:pPr>
            <a:endParaRPr lang="en-US" b="1">
              <a:effectLst>
                <a:outerShdw blurRad="38100" dist="38100" dir="2700000" algn="tl">
                  <a:srgbClr val="C0C0C0"/>
                </a:outerShdw>
              </a:effectLst>
              <a:latin typeface="Helvetica" charset="0"/>
            </a:endParaRPr>
          </a:p>
        </p:txBody>
      </p:sp>
      <p:sp>
        <p:nvSpPr>
          <p:cNvPr id="81938" name="Rectangle 18"/>
          <p:cNvSpPr>
            <a:spLocks noChangeArrowheads="1"/>
          </p:cNvSpPr>
          <p:nvPr/>
        </p:nvSpPr>
        <p:spPr bwMode="auto">
          <a:xfrm>
            <a:off x="6361114" y="3618914"/>
            <a:ext cx="3379129" cy="643766"/>
          </a:xfrm>
          <a:prstGeom prst="rect">
            <a:avLst/>
          </a:prstGeom>
          <a:noFill/>
          <a:ln>
            <a:noFill/>
          </a:ln>
          <a:effectLst/>
          <a:extLst/>
        </p:spPr>
        <p:txBody>
          <a:bodyPr wrap="none" lIns="90487" tIns="44450" rIns="90487" bIns="44450">
            <a:spAutoFit/>
          </a:bodyPr>
          <a:lstStyle/>
          <a:p>
            <a:pPr>
              <a:defRPr/>
            </a:pPr>
            <a:r>
              <a:rPr lang="en-US" b="1">
                <a:effectLst>
                  <a:outerShdw blurRad="38100" dist="38100" dir="2700000" algn="tl">
                    <a:srgbClr val="C0C0C0"/>
                  </a:outerShdw>
                </a:effectLst>
                <a:latin typeface="Helvetica" charset="0"/>
              </a:rPr>
              <a:t>•  details of external interface</a:t>
            </a:r>
          </a:p>
          <a:p>
            <a:pPr>
              <a:defRPr/>
            </a:pPr>
            <a:endParaRPr lang="en-US" b="1">
              <a:effectLst>
                <a:outerShdw blurRad="38100" dist="38100" dir="2700000" algn="tl">
                  <a:srgbClr val="C0C0C0"/>
                </a:outerShdw>
              </a:effectLst>
              <a:latin typeface="Helvetica" charset="0"/>
            </a:endParaRPr>
          </a:p>
        </p:txBody>
      </p:sp>
      <p:sp>
        <p:nvSpPr>
          <p:cNvPr id="81939" name="Rectangle 19"/>
          <p:cNvSpPr>
            <a:spLocks noChangeArrowheads="1"/>
          </p:cNvSpPr>
          <p:nvPr/>
        </p:nvSpPr>
        <p:spPr bwMode="auto">
          <a:xfrm>
            <a:off x="6361113" y="3847514"/>
            <a:ext cx="182806" cy="643766"/>
          </a:xfrm>
          <a:prstGeom prst="rect">
            <a:avLst/>
          </a:prstGeom>
          <a:noFill/>
          <a:ln>
            <a:noFill/>
          </a:ln>
          <a:effectLst/>
          <a:extLst/>
        </p:spPr>
        <p:txBody>
          <a:bodyPr wrap="none" lIns="90487" tIns="44450" rIns="90487" bIns="44450">
            <a:spAutoFit/>
          </a:bodyPr>
          <a:lstStyle/>
          <a:p>
            <a:pPr>
              <a:defRPr/>
            </a:pPr>
            <a:endParaRPr lang="en-US" b="1">
              <a:effectLst>
                <a:outerShdw blurRad="38100" dist="38100" dir="2700000" algn="tl">
                  <a:srgbClr val="C0C0C0"/>
                </a:outerShdw>
              </a:effectLst>
              <a:latin typeface="Helvetica" charset="0"/>
            </a:endParaRPr>
          </a:p>
          <a:p>
            <a:pPr>
              <a:defRPr/>
            </a:pPr>
            <a:endParaRPr lang="en-US" b="1">
              <a:effectLst>
                <a:outerShdw blurRad="38100" dist="38100" dir="2700000" algn="tl">
                  <a:srgbClr val="C0C0C0"/>
                </a:outerShdw>
              </a:effectLst>
              <a:latin typeface="Helvetica" charset="0"/>
            </a:endParaRPr>
          </a:p>
        </p:txBody>
      </p:sp>
      <p:sp>
        <p:nvSpPr>
          <p:cNvPr id="81940" name="Rectangle 20"/>
          <p:cNvSpPr>
            <a:spLocks noChangeArrowheads="1"/>
          </p:cNvSpPr>
          <p:nvPr/>
        </p:nvSpPr>
        <p:spPr bwMode="auto">
          <a:xfrm>
            <a:off x="6361114" y="4076115"/>
            <a:ext cx="3238065" cy="366767"/>
          </a:xfrm>
          <a:prstGeom prst="rect">
            <a:avLst/>
          </a:prstGeom>
          <a:noFill/>
          <a:ln>
            <a:noFill/>
          </a:ln>
          <a:effectLst/>
          <a:extLst/>
        </p:spPr>
        <p:txBody>
          <a:bodyPr wrap="none" lIns="90487" tIns="44450" rIns="90487" bIns="44450">
            <a:spAutoFit/>
          </a:bodyPr>
          <a:lstStyle/>
          <a:p>
            <a:pPr>
              <a:defRPr/>
            </a:pPr>
            <a:r>
              <a:rPr lang="en-US" b="1">
                <a:effectLst>
                  <a:outerShdw blurRad="38100" dist="38100" dir="2700000" algn="tl">
                    <a:srgbClr val="C0C0C0"/>
                  </a:outerShdw>
                </a:effectLst>
                <a:latin typeface="Helvetica" charset="0"/>
              </a:rPr>
              <a:t>•  resource allocation policy</a:t>
            </a:r>
          </a:p>
        </p:txBody>
      </p:sp>
      <p:sp>
        <p:nvSpPr>
          <p:cNvPr id="21525" name="Rectangle 21"/>
          <p:cNvSpPr>
            <a:spLocks noChangeArrowheads="1"/>
          </p:cNvSpPr>
          <p:nvPr/>
        </p:nvSpPr>
        <p:spPr bwMode="auto">
          <a:xfrm>
            <a:off x="3048000" y="2518776"/>
            <a:ext cx="838200" cy="787400"/>
          </a:xfrm>
          <a:prstGeom prst="rect">
            <a:avLst/>
          </a:prstGeom>
          <a:solidFill>
            <a:srgbClr val="3C0023"/>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1526" name="Rectangle 22"/>
          <p:cNvSpPr>
            <a:spLocks noChangeArrowheads="1"/>
          </p:cNvSpPr>
          <p:nvPr/>
        </p:nvSpPr>
        <p:spPr bwMode="auto">
          <a:xfrm>
            <a:off x="3048000" y="2520365"/>
            <a:ext cx="838200" cy="7842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1527" name="Rectangle 23"/>
          <p:cNvSpPr>
            <a:spLocks noChangeArrowheads="1"/>
          </p:cNvSpPr>
          <p:nvPr/>
        </p:nvSpPr>
        <p:spPr bwMode="auto">
          <a:xfrm>
            <a:off x="3327400" y="2810876"/>
            <a:ext cx="850900" cy="788988"/>
          </a:xfrm>
          <a:prstGeom prst="rect">
            <a:avLst/>
          </a:prstGeom>
          <a:solidFill>
            <a:srgbClr val="6E0043"/>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1528" name="Rectangle 24"/>
          <p:cNvSpPr>
            <a:spLocks noChangeArrowheads="1"/>
          </p:cNvSpPr>
          <p:nvPr/>
        </p:nvSpPr>
        <p:spPr bwMode="auto">
          <a:xfrm>
            <a:off x="3327400" y="2814051"/>
            <a:ext cx="850900" cy="78263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1529" name="Rectangle 25"/>
          <p:cNvSpPr>
            <a:spLocks noChangeArrowheads="1"/>
          </p:cNvSpPr>
          <p:nvPr/>
        </p:nvSpPr>
        <p:spPr bwMode="auto">
          <a:xfrm>
            <a:off x="2908300" y="3204576"/>
            <a:ext cx="838200" cy="787400"/>
          </a:xfrm>
          <a:prstGeom prst="rect">
            <a:avLst/>
          </a:prstGeom>
          <a:solidFill>
            <a:srgbClr val="B50069"/>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1530" name="Rectangle 26"/>
          <p:cNvSpPr>
            <a:spLocks noChangeArrowheads="1"/>
          </p:cNvSpPr>
          <p:nvPr/>
        </p:nvSpPr>
        <p:spPr bwMode="auto">
          <a:xfrm>
            <a:off x="2908300" y="3206165"/>
            <a:ext cx="838200" cy="7842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1531" name="Rectangle 27"/>
          <p:cNvSpPr>
            <a:spLocks noChangeArrowheads="1"/>
          </p:cNvSpPr>
          <p:nvPr/>
        </p:nvSpPr>
        <p:spPr bwMode="auto">
          <a:xfrm>
            <a:off x="3479800" y="3776076"/>
            <a:ext cx="838200" cy="787400"/>
          </a:xfrm>
          <a:prstGeom prst="rect">
            <a:avLst/>
          </a:prstGeom>
          <a:solidFill>
            <a:srgbClr val="D9319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1532" name="Rectangle 28"/>
          <p:cNvSpPr>
            <a:spLocks noChangeArrowheads="1"/>
          </p:cNvSpPr>
          <p:nvPr/>
        </p:nvSpPr>
        <p:spPr bwMode="auto">
          <a:xfrm>
            <a:off x="3479800" y="3777665"/>
            <a:ext cx="838200" cy="7842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81949" name="Rectangle 29"/>
          <p:cNvSpPr>
            <a:spLocks noChangeArrowheads="1"/>
          </p:cNvSpPr>
          <p:nvPr/>
        </p:nvSpPr>
        <p:spPr bwMode="auto">
          <a:xfrm>
            <a:off x="3160714" y="4558715"/>
            <a:ext cx="913711" cy="366767"/>
          </a:xfrm>
          <a:prstGeom prst="rect">
            <a:avLst/>
          </a:prstGeom>
          <a:noFill/>
          <a:ln>
            <a:noFill/>
          </a:ln>
          <a:effectLst/>
          <a:extLst/>
        </p:spPr>
        <p:txBody>
          <a:bodyPr wrap="none" lIns="90487" tIns="44450" rIns="90487" bIns="44450">
            <a:spAutoFit/>
          </a:bodyPr>
          <a:lstStyle/>
          <a:p>
            <a:pPr>
              <a:defRPr/>
            </a:pPr>
            <a:r>
              <a:rPr lang="en-US" b="1">
                <a:effectLst>
                  <a:outerShdw blurRad="38100" dist="38100" dir="2700000" algn="tl">
                    <a:srgbClr val="C0C0C0"/>
                  </a:outerShdw>
                </a:effectLst>
                <a:latin typeface="Helvetica" charset="0"/>
              </a:rPr>
              <a:t>clients</a:t>
            </a:r>
          </a:p>
        </p:txBody>
      </p:sp>
      <p:sp>
        <p:nvSpPr>
          <p:cNvPr id="81950" name="Rectangle 30"/>
          <p:cNvSpPr>
            <a:spLocks noChangeArrowheads="1"/>
          </p:cNvSpPr>
          <p:nvPr/>
        </p:nvSpPr>
        <p:spPr bwMode="auto">
          <a:xfrm>
            <a:off x="3275014" y="6300202"/>
            <a:ext cx="3042499" cy="366767"/>
          </a:xfrm>
          <a:prstGeom prst="rect">
            <a:avLst/>
          </a:prstGeom>
          <a:noFill/>
          <a:ln>
            <a:noFill/>
          </a:ln>
          <a:effectLst/>
          <a:extLst/>
        </p:spPr>
        <p:txBody>
          <a:bodyPr wrap="none" lIns="90487" tIns="44450" rIns="90487" bIns="44450">
            <a:spAutoFit/>
          </a:bodyPr>
          <a:lstStyle/>
          <a:p>
            <a:pPr>
              <a:defRPr/>
            </a:pPr>
            <a:r>
              <a:rPr lang="en-US" b="1" i="1">
                <a:effectLst>
                  <a:outerShdw blurRad="38100" dist="38100" dir="2700000" algn="tl">
                    <a:srgbClr val="C0C0C0"/>
                  </a:outerShdw>
                </a:effectLst>
                <a:latin typeface="Helvetica" charset="0"/>
              </a:rPr>
              <a:t>a specific design decision</a:t>
            </a:r>
          </a:p>
        </p:txBody>
      </p:sp>
      <p:sp>
        <p:nvSpPr>
          <p:cNvPr id="21535" name="Line 31"/>
          <p:cNvSpPr>
            <a:spLocks noChangeShapeType="1"/>
          </p:cNvSpPr>
          <p:nvPr/>
        </p:nvSpPr>
        <p:spPr bwMode="auto">
          <a:xfrm flipH="1">
            <a:off x="5295900" y="5238165"/>
            <a:ext cx="787400" cy="11144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36" name="Line 32"/>
          <p:cNvSpPr>
            <a:spLocks noChangeShapeType="1"/>
          </p:cNvSpPr>
          <p:nvPr/>
        </p:nvSpPr>
        <p:spPr bwMode="auto">
          <a:xfrm>
            <a:off x="4343400" y="3195051"/>
            <a:ext cx="711200" cy="4445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37" name="Line 33"/>
          <p:cNvSpPr>
            <a:spLocks noChangeShapeType="1"/>
          </p:cNvSpPr>
          <p:nvPr/>
        </p:nvSpPr>
        <p:spPr bwMode="auto">
          <a:xfrm>
            <a:off x="3975100" y="2750551"/>
            <a:ext cx="990600" cy="31115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38" name="Line 34"/>
          <p:cNvSpPr>
            <a:spLocks noChangeShapeType="1"/>
          </p:cNvSpPr>
          <p:nvPr/>
        </p:nvSpPr>
        <p:spPr bwMode="auto">
          <a:xfrm flipV="1">
            <a:off x="3860800" y="3420476"/>
            <a:ext cx="1117600" cy="1143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39" name="Line 35"/>
          <p:cNvSpPr>
            <a:spLocks noChangeShapeType="1"/>
          </p:cNvSpPr>
          <p:nvPr/>
        </p:nvSpPr>
        <p:spPr bwMode="auto">
          <a:xfrm flipV="1">
            <a:off x="4406900" y="3547476"/>
            <a:ext cx="558800" cy="4572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647254368"/>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477522" y="859735"/>
            <a:ext cx="8911687" cy="690349"/>
          </a:xfrm>
        </p:spPr>
        <p:txBody>
          <a:bodyPr anchor="b">
            <a:normAutofit/>
          </a:bodyPr>
          <a:lstStyle/>
          <a:p>
            <a:r>
              <a:rPr lang="en-US" sz="3200" dirty="0">
                <a:solidFill>
                  <a:schemeClr val="tx1"/>
                </a:solidFill>
              </a:rPr>
              <a:t>Information Hiding</a:t>
            </a:r>
          </a:p>
        </p:txBody>
      </p:sp>
      <p:sp>
        <p:nvSpPr>
          <p:cNvPr id="7171" name="Rectangle 3"/>
          <p:cNvSpPr>
            <a:spLocks noGrp="1" noChangeArrowheads="1"/>
          </p:cNvSpPr>
          <p:nvPr>
            <p:ph type="body" idx="4294967295"/>
          </p:nvPr>
        </p:nvSpPr>
        <p:spPr>
          <a:xfrm>
            <a:off x="1364776" y="2336003"/>
            <a:ext cx="8215952" cy="3522794"/>
          </a:xfrm>
        </p:spPr>
        <p:txBody>
          <a:bodyPr>
            <a:normAutofit/>
          </a:bodyPr>
          <a:lstStyle/>
          <a:p>
            <a:pPr algn="just">
              <a:lnSpc>
                <a:spcPct val="90000"/>
              </a:lnSpc>
            </a:pPr>
            <a:r>
              <a:rPr lang="en-US" sz="2400" dirty="0">
                <a:latin typeface="Calibri" panose="020F0502020204030204" pitchFamily="34" charset="0"/>
                <a:cs typeface="Calibri" panose="020F0502020204030204" pitchFamily="34" charset="0"/>
              </a:rPr>
              <a:t>Design the modules in such a way that information (data &amp; procedures) contained in one module is inaccessible to other modules that have no need for such information</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pPr algn="just">
              <a:lnSpc>
                <a:spcPct val="90000"/>
              </a:lnSpc>
            </a:pPr>
            <a:r>
              <a:rPr lang="en-US" sz="2400" dirty="0">
                <a:latin typeface="Calibri" panose="020F0502020204030204" pitchFamily="34" charset="0"/>
                <a:cs typeface="Calibri" panose="020F0502020204030204" pitchFamily="34" charset="0"/>
              </a:rPr>
              <a:t>Independent modules.</a:t>
            </a:r>
          </a:p>
          <a:p>
            <a:pPr marL="0" indent="0" algn="just">
              <a:lnSpc>
                <a:spcPct val="90000"/>
              </a:lnSpc>
              <a:buNone/>
            </a:pPr>
            <a:r>
              <a:rPr lang="en-US" sz="2400" dirty="0">
                <a:latin typeface="Calibri" panose="020F0502020204030204" pitchFamily="34" charset="0"/>
                <a:cs typeface="Calibri" panose="020F0502020204030204" pitchFamily="34" charset="0"/>
              </a:rPr>
              <a:t>Benefits:</a:t>
            </a:r>
          </a:p>
          <a:p>
            <a:pPr marL="324000" lvl="1" indent="0" algn="just">
              <a:lnSpc>
                <a:spcPct val="90000"/>
              </a:lnSpc>
              <a:buNone/>
            </a:pPr>
            <a:r>
              <a:rPr lang="en-US" sz="2400" dirty="0">
                <a:latin typeface="Calibri" panose="020F0502020204030204" pitchFamily="34" charset="0"/>
                <a:cs typeface="Calibri" panose="020F0502020204030204" pitchFamily="34" charset="0"/>
              </a:rPr>
              <a:t>when modifications are required, it reduces the chances of propagating to other modules. </a:t>
            </a:r>
          </a:p>
          <a:p>
            <a:pPr algn="just">
              <a:lnSpc>
                <a:spcPct val="90000"/>
              </a:lnSpc>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374162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blinds(horizontal)">
                                      <p:cBhvr>
                                        <p:cTn id="7" dur="5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blinds(horizontal)">
                                      <p:cBhvr>
                                        <p:cTn id="12" dur="500"/>
                                        <p:tgtEl>
                                          <p:spTgt spid="7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blinds(horizontal)">
                                      <p:cBhvr>
                                        <p:cTn id="17" dur="500"/>
                                        <p:tgtEl>
                                          <p:spTgt spid="7171">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7171">
                                            <p:txEl>
                                              <p:pRg st="3" end="3"/>
                                            </p:txEl>
                                          </p:spTgt>
                                        </p:tgtEl>
                                        <p:attrNameLst>
                                          <p:attrName>style.visibility</p:attrName>
                                        </p:attrNameLst>
                                      </p:cBhvr>
                                      <p:to>
                                        <p:strVal val="visible"/>
                                      </p:to>
                                    </p:set>
                                    <p:animEffect transition="in" filter="blinds(horizontal)">
                                      <p:cBhvr>
                                        <p:cTn id="20" dur="500"/>
                                        <p:tgtEl>
                                          <p:spTgt spid="71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842299" y="2920621"/>
            <a:ext cx="8980375" cy="1337480"/>
          </a:xfrm>
        </p:spPr>
        <p:txBody>
          <a:bodyPr anchor="b">
            <a:normAutofit/>
          </a:bodyPr>
          <a:lstStyle/>
          <a:p>
            <a:pPr algn="ctr"/>
            <a:r>
              <a:rPr lang="en-US" dirty="0" smtClean="0">
                <a:solidFill>
                  <a:schemeClr val="tx1"/>
                </a:solidFill>
                <a:latin typeface="Calibri" panose="020F0502020204030204" pitchFamily="34" charset="0"/>
                <a:cs typeface="Calibri" panose="020F0502020204030204" pitchFamily="34" charset="0"/>
              </a:rPr>
              <a:t>Case Study </a:t>
            </a:r>
            <a:br>
              <a:rPr lang="en-US" dirty="0" smtClean="0">
                <a:solidFill>
                  <a:schemeClr val="tx1"/>
                </a:solidFill>
                <a:latin typeface="Calibri" panose="020F0502020204030204" pitchFamily="34" charset="0"/>
                <a:cs typeface="Calibri" panose="020F0502020204030204" pitchFamily="34" charset="0"/>
              </a:rPr>
            </a:br>
            <a:r>
              <a:rPr lang="en-US" dirty="0" smtClean="0">
                <a:solidFill>
                  <a:schemeClr val="tx1"/>
                </a:solidFill>
                <a:latin typeface="Calibri" panose="020F0502020204030204" pitchFamily="34" charset="0"/>
                <a:cs typeface="Calibri" panose="020F0502020204030204" pitchFamily="34" charset="0"/>
              </a:rPr>
              <a:t>(Hospital Management System)</a:t>
            </a:r>
            <a:endParaRPr lang="en-US"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363586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146263" y="709683"/>
            <a:ext cx="6250824" cy="949657"/>
          </a:xfrm>
        </p:spPr>
        <p:txBody>
          <a:bodyPr anchor="b">
            <a:normAutofit/>
          </a:bodyPr>
          <a:lstStyle/>
          <a:p>
            <a:r>
              <a:rPr lang="en-US" dirty="0" smtClean="0">
                <a:latin typeface="Calibri" panose="020F0502020204030204" pitchFamily="34" charset="0"/>
                <a:cs typeface="Calibri" panose="020F0502020204030204" pitchFamily="34" charset="0"/>
              </a:rPr>
              <a:t>Hospital Management System</a:t>
            </a:r>
            <a:endParaRPr lang="en-US" dirty="0">
              <a:latin typeface="Calibri" panose="020F0502020204030204" pitchFamily="34" charset="0"/>
              <a:cs typeface="Calibri" panose="020F0502020204030204" pitchFamily="34" charset="0"/>
            </a:endParaRPr>
          </a:p>
        </p:txBody>
      </p:sp>
      <p:sp>
        <p:nvSpPr>
          <p:cNvPr id="4099" name="Rectangle 3"/>
          <p:cNvSpPr>
            <a:spLocks noGrp="1" noChangeArrowheads="1"/>
          </p:cNvSpPr>
          <p:nvPr>
            <p:ph idx="1"/>
          </p:nvPr>
        </p:nvSpPr>
        <p:spPr>
          <a:xfrm>
            <a:off x="1856095" y="2347416"/>
            <a:ext cx="8106319" cy="3657600"/>
          </a:xfrm>
        </p:spPr>
        <p:txBody>
          <a:bodyPr>
            <a:normAutofit/>
          </a:bodyPr>
          <a:lstStyle/>
          <a:p>
            <a:pPr algn="just">
              <a:lnSpc>
                <a:spcPct val="90000"/>
              </a:lnSpc>
            </a:pPr>
            <a:r>
              <a:rPr lang="en-US" sz="2400" dirty="0">
                <a:latin typeface="Calibri" panose="020F0502020204030204" pitchFamily="34" charset="0"/>
                <a:cs typeface="Calibri" panose="020F0502020204030204" pitchFamily="34" charset="0"/>
              </a:rPr>
              <a:t>The Hospital Management System (HMS) is a web application, which used for the control of hospital services. </a:t>
            </a:r>
            <a:endParaRPr lang="en-US" sz="2400" dirty="0" smtClean="0">
              <a:latin typeface="Calibri" panose="020F0502020204030204" pitchFamily="34" charset="0"/>
              <a:cs typeface="Calibri" panose="020F0502020204030204" pitchFamily="34" charset="0"/>
            </a:endParaRPr>
          </a:p>
          <a:p>
            <a:pPr algn="just">
              <a:lnSpc>
                <a:spcPct val="90000"/>
              </a:lnSpc>
            </a:pPr>
            <a:endParaRPr lang="en-US" sz="2400" dirty="0" smtClean="0">
              <a:latin typeface="Calibri" panose="020F0502020204030204" pitchFamily="34" charset="0"/>
              <a:cs typeface="Calibri" panose="020F0502020204030204" pitchFamily="34" charset="0"/>
            </a:endParaRPr>
          </a:p>
          <a:p>
            <a:pPr algn="just">
              <a:lnSpc>
                <a:spcPct val="90000"/>
              </a:lnSpc>
            </a:pPr>
            <a:r>
              <a:rPr lang="en-US" sz="2400" dirty="0" smtClean="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HMS web application can be accessed by either mobile or computer browser. </a:t>
            </a:r>
            <a:endParaRPr lang="en-US" sz="2400" dirty="0" smtClean="0">
              <a:latin typeface="Calibri" panose="020F0502020204030204" pitchFamily="34" charset="0"/>
              <a:cs typeface="Calibri" panose="020F0502020204030204" pitchFamily="34" charset="0"/>
            </a:endParaRPr>
          </a:p>
          <a:p>
            <a:pPr algn="just">
              <a:lnSpc>
                <a:spcPct val="90000"/>
              </a:lnSpc>
            </a:pPr>
            <a:endParaRPr lang="en-US" sz="2400" dirty="0" smtClean="0">
              <a:latin typeface="Calibri" panose="020F0502020204030204" pitchFamily="34" charset="0"/>
              <a:cs typeface="Calibri" panose="020F0502020204030204" pitchFamily="34" charset="0"/>
            </a:endParaRPr>
          </a:p>
          <a:p>
            <a:pPr algn="just">
              <a:lnSpc>
                <a:spcPct val="90000"/>
              </a:lnSpc>
            </a:pPr>
            <a:r>
              <a:rPr lang="en-US" sz="2400" dirty="0" smtClean="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HMS application combines all details regarding doctors, patients, nurses, hospital administrative, etc. into one software. </a:t>
            </a:r>
            <a:endParaRPr 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207735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77772" y="668739"/>
            <a:ext cx="6250824" cy="949657"/>
          </a:xfrm>
        </p:spPr>
        <p:txBody>
          <a:bodyPr anchor="b">
            <a:normAutofit/>
          </a:bodyPr>
          <a:lstStyle/>
          <a:p>
            <a:r>
              <a:rPr lang="en-US" dirty="0" smtClean="0">
                <a:latin typeface="Calibri" panose="020F0502020204030204" pitchFamily="34" charset="0"/>
                <a:cs typeface="Calibri" panose="020F0502020204030204" pitchFamily="34" charset="0"/>
              </a:rPr>
              <a:t>Hospital Management System</a:t>
            </a:r>
            <a:endParaRPr lang="en-US" dirty="0">
              <a:latin typeface="Calibri" panose="020F0502020204030204" pitchFamily="34" charset="0"/>
              <a:cs typeface="Calibri" panose="020F0502020204030204" pitchFamily="34" charset="0"/>
            </a:endParaRPr>
          </a:p>
        </p:txBody>
      </p:sp>
      <p:sp>
        <p:nvSpPr>
          <p:cNvPr id="4099" name="Rectangle 3"/>
          <p:cNvSpPr>
            <a:spLocks noGrp="1" noChangeArrowheads="1"/>
          </p:cNvSpPr>
          <p:nvPr>
            <p:ph idx="1"/>
          </p:nvPr>
        </p:nvSpPr>
        <p:spPr>
          <a:xfrm>
            <a:off x="982639" y="2088107"/>
            <a:ext cx="10044752" cy="4490114"/>
          </a:xfrm>
        </p:spPr>
        <p:txBody>
          <a:bodyPr>
            <a:normAutofit fontScale="77500" lnSpcReduction="20000"/>
          </a:bodyPr>
          <a:lstStyle/>
          <a:p>
            <a:pPr algn="just">
              <a:lnSpc>
                <a:spcPct val="90000"/>
              </a:lnSpc>
            </a:pPr>
            <a:r>
              <a:rPr lang="en-US" sz="2800" dirty="0">
                <a:latin typeface="Calibri" panose="020F0502020204030204" pitchFamily="34" charset="0"/>
                <a:cs typeface="Calibri" panose="020F0502020204030204" pitchFamily="34" charset="0"/>
              </a:rPr>
              <a:t>HMS System allows the patients to register via a registration module (form), which gathers and stores all required patient’s data such as name, e-mail, gender, etc. </a:t>
            </a:r>
            <a:endParaRPr lang="en-US" sz="2800" dirty="0" smtClean="0">
              <a:latin typeface="Calibri" panose="020F0502020204030204" pitchFamily="34" charset="0"/>
              <a:cs typeface="Calibri" panose="020F0502020204030204" pitchFamily="34" charset="0"/>
            </a:endParaRPr>
          </a:p>
          <a:p>
            <a:pPr algn="just">
              <a:lnSpc>
                <a:spcPct val="90000"/>
              </a:lnSpc>
            </a:pPr>
            <a:endParaRPr lang="en-US" sz="2800" dirty="0" smtClean="0">
              <a:latin typeface="Calibri" panose="020F0502020204030204" pitchFamily="34" charset="0"/>
              <a:cs typeface="Calibri" panose="020F0502020204030204" pitchFamily="34" charset="0"/>
            </a:endParaRPr>
          </a:p>
          <a:p>
            <a:pPr algn="just">
              <a:lnSpc>
                <a:spcPct val="90000"/>
              </a:lnSpc>
            </a:pPr>
            <a:r>
              <a:rPr lang="en-US" sz="2800" dirty="0" smtClean="0">
                <a:latin typeface="Calibri" panose="020F0502020204030204" pitchFamily="34" charset="0"/>
                <a:cs typeface="Calibri" panose="020F0502020204030204" pitchFamily="34" charset="0"/>
              </a:rPr>
              <a:t>Registered </a:t>
            </a:r>
            <a:r>
              <a:rPr lang="en-US" sz="2800" dirty="0">
                <a:latin typeface="Calibri" panose="020F0502020204030204" pitchFamily="34" charset="0"/>
                <a:cs typeface="Calibri" panose="020F0502020204030204" pitchFamily="34" charset="0"/>
              </a:rPr>
              <a:t>patients can skip this step and login directly using their username and password through the login module. Nevertheless, unregistered users can only take advantage of major system features such as viewing the hospital timings. </a:t>
            </a:r>
            <a:endParaRPr lang="en-US" sz="2800" dirty="0" smtClean="0">
              <a:latin typeface="Calibri" panose="020F0502020204030204" pitchFamily="34" charset="0"/>
              <a:cs typeface="Calibri" panose="020F0502020204030204" pitchFamily="34" charset="0"/>
            </a:endParaRPr>
          </a:p>
          <a:p>
            <a:pPr algn="just">
              <a:lnSpc>
                <a:spcPct val="90000"/>
              </a:lnSpc>
            </a:pPr>
            <a:endParaRPr lang="en-US" sz="2800" dirty="0" smtClean="0">
              <a:latin typeface="Calibri" panose="020F0502020204030204" pitchFamily="34" charset="0"/>
              <a:cs typeface="Calibri" panose="020F0502020204030204" pitchFamily="34" charset="0"/>
            </a:endParaRPr>
          </a:p>
          <a:p>
            <a:pPr algn="just">
              <a:lnSpc>
                <a:spcPct val="90000"/>
              </a:lnSpc>
            </a:pPr>
            <a:r>
              <a:rPr lang="en-US" sz="2800" dirty="0" smtClean="0">
                <a:latin typeface="Calibri" panose="020F0502020204030204" pitchFamily="34" charset="0"/>
                <a:cs typeface="Calibri" panose="020F0502020204030204" pitchFamily="34" charset="0"/>
              </a:rPr>
              <a:t>After </a:t>
            </a:r>
            <a:r>
              <a:rPr lang="en-US" sz="2800" dirty="0">
                <a:latin typeface="Calibri" panose="020F0502020204030204" pitchFamily="34" charset="0"/>
                <a:cs typeface="Calibri" panose="020F0502020204030204" pitchFamily="34" charset="0"/>
              </a:rPr>
              <a:t>the patient creates an account and register, he can access the allowed system features/functionalities for patients. </a:t>
            </a:r>
            <a:endParaRPr lang="en-US" sz="2800" dirty="0" smtClean="0">
              <a:latin typeface="Calibri" panose="020F0502020204030204" pitchFamily="34" charset="0"/>
              <a:cs typeface="Calibri" panose="020F0502020204030204" pitchFamily="34" charset="0"/>
            </a:endParaRPr>
          </a:p>
          <a:p>
            <a:pPr algn="just">
              <a:lnSpc>
                <a:spcPct val="90000"/>
              </a:lnSpc>
            </a:pPr>
            <a:endParaRPr lang="en-US" sz="2800" dirty="0" smtClean="0">
              <a:latin typeface="Calibri" panose="020F0502020204030204" pitchFamily="34" charset="0"/>
              <a:cs typeface="Calibri" panose="020F0502020204030204" pitchFamily="34" charset="0"/>
            </a:endParaRPr>
          </a:p>
          <a:p>
            <a:pPr algn="just">
              <a:lnSpc>
                <a:spcPct val="90000"/>
              </a:lnSpc>
            </a:pPr>
            <a:r>
              <a:rPr lang="en-US" sz="2800" dirty="0" smtClean="0">
                <a:latin typeface="Calibri" panose="020F0502020204030204" pitchFamily="34" charset="0"/>
                <a:cs typeface="Calibri" panose="020F0502020204030204" pitchFamily="34" charset="0"/>
              </a:rPr>
              <a:t>Patients </a:t>
            </a:r>
            <a:r>
              <a:rPr lang="en-US" sz="2800" dirty="0">
                <a:latin typeface="Calibri" panose="020F0502020204030204" pitchFamily="34" charset="0"/>
                <a:cs typeface="Calibri" panose="020F0502020204030204" pitchFamily="34" charset="0"/>
              </a:rPr>
              <a:t>can view available appointments, book an appointment and manage his/her own profile. After the patient book an appointment, he can visit the hospital according to his appointment.</a:t>
            </a:r>
            <a:endParaRPr lang="en-US" sz="22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5163457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64125" y="641443"/>
            <a:ext cx="6250824" cy="949657"/>
          </a:xfrm>
        </p:spPr>
        <p:txBody>
          <a:bodyPr anchor="b">
            <a:normAutofit/>
          </a:bodyPr>
          <a:lstStyle/>
          <a:p>
            <a:r>
              <a:rPr lang="en-US" dirty="0" smtClean="0">
                <a:latin typeface="Calibri" panose="020F0502020204030204" pitchFamily="34" charset="0"/>
                <a:cs typeface="Calibri" panose="020F0502020204030204" pitchFamily="34" charset="0"/>
              </a:rPr>
              <a:t>Hospital Management System</a:t>
            </a:r>
            <a:endParaRPr lang="en-US" dirty="0">
              <a:latin typeface="Calibri" panose="020F0502020204030204" pitchFamily="34" charset="0"/>
              <a:cs typeface="Calibri" panose="020F0502020204030204" pitchFamily="34" charset="0"/>
            </a:endParaRPr>
          </a:p>
        </p:txBody>
      </p:sp>
      <p:sp>
        <p:nvSpPr>
          <p:cNvPr id="4099" name="Rectangle 3"/>
          <p:cNvSpPr>
            <a:spLocks noGrp="1" noChangeArrowheads="1"/>
          </p:cNvSpPr>
          <p:nvPr>
            <p:ph idx="1"/>
          </p:nvPr>
        </p:nvSpPr>
        <p:spPr>
          <a:xfrm>
            <a:off x="1310185" y="1746914"/>
            <a:ext cx="9594376" cy="4899546"/>
          </a:xfrm>
        </p:spPr>
        <p:txBody>
          <a:bodyPr>
            <a:normAutofit fontScale="92500" lnSpcReduction="10000"/>
          </a:bodyPr>
          <a:lstStyle/>
          <a:p>
            <a:pPr algn="just">
              <a:lnSpc>
                <a:spcPct val="90000"/>
              </a:lnSpc>
            </a:pPr>
            <a:r>
              <a:rPr lang="en-US" sz="2400" dirty="0">
                <a:latin typeface="Calibri" panose="020F0502020204030204" pitchFamily="34" charset="0"/>
                <a:cs typeface="Calibri" panose="020F0502020204030204" pitchFamily="34" charset="0"/>
              </a:rPr>
              <a:t>Once the patient reaches the hospital, the receptionist will issue a clinic number for him since the receptionist has access to the system to view the appointments list and status with nurses and doctors. </a:t>
            </a:r>
            <a:endParaRPr lang="en-US" sz="2400" dirty="0" smtClean="0">
              <a:latin typeface="Calibri" panose="020F0502020204030204" pitchFamily="34" charset="0"/>
              <a:cs typeface="Calibri" panose="020F0502020204030204" pitchFamily="34" charset="0"/>
            </a:endParaRPr>
          </a:p>
          <a:p>
            <a:pPr algn="just">
              <a:lnSpc>
                <a:spcPct val="90000"/>
              </a:lnSpc>
            </a:pPr>
            <a:endParaRPr lang="en-US" sz="2400" dirty="0" smtClean="0">
              <a:latin typeface="Calibri" panose="020F0502020204030204" pitchFamily="34" charset="0"/>
              <a:cs typeface="Calibri" panose="020F0502020204030204" pitchFamily="34" charset="0"/>
            </a:endParaRPr>
          </a:p>
          <a:p>
            <a:pPr algn="just">
              <a:lnSpc>
                <a:spcPct val="90000"/>
              </a:lnSpc>
            </a:pPr>
            <a:r>
              <a:rPr lang="en-US" sz="2400" dirty="0" smtClean="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HMS system also allows the receptionist to create patient accounts and book an appointment, referring to the doctors’ schedule, for unregistered patients. </a:t>
            </a:r>
            <a:endParaRPr lang="en-US" sz="2400" dirty="0" smtClean="0">
              <a:latin typeface="Calibri" panose="020F0502020204030204" pitchFamily="34" charset="0"/>
              <a:cs typeface="Calibri" panose="020F0502020204030204" pitchFamily="34" charset="0"/>
            </a:endParaRPr>
          </a:p>
          <a:p>
            <a:pPr algn="just">
              <a:lnSpc>
                <a:spcPct val="90000"/>
              </a:lnSpc>
            </a:pPr>
            <a:endParaRPr lang="en-US" sz="2400" dirty="0" smtClean="0">
              <a:latin typeface="Calibri" panose="020F0502020204030204" pitchFamily="34" charset="0"/>
              <a:cs typeface="Calibri" panose="020F0502020204030204" pitchFamily="34" charset="0"/>
            </a:endParaRPr>
          </a:p>
          <a:p>
            <a:pPr algn="just">
              <a:lnSpc>
                <a:spcPct val="90000"/>
              </a:lnSpc>
            </a:pPr>
            <a:r>
              <a:rPr lang="en-US" sz="2400" dirty="0">
                <a:latin typeface="Calibri" panose="020F0502020204030204" pitchFamily="34" charset="0"/>
                <a:cs typeface="Calibri" panose="020F0502020204030204" pitchFamily="34" charset="0"/>
              </a:rPr>
              <a:t>Once patient’s turn came, the patient can explain his condition to the consulting nurse, so that the nurse performs the pre-assessment examinations to diagnose the problem and then redirect him to the concerned doctor/clinic. </a:t>
            </a:r>
            <a:endParaRPr lang="en-US" sz="2400" dirty="0" smtClean="0">
              <a:latin typeface="Calibri" panose="020F0502020204030204" pitchFamily="34" charset="0"/>
              <a:cs typeface="Calibri" panose="020F0502020204030204" pitchFamily="34" charset="0"/>
            </a:endParaRPr>
          </a:p>
          <a:p>
            <a:pPr algn="just">
              <a:lnSpc>
                <a:spcPct val="90000"/>
              </a:lnSpc>
            </a:pPr>
            <a:endParaRPr lang="en-US" sz="2400" dirty="0" smtClean="0">
              <a:latin typeface="Calibri" panose="020F0502020204030204" pitchFamily="34" charset="0"/>
              <a:cs typeface="Calibri" panose="020F0502020204030204" pitchFamily="34" charset="0"/>
            </a:endParaRPr>
          </a:p>
          <a:p>
            <a:pPr algn="just">
              <a:lnSpc>
                <a:spcPct val="90000"/>
              </a:lnSpc>
            </a:pPr>
            <a:r>
              <a:rPr lang="en-US" sz="2400" dirty="0" smtClean="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HMS system enables the nurse to allot patients for the concerned doctors, to view doctors’ status and to update patients’ </a:t>
            </a:r>
            <a:r>
              <a:rPr lang="en-US" sz="2400" dirty="0" smtClean="0">
                <a:latin typeface="Calibri" panose="020F0502020204030204" pitchFamily="34" charset="0"/>
                <a:cs typeface="Calibri" panose="020F0502020204030204" pitchFamily="34" charset="0"/>
              </a:rPr>
              <a:t>account.</a:t>
            </a:r>
            <a:endParaRPr lang="en-US" sz="22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4699768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77773" y="614147"/>
            <a:ext cx="6250824" cy="949657"/>
          </a:xfrm>
        </p:spPr>
        <p:txBody>
          <a:bodyPr anchor="b">
            <a:normAutofit/>
          </a:bodyPr>
          <a:lstStyle/>
          <a:p>
            <a:r>
              <a:rPr lang="en-US" dirty="0" smtClean="0">
                <a:latin typeface="Calibri" panose="020F0502020204030204" pitchFamily="34" charset="0"/>
                <a:cs typeface="Calibri" panose="020F0502020204030204" pitchFamily="34" charset="0"/>
              </a:rPr>
              <a:t>Hospital Management System</a:t>
            </a:r>
            <a:endParaRPr lang="en-US" dirty="0">
              <a:latin typeface="Calibri" panose="020F0502020204030204" pitchFamily="34" charset="0"/>
              <a:cs typeface="Calibri" panose="020F0502020204030204" pitchFamily="34" charset="0"/>
            </a:endParaRPr>
          </a:p>
        </p:txBody>
      </p:sp>
      <p:sp>
        <p:nvSpPr>
          <p:cNvPr id="4099" name="Rectangle 3"/>
          <p:cNvSpPr>
            <a:spLocks noGrp="1" noChangeArrowheads="1"/>
          </p:cNvSpPr>
          <p:nvPr>
            <p:ph idx="1"/>
          </p:nvPr>
        </p:nvSpPr>
        <p:spPr>
          <a:xfrm>
            <a:off x="1269241" y="2088106"/>
            <a:ext cx="9594376" cy="4544705"/>
          </a:xfrm>
        </p:spPr>
        <p:txBody>
          <a:bodyPr>
            <a:normAutofit/>
          </a:bodyPr>
          <a:lstStyle/>
          <a:p>
            <a:pPr algn="just">
              <a:lnSpc>
                <a:spcPct val="90000"/>
              </a:lnSpc>
            </a:pPr>
            <a:r>
              <a:rPr lang="en-US" sz="2000" dirty="0">
                <a:latin typeface="Calibri" panose="020F0502020204030204" pitchFamily="34" charset="0"/>
                <a:cs typeface="Calibri" panose="020F0502020204030204" pitchFamily="34" charset="0"/>
              </a:rPr>
              <a:t>Then, the concerned doctor will diagnose the patient, and then enter the prescription needed for the patient. If the doctor sees that the patient needs any further examinations like collecting and processing specimens, the system allows the doctor to redirect the patient to the Nurse again. </a:t>
            </a:r>
            <a:endParaRPr lang="en-US" sz="2000" dirty="0" smtClean="0">
              <a:latin typeface="Calibri" panose="020F0502020204030204" pitchFamily="34" charset="0"/>
              <a:cs typeface="Calibri" panose="020F0502020204030204" pitchFamily="34" charset="0"/>
            </a:endParaRPr>
          </a:p>
          <a:p>
            <a:pPr algn="just">
              <a:lnSpc>
                <a:spcPct val="90000"/>
              </a:lnSpc>
            </a:pPr>
            <a:endParaRPr lang="en-US" sz="2000" dirty="0" smtClean="0">
              <a:latin typeface="Calibri" panose="020F0502020204030204" pitchFamily="34" charset="0"/>
              <a:cs typeface="Calibri" panose="020F0502020204030204" pitchFamily="34" charset="0"/>
            </a:endParaRPr>
          </a:p>
          <a:p>
            <a:pPr algn="just">
              <a:lnSpc>
                <a:spcPct val="90000"/>
              </a:lnSpc>
            </a:pPr>
            <a:r>
              <a:rPr lang="en-US" sz="2000" dirty="0" smtClean="0">
                <a:latin typeface="Calibri" panose="020F0502020204030204" pitchFamily="34" charset="0"/>
                <a:cs typeface="Calibri" panose="020F0502020204030204" pitchFamily="34" charset="0"/>
              </a:rPr>
              <a:t>After </a:t>
            </a:r>
            <a:r>
              <a:rPr lang="en-US" sz="2000" dirty="0">
                <a:latin typeface="Calibri" panose="020F0502020204030204" pitchFamily="34" charset="0"/>
                <a:cs typeface="Calibri" panose="020F0502020204030204" pitchFamily="34" charset="0"/>
              </a:rPr>
              <a:t>the nurse collects the specimens, the specimens will be sent to the laboratory so that the lab assistant can process, </a:t>
            </a:r>
            <a:r>
              <a:rPr lang="en-US" sz="2000" dirty="0" smtClean="0">
                <a:latin typeface="Calibri" panose="020F0502020204030204" pitchFamily="34" charset="0"/>
                <a:cs typeface="Calibri" panose="020F0502020204030204" pitchFamily="34" charset="0"/>
              </a:rPr>
              <a:t>analyze </a:t>
            </a:r>
            <a:r>
              <a:rPr lang="en-US" sz="2000" dirty="0">
                <a:latin typeface="Calibri" panose="020F0502020204030204" pitchFamily="34" charset="0"/>
                <a:cs typeface="Calibri" panose="020F0502020204030204" pitchFamily="34" charset="0"/>
              </a:rPr>
              <a:t>the specimens, and then generate and enter the test results into the system. </a:t>
            </a:r>
            <a:endParaRPr lang="en-US" sz="2000" dirty="0" smtClean="0">
              <a:latin typeface="Calibri" panose="020F0502020204030204" pitchFamily="34" charset="0"/>
              <a:cs typeface="Calibri" panose="020F0502020204030204" pitchFamily="34" charset="0"/>
            </a:endParaRPr>
          </a:p>
          <a:p>
            <a:pPr algn="just">
              <a:lnSpc>
                <a:spcPct val="90000"/>
              </a:lnSpc>
            </a:pPr>
            <a:endParaRPr lang="en-US" sz="2000" dirty="0" smtClean="0">
              <a:latin typeface="Calibri" panose="020F0502020204030204" pitchFamily="34" charset="0"/>
              <a:cs typeface="Calibri" panose="020F0502020204030204" pitchFamily="34" charset="0"/>
            </a:endParaRPr>
          </a:p>
          <a:p>
            <a:pPr algn="just">
              <a:lnSpc>
                <a:spcPct val="90000"/>
              </a:lnSpc>
            </a:pPr>
            <a:r>
              <a:rPr lang="en-US" sz="2000" dirty="0" smtClean="0">
                <a:latin typeface="Calibri" panose="020F0502020204030204" pitchFamily="34" charset="0"/>
                <a:cs typeface="Calibri" panose="020F0502020204030204" pitchFamily="34" charset="0"/>
              </a:rPr>
              <a:t>Furthermore</a:t>
            </a:r>
            <a:r>
              <a:rPr lang="en-US" sz="2000" dirty="0">
                <a:latin typeface="Calibri" panose="020F0502020204030204" pitchFamily="34" charset="0"/>
                <a:cs typeface="Calibri" panose="020F0502020204030204" pitchFamily="34" charset="0"/>
              </a:rPr>
              <a:t>, the doctor can redirect the patient to the lab assistant if there is a need to perform examinations such as X-Ray images, CT scan, MRI. The lab assistant can access the system and generate test reports regarding the examinations or test performed.</a:t>
            </a:r>
            <a:endParaRPr lang="en-US" sz="2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1523237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591" y="709682"/>
            <a:ext cx="6250824" cy="949657"/>
          </a:xfrm>
        </p:spPr>
        <p:txBody>
          <a:bodyPr anchor="b">
            <a:normAutofit/>
          </a:bodyPr>
          <a:lstStyle/>
          <a:p>
            <a:r>
              <a:rPr lang="en-US" dirty="0" smtClean="0">
                <a:latin typeface="Calibri" panose="020F0502020204030204" pitchFamily="34" charset="0"/>
                <a:cs typeface="Calibri" panose="020F0502020204030204" pitchFamily="34" charset="0"/>
              </a:rPr>
              <a:t>Hospital Management System</a:t>
            </a:r>
            <a:endParaRPr lang="en-US" dirty="0">
              <a:latin typeface="Calibri" panose="020F0502020204030204" pitchFamily="34" charset="0"/>
              <a:cs typeface="Calibri" panose="020F0502020204030204" pitchFamily="34" charset="0"/>
            </a:endParaRPr>
          </a:p>
        </p:txBody>
      </p:sp>
      <p:sp>
        <p:nvSpPr>
          <p:cNvPr id="4099" name="Rectangle 3"/>
          <p:cNvSpPr>
            <a:spLocks noGrp="1" noChangeArrowheads="1"/>
          </p:cNvSpPr>
          <p:nvPr>
            <p:ph idx="1"/>
          </p:nvPr>
        </p:nvSpPr>
        <p:spPr>
          <a:xfrm>
            <a:off x="1091820" y="1828800"/>
            <a:ext cx="10003809" cy="4899546"/>
          </a:xfrm>
        </p:spPr>
        <p:txBody>
          <a:bodyPr>
            <a:normAutofit/>
          </a:bodyPr>
          <a:lstStyle/>
          <a:p>
            <a:pPr algn="just">
              <a:lnSpc>
                <a:spcPct val="90000"/>
              </a:lnSpc>
            </a:pPr>
            <a:r>
              <a:rPr lang="en-US" sz="2000" dirty="0">
                <a:latin typeface="Calibri" panose="020F0502020204030204" pitchFamily="34" charset="0"/>
                <a:cs typeface="Calibri" panose="020F0502020204030204" pitchFamily="34" charset="0"/>
              </a:rPr>
              <a:t>On the other hand, the doctor keeps track of the examination results entered by the lab assistant and then recommend further actions to be taken if required, as well as enters a new prescription for the patient</a:t>
            </a:r>
            <a:r>
              <a:rPr lang="en-US" sz="2000" dirty="0" smtClean="0">
                <a:latin typeface="Calibri" panose="020F0502020204030204" pitchFamily="34" charset="0"/>
                <a:cs typeface="Calibri" panose="020F0502020204030204" pitchFamily="34" charset="0"/>
              </a:rPr>
              <a:t>.</a:t>
            </a:r>
          </a:p>
          <a:p>
            <a:pPr marL="0" indent="0" algn="just">
              <a:lnSpc>
                <a:spcPct val="90000"/>
              </a:lnSpc>
              <a:buNone/>
            </a:pPr>
            <a:endParaRPr lang="en-US" sz="2000" dirty="0" smtClean="0">
              <a:latin typeface="Calibri" panose="020F0502020204030204" pitchFamily="34" charset="0"/>
              <a:cs typeface="Calibri" panose="020F0502020204030204" pitchFamily="34" charset="0"/>
            </a:endParaRPr>
          </a:p>
          <a:p>
            <a:pPr algn="just">
              <a:lnSpc>
                <a:spcPct val="90000"/>
              </a:lnSpc>
            </a:pPr>
            <a:r>
              <a:rPr lang="en-US" sz="2000" dirty="0" smtClean="0">
                <a:latin typeface="Calibri" panose="020F0502020204030204" pitchFamily="34" charset="0"/>
                <a:cs typeface="Calibri" panose="020F0502020204030204" pitchFamily="34" charset="0"/>
              </a:rPr>
              <a:t>The </a:t>
            </a:r>
            <a:r>
              <a:rPr lang="en-US" sz="2000" dirty="0">
                <a:latin typeface="Calibri" panose="020F0502020204030204" pitchFamily="34" charset="0"/>
                <a:cs typeface="Calibri" panose="020F0502020204030204" pitchFamily="34" charset="0"/>
              </a:rPr>
              <a:t>system also allows the patient to access his account to see prescription details and view his reports along with doctor advice. </a:t>
            </a:r>
            <a:endParaRPr lang="en-US" sz="2000" dirty="0" smtClean="0">
              <a:latin typeface="Calibri" panose="020F0502020204030204" pitchFamily="34" charset="0"/>
              <a:cs typeface="Calibri" panose="020F0502020204030204" pitchFamily="34" charset="0"/>
            </a:endParaRPr>
          </a:p>
          <a:p>
            <a:pPr algn="just">
              <a:lnSpc>
                <a:spcPct val="90000"/>
              </a:lnSpc>
            </a:pPr>
            <a:endParaRPr lang="en-US" sz="2000" dirty="0">
              <a:latin typeface="Calibri" panose="020F0502020204030204" pitchFamily="34" charset="0"/>
              <a:cs typeface="Calibri" panose="020F0502020204030204" pitchFamily="34" charset="0"/>
            </a:endParaRPr>
          </a:p>
          <a:p>
            <a:pPr algn="just">
              <a:lnSpc>
                <a:spcPct val="90000"/>
              </a:lnSpc>
            </a:pPr>
            <a:r>
              <a:rPr lang="en-US" sz="2000" dirty="0" smtClean="0">
                <a:latin typeface="Calibri" panose="020F0502020204030204" pitchFamily="34" charset="0"/>
                <a:cs typeface="Calibri" panose="020F0502020204030204" pitchFamily="34" charset="0"/>
              </a:rPr>
              <a:t>This </a:t>
            </a:r>
            <a:r>
              <a:rPr lang="en-US" sz="2000" dirty="0">
                <a:latin typeface="Calibri" panose="020F0502020204030204" pitchFamily="34" charset="0"/>
                <a:cs typeface="Calibri" panose="020F0502020204030204" pitchFamily="34" charset="0"/>
              </a:rPr>
              <a:t>feature is very useful since test reports usually take a long time to be generated, so that the patient may leave the hospital and view the results along with doctor’s advice through his account without the need of going to the hospital again.</a:t>
            </a:r>
            <a:endParaRPr lang="en-US" sz="2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9330466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64125" y="723329"/>
            <a:ext cx="6250824" cy="949657"/>
          </a:xfrm>
        </p:spPr>
        <p:txBody>
          <a:bodyPr anchor="b">
            <a:normAutofit/>
          </a:bodyPr>
          <a:lstStyle/>
          <a:p>
            <a:r>
              <a:rPr lang="en-US" dirty="0" smtClean="0">
                <a:latin typeface="Calibri" panose="020F0502020204030204" pitchFamily="34" charset="0"/>
                <a:cs typeface="Calibri" panose="020F0502020204030204" pitchFamily="34" charset="0"/>
              </a:rPr>
              <a:t>Hospital Management System</a:t>
            </a:r>
            <a:endParaRPr lang="en-US" dirty="0">
              <a:latin typeface="Calibri" panose="020F0502020204030204" pitchFamily="34" charset="0"/>
              <a:cs typeface="Calibri" panose="020F0502020204030204" pitchFamily="34" charset="0"/>
            </a:endParaRPr>
          </a:p>
        </p:txBody>
      </p:sp>
      <p:sp>
        <p:nvSpPr>
          <p:cNvPr id="4099" name="Rectangle 3"/>
          <p:cNvSpPr>
            <a:spLocks noGrp="1" noChangeArrowheads="1"/>
          </p:cNvSpPr>
          <p:nvPr>
            <p:ph idx="1"/>
          </p:nvPr>
        </p:nvSpPr>
        <p:spPr>
          <a:xfrm>
            <a:off x="1023582" y="1992573"/>
            <a:ext cx="10058400" cy="4380931"/>
          </a:xfrm>
        </p:spPr>
        <p:txBody>
          <a:bodyPr>
            <a:noAutofit/>
          </a:bodyPr>
          <a:lstStyle/>
          <a:p>
            <a:pPr algn="just">
              <a:lnSpc>
                <a:spcPct val="90000"/>
              </a:lnSpc>
            </a:pPr>
            <a:r>
              <a:rPr lang="en-US" dirty="0">
                <a:latin typeface="Calibri" panose="020F0502020204030204" pitchFamily="34" charset="0"/>
                <a:cs typeface="Calibri" panose="020F0502020204030204" pitchFamily="34" charset="0"/>
              </a:rPr>
              <a:t>Once the prescription is ready, the pharmacist will prepare the medicines for the patient and enters the dose and guidelines of each medicine into the system. </a:t>
            </a:r>
            <a:endParaRPr lang="en-US" dirty="0" smtClean="0">
              <a:latin typeface="Calibri" panose="020F0502020204030204" pitchFamily="34" charset="0"/>
              <a:cs typeface="Calibri" panose="020F0502020204030204" pitchFamily="34" charset="0"/>
            </a:endParaRPr>
          </a:p>
          <a:p>
            <a:pPr algn="just">
              <a:lnSpc>
                <a:spcPct val="90000"/>
              </a:lnSpc>
            </a:pPr>
            <a:endParaRPr lang="en-US" dirty="0" smtClean="0">
              <a:latin typeface="Calibri" panose="020F0502020204030204" pitchFamily="34" charset="0"/>
              <a:cs typeface="Calibri" panose="020F0502020204030204" pitchFamily="34" charset="0"/>
            </a:endParaRPr>
          </a:p>
          <a:p>
            <a:pPr algn="just">
              <a:lnSpc>
                <a:spcPct val="90000"/>
              </a:lnSpc>
            </a:pPr>
            <a:r>
              <a:rPr lang="en-US" dirty="0" smtClean="0">
                <a:latin typeface="Calibri" panose="020F0502020204030204" pitchFamily="34" charset="0"/>
                <a:cs typeface="Calibri" panose="020F0502020204030204" pitchFamily="34" charset="0"/>
              </a:rPr>
              <a:t>When </a:t>
            </a:r>
            <a:r>
              <a:rPr lang="en-US" dirty="0">
                <a:latin typeface="Calibri" panose="020F0502020204030204" pitchFamily="34" charset="0"/>
                <a:cs typeface="Calibri" panose="020F0502020204030204" pitchFamily="34" charset="0"/>
              </a:rPr>
              <a:t>the patient goes to the pharmacy of the hospital, he/she will find the medicines ready so that he/she can pick and go easily. </a:t>
            </a:r>
            <a:endParaRPr lang="en-US" dirty="0" smtClean="0">
              <a:latin typeface="Calibri" panose="020F0502020204030204" pitchFamily="34" charset="0"/>
              <a:cs typeface="Calibri" panose="020F0502020204030204" pitchFamily="34" charset="0"/>
            </a:endParaRPr>
          </a:p>
          <a:p>
            <a:pPr algn="just">
              <a:lnSpc>
                <a:spcPct val="90000"/>
              </a:lnSpc>
            </a:pPr>
            <a:endParaRPr lang="en-US" dirty="0" smtClean="0">
              <a:latin typeface="Calibri" panose="020F0502020204030204" pitchFamily="34" charset="0"/>
              <a:cs typeface="Calibri" panose="020F0502020204030204" pitchFamily="34" charset="0"/>
            </a:endParaRPr>
          </a:p>
          <a:p>
            <a:pPr algn="just">
              <a:lnSpc>
                <a:spcPct val="90000"/>
              </a:lnSpc>
            </a:pPr>
            <a:r>
              <a:rPr lang="en-US" dirty="0" smtClean="0">
                <a:latin typeface="Calibri" panose="020F0502020204030204" pitchFamily="34" charset="0"/>
                <a:cs typeface="Calibri" panose="020F0502020204030204" pitchFamily="34" charset="0"/>
              </a:rPr>
              <a:t>The </a:t>
            </a:r>
            <a:r>
              <a:rPr lang="en-US" dirty="0">
                <a:latin typeface="Calibri" panose="020F0502020204030204" pitchFamily="34" charset="0"/>
                <a:cs typeface="Calibri" panose="020F0502020204030204" pitchFamily="34" charset="0"/>
              </a:rPr>
              <a:t>patient has two options to know the dose and guidelines of each medicine, either by asking the pharmacist directly or by accessing his/her account to see it. </a:t>
            </a:r>
            <a:endParaRPr lang="en-US" dirty="0" smtClean="0">
              <a:latin typeface="Calibri" panose="020F0502020204030204" pitchFamily="34" charset="0"/>
              <a:cs typeface="Calibri" panose="020F0502020204030204" pitchFamily="34" charset="0"/>
            </a:endParaRPr>
          </a:p>
          <a:p>
            <a:pPr algn="just">
              <a:lnSpc>
                <a:spcPct val="90000"/>
              </a:lnSpc>
            </a:pPr>
            <a:endParaRPr lang="en-US" dirty="0" smtClean="0">
              <a:latin typeface="Calibri" panose="020F0502020204030204" pitchFamily="34" charset="0"/>
              <a:cs typeface="Calibri" panose="020F0502020204030204" pitchFamily="34" charset="0"/>
            </a:endParaRPr>
          </a:p>
          <a:p>
            <a:pPr algn="just">
              <a:lnSpc>
                <a:spcPct val="90000"/>
              </a:lnSpc>
            </a:pPr>
            <a:r>
              <a:rPr lang="en-US" dirty="0" smtClean="0">
                <a:latin typeface="Calibri" panose="020F0502020204030204" pitchFamily="34" charset="0"/>
                <a:cs typeface="Calibri" panose="020F0502020204030204" pitchFamily="34" charset="0"/>
              </a:rPr>
              <a:t>This </a:t>
            </a:r>
            <a:r>
              <a:rPr lang="en-US" dirty="0">
                <a:latin typeface="Calibri" panose="020F0502020204030204" pitchFamily="34" charset="0"/>
                <a:cs typeface="Calibri" panose="020F0502020204030204" pitchFamily="34" charset="0"/>
              </a:rPr>
              <a:t>will help the patient be aware of the medicines’ dose if he/she forgets it. Finally, the patient will need to go to the cashier to pay for his/her visit</a:t>
            </a:r>
            <a:r>
              <a:rPr lang="en-US" dirty="0" smtClean="0">
                <a:latin typeface="Calibri" panose="020F0502020204030204" pitchFamily="34" charset="0"/>
                <a:cs typeface="Calibri" panose="020F0502020204030204" pitchFamily="34" charset="0"/>
              </a:rPr>
              <a:t>.</a:t>
            </a:r>
          </a:p>
          <a:p>
            <a:pPr algn="just">
              <a:lnSpc>
                <a:spcPct val="90000"/>
              </a:lnSpc>
            </a:pPr>
            <a:endParaRPr lang="en-US" dirty="0" smtClean="0">
              <a:latin typeface="Calibri" panose="020F0502020204030204" pitchFamily="34" charset="0"/>
              <a:cs typeface="Calibri" panose="020F0502020204030204" pitchFamily="34" charset="0"/>
            </a:endParaRPr>
          </a:p>
          <a:p>
            <a:pPr algn="just">
              <a:lnSpc>
                <a:spcPct val="90000"/>
              </a:lnSpc>
            </a:pPr>
            <a:r>
              <a:rPr lang="en-US" dirty="0" smtClean="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The system </a:t>
            </a:r>
            <a:r>
              <a:rPr lang="en-US" dirty="0" smtClean="0">
                <a:latin typeface="Calibri" panose="020F0502020204030204" pitchFamily="34" charset="0"/>
                <a:cs typeface="Calibri" panose="020F0502020204030204" pitchFamily="34" charset="0"/>
              </a:rPr>
              <a:t>allows the </a:t>
            </a:r>
            <a:r>
              <a:rPr lang="en-US" dirty="0">
                <a:latin typeface="Calibri" panose="020F0502020204030204" pitchFamily="34" charset="0"/>
                <a:cs typeface="Calibri" panose="020F0502020204030204" pitchFamily="34" charset="0"/>
              </a:rPr>
              <a:t>cashier to create and order invoice for payment through the billing module. In addition, the cashier can watch the payment history of the patients.</a:t>
            </a:r>
            <a:endParaRPr lang="en-US"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066833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95888" y="764274"/>
            <a:ext cx="8420366" cy="805218"/>
          </a:xfrm>
        </p:spPr>
        <p:txBody>
          <a:bodyPr anchor="b">
            <a:normAutofit/>
          </a:bodyPr>
          <a:lstStyle/>
          <a:p>
            <a:r>
              <a:rPr lang="en-US" dirty="0" smtClean="0">
                <a:latin typeface="Calibri" panose="020F0502020204030204" pitchFamily="34" charset="0"/>
                <a:cs typeface="Calibri" panose="020F0502020204030204" pitchFamily="34" charset="0"/>
              </a:rPr>
              <a:t>Assignment # </a:t>
            </a:r>
            <a:r>
              <a:rPr lang="en-US" dirty="0" smtClean="0">
                <a:latin typeface="Calibri" panose="020F0502020204030204" pitchFamily="34" charset="0"/>
                <a:cs typeface="Calibri" panose="020F0502020204030204" pitchFamily="34" charset="0"/>
              </a:rPr>
              <a:t>1</a:t>
            </a:r>
            <a:endParaRPr lang="en-US" dirty="0">
              <a:latin typeface="Calibri" panose="020F0502020204030204" pitchFamily="34" charset="0"/>
              <a:cs typeface="Calibri" panose="020F0502020204030204" pitchFamily="34" charset="0"/>
            </a:endParaRPr>
          </a:p>
        </p:txBody>
      </p:sp>
      <p:sp>
        <p:nvSpPr>
          <p:cNvPr id="4099" name="Rectangle 3"/>
          <p:cNvSpPr>
            <a:spLocks noGrp="1" noChangeArrowheads="1"/>
          </p:cNvSpPr>
          <p:nvPr>
            <p:ph idx="1"/>
          </p:nvPr>
        </p:nvSpPr>
        <p:spPr>
          <a:xfrm>
            <a:off x="1201002" y="2006220"/>
            <a:ext cx="9758151" cy="4230806"/>
          </a:xfrm>
        </p:spPr>
        <p:txBody>
          <a:bodyPr>
            <a:normAutofit/>
          </a:bodyPr>
          <a:lstStyle/>
          <a:p>
            <a:pPr marL="0" indent="0" algn="just">
              <a:buNone/>
            </a:pPr>
            <a:r>
              <a:rPr lang="en-US" sz="2600" b="1" dirty="0">
                <a:latin typeface="Calibri" panose="020F0502020204030204" pitchFamily="34" charset="0"/>
                <a:cs typeface="Calibri" panose="020F0502020204030204" pitchFamily="34" charset="0"/>
              </a:rPr>
              <a:t>Requirement Analysis</a:t>
            </a:r>
          </a:p>
          <a:p>
            <a:pPr marL="781200" lvl="1" indent="-457200" algn="just">
              <a:buFont typeface="+mj-lt"/>
              <a:buAutoNum type="arabicPeriod"/>
            </a:pPr>
            <a:r>
              <a:rPr lang="en-US" sz="2000" dirty="0" smtClean="0">
                <a:latin typeface="Calibri" panose="020F0502020204030204" pitchFamily="34" charset="0"/>
                <a:cs typeface="Calibri" panose="020F0502020204030204" pitchFamily="34" charset="0"/>
              </a:rPr>
              <a:t>Identify actors and </a:t>
            </a:r>
            <a:r>
              <a:rPr lang="en-US" sz="2000" dirty="0">
                <a:latin typeface="Calibri" panose="020F0502020204030204" pitchFamily="34" charset="0"/>
                <a:cs typeface="Calibri" panose="020F0502020204030204" pitchFamily="34" charset="0"/>
              </a:rPr>
              <a:t>draw use-cases </a:t>
            </a:r>
            <a:r>
              <a:rPr lang="en-US" sz="2000" dirty="0" smtClean="0">
                <a:latin typeface="Calibri" panose="020F0502020204030204" pitchFamily="34" charset="0"/>
                <a:cs typeface="Calibri" panose="020F0502020204030204" pitchFamily="34" charset="0"/>
              </a:rPr>
              <a:t>for HMS case </a:t>
            </a:r>
            <a:r>
              <a:rPr lang="en-US" sz="2000" dirty="0">
                <a:latin typeface="Calibri" panose="020F0502020204030204" pitchFamily="34" charset="0"/>
                <a:cs typeface="Calibri" panose="020F0502020204030204" pitchFamily="34" charset="0"/>
              </a:rPr>
              <a:t>study. </a:t>
            </a:r>
          </a:p>
          <a:p>
            <a:pPr marL="781200" lvl="1" indent="-457200" algn="just">
              <a:buFont typeface="+mj-lt"/>
              <a:buAutoNum type="arabicPeriod"/>
            </a:pPr>
            <a:r>
              <a:rPr lang="en-US" sz="2000" dirty="0" smtClean="0">
                <a:latin typeface="Calibri" panose="020F0502020204030204" pitchFamily="34" charset="0"/>
                <a:cs typeface="Calibri" panose="020F0502020204030204" pitchFamily="34" charset="0"/>
              </a:rPr>
              <a:t>Draw </a:t>
            </a:r>
            <a:r>
              <a:rPr lang="en-US" sz="2000" dirty="0">
                <a:latin typeface="Calibri" panose="020F0502020204030204" pitchFamily="34" charset="0"/>
                <a:cs typeface="Calibri" panose="020F0502020204030204" pitchFamily="34" charset="0"/>
              </a:rPr>
              <a:t>Activity Diagram </a:t>
            </a:r>
            <a:r>
              <a:rPr lang="en-US" sz="2000" dirty="0" smtClean="0">
                <a:latin typeface="Calibri" panose="020F0502020204030204" pitchFamily="34" charset="0"/>
                <a:cs typeface="Calibri" panose="020F0502020204030204" pitchFamily="34" charset="0"/>
              </a:rPr>
              <a:t>for each use case to capture further details. </a:t>
            </a:r>
            <a:endParaRPr lang="en-US" sz="2000" dirty="0">
              <a:latin typeface="Calibri" panose="020F0502020204030204" pitchFamily="34" charset="0"/>
              <a:cs typeface="Calibri" panose="020F0502020204030204" pitchFamily="34" charset="0"/>
            </a:endParaRPr>
          </a:p>
          <a:p>
            <a:pPr marL="781200" lvl="1" indent="-457200" algn="just">
              <a:buFont typeface="+mj-lt"/>
              <a:buAutoNum type="arabicPeriod"/>
            </a:pPr>
            <a:r>
              <a:rPr lang="en-US" sz="2000" dirty="0" smtClean="0">
                <a:latin typeface="Calibri" panose="020F0502020204030204" pitchFamily="34" charset="0"/>
                <a:cs typeface="Calibri" panose="020F0502020204030204" pitchFamily="34" charset="0"/>
              </a:rPr>
              <a:t>Draw </a:t>
            </a:r>
            <a:r>
              <a:rPr lang="en-US" sz="2000" dirty="0">
                <a:latin typeface="Calibri" panose="020F0502020204030204" pitchFamily="34" charset="0"/>
                <a:cs typeface="Calibri" panose="020F0502020204030204" pitchFamily="34" charset="0"/>
              </a:rPr>
              <a:t>Swimlane Diagram to link </a:t>
            </a:r>
            <a:r>
              <a:rPr lang="en-US" sz="2000" dirty="0" smtClean="0">
                <a:latin typeface="Calibri" panose="020F0502020204030204" pitchFamily="34" charset="0"/>
                <a:cs typeface="Calibri" panose="020F0502020204030204" pitchFamily="34" charset="0"/>
              </a:rPr>
              <a:t>activities/processes </a:t>
            </a:r>
            <a:r>
              <a:rPr lang="en-US" sz="2000" dirty="0">
                <a:latin typeface="Calibri" panose="020F0502020204030204" pitchFamily="34" charset="0"/>
                <a:cs typeface="Calibri" panose="020F0502020204030204" pitchFamily="34" charset="0"/>
              </a:rPr>
              <a:t>with actors. </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8992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553896" y="1375273"/>
            <a:ext cx="10105006" cy="1475013"/>
          </a:xfrm>
        </p:spPr>
        <p:txBody>
          <a:bodyPr/>
          <a:lstStyle/>
          <a:p>
            <a:pPr eaLnBrk="1" hangingPunct="1"/>
            <a:r>
              <a:rPr lang="en-US" altLang="en-US" dirty="0" smtClean="0"/>
              <a:t>Unified Modeling language (UML)</a:t>
            </a:r>
          </a:p>
        </p:txBody>
      </p:sp>
    </p:spTree>
    <p:extLst>
      <p:ext uri="{BB962C8B-B14F-4D97-AF65-F5344CB8AC3E}">
        <p14:creationId xmlns:p14="http://schemas.microsoft.com/office/powerpoint/2010/main" val="191092457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801856"/>
            <a:ext cx="10515600" cy="740343"/>
          </a:xfrm>
        </p:spPr>
        <p:txBody>
          <a:bodyPr>
            <a:normAutofit/>
          </a:bodyPr>
          <a:lstStyle/>
          <a:p>
            <a:pPr algn="ctr"/>
            <a:r>
              <a:rPr lang="en-US" sz="4000" dirty="0" smtClean="0"/>
              <a:t> </a:t>
            </a:r>
            <a:endParaRPr lang="en-US" sz="4000" dirty="0"/>
          </a:p>
        </p:txBody>
      </p:sp>
      <p:sp>
        <p:nvSpPr>
          <p:cNvPr id="3" name="Content Placeholder 2"/>
          <p:cNvSpPr>
            <a:spLocks noGrp="1"/>
          </p:cNvSpPr>
          <p:nvPr>
            <p:ph idx="1"/>
          </p:nvPr>
        </p:nvSpPr>
        <p:spPr>
          <a:xfrm>
            <a:off x="2792130" y="2947916"/>
            <a:ext cx="6911428" cy="1897040"/>
          </a:xfrm>
        </p:spPr>
        <p:txBody>
          <a:bodyPr>
            <a:normAutofit/>
          </a:bodyPr>
          <a:lstStyle/>
          <a:p>
            <a:pPr marL="0" indent="0" algn="ctr">
              <a:buNone/>
            </a:pPr>
            <a:r>
              <a:rPr lang="en-US" sz="4400" b="1" dirty="0" smtClean="0"/>
              <a:t>HAVE </a:t>
            </a:r>
            <a:r>
              <a:rPr lang="en-US" sz="4400" b="1" smtClean="0"/>
              <a:t>A GOOD </a:t>
            </a:r>
            <a:r>
              <a:rPr lang="en-US" sz="4400" b="1" dirty="0" smtClean="0"/>
              <a:t>DAY</a:t>
            </a:r>
            <a:r>
              <a:rPr lang="en-US" sz="4400" b="1" dirty="0"/>
              <a:t>!</a:t>
            </a:r>
          </a:p>
        </p:txBody>
      </p:sp>
    </p:spTree>
    <p:extLst>
      <p:ext uri="{BB962C8B-B14F-4D97-AF65-F5344CB8AC3E}">
        <p14:creationId xmlns:p14="http://schemas.microsoft.com/office/powerpoint/2010/main" val="3164143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1E02C2-3672-48B6-AD49-268DA871BDFA}"/>
              </a:ext>
            </a:extLst>
          </p:cNvPr>
          <p:cNvSpPr>
            <a:spLocks noGrp="1"/>
          </p:cNvSpPr>
          <p:nvPr>
            <p:ph type="title"/>
          </p:nvPr>
        </p:nvSpPr>
        <p:spPr/>
        <p:txBody>
          <a:bodyPr/>
          <a:lstStyle/>
          <a:p>
            <a:r>
              <a:rPr lang="en-US" dirty="0"/>
              <a:t>What is UML</a:t>
            </a:r>
          </a:p>
        </p:txBody>
      </p:sp>
      <p:sp>
        <p:nvSpPr>
          <p:cNvPr id="3" name="Content Placeholder 2">
            <a:extLst>
              <a:ext uri="{FF2B5EF4-FFF2-40B4-BE49-F238E27FC236}">
                <a16:creationId xmlns="" xmlns:a16="http://schemas.microsoft.com/office/drawing/2014/main" id="{4F4551A8-56A5-4DD3-B168-BF39FE4C0F0B}"/>
              </a:ext>
            </a:extLst>
          </p:cNvPr>
          <p:cNvSpPr>
            <a:spLocks noGrp="1"/>
          </p:cNvSpPr>
          <p:nvPr>
            <p:ph idx="1"/>
          </p:nvPr>
        </p:nvSpPr>
        <p:spPr>
          <a:xfrm>
            <a:off x="1809491" y="2277834"/>
            <a:ext cx="7634760" cy="3678303"/>
          </a:xfrm>
        </p:spPr>
        <p:txBody>
          <a:bodyPr/>
          <a:lstStyle/>
          <a:p>
            <a:pPr algn="just"/>
            <a:r>
              <a:rPr lang="en-US" sz="2400" dirty="0"/>
              <a:t>UML is the “Unified” Modelling Language</a:t>
            </a:r>
            <a:r>
              <a:rPr lang="en-US" sz="2400" dirty="0" smtClean="0"/>
              <a:t>”.</a:t>
            </a:r>
            <a:endParaRPr lang="en-US" sz="2400" dirty="0"/>
          </a:p>
          <a:p>
            <a:pPr algn="just"/>
            <a:r>
              <a:rPr lang="en-US" sz="2400" dirty="0"/>
              <a:t>Standard modelling language for software </a:t>
            </a:r>
            <a:r>
              <a:rPr lang="en-US" sz="2400" dirty="0" smtClean="0"/>
              <a:t>development.</a:t>
            </a:r>
            <a:endParaRPr lang="en-US" sz="2400" dirty="0"/>
          </a:p>
          <a:p>
            <a:pPr algn="just"/>
            <a:r>
              <a:rPr lang="en-US" sz="2400" dirty="0"/>
              <a:t>Maintained by Object Management </a:t>
            </a:r>
            <a:r>
              <a:rPr lang="en-US" sz="2400" dirty="0" smtClean="0"/>
              <a:t>Group.</a:t>
            </a:r>
            <a:endParaRPr lang="en-US" sz="2400" dirty="0"/>
          </a:p>
          <a:p>
            <a:endParaRPr lang="en-US" dirty="0"/>
          </a:p>
        </p:txBody>
      </p:sp>
      <p:sp>
        <p:nvSpPr>
          <p:cNvPr id="4" name="Slide Number Placeholder 3">
            <a:extLst>
              <a:ext uri="{FF2B5EF4-FFF2-40B4-BE49-F238E27FC236}">
                <a16:creationId xmlns="" xmlns:a16="http://schemas.microsoft.com/office/drawing/2014/main" id="{C6D3416A-B345-4668-93C8-AE36E8544CE2}"/>
              </a:ext>
            </a:extLst>
          </p:cNvPr>
          <p:cNvSpPr>
            <a:spLocks noGrp="1"/>
          </p:cNvSpPr>
          <p:nvPr>
            <p:ph type="sldNum" sz="quarter" idx="12"/>
          </p:nvPr>
        </p:nvSpPr>
        <p:spPr/>
        <p:txBody>
          <a:bodyPr/>
          <a:lstStyle/>
          <a:p>
            <a:fld id="{8F8ADB5D-B3D6-4C2A-983D-0D491F8524FD}" type="slidenum">
              <a:rPr lang="en-US" smtClean="0"/>
              <a:t>7</a:t>
            </a:fld>
            <a:endParaRPr lang="en-US"/>
          </a:p>
        </p:txBody>
      </p:sp>
    </p:spTree>
    <p:extLst>
      <p:ext uri="{BB962C8B-B14F-4D97-AF65-F5344CB8AC3E}">
        <p14:creationId xmlns:p14="http://schemas.microsoft.com/office/powerpoint/2010/main" val="439623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174" y="1173709"/>
            <a:ext cx="11588436" cy="4858602"/>
          </a:xfrm>
          <a:prstGeom prst="rect">
            <a:avLst/>
          </a:prstGeom>
        </p:spPr>
      </p:pic>
    </p:spTree>
    <p:extLst>
      <p:ext uri="{BB962C8B-B14F-4D97-AF65-F5344CB8AC3E}">
        <p14:creationId xmlns:p14="http://schemas.microsoft.com/office/powerpoint/2010/main" val="22383081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0F433B-199F-4808-92E2-6DFE9E90C00D}"/>
              </a:ext>
            </a:extLst>
          </p:cNvPr>
          <p:cNvSpPr>
            <a:spLocks noGrp="1"/>
          </p:cNvSpPr>
          <p:nvPr>
            <p:ph type="title"/>
          </p:nvPr>
        </p:nvSpPr>
        <p:spPr/>
        <p:txBody>
          <a:bodyPr/>
          <a:lstStyle/>
          <a:p>
            <a:r>
              <a:rPr lang="en-US" dirty="0"/>
              <a:t>View of the model</a:t>
            </a:r>
          </a:p>
        </p:txBody>
      </p:sp>
      <p:sp>
        <p:nvSpPr>
          <p:cNvPr id="3" name="Content Placeholder 2">
            <a:extLst>
              <a:ext uri="{FF2B5EF4-FFF2-40B4-BE49-F238E27FC236}">
                <a16:creationId xmlns="" xmlns:a16="http://schemas.microsoft.com/office/drawing/2014/main" id="{A1B142D1-4888-4434-A073-F3FFCAE7A396}"/>
              </a:ext>
            </a:extLst>
          </p:cNvPr>
          <p:cNvSpPr>
            <a:spLocks noGrp="1"/>
          </p:cNvSpPr>
          <p:nvPr>
            <p:ph idx="1"/>
          </p:nvPr>
        </p:nvSpPr>
        <p:spPr>
          <a:xfrm>
            <a:off x="581193" y="2180496"/>
            <a:ext cx="4726588" cy="3678303"/>
          </a:xfrm>
        </p:spPr>
        <p:txBody>
          <a:bodyPr/>
          <a:lstStyle/>
          <a:p>
            <a:r>
              <a:rPr lang="en-US" dirty="0"/>
              <a:t>UML model diagrams can be broken into different perspective or </a:t>
            </a:r>
            <a:r>
              <a:rPr lang="en-US" dirty="0" smtClean="0"/>
              <a:t>view.</a:t>
            </a:r>
            <a:endParaRPr lang="en-US" dirty="0"/>
          </a:p>
          <a:p>
            <a:r>
              <a:rPr lang="en-US" dirty="0"/>
              <a:t>Can be explained through </a:t>
            </a:r>
            <a:r>
              <a:rPr lang="en-US" dirty="0" err="1"/>
              <a:t>kruchen’s</a:t>
            </a:r>
            <a:r>
              <a:rPr lang="en-US" dirty="0"/>
              <a:t> 4+1 </a:t>
            </a:r>
            <a:r>
              <a:rPr lang="en-US" dirty="0" smtClean="0"/>
              <a:t>Model.</a:t>
            </a:r>
            <a:endParaRPr lang="en-US" dirty="0"/>
          </a:p>
          <a:p>
            <a:endParaRPr lang="en-US" dirty="0"/>
          </a:p>
        </p:txBody>
      </p:sp>
      <p:sp>
        <p:nvSpPr>
          <p:cNvPr id="4" name="Rectangle 3">
            <a:extLst>
              <a:ext uri="{FF2B5EF4-FFF2-40B4-BE49-F238E27FC236}">
                <a16:creationId xmlns="" xmlns:a16="http://schemas.microsoft.com/office/drawing/2014/main" id="{A2ECDE04-A350-42C8-9DFA-5CE145F73C68}"/>
              </a:ext>
            </a:extLst>
          </p:cNvPr>
          <p:cNvSpPr/>
          <p:nvPr/>
        </p:nvSpPr>
        <p:spPr>
          <a:xfrm>
            <a:off x="6220241" y="2011931"/>
            <a:ext cx="2169525" cy="1178169"/>
          </a:xfrm>
          <a:prstGeom prst="rect">
            <a:avLst/>
          </a:prstGeom>
          <a:solidFill>
            <a:schemeClr val="accent2">
              <a:lumMod val="60000"/>
              <a:lumOff val="40000"/>
            </a:schemeClr>
          </a:solidFill>
          <a:ln>
            <a:noFill/>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dk1"/>
                </a:solidFill>
              </a:rPr>
              <a:t>Logical view</a:t>
            </a:r>
          </a:p>
          <a:p>
            <a:pPr algn="ctr"/>
            <a:endParaRPr lang="en-US" sz="2400" dirty="0">
              <a:solidFill>
                <a:schemeClr val="dk1"/>
              </a:solidFill>
            </a:endParaRPr>
          </a:p>
        </p:txBody>
      </p:sp>
      <p:sp>
        <p:nvSpPr>
          <p:cNvPr id="5" name="Rectangle 4">
            <a:extLst>
              <a:ext uri="{FF2B5EF4-FFF2-40B4-BE49-F238E27FC236}">
                <a16:creationId xmlns="" xmlns:a16="http://schemas.microsoft.com/office/drawing/2014/main" id="{F9EC631B-9813-4D05-B865-3ED16F3D09AA}"/>
              </a:ext>
            </a:extLst>
          </p:cNvPr>
          <p:cNvSpPr/>
          <p:nvPr/>
        </p:nvSpPr>
        <p:spPr>
          <a:xfrm>
            <a:off x="9302227" y="2011931"/>
            <a:ext cx="2317571" cy="1178169"/>
          </a:xfrm>
          <a:prstGeom prst="rect">
            <a:avLst/>
          </a:prstGeom>
          <a:solidFill>
            <a:schemeClr val="accent6">
              <a:lumMod val="60000"/>
              <a:lumOff val="4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t>Process</a:t>
            </a:r>
            <a:r>
              <a:rPr lang="en-US" sz="2400" b="1" dirty="0"/>
              <a:t> </a:t>
            </a:r>
            <a:r>
              <a:rPr lang="en-US" sz="2400" dirty="0"/>
              <a:t>view</a:t>
            </a:r>
          </a:p>
          <a:p>
            <a:pPr algn="ctr"/>
            <a:endParaRPr lang="en-US" dirty="0"/>
          </a:p>
        </p:txBody>
      </p:sp>
      <p:sp>
        <p:nvSpPr>
          <p:cNvPr id="6" name="Rectangle 5">
            <a:extLst>
              <a:ext uri="{FF2B5EF4-FFF2-40B4-BE49-F238E27FC236}">
                <a16:creationId xmlns="" xmlns:a16="http://schemas.microsoft.com/office/drawing/2014/main" id="{8AF8A360-472B-4486-8423-EA66D04E5DDF}"/>
              </a:ext>
            </a:extLst>
          </p:cNvPr>
          <p:cNvSpPr/>
          <p:nvPr/>
        </p:nvSpPr>
        <p:spPr>
          <a:xfrm>
            <a:off x="6144034" y="3946641"/>
            <a:ext cx="2259715" cy="1178169"/>
          </a:xfrm>
          <a:prstGeom prst="rect">
            <a:avLst/>
          </a:prstGeom>
          <a:solidFill>
            <a:schemeClr val="accent5"/>
          </a:solidFill>
          <a:ln>
            <a:no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400" dirty="0">
                <a:solidFill>
                  <a:schemeClr val="bg1"/>
                </a:solidFill>
              </a:rPr>
              <a:t>Physical view</a:t>
            </a:r>
          </a:p>
          <a:p>
            <a:pPr algn="ctr"/>
            <a:endParaRPr lang="en-US" dirty="0"/>
          </a:p>
        </p:txBody>
      </p:sp>
      <p:sp>
        <p:nvSpPr>
          <p:cNvPr id="8" name="Rectangle 7">
            <a:extLst>
              <a:ext uri="{FF2B5EF4-FFF2-40B4-BE49-F238E27FC236}">
                <a16:creationId xmlns="" xmlns:a16="http://schemas.microsoft.com/office/drawing/2014/main" id="{40EAB156-04A7-4B8C-8A19-E11B34EBF9D0}"/>
              </a:ext>
            </a:extLst>
          </p:cNvPr>
          <p:cNvSpPr/>
          <p:nvPr/>
        </p:nvSpPr>
        <p:spPr>
          <a:xfrm>
            <a:off x="9378434" y="3906703"/>
            <a:ext cx="2317571" cy="1350270"/>
          </a:xfrm>
          <a:prstGeom prst="rect">
            <a:avLst/>
          </a:prstGeom>
          <a:solidFill>
            <a:schemeClr val="tx1">
              <a:lumMod val="50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solidFill>
                  <a:schemeClr val="bg1"/>
                </a:solidFill>
              </a:rPr>
              <a:t>Development View</a:t>
            </a:r>
          </a:p>
        </p:txBody>
      </p:sp>
      <p:sp>
        <p:nvSpPr>
          <p:cNvPr id="10" name="Oval 9">
            <a:extLst>
              <a:ext uri="{FF2B5EF4-FFF2-40B4-BE49-F238E27FC236}">
                <a16:creationId xmlns="" xmlns:a16="http://schemas.microsoft.com/office/drawing/2014/main" id="{C640F228-8FA9-42C2-A264-EE31F8BF977F}"/>
              </a:ext>
            </a:extLst>
          </p:cNvPr>
          <p:cNvSpPr/>
          <p:nvPr/>
        </p:nvSpPr>
        <p:spPr>
          <a:xfrm>
            <a:off x="7520912" y="2714069"/>
            <a:ext cx="2798215" cy="1564342"/>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Use Case</a:t>
            </a:r>
          </a:p>
          <a:p>
            <a:pPr algn="ctr"/>
            <a:r>
              <a:rPr lang="en-US" sz="2800" dirty="0">
                <a:solidFill>
                  <a:schemeClr val="bg1"/>
                </a:solidFill>
              </a:rPr>
              <a:t>View</a:t>
            </a:r>
          </a:p>
        </p:txBody>
      </p:sp>
      <p:sp>
        <p:nvSpPr>
          <p:cNvPr id="11" name="Slide Number Placeholder 10">
            <a:extLst>
              <a:ext uri="{FF2B5EF4-FFF2-40B4-BE49-F238E27FC236}">
                <a16:creationId xmlns="" xmlns:a16="http://schemas.microsoft.com/office/drawing/2014/main" id="{454D7F9E-70A4-4791-BA3E-09EBC5E9B5A7}"/>
              </a:ext>
            </a:extLst>
          </p:cNvPr>
          <p:cNvSpPr>
            <a:spLocks noGrp="1"/>
          </p:cNvSpPr>
          <p:nvPr>
            <p:ph type="sldNum" sz="quarter" idx="12"/>
          </p:nvPr>
        </p:nvSpPr>
        <p:spPr/>
        <p:txBody>
          <a:bodyPr/>
          <a:lstStyle/>
          <a:p>
            <a:fld id="{8F8ADB5D-B3D6-4C2A-983D-0D491F8524FD}" type="slidenum">
              <a:rPr lang="en-US" smtClean="0"/>
              <a:t>9</a:t>
            </a:fld>
            <a:endParaRPr lang="en-US"/>
          </a:p>
        </p:txBody>
      </p:sp>
    </p:spTree>
    <p:extLst>
      <p:ext uri="{BB962C8B-B14F-4D97-AF65-F5344CB8AC3E}">
        <p14:creationId xmlns:p14="http://schemas.microsoft.com/office/powerpoint/2010/main" val="181000144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798</TotalTime>
  <Words>2316</Words>
  <Application>Microsoft Office PowerPoint</Application>
  <PresentationFormat>Widescreen</PresentationFormat>
  <Paragraphs>379</Paragraphs>
  <Slides>60</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60</vt:i4>
      </vt:variant>
    </vt:vector>
  </HeadingPairs>
  <TitlesOfParts>
    <vt:vector size="71" baseType="lpstr">
      <vt:lpstr>Arial</vt:lpstr>
      <vt:lpstr>Calibri</vt:lpstr>
      <vt:lpstr>Courier New</vt:lpstr>
      <vt:lpstr>Gill Sans MT</vt:lpstr>
      <vt:lpstr>Helvetica</vt:lpstr>
      <vt:lpstr>Monotype Sorts</vt:lpstr>
      <vt:lpstr>Times New Roman</vt:lpstr>
      <vt:lpstr>Wingdings</vt:lpstr>
      <vt:lpstr>Wingdings 2</vt:lpstr>
      <vt:lpstr>Wingdings 3</vt:lpstr>
      <vt:lpstr>Dividend</vt:lpstr>
      <vt:lpstr>SOFTWARE Design &amp; Analysis (Week-3)</vt:lpstr>
      <vt:lpstr>Agenda of week # 3</vt:lpstr>
      <vt:lpstr>The Requirements Process (Process for Capturing Requirements)</vt:lpstr>
      <vt:lpstr>Analysis Modeling</vt:lpstr>
      <vt:lpstr>Elements of the Analysis Model</vt:lpstr>
      <vt:lpstr>Unified Modeling language (UML)</vt:lpstr>
      <vt:lpstr>What is UML</vt:lpstr>
      <vt:lpstr>PowerPoint Presentation</vt:lpstr>
      <vt:lpstr>View of the model</vt:lpstr>
      <vt:lpstr>Logical view</vt:lpstr>
      <vt:lpstr>Process View</vt:lpstr>
      <vt:lpstr>Physical View</vt:lpstr>
      <vt:lpstr>Development View</vt:lpstr>
      <vt:lpstr>Use Case</vt:lpstr>
      <vt:lpstr>Scenario-Based Modeling</vt:lpstr>
      <vt:lpstr>Developing Use Cases</vt:lpstr>
      <vt:lpstr>Specialized Use Cases</vt:lpstr>
      <vt:lpstr>Include</vt:lpstr>
      <vt:lpstr>Extend</vt:lpstr>
      <vt:lpstr>Use case diagram for atm</vt:lpstr>
      <vt:lpstr>PowerPoint Presentation</vt:lpstr>
      <vt:lpstr>Behavioral Modeling</vt:lpstr>
      <vt:lpstr>Activity diagram</vt:lpstr>
      <vt:lpstr>PowerPoint Presentation</vt:lpstr>
      <vt:lpstr>PowerPoint Presentation</vt:lpstr>
      <vt:lpstr>Swimlane diagram</vt:lpstr>
      <vt:lpstr>PowerPoint Presentation</vt:lpstr>
      <vt:lpstr>State Machine Diagram</vt:lpstr>
      <vt:lpstr>Element of State Machine Diagram</vt:lpstr>
      <vt:lpstr>State Machine Diagram</vt:lpstr>
      <vt:lpstr>Sequence diagram</vt:lpstr>
      <vt:lpstr>PowerPoint Presentation</vt:lpstr>
      <vt:lpstr>System Sequence Diagram</vt:lpstr>
      <vt:lpstr>Design principles</vt:lpstr>
      <vt:lpstr>Design Principles</vt:lpstr>
      <vt:lpstr>Design Principles</vt:lpstr>
      <vt:lpstr>Design Principles</vt:lpstr>
      <vt:lpstr>Design Principles</vt:lpstr>
      <vt:lpstr>Design Concepts</vt:lpstr>
      <vt:lpstr>Fundamental Concepts of Design</vt:lpstr>
      <vt:lpstr>Abstraction</vt:lpstr>
      <vt:lpstr>Abstraction</vt:lpstr>
      <vt:lpstr>Abstraction</vt:lpstr>
      <vt:lpstr>Abstraction Advantages</vt:lpstr>
      <vt:lpstr>Data Abstraction</vt:lpstr>
      <vt:lpstr>Procedural Abstraction</vt:lpstr>
      <vt:lpstr>Stepwise Refinement</vt:lpstr>
      <vt:lpstr>Modular Design</vt:lpstr>
      <vt:lpstr>Modularity: Trade-offs</vt:lpstr>
      <vt:lpstr>Information Hiding</vt:lpstr>
      <vt:lpstr>Information Hiding</vt:lpstr>
      <vt:lpstr>Case Study  (Hospital Management System)</vt:lpstr>
      <vt:lpstr>Hospital Management System</vt:lpstr>
      <vt:lpstr>Hospital Management System</vt:lpstr>
      <vt:lpstr>Hospital Management System</vt:lpstr>
      <vt:lpstr>Hospital Management System</vt:lpstr>
      <vt:lpstr>Hospital Management System</vt:lpstr>
      <vt:lpstr>Hospital Management System</vt:lpstr>
      <vt:lpstr>Assignment # 1</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(Week-1)</dc:title>
  <dc:creator>Hp</dc:creator>
  <cp:lastModifiedBy>Hp</cp:lastModifiedBy>
  <cp:revision>138</cp:revision>
  <dcterms:created xsi:type="dcterms:W3CDTF">2021-02-17T13:59:14Z</dcterms:created>
  <dcterms:modified xsi:type="dcterms:W3CDTF">2021-09-28T18:09:54Z</dcterms:modified>
</cp:coreProperties>
</file>