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8" r:id="rId2"/>
    <p:sldId id="263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26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1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9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3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7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7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9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903ED29-67BE-4D68-8860-5414F28E859C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9902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Design &amp; Analysis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(Week-4)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34621" y="968990"/>
            <a:ext cx="7772400" cy="668861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Coupling</a:t>
            </a:r>
          </a:p>
        </p:txBody>
      </p:sp>
      <p:pic>
        <p:nvPicPr>
          <p:cNvPr id="3584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0237" y="1926729"/>
            <a:ext cx="8543925" cy="4687887"/>
          </a:xfrm>
        </p:spPr>
      </p:pic>
    </p:spTree>
    <p:extLst>
      <p:ext uri="{BB962C8B-B14F-4D97-AF65-F5344CB8AC3E}">
        <p14:creationId xmlns:p14="http://schemas.microsoft.com/office/powerpoint/2010/main" val="3311246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735842" y="632346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Relationship between Coupling and Cohesion</a:t>
            </a:r>
          </a:p>
        </p:txBody>
      </p:sp>
      <p:pic>
        <p:nvPicPr>
          <p:cNvPr id="10854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209800"/>
            <a:ext cx="6400800" cy="3943350"/>
          </a:xfrm>
        </p:spPr>
      </p:pic>
    </p:spTree>
    <p:extLst>
      <p:ext uri="{BB962C8B-B14F-4D97-AF65-F5344CB8AC3E}">
        <p14:creationId xmlns:p14="http://schemas.microsoft.com/office/powerpoint/2010/main" val="9877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7796" y="859808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 Coupling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35122" y="1897039"/>
            <a:ext cx="9969690" cy="31662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highest level of coupling and occurs if there are two (or more) modules and if one refers to the ``inside'' - the ``internal'' or ``private'' part - of the other in some way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 A handles lookup data. 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handling the property of adding new customer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needed.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48450" y="5227093"/>
            <a:ext cx="3466531" cy="1241946"/>
            <a:chOff x="5495497" y="5240741"/>
            <a:chExt cx="3466531" cy="1241946"/>
          </a:xfrm>
        </p:grpSpPr>
        <p:sp>
          <p:nvSpPr>
            <p:cNvPr id="3" name="Rectangle 2"/>
            <p:cNvSpPr/>
            <p:nvPr/>
          </p:nvSpPr>
          <p:spPr>
            <a:xfrm>
              <a:off x="5495497" y="5240741"/>
              <a:ext cx="3466531" cy="12419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5858" y="5462517"/>
              <a:ext cx="1464860" cy="7983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Component-A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14713" y="5462517"/>
              <a:ext cx="1464860" cy="7983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Component-B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2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0626" y="979227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 Coupling Example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7230" y="1965279"/>
            <a:ext cx="10495128" cy="28967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are searching the customer data and customer is not found, lookup component adds customer by directly modifying the contents of the data structure containing customer data (new customer).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very high level of coupling in which one component is directly modifying the content of another component and this is not wanted in any software design.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76633" y="5138384"/>
            <a:ext cx="3466531" cy="1241946"/>
            <a:chOff x="5427260" y="5138382"/>
            <a:chExt cx="3466531" cy="1241946"/>
          </a:xfrm>
        </p:grpSpPr>
        <p:sp>
          <p:nvSpPr>
            <p:cNvPr id="6" name="Rectangle 5"/>
            <p:cNvSpPr/>
            <p:nvPr/>
          </p:nvSpPr>
          <p:spPr>
            <a:xfrm>
              <a:off x="5427260" y="5138382"/>
              <a:ext cx="3466531" cy="12419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46677" y="5360158"/>
              <a:ext cx="1464860" cy="7983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Component-A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05532" y="5360158"/>
              <a:ext cx="1464860" cy="7983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Component-B</a:t>
              </a:r>
              <a:endParaRPr lang="en-US" sz="1400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592152" y="5387454"/>
              <a:ext cx="1054857" cy="27295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8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9558" y="968992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 Coupling Example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10436" y="3043451"/>
            <a:ext cx="9239534" cy="21017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customer not found, component calls the AddCustomer () method that is responsible for maintaining customer data rather than directly modifying data structure.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091" y="928048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Coupling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1821" y="2320119"/>
            <a:ext cx="9239534" cy="338464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coupling occurs when modules communicate using global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structures.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example, programming allows the developer to declare a data element as external, enabling it to be accessed by all modules.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coupling is also known as “Global coupling”. We can say that two components share data using Global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structures. </a:t>
            </a:r>
          </a:p>
        </p:txBody>
      </p:sp>
    </p:spTree>
    <p:extLst>
      <p:ext uri="{BB962C8B-B14F-4D97-AF65-F5344CB8AC3E}">
        <p14:creationId xmlns:p14="http://schemas.microsoft.com/office/powerpoint/2010/main" val="41514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2387" y="955344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Coupling Example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10" y="2466371"/>
            <a:ext cx="6921250" cy="39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7796" y="881832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Coupling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6532" y="2518363"/>
            <a:ext cx="1624084" cy="743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0" indent="0" algn="just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00954" y="2703146"/>
            <a:ext cx="6840111" cy="3902371"/>
            <a:chOff x="2795235" y="2512077"/>
            <a:chExt cx="6840111" cy="3902371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235" y="2512077"/>
              <a:ext cx="6840111" cy="390237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7246961" y="3652328"/>
              <a:ext cx="477672" cy="510239"/>
              <a:chOff x="6086901" y="1364777"/>
              <a:chExt cx="600502" cy="64144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6086901" y="1364777"/>
                <a:ext cx="586854" cy="614148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155140" y="1364777"/>
                <a:ext cx="532263" cy="641444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7453073" y="2934267"/>
              <a:ext cx="721935" cy="614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75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6910" y="1712794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Object oriented design concepts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6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9"/>
            <a:ext cx="7772400" cy="6641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 Diagram</a:t>
            </a:r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"/>
          <a:stretch>
            <a:fillRect/>
          </a:stretch>
        </p:blipFill>
        <p:spPr bwMode="auto">
          <a:xfrm>
            <a:off x="2211219" y="2006751"/>
            <a:ext cx="7070587" cy="457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6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938" y="918951"/>
            <a:ext cx="7772400" cy="75027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Agenda of week # 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11658" y="2704906"/>
            <a:ext cx="8721969" cy="1826151"/>
          </a:xfrm>
        </p:spPr>
        <p:txBody>
          <a:bodyPr>
            <a:normAutofit fontScale="70000" lnSpcReduction="20000"/>
          </a:bodyPr>
          <a:lstStyle/>
          <a:p>
            <a:pPr marL="490963" indent="-457200">
              <a:defRPr/>
            </a:pPr>
            <a:endParaRPr lang="en-GB" sz="2400" dirty="0" smtClean="0"/>
          </a:p>
          <a:p>
            <a:pPr marL="490963" indent="-457200">
              <a:defRPr/>
            </a:pPr>
            <a:endParaRPr lang="en-US" sz="2600" dirty="0" smtClean="0"/>
          </a:p>
          <a:p>
            <a:pPr marL="490963" indent="-457200">
              <a:defRPr/>
            </a:pPr>
            <a:r>
              <a:rPr lang="en-US" sz="2600" dirty="0" smtClean="0"/>
              <a:t>Design Concepts (</a:t>
            </a:r>
            <a:r>
              <a:rPr lang="en-US" sz="2600" dirty="0" err="1" smtClean="0"/>
              <a:t>Cont</a:t>
            </a:r>
            <a:r>
              <a:rPr lang="en-US" sz="2600" dirty="0" smtClean="0"/>
              <a:t>…)</a:t>
            </a:r>
          </a:p>
          <a:p>
            <a:pPr marL="490963" indent="-457200">
              <a:defRPr/>
            </a:pPr>
            <a:r>
              <a:rPr lang="en-US" sz="2600" dirty="0" smtClean="0"/>
              <a:t>Object </a:t>
            </a:r>
            <a:r>
              <a:rPr lang="en-US" sz="2600" dirty="0" smtClean="0"/>
              <a:t>Oriented Design Concepts.</a:t>
            </a:r>
          </a:p>
          <a:p>
            <a:pPr marL="490963" indent="-457200">
              <a:defRPr/>
            </a:pPr>
            <a:r>
              <a:rPr lang="en-US" sz="2600" dirty="0"/>
              <a:t>Object Oriented Design </a:t>
            </a:r>
            <a:r>
              <a:rPr lang="en-US" sz="2600" dirty="0" smtClean="0"/>
              <a:t>with </a:t>
            </a:r>
            <a:r>
              <a:rPr lang="en-US" sz="2600" dirty="0" smtClean="0"/>
              <a:t>a Case </a:t>
            </a:r>
            <a:r>
              <a:rPr lang="en-US" sz="2600" dirty="0" smtClean="0"/>
              <a:t>Study.</a:t>
            </a:r>
            <a:endParaRPr lang="en-US" sz="2600" dirty="0"/>
          </a:p>
          <a:p>
            <a:pPr marL="490963" indent="-457200">
              <a:buFont typeface="Wingdings" panose="05000000000000000000" pitchFamily="2" charset="2"/>
              <a:buChar char="§"/>
              <a:defRPr/>
            </a:pPr>
            <a:endParaRPr lang="en-GB" sz="2400" dirty="0" smtClean="0"/>
          </a:p>
          <a:p>
            <a:pPr marL="1084963" lvl="2" indent="-457200">
              <a:buFont typeface="Courier New" panose="02070309020205020404" pitchFamily="49" charset="0"/>
              <a:buChar char="o"/>
              <a:defRPr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71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5606" y="889380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/>
              <a:t>Inheritance</a:t>
            </a:r>
          </a:p>
        </p:txBody>
      </p:sp>
      <p:pic>
        <p:nvPicPr>
          <p:cNvPr id="2560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7" y="1958098"/>
            <a:ext cx="6439541" cy="4681538"/>
          </a:xfrm>
        </p:spPr>
      </p:pic>
      <p:sp>
        <p:nvSpPr>
          <p:cNvPr id="4" name="Content Placeholder 3"/>
          <p:cNvSpPr txBox="1">
            <a:spLocks/>
          </p:cNvSpPr>
          <p:nvPr/>
        </p:nvSpPr>
        <p:spPr>
          <a:xfrm>
            <a:off x="7194645" y="2456597"/>
            <a:ext cx="3982872" cy="293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  <a:defRPr/>
            </a:pPr>
            <a:endParaRPr lang="en-US" sz="2400" i="1" smtClean="0"/>
          </a:p>
          <a:p>
            <a:pPr marL="0" indent="0" algn="just">
              <a:buFont typeface="Wingdings 2" panose="05020102010507070707" pitchFamily="18" charset="2"/>
              <a:buNone/>
              <a:defRPr/>
            </a:pPr>
            <a:r>
              <a:rPr lang="en-US" sz="2400" i="1" smtClean="0"/>
              <a:t>Advantages of Inheritance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400" i="1" smtClean="0"/>
              <a:t>Reuse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400" i="1" smtClean="0"/>
              <a:t>Less redundancy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400" i="1" smtClean="0"/>
              <a:t>Increased maintainability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9260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15" y="823118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/>
              <a:t>Kinds of Association</a:t>
            </a: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>
          <a:xfrm>
            <a:off x="1885665" y="2142698"/>
            <a:ext cx="8229600" cy="3373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sz="2800" i="1" dirty="0"/>
              <a:t>There are two main types of association which are then further subdivided i.e.</a:t>
            </a:r>
          </a:p>
          <a:p>
            <a:pPr marL="0" indent="0">
              <a:buNone/>
            </a:pPr>
            <a:endParaRPr lang="en-US" altLang="en-US" sz="1400" dirty="0"/>
          </a:p>
          <a:p>
            <a:pPr lvl="2"/>
            <a:r>
              <a:rPr lang="en-US" altLang="en-US" sz="2400" dirty="0" smtClean="0"/>
              <a:t>Class Association</a:t>
            </a:r>
            <a:endParaRPr lang="en-US" altLang="en-US" sz="2400" dirty="0"/>
          </a:p>
          <a:p>
            <a:pPr lvl="2"/>
            <a:r>
              <a:rPr lang="en-US" altLang="en-US" sz="2400" dirty="0" smtClean="0"/>
              <a:t>Object Association</a:t>
            </a:r>
            <a:endParaRPr lang="en-US" altLang="en-US" sz="2400" dirty="0"/>
          </a:p>
          <a:p>
            <a:pPr marL="0" indent="0" algn="just">
              <a:buNone/>
            </a:pP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39974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0197" y="823118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/>
              <a:t>Class Association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>
          <a:xfrm>
            <a:off x="1953905" y="2388357"/>
            <a:ext cx="8229600" cy="39032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>Class association is implemented in terms of Inheritance. </a:t>
            </a:r>
          </a:p>
          <a:p>
            <a:endParaRPr lang="en-US" altLang="en-US" sz="3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>Inheritance implements generalization/specialization relationship between objects. </a:t>
            </a:r>
          </a:p>
          <a:p>
            <a:endParaRPr lang="en-US" altLang="en-US" sz="3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>Inheritance is considered class association.</a:t>
            </a: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85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0197" y="943971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/>
              <a:t>Object Association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>
          <a:xfrm>
            <a:off x="1981200" y="2784144"/>
            <a:ext cx="8229600" cy="287967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It </a:t>
            </a:r>
            <a:r>
              <a:rPr lang="en-US" altLang="en-US" sz="2800" dirty="0"/>
              <a:t>can be of one of the following types</a:t>
            </a:r>
            <a:r>
              <a:rPr lang="en-US" altLang="en-US" sz="2800" dirty="0" smtClean="0"/>
              <a:t>,</a:t>
            </a:r>
            <a:endParaRPr lang="en-US" altLang="en-US" sz="2800" dirty="0"/>
          </a:p>
          <a:p>
            <a:pPr lvl="2"/>
            <a:r>
              <a:rPr lang="en-US" altLang="en-US" sz="2400" i="1" dirty="0" smtClean="0"/>
              <a:t>Simple Association</a:t>
            </a:r>
          </a:p>
          <a:p>
            <a:pPr lvl="2"/>
            <a:r>
              <a:rPr lang="en-US" altLang="en-US" sz="2400" i="1" dirty="0" smtClean="0"/>
              <a:t>Composition</a:t>
            </a:r>
          </a:p>
          <a:p>
            <a:pPr lvl="2"/>
            <a:r>
              <a:rPr lang="en-US" altLang="en-US" sz="2400" i="1" dirty="0" smtClean="0"/>
              <a:t>Aggregation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468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845" y="903028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/>
              <a:t>Simple Association</a:t>
            </a:r>
          </a:p>
        </p:txBody>
      </p:sp>
      <p:pic>
        <p:nvPicPr>
          <p:cNvPr id="39939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9614" y="2314409"/>
            <a:ext cx="8445500" cy="3497262"/>
          </a:xfrm>
        </p:spPr>
      </p:pic>
    </p:spTree>
    <p:extLst>
      <p:ext uri="{BB962C8B-B14F-4D97-AF65-F5344CB8AC3E}">
        <p14:creationId xmlns:p14="http://schemas.microsoft.com/office/powerpoint/2010/main" val="1816608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663" y="916676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/>
              <a:t>Kinds of Simple Association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5666" y="2678373"/>
            <a:ext cx="8229600" cy="3429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smtClean="0"/>
              <a:t>Simple </a:t>
            </a:r>
            <a:r>
              <a:rPr lang="en-US" sz="2400" dirty="0"/>
              <a:t>association can be categorized in two ways,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dirty="0"/>
              <a:t>With respect to direction (navigation)</a:t>
            </a:r>
          </a:p>
          <a:p>
            <a:pPr lvl="1">
              <a:defRPr/>
            </a:pPr>
            <a:r>
              <a:rPr lang="en-US" sz="2400" dirty="0"/>
              <a:t>With respect to number of objects (cardinality)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931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8310" y="960437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Kinds of Simple Association w.r.t </a:t>
            </a:r>
            <a:r>
              <a:rPr lang="en-US" altLang="en-US" dirty="0" smtClean="0"/>
              <a:t>Navigation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4290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With respect to navigation association has the following types,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>
              <a:defRPr/>
            </a:pPr>
            <a:r>
              <a:rPr lang="en-US" sz="2400" dirty="0"/>
              <a:t>One-way Association</a:t>
            </a:r>
          </a:p>
          <a:p>
            <a:pPr>
              <a:defRPr/>
            </a:pPr>
            <a:r>
              <a:rPr lang="en-US" sz="2400" dirty="0"/>
              <a:t>Two-way Association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71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6424" y="960437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One-Way </a:t>
            </a:r>
            <a:r>
              <a:rPr lang="en-US" altLang="en-US" dirty="0" smtClean="0"/>
              <a:t>Association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8299" y="1746913"/>
            <a:ext cx="9498841" cy="16650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In </a:t>
            </a:r>
            <a:r>
              <a:rPr lang="en-US" sz="2400" dirty="0"/>
              <a:t>one-way association we can navigate along a single direction only, it is denoted by an arrow towards the server object</a:t>
            </a:r>
            <a:r>
              <a:rPr lang="en-US" sz="2400" dirty="0" smtClean="0"/>
              <a:t>.</a:t>
            </a:r>
            <a:endParaRPr lang="en-US" sz="2400" b="1" dirty="0"/>
          </a:p>
          <a:p>
            <a:pPr>
              <a:defRPr/>
            </a:pPr>
            <a:r>
              <a:rPr lang="en-US" sz="2400" b="1" dirty="0"/>
              <a:t>Examples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>
              <a:defRPr/>
            </a:pPr>
            <a:endParaRPr lang="en-US" sz="2400" dirty="0"/>
          </a:p>
        </p:txBody>
      </p:sp>
      <p:pic>
        <p:nvPicPr>
          <p:cNvPr id="43012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60" y="3603425"/>
            <a:ext cx="561657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088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5606" y="899318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Two-Way </a:t>
            </a:r>
            <a:r>
              <a:rPr lang="en-US" altLang="en-US" dirty="0" smtClean="0"/>
              <a:t>Association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In two-way association we can navigate in both directions, it is denoted by a line between the associated objects.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Example: 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pic>
        <p:nvPicPr>
          <p:cNvPr id="44036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69611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516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254" y="943971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Kinds of Simple Association w.r.t </a:t>
            </a:r>
            <a:r>
              <a:rPr lang="en-US" altLang="en-US" dirty="0" smtClean="0"/>
              <a:t>Cardinality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4848" y="2391770"/>
            <a:ext cx="8229600" cy="34290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With respect to cardinality association has the following types,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dirty="0"/>
              <a:t>Binary Association</a:t>
            </a:r>
          </a:p>
          <a:p>
            <a:pPr lvl="1">
              <a:defRPr/>
            </a:pPr>
            <a:r>
              <a:rPr lang="en-US" sz="2400" dirty="0"/>
              <a:t>Ternary Association</a:t>
            </a:r>
          </a:p>
          <a:p>
            <a:pPr lvl="1">
              <a:defRPr/>
            </a:pPr>
            <a:r>
              <a:rPr lang="en-US" sz="2400" dirty="0"/>
              <a:t>N-</a:t>
            </a:r>
            <a:r>
              <a:rPr lang="en-US" sz="2400" dirty="0" err="1"/>
              <a:t>ary</a:t>
            </a:r>
            <a:r>
              <a:rPr lang="en-US" sz="2400" dirty="0"/>
              <a:t> Association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419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3298209"/>
            <a:ext cx="7086600" cy="10668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 MODULAR DESIGN</a:t>
            </a:r>
          </a:p>
          <a:p>
            <a:pPr marL="0" indent="0" algn="ctr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75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072" y="1012210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Binary </a:t>
            </a:r>
            <a:r>
              <a:rPr lang="en-US" altLang="en-US" dirty="0" smtClean="0"/>
              <a:t>Association</a:t>
            </a:r>
            <a:endParaRPr lang="en-GB" altLang="en-US" dirty="0"/>
          </a:p>
        </p:txBody>
      </p:sp>
      <p:sp>
        <p:nvSpPr>
          <p:cNvPr id="47107" name="Content Placeholder 1"/>
          <p:cNvSpPr>
            <a:spLocks noGrp="1"/>
          </p:cNvSpPr>
          <p:nvPr>
            <p:ph idx="1"/>
          </p:nvPr>
        </p:nvSpPr>
        <p:spPr>
          <a:xfrm>
            <a:off x="205856" y="2687294"/>
            <a:ext cx="4843982" cy="16104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/>
              <a:t>It associates objects of exactly two classes; it is denoted by a line, or an arrow between the associated </a:t>
            </a:r>
            <a:r>
              <a:rPr lang="en-US" altLang="en-US" sz="2400" dirty="0" smtClean="0"/>
              <a:t>objects</a:t>
            </a:r>
            <a:r>
              <a:rPr lang="en-US" altLang="en-US" sz="2400" dirty="0"/>
              <a:t>.</a:t>
            </a:r>
          </a:p>
        </p:txBody>
      </p:sp>
      <p:pic>
        <p:nvPicPr>
          <p:cNvPr id="47108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2142699"/>
            <a:ext cx="6659942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3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9128" y="1012210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Ternary </a:t>
            </a:r>
            <a:r>
              <a:rPr lang="en-US" altLang="en-US" dirty="0" smtClean="0"/>
              <a:t>Association</a:t>
            </a:r>
            <a:endParaRPr lang="en-GB" altLang="en-US" dirty="0"/>
          </a:p>
        </p:txBody>
      </p:sp>
      <p:sp>
        <p:nvSpPr>
          <p:cNvPr id="48131" name="Content Placeholder 1"/>
          <p:cNvSpPr>
            <a:spLocks noGrp="1"/>
          </p:cNvSpPr>
          <p:nvPr>
            <p:ph idx="1"/>
          </p:nvPr>
        </p:nvSpPr>
        <p:spPr>
          <a:xfrm>
            <a:off x="384412" y="1865194"/>
            <a:ext cx="8229600" cy="220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It associates objects of exactly three classes; it is denoted by a diamond with lines connected to associated objects</a:t>
            </a:r>
            <a:r>
              <a:rPr lang="en-US" altLang="en-US" sz="2400" dirty="0" smtClean="0"/>
              <a:t>.</a:t>
            </a:r>
            <a:endParaRPr lang="en-US" altLang="en-US" sz="1000" b="1" dirty="0"/>
          </a:p>
          <a:p>
            <a:pPr marL="0" indent="0">
              <a:buNone/>
            </a:pPr>
            <a:r>
              <a:rPr lang="en-US" altLang="en-US" sz="2400" b="1" dirty="0"/>
              <a:t>Example</a:t>
            </a:r>
            <a:r>
              <a:rPr lang="en-US" altLang="en-US" sz="2400" b="1" dirty="0" smtClean="0"/>
              <a:t>:</a:t>
            </a:r>
            <a:endParaRPr lang="en-US" altLang="en-US" sz="1000" b="1" dirty="0"/>
          </a:p>
          <a:p>
            <a:pPr marL="0" indent="0">
              <a:buNone/>
            </a:pPr>
            <a:r>
              <a:rPr lang="en-US" altLang="en-US" sz="2400" dirty="0"/>
              <a:t>Objects of exactly three classes are </a:t>
            </a:r>
            <a:r>
              <a:rPr lang="en-US" altLang="en-US" sz="2400" dirty="0" smtClean="0"/>
              <a:t>associated</a:t>
            </a:r>
            <a:endParaRPr lang="en-US" altLang="en-US" sz="2400" dirty="0"/>
          </a:p>
        </p:txBody>
      </p:sp>
      <p:pic>
        <p:nvPicPr>
          <p:cNvPr id="48132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78" y="4067033"/>
            <a:ext cx="6518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838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663" y="998562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Composition</a:t>
            </a:r>
            <a:endParaRPr lang="en-GB" altLang="en-US" dirty="0"/>
          </a:p>
        </p:txBody>
      </p:sp>
      <p:sp>
        <p:nvSpPr>
          <p:cNvPr id="49155" name="Content Placeholder 1"/>
          <p:cNvSpPr>
            <a:spLocks noGrp="1"/>
          </p:cNvSpPr>
          <p:nvPr>
            <p:ph idx="1"/>
          </p:nvPr>
        </p:nvSpPr>
        <p:spPr>
          <a:xfrm>
            <a:off x="493595" y="2033516"/>
            <a:ext cx="6125570" cy="237471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altLang="en-US" sz="2400" dirty="0"/>
              <a:t>An object may be composed of other smaller objects, the relationship between the “part” objects and the “whole” object is known as Composition. </a:t>
            </a:r>
          </a:p>
          <a:p>
            <a:pPr marL="0" indent="0">
              <a:buNone/>
            </a:pPr>
            <a:endParaRPr lang="en-US" altLang="en-US" sz="1200" dirty="0"/>
          </a:p>
          <a:p>
            <a:pPr marL="0" indent="0">
              <a:buNone/>
            </a:pPr>
            <a:r>
              <a:rPr lang="en-US" altLang="en-US" sz="2400" dirty="0"/>
              <a:t>Composition is represented by a line with a filled-diamond head towards the composer object. 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49156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07" y="2982318"/>
            <a:ext cx="489585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29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15" y="915194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Composition</a:t>
            </a:r>
            <a:endParaRPr lang="en-GB" altLang="en-US" dirty="0"/>
          </a:p>
        </p:txBody>
      </p:sp>
      <p:sp>
        <p:nvSpPr>
          <p:cNvPr id="50179" name="Content Placeholder 1"/>
          <p:cNvSpPr>
            <a:spLocks noGrp="1"/>
          </p:cNvSpPr>
          <p:nvPr>
            <p:ph idx="1"/>
          </p:nvPr>
        </p:nvSpPr>
        <p:spPr>
          <a:xfrm>
            <a:off x="671015" y="2006220"/>
            <a:ext cx="8229600" cy="8871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u="sng" dirty="0"/>
              <a:t>Composition of chair</a:t>
            </a:r>
            <a:r>
              <a:rPr lang="en-US" altLang="en-US" sz="2400" u="sng" dirty="0" smtClean="0"/>
              <a:t>:</a:t>
            </a:r>
            <a:endParaRPr lang="en-US" altLang="en-US" sz="2400" dirty="0"/>
          </a:p>
        </p:txBody>
      </p:sp>
      <p:pic>
        <p:nvPicPr>
          <p:cNvPr id="50180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63" y="2321756"/>
            <a:ext cx="70834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055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310" y="1039506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Composition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7230" y="2139286"/>
            <a:ext cx="8886967" cy="4343401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sz="2400" b="1" dirty="0"/>
              <a:t>Composition is stronger relationship because </a:t>
            </a:r>
          </a:p>
          <a:p>
            <a:pPr lvl="1">
              <a:defRPr/>
            </a:pPr>
            <a:r>
              <a:rPr lang="en-US" sz="2000" i="1" dirty="0"/>
              <a:t>Composed object becomes a part of the composer. </a:t>
            </a:r>
          </a:p>
          <a:p>
            <a:pPr lvl="1">
              <a:defRPr/>
            </a:pPr>
            <a:r>
              <a:rPr lang="en-US" sz="2000" i="1" dirty="0"/>
              <a:t>Composed object can’t exist independently.</a:t>
            </a:r>
          </a:p>
          <a:p>
            <a:pPr marL="0" indent="0">
              <a:buNone/>
              <a:defRPr/>
            </a:pPr>
            <a:endParaRPr lang="en-US" sz="1000" i="1" dirty="0"/>
          </a:p>
          <a:p>
            <a:pPr marL="0" indent="0">
              <a:buNone/>
              <a:defRPr/>
            </a:pPr>
            <a:r>
              <a:rPr lang="en-US" sz="2400" b="1" dirty="0"/>
              <a:t>Example I</a:t>
            </a:r>
          </a:p>
          <a:p>
            <a:pPr marL="0" indent="0">
              <a:buNone/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/>
              <a:t>Ali is made up of different body parts They can’t exist independent of Ali </a:t>
            </a:r>
          </a:p>
          <a:p>
            <a:pPr marL="0" indent="0">
              <a:buNone/>
              <a:defRPr/>
            </a:pPr>
            <a:r>
              <a:rPr lang="en-US" sz="2400" b="1" dirty="0"/>
              <a:t>Example II</a:t>
            </a:r>
          </a:p>
          <a:p>
            <a:pPr marL="0" indent="0">
              <a:buNone/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/>
              <a:t>Chair’s body is made up of different parts They can’t exist independently </a:t>
            </a:r>
            <a:endParaRPr lang="en-US" sz="2200" i="1" dirty="0"/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916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650" y="996463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Aggregation</a:t>
            </a:r>
            <a:endParaRPr lang="en-GB" altLang="en-US" dirty="0"/>
          </a:p>
        </p:txBody>
      </p:sp>
      <p:sp>
        <p:nvSpPr>
          <p:cNvPr id="52227" name="Content Placeholder 1"/>
          <p:cNvSpPr>
            <a:spLocks noGrp="1"/>
          </p:cNvSpPr>
          <p:nvPr>
            <p:ph idx="1"/>
          </p:nvPr>
        </p:nvSpPr>
        <p:spPr>
          <a:xfrm>
            <a:off x="534572" y="1772529"/>
            <a:ext cx="10789920" cy="2166425"/>
          </a:xfrm>
        </p:spPr>
        <p:txBody>
          <a:bodyPr>
            <a:noAutofit/>
          </a:bodyPr>
          <a:lstStyle/>
          <a:p>
            <a:pPr algn="just"/>
            <a:r>
              <a:rPr lang="en-US" altLang="en-US" sz="2200" dirty="0"/>
              <a:t>An object may contain a collection (aggregate) of other objects, the relationship between the container and the contained object is called aggregation, </a:t>
            </a:r>
          </a:p>
          <a:p>
            <a:pPr algn="just"/>
            <a:r>
              <a:rPr lang="en-US" altLang="en-US" sz="2200" dirty="0"/>
              <a:t>Aggregation is represented by a line with unfilled-diamond head towards the container. </a:t>
            </a:r>
          </a:p>
        </p:txBody>
      </p:sp>
      <p:pic>
        <p:nvPicPr>
          <p:cNvPr id="52228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60" y="4075257"/>
            <a:ext cx="65992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02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6295" y="1057274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Aggregation</a:t>
            </a:r>
            <a:endParaRPr lang="en-GB" altLang="en-US" dirty="0"/>
          </a:p>
        </p:txBody>
      </p:sp>
      <p:sp>
        <p:nvSpPr>
          <p:cNvPr id="53251" name="Content Placeholder 1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pic>
        <p:nvPicPr>
          <p:cNvPr id="53252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098675"/>
            <a:ext cx="79343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531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431" y="982395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Aggregation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4287" y="2198339"/>
            <a:ext cx="9391934" cy="40852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sz="2400" b="1" dirty="0"/>
              <a:t>Aggregation is weaker relationship because</a:t>
            </a:r>
          </a:p>
          <a:p>
            <a:pPr marL="0" indent="0">
              <a:buNone/>
              <a:defRPr/>
            </a:pPr>
            <a:endParaRPr lang="en-US" sz="1200" b="1" dirty="0"/>
          </a:p>
          <a:p>
            <a:pPr>
              <a:defRPr/>
            </a:pPr>
            <a:r>
              <a:rPr lang="en-US" sz="2000" i="1" dirty="0"/>
              <a:t>Aggregate object is not a part of the container</a:t>
            </a:r>
          </a:p>
          <a:p>
            <a:pPr>
              <a:defRPr/>
            </a:pPr>
            <a:r>
              <a:rPr lang="en-US" sz="2000" i="1" dirty="0"/>
              <a:t>Aggregate object can exist independently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b="1" dirty="0"/>
              <a:t>Example I</a:t>
            </a:r>
          </a:p>
          <a:p>
            <a:pPr lvl="1">
              <a:defRPr/>
            </a:pPr>
            <a:r>
              <a:rPr lang="en-US" sz="2000" dirty="0"/>
              <a:t>Furniture is not an intrinsic part of room</a:t>
            </a:r>
          </a:p>
          <a:p>
            <a:pPr lvl="1">
              <a:defRPr/>
            </a:pPr>
            <a:r>
              <a:rPr lang="en-US" sz="2000" dirty="0"/>
              <a:t>Furniture can be shifted to another room, and so can exist independent of a particular room</a:t>
            </a:r>
          </a:p>
          <a:p>
            <a:pPr marL="0" indent="0">
              <a:buNone/>
              <a:defRPr/>
            </a:pPr>
            <a:r>
              <a:rPr lang="en-US" sz="2400" b="1" dirty="0"/>
              <a:t>Example II</a:t>
            </a:r>
          </a:p>
          <a:p>
            <a:pPr lvl="1">
              <a:defRPr/>
            </a:pPr>
            <a:r>
              <a:rPr lang="en-US" sz="2000" dirty="0"/>
              <a:t>A plant is not an intrinsic part of a garden</a:t>
            </a:r>
          </a:p>
          <a:p>
            <a:pPr lvl="1">
              <a:defRPr/>
            </a:pPr>
            <a:r>
              <a:rPr lang="en-US" sz="2000" dirty="0"/>
              <a:t>It can be planted in some other garden, and so can exist independent of a particular garden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83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9129" y="1039506"/>
            <a:ext cx="8229600" cy="6397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Polymorphism</a:t>
            </a:r>
            <a:endParaRPr lang="en-GB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8992" y="2047164"/>
            <a:ext cx="9446525" cy="4426424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dirty="0"/>
              <a:t>It is also essential component of object oriented modeling (paradigm).</a:t>
            </a:r>
          </a:p>
          <a:p>
            <a:pPr marL="0" indent="0" algn="just">
              <a:buNone/>
              <a:defRPr/>
            </a:pPr>
            <a:endParaRPr lang="en-US" sz="1100" dirty="0"/>
          </a:p>
          <a:p>
            <a:pPr marL="0" indent="0" algn="just">
              <a:buNone/>
              <a:defRPr/>
            </a:pPr>
            <a:r>
              <a:rPr lang="en-US" sz="2400" dirty="0"/>
              <a:t>In general, polymorphism refers to existence of </a:t>
            </a:r>
            <a:r>
              <a:rPr lang="en-US" sz="2400" b="1" i="1" dirty="0"/>
              <a:t>different forms </a:t>
            </a:r>
            <a:r>
              <a:rPr lang="en-US" sz="2400" dirty="0"/>
              <a:t>of a single entity. </a:t>
            </a:r>
          </a:p>
          <a:p>
            <a:pPr algn="just">
              <a:defRPr/>
            </a:pPr>
            <a:endParaRPr lang="en-US" sz="1100" dirty="0"/>
          </a:p>
          <a:p>
            <a:pPr marL="0" indent="0" algn="just">
              <a:buNone/>
              <a:defRPr/>
            </a:pPr>
            <a:r>
              <a:rPr lang="en-US" sz="2400" dirty="0"/>
              <a:t>For example, both Diamond and Coal are different forms of Carbon.</a:t>
            </a:r>
          </a:p>
          <a:p>
            <a:pPr marL="0" indent="0" algn="just"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i="1" dirty="0"/>
              <a:t>In OO model, polymorphism means that different objects can behave in different ways for the same message (stimulus).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15" y="736980"/>
            <a:ext cx="8229600" cy="900752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Polymorphism</a:t>
            </a:r>
            <a:endParaRPr lang="en-GB" altLang="en-US" sz="3200" dirty="0"/>
          </a:p>
        </p:txBody>
      </p:sp>
      <p:pic>
        <p:nvPicPr>
          <p:cNvPr id="5632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7166" y="2279533"/>
            <a:ext cx="8658225" cy="3548062"/>
          </a:xfrm>
        </p:spPr>
      </p:pic>
    </p:spTree>
    <p:extLst>
      <p:ext uri="{BB962C8B-B14F-4D97-AF65-F5344CB8AC3E}">
        <p14:creationId xmlns:p14="http://schemas.microsoft.com/office/powerpoint/2010/main" val="3139325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7935" y="1007613"/>
            <a:ext cx="5979201" cy="6052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dirty="0" smtClean="0"/>
              <a:t>Functional Independence</a:t>
            </a: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77" y="2921261"/>
            <a:ext cx="61976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67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367" y="984913"/>
            <a:ext cx="8229600" cy="639763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Polymorphism </a:t>
            </a:r>
            <a:r>
              <a:rPr lang="en-US" altLang="en-US" sz="3200" dirty="0" smtClean="0"/>
              <a:t>Advantages</a:t>
            </a:r>
            <a:endParaRPr lang="en-GB" altLang="en-US" sz="3200" dirty="0"/>
          </a:p>
        </p:txBody>
      </p:sp>
      <p:sp>
        <p:nvSpPr>
          <p:cNvPr id="57347" name="Content Placeholder 1"/>
          <p:cNvSpPr>
            <a:spLocks noGrp="1"/>
          </p:cNvSpPr>
          <p:nvPr>
            <p:ph idx="1"/>
          </p:nvPr>
        </p:nvSpPr>
        <p:spPr>
          <a:xfrm>
            <a:off x="503014" y="1965276"/>
            <a:ext cx="5780465" cy="13113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dirty="0"/>
              <a:t>Messages can be interpreted in different ways depending upon the receiver class.</a:t>
            </a:r>
          </a:p>
          <a:p>
            <a:pPr marL="0" indent="0" algn="just">
              <a:buNone/>
            </a:pPr>
            <a:r>
              <a:rPr lang="en-US" altLang="en-US" dirty="0"/>
              <a:t>New classes can be added without changing the existing model. </a:t>
            </a:r>
          </a:p>
        </p:txBody>
      </p:sp>
      <p:pic>
        <p:nvPicPr>
          <p:cNvPr id="57348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"/>
          <a:stretch>
            <a:fillRect/>
          </a:stretch>
        </p:blipFill>
        <p:spPr bwMode="auto">
          <a:xfrm>
            <a:off x="3393246" y="3153770"/>
            <a:ext cx="83534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68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860" y="3267934"/>
            <a:ext cx="6318914" cy="1013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design with </a:t>
            </a: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case </a:t>
            </a: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study</a:t>
            </a:r>
            <a:endParaRPr lang="en-US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2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64273"/>
            <a:ext cx="11029616" cy="74696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Home Heating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499" t="29056" r="37115" b="20213"/>
          <a:stretch/>
        </p:blipFill>
        <p:spPr>
          <a:xfrm>
            <a:off x="2209800" y="2154650"/>
            <a:ext cx="7772400" cy="44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862" y="914399"/>
            <a:ext cx="7772400" cy="777923"/>
          </a:xfrm>
        </p:spPr>
        <p:txBody>
          <a:bodyPr>
            <a:normAutofit/>
          </a:bodyPr>
          <a:lstStyle/>
          <a:p>
            <a:r>
              <a:rPr lang="en-US" dirty="0" smtClean="0"/>
              <a:t>Home </a:t>
            </a:r>
            <a:r>
              <a:rPr lang="en-US" dirty="0"/>
              <a:t>Heating Requirements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0471" y="3248904"/>
            <a:ext cx="88311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purpose of the </a:t>
            </a:r>
            <a:r>
              <a:rPr lang="en-US" sz="2400" u="sng" dirty="0"/>
              <a:t>software</a:t>
            </a:r>
            <a:r>
              <a:rPr lang="en-US" sz="2400" dirty="0"/>
              <a:t> for the </a:t>
            </a:r>
            <a:r>
              <a:rPr lang="en-US" sz="2400" u="sng" dirty="0"/>
              <a:t>Home</a:t>
            </a:r>
            <a:r>
              <a:rPr lang="en-US" sz="2400" dirty="0"/>
              <a:t> </a:t>
            </a:r>
            <a:r>
              <a:rPr lang="en-US" sz="2400" u="sng" dirty="0"/>
              <a:t>Heating</a:t>
            </a:r>
            <a:r>
              <a:rPr lang="en-US" sz="2400" dirty="0"/>
              <a:t> </a:t>
            </a:r>
            <a:r>
              <a:rPr lang="en-US" sz="2400" u="sng" dirty="0"/>
              <a:t>System</a:t>
            </a:r>
            <a:r>
              <a:rPr lang="en-US" sz="2400" dirty="0"/>
              <a:t> is to control the </a:t>
            </a:r>
            <a:r>
              <a:rPr lang="en-US" sz="2400" u="sng" dirty="0"/>
              <a:t>heating</a:t>
            </a:r>
            <a:r>
              <a:rPr lang="en-US" sz="2400" dirty="0"/>
              <a:t> </a:t>
            </a:r>
            <a:r>
              <a:rPr lang="en-US" sz="2400" u="sng" dirty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that heats </a:t>
            </a:r>
            <a:r>
              <a:rPr lang="en-US" sz="2400" dirty="0"/>
              <a:t>the </a:t>
            </a:r>
            <a:r>
              <a:rPr lang="en-US" sz="2400" u="sng" dirty="0"/>
              <a:t>rooms</a:t>
            </a:r>
            <a:r>
              <a:rPr lang="en-US" sz="2400" dirty="0"/>
              <a:t> of a </a:t>
            </a:r>
            <a:r>
              <a:rPr lang="en-US" sz="2400" u="sng" dirty="0"/>
              <a:t>house</a:t>
            </a:r>
            <a:r>
              <a:rPr lang="en-US" sz="2400" dirty="0"/>
              <a:t>. The software shall maintain the </a:t>
            </a:r>
            <a:r>
              <a:rPr lang="en-US" sz="2400" u="sng" dirty="0"/>
              <a:t>temperature</a:t>
            </a:r>
            <a:r>
              <a:rPr lang="en-US" sz="2400" dirty="0"/>
              <a:t> of each room within </a:t>
            </a:r>
            <a:r>
              <a:rPr lang="en-US" sz="2400" dirty="0" smtClean="0"/>
              <a:t>a specified </a:t>
            </a:r>
            <a:r>
              <a:rPr lang="en-US" sz="2400" u="sng" dirty="0"/>
              <a:t>range</a:t>
            </a:r>
            <a:r>
              <a:rPr lang="en-US" sz="2400" dirty="0"/>
              <a:t> by controlling the </a:t>
            </a:r>
            <a:r>
              <a:rPr lang="en-US" sz="2400" u="sng" dirty="0"/>
              <a:t>heat</a:t>
            </a:r>
            <a:r>
              <a:rPr lang="en-US" sz="2400" dirty="0"/>
              <a:t> </a:t>
            </a:r>
            <a:r>
              <a:rPr lang="en-US" sz="2400" u="sng" dirty="0"/>
              <a:t>flow</a:t>
            </a:r>
            <a:r>
              <a:rPr lang="en-US" sz="2400" dirty="0"/>
              <a:t> to individual rooms.</a:t>
            </a:r>
          </a:p>
        </p:txBody>
      </p:sp>
    </p:spTree>
    <p:extLst>
      <p:ext uri="{BB962C8B-B14F-4D97-AF65-F5344CB8AC3E}">
        <p14:creationId xmlns:p14="http://schemas.microsoft.com/office/powerpoint/2010/main" val="32720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F40-3EC7-493C-9D1F-6A0310BFE1CE}" type="slidenum">
              <a:rPr lang="en-US"/>
              <a:pPr/>
              <a:t>44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749" y="887103"/>
            <a:ext cx="7772400" cy="777923"/>
          </a:xfrm>
        </p:spPr>
        <p:txBody>
          <a:bodyPr>
            <a:normAutofit/>
          </a:bodyPr>
          <a:lstStyle/>
          <a:p>
            <a:r>
              <a:rPr lang="en-US" dirty="0" smtClean="0"/>
              <a:t>Home </a:t>
            </a:r>
            <a:r>
              <a:rPr lang="en-US" dirty="0"/>
              <a:t>Heating Requirements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2749" y="2095500"/>
            <a:ext cx="10635018" cy="45720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The software shall control the </a:t>
            </a:r>
            <a:r>
              <a:rPr lang="en-US" sz="2000" u="sng" dirty="0"/>
              <a:t>heat</a:t>
            </a:r>
            <a:r>
              <a:rPr lang="en-US" sz="2000" dirty="0"/>
              <a:t> in each room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room shall be heated when the temperature is 2F below </a:t>
            </a:r>
            <a:r>
              <a:rPr lang="en-US" sz="2000" u="sng" dirty="0"/>
              <a:t>desired</a:t>
            </a:r>
            <a:r>
              <a:rPr lang="en-US" sz="2000" dirty="0"/>
              <a:t> </a:t>
            </a:r>
            <a:r>
              <a:rPr lang="en-US" sz="2000" u="sng" dirty="0"/>
              <a:t>temp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room shall no longer be heated when the temperature is 2F above desired temp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flow of heat to each room shall be individually controlled by opening and closing its </a:t>
            </a:r>
            <a:r>
              <a:rPr lang="en-US" sz="2000" u="sng" dirty="0"/>
              <a:t>water</a:t>
            </a:r>
            <a:r>
              <a:rPr lang="en-US" sz="2000" dirty="0"/>
              <a:t> </a:t>
            </a:r>
            <a:r>
              <a:rPr lang="en-US" sz="2000" u="sng" dirty="0"/>
              <a:t>valve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valve shall be open when the room needs heat and closed otherwise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</a:t>
            </a:r>
            <a:r>
              <a:rPr lang="en-US" sz="2000" u="sng" dirty="0"/>
              <a:t>user</a:t>
            </a:r>
            <a:r>
              <a:rPr lang="en-US" sz="2000" dirty="0"/>
              <a:t> shall set the desired temperature on the </a:t>
            </a:r>
            <a:r>
              <a:rPr lang="en-US" sz="2000" u="sng" dirty="0"/>
              <a:t>thermostat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</a:t>
            </a:r>
            <a:r>
              <a:rPr lang="en-US" sz="2000" u="sng" dirty="0"/>
              <a:t>operator</a:t>
            </a:r>
            <a:r>
              <a:rPr lang="en-US" sz="2000" dirty="0"/>
              <a:t> shall be able to turn the heating system on and off</a:t>
            </a:r>
          </a:p>
        </p:txBody>
      </p:sp>
    </p:spTree>
    <p:extLst>
      <p:ext uri="{BB962C8B-B14F-4D97-AF65-F5344CB8AC3E}">
        <p14:creationId xmlns:p14="http://schemas.microsoft.com/office/powerpoint/2010/main" val="39726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F40-3EC7-493C-9D1F-6A0310BFE1CE}" type="slidenum">
              <a:rPr lang="en-US"/>
              <a:pPr/>
              <a:t>45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4636" y="832512"/>
            <a:ext cx="7772400" cy="777923"/>
          </a:xfrm>
        </p:spPr>
        <p:txBody>
          <a:bodyPr>
            <a:normAutofit/>
          </a:bodyPr>
          <a:lstStyle/>
          <a:p>
            <a:r>
              <a:rPr lang="en-US" dirty="0" smtClean="0"/>
              <a:t>Home </a:t>
            </a:r>
            <a:r>
              <a:rPr lang="en-US" dirty="0"/>
              <a:t>Heating Requirements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24636" y="2028399"/>
            <a:ext cx="10000374" cy="4572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6400" dirty="0"/>
              <a:t>The </a:t>
            </a:r>
            <a:r>
              <a:rPr lang="en-US" sz="6400" u="sng" dirty="0"/>
              <a:t>furnace</a:t>
            </a:r>
            <a:r>
              <a:rPr lang="en-US" sz="6400" dirty="0"/>
              <a:t> must not run when the system is off</a:t>
            </a:r>
          </a:p>
          <a:p>
            <a:pPr>
              <a:lnSpc>
                <a:spcPct val="130000"/>
              </a:lnSpc>
            </a:pPr>
            <a:r>
              <a:rPr lang="en-US" sz="6400" dirty="0"/>
              <a:t>When the furnace is not running and a room needs heat, the software shall turn the furnace on</a:t>
            </a:r>
          </a:p>
          <a:p>
            <a:pPr>
              <a:lnSpc>
                <a:spcPct val="130000"/>
              </a:lnSpc>
            </a:pPr>
            <a:r>
              <a:rPr lang="en-US" sz="6400" dirty="0"/>
              <a:t>To turn the furnace on the software shall follow these steps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6400" dirty="0"/>
              <a:t>	– open the </a:t>
            </a:r>
            <a:r>
              <a:rPr lang="en-US" sz="6400" u="sng" dirty="0"/>
              <a:t>fuel</a:t>
            </a:r>
            <a:r>
              <a:rPr lang="en-US" sz="6400" dirty="0"/>
              <a:t> </a:t>
            </a:r>
            <a:r>
              <a:rPr lang="en-US" sz="6400" u="sng" dirty="0"/>
              <a:t>valve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6400" dirty="0"/>
              <a:t>	– turn the </a:t>
            </a:r>
            <a:r>
              <a:rPr lang="en-US" sz="6400" u="sng" dirty="0"/>
              <a:t>burner</a:t>
            </a:r>
            <a:r>
              <a:rPr lang="en-US" sz="6400" dirty="0"/>
              <a:t> on</a:t>
            </a:r>
          </a:p>
          <a:p>
            <a:pPr>
              <a:lnSpc>
                <a:spcPct val="130000"/>
              </a:lnSpc>
            </a:pPr>
            <a:r>
              <a:rPr lang="en-US" sz="6400" dirty="0"/>
              <a:t> The software shall turn the furnace off when heat is no longer needed in any room</a:t>
            </a:r>
          </a:p>
          <a:p>
            <a:pPr>
              <a:lnSpc>
                <a:spcPct val="130000"/>
              </a:lnSpc>
            </a:pPr>
            <a:r>
              <a:rPr lang="en-US" sz="6400" dirty="0"/>
              <a:t> To turn the furnace off the software shall follow these steps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6400" dirty="0"/>
              <a:t>	– close fuel valve</a:t>
            </a:r>
          </a:p>
        </p:txBody>
      </p:sp>
    </p:spTree>
    <p:extLst>
      <p:ext uri="{BB962C8B-B14F-4D97-AF65-F5344CB8AC3E}">
        <p14:creationId xmlns:p14="http://schemas.microsoft.com/office/powerpoint/2010/main" val="22768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01" y="714038"/>
            <a:ext cx="11029616" cy="5346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Identify Object Classes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032" t="27083" r="37116" b="23675"/>
          <a:stretch/>
        </p:blipFill>
        <p:spPr>
          <a:xfrm>
            <a:off x="1898904" y="1531960"/>
            <a:ext cx="889781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1" y="846160"/>
            <a:ext cx="11029616" cy="651431"/>
          </a:xfrm>
          <a:noFill/>
          <a:ln/>
        </p:spPr>
        <p:txBody>
          <a:bodyPr>
            <a:normAutofit/>
          </a:bodyPr>
          <a:lstStyle/>
          <a:p>
            <a:pPr algn="ctr" eaLnBrk="0" hangingPunct="0"/>
            <a:r>
              <a:rPr lang="en-US" dirty="0" smtClean="0"/>
              <a:t>Elimination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275" t="37499" r="38288" b="16667"/>
          <a:stretch/>
        </p:blipFill>
        <p:spPr>
          <a:xfrm>
            <a:off x="1808184" y="1880696"/>
            <a:ext cx="8575631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Elimination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619" t="45833" r="39457" b="11458"/>
          <a:stretch/>
        </p:blipFill>
        <p:spPr>
          <a:xfrm>
            <a:off x="1898904" y="2002808"/>
            <a:ext cx="878158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4519" y="1107174"/>
            <a:ext cx="7772400" cy="528851"/>
          </a:xfrm>
        </p:spPr>
        <p:txBody>
          <a:bodyPr>
            <a:normAutofit/>
          </a:bodyPr>
          <a:lstStyle/>
          <a:p>
            <a:r>
              <a:rPr lang="en-US" dirty="0" smtClean="0"/>
              <a:t>Possible Associations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359" t="54268" r="37702" b="9004"/>
          <a:stretch/>
        </p:blipFill>
        <p:spPr>
          <a:xfrm>
            <a:off x="3791497" y="2260489"/>
            <a:ext cx="4369763" cy="41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67603" y="867772"/>
            <a:ext cx="7772400" cy="742665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Coupling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768522" y="2320117"/>
            <a:ext cx="9081448" cy="3766783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Coupling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measure of independence of a module or component. </a:t>
            </a: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Loose coupling means that different system components have loose or less reliance upon each other. </a:t>
            </a: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Hence, changes in one component would have a limited affect on other components. </a:t>
            </a:r>
            <a:endParaRPr lang="en-GB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40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80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204" t="37500" r="40043" b="13541"/>
          <a:stretch/>
        </p:blipFill>
        <p:spPr>
          <a:xfrm>
            <a:off x="2127504" y="1614292"/>
            <a:ext cx="8083296" cy="50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 </a:t>
            </a:r>
            <a:r>
              <a:rPr lang="en-US" dirty="0" smtClean="0"/>
              <a:t>Model - Modified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204" t="32292" r="39458" b="17709"/>
          <a:stretch/>
        </p:blipFill>
        <p:spPr>
          <a:xfrm>
            <a:off x="2113856" y="1856072"/>
            <a:ext cx="8235696" cy="50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Object </a:t>
            </a:r>
            <a:r>
              <a:rPr lang="en-US" dirty="0"/>
              <a:t>Model: </a:t>
            </a:r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790" t="37500" r="40044" b="14583"/>
          <a:stretch/>
        </p:blipFill>
        <p:spPr>
          <a:xfrm>
            <a:off x="1921286" y="2088193"/>
            <a:ext cx="8349428" cy="47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F40-3EC7-493C-9D1F-6A0310BFE1CE}" type="slidenum">
              <a:rPr lang="en-US"/>
              <a:pPr/>
              <a:t>53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18" y="1023582"/>
            <a:ext cx="7772400" cy="577163"/>
          </a:xfrm>
        </p:spPr>
        <p:txBody>
          <a:bodyPr>
            <a:normAutofit/>
          </a:bodyPr>
          <a:lstStyle/>
          <a:p>
            <a:r>
              <a:rPr lang="en-US" dirty="0"/>
              <a:t>Iterate the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6180" y="2028968"/>
            <a:ext cx="3962400" cy="4572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6400" dirty="0"/>
              <a:t>Keep on doing this until you, your  customer, and your engineers are happy with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459" t="39583" r="38872" b="22917"/>
          <a:stretch/>
        </p:blipFill>
        <p:spPr>
          <a:xfrm>
            <a:off x="7102937" y="2776724"/>
            <a:ext cx="3455363" cy="33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133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717" t="21875" r="32432" b="25000"/>
          <a:stretch/>
        </p:blipFill>
        <p:spPr>
          <a:xfrm>
            <a:off x="2370161" y="1514845"/>
            <a:ext cx="7936254" cy="50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Model – Modified Again!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889" t="34375" r="34773" b="15625"/>
          <a:stretch/>
        </p:blipFill>
        <p:spPr>
          <a:xfrm>
            <a:off x="1883391" y="1907342"/>
            <a:ext cx="8282655" cy="48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0989" y="1009933"/>
            <a:ext cx="7772400" cy="575555"/>
          </a:xfrm>
        </p:spPr>
        <p:txBody>
          <a:bodyPr>
            <a:normAutofit/>
          </a:bodyPr>
          <a:lstStyle/>
          <a:p>
            <a:r>
              <a:rPr lang="en-US" dirty="0"/>
              <a:t>Iterate the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5112" y="1749262"/>
            <a:ext cx="3962400" cy="4572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6400" dirty="0"/>
              <a:t>Keep on doing this until you, your  customer, and your engineers are happy with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459" t="39583" r="38872" b="22917"/>
          <a:stretch/>
        </p:blipFill>
        <p:spPr>
          <a:xfrm>
            <a:off x="6770222" y="2776724"/>
            <a:ext cx="3455363" cy="33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</a:t>
            </a:r>
            <a:r>
              <a:rPr lang="en-US" sz="4400" b="1" smtClean="0"/>
              <a:t>A GOOD </a:t>
            </a:r>
            <a:r>
              <a:rPr lang="en-US" sz="4400" b="1" dirty="0" smtClean="0"/>
              <a:t>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368" y="845024"/>
            <a:ext cx="8229600" cy="50323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Coupling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8119" y="2330358"/>
            <a:ext cx="8229600" cy="22552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coupling causes problems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propagation- ripple effect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Difficulty in understanding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51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90433" y="1045191"/>
            <a:ext cx="7772400" cy="619835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Cohesion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69492" y="1965277"/>
            <a:ext cx="8693625" cy="458337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Cohesion is a measure of the degree to which the elements of the module are functionally related. </a:t>
            </a: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degree to which all elements directed towards performing a single task are contained in the component. </a:t>
            </a: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Basically, cohesion is the internal glue that keeps the module together. </a:t>
            </a: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good software design will have high cohesion</a:t>
            </a:r>
            <a:endParaRPr lang="en-GB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72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D89E745-5CBB-4D67-9FB0-67558D6A0590}" type="slidenum">
              <a:rPr lang="en-GB" altLang="en-US" sz="1400">
                <a:solidFill>
                  <a:srgbClr val="000000"/>
                </a:solidFill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8</a:t>
            </a:fld>
            <a:endParaRPr lang="en-GB" altLang="en-US" sz="140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98394" y="850308"/>
            <a:ext cx="7772400" cy="777591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Coupling &amp; Cohesion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2709081" y="2096069"/>
            <a:ext cx="7062716" cy="2438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 dirty="0"/>
          </a:p>
          <a:p>
            <a:pPr marL="0" indent="0" algn="just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b="1" i="1" dirty="0">
                <a:solidFill>
                  <a:srgbClr val="7030A0"/>
                </a:solidFill>
              </a:rPr>
              <a:t>A Software should be Lesly coupled and highly cohesive.</a:t>
            </a:r>
          </a:p>
        </p:txBody>
      </p:sp>
    </p:spTree>
    <p:extLst>
      <p:ext uri="{BB962C8B-B14F-4D97-AF65-F5344CB8AC3E}">
        <p14:creationId xmlns:p14="http://schemas.microsoft.com/office/powerpoint/2010/main" val="1506072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20A260D8-279E-48A5-BCF6-C49CD8AF7E58}" type="slidenum">
              <a:rPr lang="en-GB" altLang="en-US" sz="1400">
                <a:solidFill>
                  <a:srgbClr val="000000"/>
                </a:solidFill>
              </a:rPr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9</a:t>
            </a:fld>
            <a:endParaRPr lang="en-GB" altLang="en-US" sz="140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71098" y="898926"/>
            <a:ext cx="7772400" cy="739373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Coupling</a:t>
            </a:r>
          </a:p>
        </p:txBody>
      </p:sp>
      <p:pic>
        <p:nvPicPr>
          <p:cNvPr id="33796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905000"/>
            <a:ext cx="8382000" cy="3810000"/>
          </a:xfrm>
        </p:spPr>
      </p:pic>
    </p:spTree>
    <p:extLst>
      <p:ext uri="{BB962C8B-B14F-4D97-AF65-F5344CB8AC3E}">
        <p14:creationId xmlns:p14="http://schemas.microsoft.com/office/powerpoint/2010/main" val="747578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652</TotalTime>
  <Words>1233</Words>
  <Application>Microsoft Office PowerPoint</Application>
  <PresentationFormat>Widescreen</PresentationFormat>
  <Paragraphs>217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Adobe Gothic Std B</vt:lpstr>
      <vt:lpstr>MS PGothic</vt:lpstr>
      <vt:lpstr>Calibri</vt:lpstr>
      <vt:lpstr>Courier New</vt:lpstr>
      <vt:lpstr>Gill Sans MT</vt:lpstr>
      <vt:lpstr>Times New Roman</vt:lpstr>
      <vt:lpstr>Wingdings</vt:lpstr>
      <vt:lpstr>Wingdings 2</vt:lpstr>
      <vt:lpstr>Dividend</vt:lpstr>
      <vt:lpstr>SOFTWARE Design &amp; Analysis (Week-4)</vt:lpstr>
      <vt:lpstr>Agenda of week # 4</vt:lpstr>
      <vt:lpstr>PowerPoint Presentation</vt:lpstr>
      <vt:lpstr>Functional Independence</vt:lpstr>
      <vt:lpstr>Coupling</vt:lpstr>
      <vt:lpstr>Coupling</vt:lpstr>
      <vt:lpstr>Cohesion</vt:lpstr>
      <vt:lpstr>Coupling &amp; Cohesion</vt:lpstr>
      <vt:lpstr>Coupling</vt:lpstr>
      <vt:lpstr>Coupling</vt:lpstr>
      <vt:lpstr>Relationship between Coupling and Cohesion</vt:lpstr>
      <vt:lpstr>Content Coupling</vt:lpstr>
      <vt:lpstr>Content Coupling Example</vt:lpstr>
      <vt:lpstr>Content Coupling Example</vt:lpstr>
      <vt:lpstr>Common Coupling</vt:lpstr>
      <vt:lpstr>Common Coupling Example</vt:lpstr>
      <vt:lpstr>Common Coupling</vt:lpstr>
      <vt:lpstr>Object oriented design concepts</vt:lpstr>
      <vt:lpstr>Class Diagram</vt:lpstr>
      <vt:lpstr>Inheritance</vt:lpstr>
      <vt:lpstr>Kinds of Association</vt:lpstr>
      <vt:lpstr>Class Association</vt:lpstr>
      <vt:lpstr>Object Association</vt:lpstr>
      <vt:lpstr>Simple Association</vt:lpstr>
      <vt:lpstr>Kinds of Simple Association</vt:lpstr>
      <vt:lpstr> Kinds of Simple Association w.r.t Navigation</vt:lpstr>
      <vt:lpstr> One-Way Association</vt:lpstr>
      <vt:lpstr> Two-Way Association</vt:lpstr>
      <vt:lpstr> Kinds of Simple Association w.r.t Cardinality</vt:lpstr>
      <vt:lpstr> Binary Association</vt:lpstr>
      <vt:lpstr> Ternary Association</vt:lpstr>
      <vt:lpstr> Composition</vt:lpstr>
      <vt:lpstr> Composition</vt:lpstr>
      <vt:lpstr> Composition</vt:lpstr>
      <vt:lpstr> Aggregation</vt:lpstr>
      <vt:lpstr> Aggregation</vt:lpstr>
      <vt:lpstr> Aggregation</vt:lpstr>
      <vt:lpstr> Polymorphism</vt:lpstr>
      <vt:lpstr>  Polymorphism</vt:lpstr>
      <vt:lpstr> Polymorphism Advantages</vt:lpstr>
      <vt:lpstr>object oriented design with A case study</vt:lpstr>
      <vt:lpstr>The Home Heating System</vt:lpstr>
      <vt:lpstr>Home Heating Requirements</vt:lpstr>
      <vt:lpstr>Home Heating Requirements</vt:lpstr>
      <vt:lpstr>Home Heating Requirements</vt:lpstr>
      <vt:lpstr>Identify Object Classes</vt:lpstr>
      <vt:lpstr>Elimination</vt:lpstr>
      <vt:lpstr>After Elimination </vt:lpstr>
      <vt:lpstr>Possible Associations </vt:lpstr>
      <vt:lpstr>Object Model</vt:lpstr>
      <vt:lpstr>Object Model - Modified</vt:lpstr>
      <vt:lpstr>Object Model: Attributes</vt:lpstr>
      <vt:lpstr>Iterate the Model</vt:lpstr>
      <vt:lpstr>Sequence Diagram</vt:lpstr>
      <vt:lpstr>OO Model – Modified Again!</vt:lpstr>
      <vt:lpstr>Iterate the Model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127</cp:revision>
  <dcterms:created xsi:type="dcterms:W3CDTF">2021-02-17T13:59:14Z</dcterms:created>
  <dcterms:modified xsi:type="dcterms:W3CDTF">2021-09-28T18:02:57Z</dcterms:modified>
</cp:coreProperties>
</file>