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8" r:id="rId2"/>
    <p:sldId id="263" r:id="rId3"/>
    <p:sldId id="320" r:id="rId4"/>
    <p:sldId id="281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9" r:id="rId16"/>
    <p:sldId id="345" r:id="rId17"/>
    <p:sldId id="331" r:id="rId18"/>
    <p:sldId id="340" r:id="rId19"/>
    <p:sldId id="341" r:id="rId20"/>
    <p:sldId id="342" r:id="rId21"/>
    <p:sldId id="343" r:id="rId22"/>
    <p:sldId id="344" r:id="rId23"/>
    <p:sldId id="332" r:id="rId24"/>
    <p:sldId id="346" r:id="rId25"/>
    <p:sldId id="347" r:id="rId26"/>
    <p:sldId id="333" r:id="rId27"/>
    <p:sldId id="348" r:id="rId28"/>
    <p:sldId id="349" r:id="rId29"/>
    <p:sldId id="334" r:id="rId30"/>
    <p:sldId id="350" r:id="rId31"/>
    <p:sldId id="351" r:id="rId32"/>
    <p:sldId id="336" r:id="rId33"/>
    <p:sldId id="352" r:id="rId34"/>
    <p:sldId id="353" r:id="rId35"/>
    <p:sldId id="354" r:id="rId36"/>
    <p:sldId id="337" r:id="rId37"/>
    <p:sldId id="355" r:id="rId38"/>
    <p:sldId id="356" r:id="rId39"/>
    <p:sldId id="338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2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9EE54-6971-4230-8BBF-3503AC3422E6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9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Design &amp; Analysis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(Week-5)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Requirement Document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6604" y="1965278"/>
            <a:ext cx="5839274" cy="4892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</a:rPr>
              <a:t>The screen displays a menu </a:t>
            </a:r>
            <a:r>
              <a:rPr lang="en-US" sz="1600" dirty="0" smtClean="0">
                <a:solidFill>
                  <a:schemeClr val="tx1"/>
                </a:solidFill>
              </a:rPr>
              <a:t>containing </a:t>
            </a:r>
            <a:r>
              <a:rPr lang="en-US" sz="1600" dirty="0">
                <a:solidFill>
                  <a:schemeClr val="tx1"/>
                </a:solidFill>
              </a:rPr>
              <a:t>standard withdrawal amounts</a:t>
            </a:r>
            <a:r>
              <a:rPr lang="en-US" sz="1600" dirty="0" smtClean="0">
                <a:solidFill>
                  <a:schemeClr val="tx1"/>
                </a:solidFill>
              </a:rPr>
              <a:t>: $</a:t>
            </a:r>
            <a:r>
              <a:rPr lang="en-US" sz="1600" dirty="0">
                <a:solidFill>
                  <a:schemeClr val="tx1"/>
                </a:solidFill>
              </a:rPr>
              <a:t>20 (option 1), $40 (option 2), $60 (option 3), $100 (option 4) and $200 (</a:t>
            </a:r>
            <a:r>
              <a:rPr lang="en-US" sz="1600" dirty="0" smtClean="0">
                <a:solidFill>
                  <a:schemeClr val="tx1"/>
                </a:solidFill>
              </a:rPr>
              <a:t>option </a:t>
            </a:r>
            <a:r>
              <a:rPr lang="en-US" sz="1600" dirty="0">
                <a:solidFill>
                  <a:schemeClr val="tx1"/>
                </a:solidFill>
              </a:rPr>
              <a:t>5). </a:t>
            </a: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menu also contains an option to allow the user to cancel the </a:t>
            </a:r>
            <a:r>
              <a:rPr lang="en-US" sz="1600" dirty="0" smtClean="0">
                <a:solidFill>
                  <a:schemeClr val="tx1"/>
                </a:solidFill>
              </a:rPr>
              <a:t>transaction </a:t>
            </a:r>
            <a:r>
              <a:rPr lang="en-US" sz="1600" dirty="0">
                <a:solidFill>
                  <a:schemeClr val="tx1"/>
                </a:solidFill>
              </a:rPr>
              <a:t>(option 6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</a:rPr>
              <a:t>The user enters a menu selection using the keypad.</a:t>
            </a: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</a:rPr>
              <a:t>3. If the withdrawal amount chosen is greater than the user’s account balance, </a:t>
            </a:r>
            <a:r>
              <a:rPr lang="en-US" sz="1600" dirty="0" smtClean="0">
                <a:solidFill>
                  <a:schemeClr val="tx1"/>
                </a:solidFill>
              </a:rPr>
              <a:t>the screen </a:t>
            </a:r>
            <a:r>
              <a:rPr lang="en-US" sz="1600" dirty="0">
                <a:solidFill>
                  <a:schemeClr val="tx1"/>
                </a:solidFill>
              </a:rPr>
              <a:t>displays a message stating this and telling the user to choose a </a:t>
            </a:r>
            <a:r>
              <a:rPr lang="en-US" sz="1600" dirty="0" smtClean="0">
                <a:solidFill>
                  <a:schemeClr val="tx1"/>
                </a:solidFill>
              </a:rPr>
              <a:t>smaller amount</a:t>
            </a:r>
            <a:r>
              <a:rPr lang="en-US" sz="1600" dirty="0">
                <a:solidFill>
                  <a:schemeClr val="tx1"/>
                </a:solidFill>
              </a:rPr>
              <a:t>. The ATM then returns to Step 1. If the withdrawal amount chosen </a:t>
            </a:r>
            <a:r>
              <a:rPr lang="en-US" sz="1600" dirty="0" smtClean="0">
                <a:solidFill>
                  <a:schemeClr val="tx1"/>
                </a:solidFill>
              </a:rPr>
              <a:t>is less </a:t>
            </a:r>
            <a:r>
              <a:rPr lang="en-US" sz="1600" dirty="0">
                <a:solidFill>
                  <a:schemeClr val="tx1"/>
                </a:solidFill>
              </a:rPr>
              <a:t>than or equal to the user’s account balance (i.e., an acceptable amount), </a:t>
            </a:r>
            <a:r>
              <a:rPr lang="en-US" sz="1600" dirty="0" smtClean="0">
                <a:solidFill>
                  <a:schemeClr val="tx1"/>
                </a:solidFill>
              </a:rPr>
              <a:t>the ATM </a:t>
            </a:r>
            <a:r>
              <a:rPr lang="en-US" sz="1600" dirty="0">
                <a:solidFill>
                  <a:schemeClr val="tx1"/>
                </a:solidFill>
              </a:rPr>
              <a:t>proceeds to Step 4. If the user chooses to cancel the transaction (option 6</a:t>
            </a:r>
            <a:r>
              <a:rPr lang="en-US" sz="1600" dirty="0" smtClean="0">
                <a:solidFill>
                  <a:schemeClr val="tx1"/>
                </a:solidFill>
              </a:rPr>
              <a:t>), the </a:t>
            </a:r>
            <a:r>
              <a:rPr lang="en-US" sz="1600" dirty="0">
                <a:solidFill>
                  <a:schemeClr val="tx1"/>
                </a:solidFill>
              </a:rPr>
              <a:t>ATM displays the main menu and waits for user input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08" y="2264121"/>
            <a:ext cx="5556606" cy="42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Requirement Document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6604" y="1965278"/>
            <a:ext cx="5839274" cy="4892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</a:rPr>
              <a:t>If the cash dispenser contains enough cash, the ATM proceeds to Step 5. </a:t>
            </a:r>
            <a:r>
              <a:rPr lang="en-US" sz="1600" dirty="0" smtClean="0">
                <a:solidFill>
                  <a:schemeClr val="tx1"/>
                </a:solidFill>
              </a:rPr>
              <a:t>Otherwise</a:t>
            </a:r>
            <a:r>
              <a:rPr lang="en-US" sz="1600" dirty="0">
                <a:solidFill>
                  <a:schemeClr val="tx1"/>
                </a:solidFill>
              </a:rPr>
              <a:t>, the screen displays a message indicating the problem and telling the user </a:t>
            </a:r>
            <a:r>
              <a:rPr lang="en-US" sz="1600" dirty="0" smtClean="0">
                <a:solidFill>
                  <a:schemeClr val="tx1"/>
                </a:solidFill>
              </a:rPr>
              <a:t>to choose </a:t>
            </a:r>
            <a:r>
              <a:rPr lang="en-US" sz="1600" dirty="0">
                <a:solidFill>
                  <a:schemeClr val="tx1"/>
                </a:solidFill>
              </a:rPr>
              <a:t>a smaller withdrawal amount. The ATM then returns to Step 1.</a:t>
            </a: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</a:rPr>
              <a:t>5. The ATM debits the withdrawal amount from the user’s account in the </a:t>
            </a:r>
            <a:r>
              <a:rPr lang="en-US" sz="1600" dirty="0" smtClean="0">
                <a:solidFill>
                  <a:schemeClr val="tx1"/>
                </a:solidFill>
              </a:rPr>
              <a:t>bank’s database </a:t>
            </a:r>
            <a:r>
              <a:rPr lang="en-US" sz="1600" dirty="0">
                <a:solidFill>
                  <a:schemeClr val="tx1"/>
                </a:solidFill>
              </a:rPr>
              <a:t>(i.e., subtracts the withdrawal amount from the user’s account balance).</a:t>
            </a: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</a:rPr>
              <a:t>6. The cash dispenser dispenses the desired amount of money to the </a:t>
            </a:r>
            <a:r>
              <a:rPr lang="en-US" sz="1600" dirty="0" smtClean="0">
                <a:solidFill>
                  <a:schemeClr val="tx1"/>
                </a:solidFill>
              </a:rPr>
              <a:t>user.</a:t>
            </a:r>
          </a:p>
          <a:p>
            <a:pPr algn="just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</a:rPr>
              <a:t>7. The screen displays a message reminding the user to take the </a:t>
            </a:r>
            <a:r>
              <a:rPr lang="en-US" sz="1600" dirty="0" smtClean="0">
                <a:solidFill>
                  <a:schemeClr val="tx1"/>
                </a:solidFill>
              </a:rPr>
              <a:t>money.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08" y="2264121"/>
            <a:ext cx="5556606" cy="42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Requirement Document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18616" y="1965278"/>
            <a:ext cx="11054686" cy="4694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The following steps describe the actions that occur when the user enters 3 (</a:t>
            </a:r>
            <a:r>
              <a:rPr lang="en-US" sz="2000" dirty="0" smtClean="0">
                <a:solidFill>
                  <a:schemeClr val="tx1"/>
                </a:solidFill>
              </a:rPr>
              <a:t>when viewing </a:t>
            </a:r>
            <a:r>
              <a:rPr lang="en-US" sz="2000" dirty="0">
                <a:solidFill>
                  <a:schemeClr val="tx1"/>
                </a:solidFill>
              </a:rPr>
              <a:t>the main </a:t>
            </a:r>
            <a:r>
              <a:rPr lang="en-US" sz="2000" dirty="0" smtClean="0">
                <a:solidFill>
                  <a:schemeClr val="tx1"/>
                </a:solidFill>
              </a:rPr>
              <a:t>menu) </a:t>
            </a:r>
            <a:r>
              <a:rPr lang="en-US" sz="2000" dirty="0">
                <a:solidFill>
                  <a:schemeClr val="tx1"/>
                </a:solidFill>
              </a:rPr>
              <a:t>to make a deposit:</a:t>
            </a:r>
          </a:p>
          <a:p>
            <a:pPr lvl="1" algn="just">
              <a:lnSpc>
                <a:spcPct val="130000"/>
              </a:lnSpc>
            </a:pPr>
            <a:r>
              <a:rPr lang="en-US" sz="1800" dirty="0">
                <a:solidFill>
                  <a:schemeClr val="tx1"/>
                </a:solidFill>
              </a:rPr>
              <a:t>1. The screen prompts the user to enter a deposit amount or type 0 (zero) to cancel.</a:t>
            </a:r>
          </a:p>
          <a:p>
            <a:pPr lvl="1" algn="just">
              <a:lnSpc>
                <a:spcPct val="130000"/>
              </a:lnSpc>
            </a:pPr>
            <a:r>
              <a:rPr lang="en-US" sz="1800" dirty="0">
                <a:solidFill>
                  <a:schemeClr val="tx1"/>
                </a:solidFill>
              </a:rPr>
              <a:t>2. The user enters a deposit amount or 0 using the keypad.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en-US" sz="1800" dirty="0">
                <a:solidFill>
                  <a:schemeClr val="tx1"/>
                </a:solidFill>
              </a:rPr>
              <a:t>. If the user specifies a deposit amount, the ATM proceeds to Step 4. If the </a:t>
            </a:r>
            <a:r>
              <a:rPr lang="en-US" sz="1800" dirty="0" smtClean="0">
                <a:solidFill>
                  <a:schemeClr val="tx1"/>
                </a:solidFill>
              </a:rPr>
              <a:t>user chooses </a:t>
            </a:r>
            <a:r>
              <a:rPr lang="en-US" sz="1800" dirty="0">
                <a:solidFill>
                  <a:schemeClr val="tx1"/>
                </a:solidFill>
              </a:rPr>
              <a:t>to cancel the transaction (by entering 0), the ATM displays the </a:t>
            </a:r>
            <a:r>
              <a:rPr lang="en-US" sz="1800" dirty="0" smtClean="0">
                <a:solidFill>
                  <a:schemeClr val="tx1"/>
                </a:solidFill>
              </a:rPr>
              <a:t>main menu </a:t>
            </a:r>
            <a:r>
              <a:rPr lang="en-US" sz="1800" dirty="0">
                <a:solidFill>
                  <a:schemeClr val="tx1"/>
                </a:solidFill>
              </a:rPr>
              <a:t>and waits for user input.</a:t>
            </a:r>
          </a:p>
          <a:p>
            <a:pPr lvl="1" algn="just">
              <a:lnSpc>
                <a:spcPct val="130000"/>
              </a:lnSpc>
            </a:pPr>
            <a:r>
              <a:rPr lang="en-US" sz="1800" dirty="0">
                <a:solidFill>
                  <a:schemeClr val="tx1"/>
                </a:solidFill>
              </a:rPr>
              <a:t>4. The screen displays a message telling the user to insert a deposit envelope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Requirement Document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65026" y="1965278"/>
            <a:ext cx="8925637" cy="4694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dirty="0" smtClean="0"/>
              <a:t>5. If </a:t>
            </a:r>
            <a:r>
              <a:rPr lang="en-US" dirty="0"/>
              <a:t>the deposit slot receives a deposit envelope within two minutes, the ATM </a:t>
            </a:r>
            <a:r>
              <a:rPr lang="en-US" dirty="0" smtClean="0"/>
              <a:t>credits </a:t>
            </a:r>
            <a:r>
              <a:rPr lang="en-US" dirty="0"/>
              <a:t>the deposit amount to the user’s account in the bank’s database (i.e., adds the deposit amount to the user’s account balance). </a:t>
            </a:r>
            <a:r>
              <a:rPr lang="en-US" dirty="0" smtClean="0"/>
              <a:t>If </a:t>
            </a:r>
            <a:r>
              <a:rPr lang="en-US" dirty="0"/>
              <a:t>the deposit slot does not receive a deposit envelope within this time period, the screen displays a message that the system has canceled the </a:t>
            </a:r>
            <a:r>
              <a:rPr lang="en-US" dirty="0" smtClean="0"/>
              <a:t>transaction </a:t>
            </a:r>
            <a:r>
              <a:rPr lang="en-US" dirty="0"/>
              <a:t>due to inactivity. </a:t>
            </a:r>
            <a:r>
              <a:rPr lang="en-US" dirty="0" smtClean="0"/>
              <a:t> The </a:t>
            </a:r>
            <a:r>
              <a:rPr lang="en-US" dirty="0"/>
              <a:t>ATM then displays the main menu and waits for user input</a:t>
            </a:r>
            <a:r>
              <a:rPr lang="en-US" dirty="0" smtClean="0"/>
              <a:t>.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dirty="0"/>
              <a:t>After the system successfully executes a transaction, it should return to the main menu so that the user can perform additional transactions. If the user exits the system, the screen should display a thank you message, then display the welcome message for the next user.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2953" y="2248729"/>
            <a:ext cx="10993549" cy="605294"/>
          </a:xfrm>
          <a:noFill/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Analyzing Atm system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16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Analysis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1" y="2101756"/>
            <a:ext cx="10686196" cy="4107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400" dirty="0" smtClean="0"/>
              <a:t>The requirements document (presented earlier) </a:t>
            </a:r>
            <a:r>
              <a:rPr lang="en-US" sz="2400" dirty="0"/>
              <a:t>describes the requirements of our ATM system in </a:t>
            </a:r>
            <a:r>
              <a:rPr lang="en-US" sz="2400" dirty="0" smtClean="0"/>
              <a:t>sufficient detail </a:t>
            </a:r>
            <a:r>
              <a:rPr lang="en-US" sz="2400" dirty="0"/>
              <a:t>that you need not go through an extensive analysis </a:t>
            </a:r>
            <a:r>
              <a:rPr lang="en-US" sz="2400" dirty="0" smtClean="0"/>
              <a:t>stage. 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If requirements are not in sufficient details, then use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 Case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Activity</a:t>
            </a:r>
          </a:p>
          <a:p>
            <a:pPr lvl="2" algn="just">
              <a:lnSpc>
                <a:spcPct val="13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Swim Lane</a:t>
            </a:r>
          </a:p>
          <a:p>
            <a:pPr marL="324000" lvl="1" indent="0" algn="just">
              <a:lnSpc>
                <a:spcPct val="13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dirty="0" smtClean="0">
                <a:solidFill>
                  <a:schemeClr val="tx1"/>
                </a:solidFill>
              </a:rPr>
              <a:t>o capture requirements.  (already discussed).</a:t>
            </a:r>
          </a:p>
        </p:txBody>
      </p:sp>
    </p:spTree>
    <p:extLst>
      <p:ext uri="{BB962C8B-B14F-4D97-AF65-F5344CB8AC3E}">
        <p14:creationId xmlns:p14="http://schemas.microsoft.com/office/powerpoint/2010/main" val="14364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Use Case of ATM Case Study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6854" y="2552132"/>
            <a:ext cx="5527344" cy="3780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dirty="0"/>
              <a:t>To capture what a proposed system should do, developers often employ a technique known as use case modeling. This process identifies the use cases of the system, each </a:t>
            </a:r>
            <a:r>
              <a:rPr lang="en-US" dirty="0" smtClean="0"/>
              <a:t>representing </a:t>
            </a:r>
            <a:r>
              <a:rPr lang="en-US" dirty="0"/>
              <a:t>a different capability that the system provides to its clients. </a:t>
            </a:r>
            <a:endParaRPr lang="en-US" dirty="0" smtClean="0"/>
          </a:p>
          <a:p>
            <a:pPr algn="just">
              <a:lnSpc>
                <a:spcPct val="130000"/>
              </a:lnSpc>
            </a:pPr>
            <a:r>
              <a:rPr lang="en-US" dirty="0" smtClean="0"/>
              <a:t>For </a:t>
            </a:r>
            <a:r>
              <a:rPr lang="en-US" dirty="0"/>
              <a:t>example, ATMs typically have several use cases, such as “View Account Balance,” “Withdraw Cash,” “Deposit Funds,” “Transfer Funds Between Accounts</a:t>
            </a:r>
            <a:r>
              <a:rPr lang="en-US" dirty="0" smtClean="0"/>
              <a:t>”. 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62" y="3248167"/>
            <a:ext cx="5540709" cy="24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2953" y="2248729"/>
            <a:ext cx="10993549" cy="605294"/>
          </a:xfrm>
          <a:noFill/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designing Atm system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00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Designing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36979" y="2183642"/>
            <a:ext cx="10631606" cy="4135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000" dirty="0"/>
              <a:t>A system is a set of components </a:t>
            </a:r>
            <a:r>
              <a:rPr lang="en-US" sz="2000" dirty="0" smtClean="0"/>
              <a:t>that interact </a:t>
            </a:r>
            <a:r>
              <a:rPr lang="en-US" sz="2000" dirty="0"/>
              <a:t>to solve a problem. For example, to perform the ATM system’s designated </a:t>
            </a:r>
            <a:r>
              <a:rPr lang="en-US" sz="2000" dirty="0" smtClean="0"/>
              <a:t>tasks, our </a:t>
            </a:r>
            <a:r>
              <a:rPr lang="en-US" sz="2000" dirty="0"/>
              <a:t>ATM system has a user </a:t>
            </a:r>
            <a:r>
              <a:rPr lang="en-US" sz="2000" dirty="0" smtClean="0"/>
              <a:t>interface (as shown in requirement document), </a:t>
            </a:r>
            <a:r>
              <a:rPr lang="en-US" sz="2000" dirty="0"/>
              <a:t>and contains software that executes </a:t>
            </a:r>
            <a:r>
              <a:rPr lang="en-US" sz="2000" dirty="0" smtClean="0"/>
              <a:t>financial </a:t>
            </a:r>
            <a:r>
              <a:rPr lang="en-US" sz="2000" dirty="0"/>
              <a:t>transactions and interacts with a database of bank account information. </a:t>
            </a:r>
            <a:endParaRPr lang="en-US" sz="2000" dirty="0" smtClean="0"/>
          </a:p>
          <a:p>
            <a:pPr algn="just">
              <a:lnSpc>
                <a:spcPct val="130000"/>
              </a:lnSpc>
            </a:pPr>
            <a:endParaRPr lang="en-US" sz="2000" dirty="0" smtClean="0"/>
          </a:p>
          <a:p>
            <a:pPr algn="just">
              <a:lnSpc>
                <a:spcPct val="130000"/>
              </a:lnSpc>
            </a:pPr>
            <a:r>
              <a:rPr lang="en-US" sz="2000" dirty="0" smtClean="0"/>
              <a:t>System structure </a:t>
            </a:r>
            <a:r>
              <a:rPr lang="en-US" sz="2000" dirty="0"/>
              <a:t>describes the system’s objects and their interrelationships. System behavior </a:t>
            </a:r>
            <a:r>
              <a:rPr lang="en-US" sz="2000" dirty="0" smtClean="0"/>
              <a:t>describes </a:t>
            </a:r>
            <a:r>
              <a:rPr lang="en-US" sz="2000" dirty="0"/>
              <a:t>how the system changes as its objects interact with one another.</a:t>
            </a:r>
          </a:p>
          <a:p>
            <a:pPr algn="just">
              <a:lnSpc>
                <a:spcPct val="130000"/>
              </a:lnSpc>
            </a:pPr>
            <a:endParaRPr lang="en-US" sz="2000" dirty="0" smtClean="0"/>
          </a:p>
          <a:p>
            <a:pPr algn="just">
              <a:lnSpc>
                <a:spcPct val="130000"/>
              </a:lnSpc>
            </a:pPr>
            <a:r>
              <a:rPr lang="en-US" sz="2000" dirty="0" smtClean="0"/>
              <a:t>Every </a:t>
            </a:r>
            <a:r>
              <a:rPr lang="en-US" sz="2000" dirty="0"/>
              <a:t>system has both </a:t>
            </a:r>
            <a:r>
              <a:rPr lang="en-US" sz="2000" b="1" i="1" dirty="0">
                <a:solidFill>
                  <a:srgbClr val="C00000"/>
                </a:solidFill>
              </a:rPr>
              <a:t>structure and behavior</a:t>
            </a:r>
            <a:r>
              <a:rPr lang="en-US" sz="2000" dirty="0"/>
              <a:t>—designers must specify both.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3" y="1037231"/>
            <a:ext cx="11588436" cy="48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938" y="918951"/>
            <a:ext cx="7772400" cy="75027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Agenda of week # 5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25306" y="2309121"/>
            <a:ext cx="8721969" cy="3300109"/>
          </a:xfrm>
        </p:spPr>
        <p:txBody>
          <a:bodyPr>
            <a:normAutofit/>
          </a:bodyPr>
          <a:lstStyle/>
          <a:p>
            <a:pPr marL="490963" indent="-457200">
              <a:defRPr/>
            </a:pPr>
            <a:endParaRPr lang="en-GB" sz="2400" dirty="0" smtClean="0"/>
          </a:p>
          <a:p>
            <a:pPr algn="just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 smtClean="0"/>
              <a:t>Case Study with in depth Analysis &amp; Design,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200" dirty="0" smtClean="0"/>
              <a:t>Requirement Document</a:t>
            </a:r>
            <a:endParaRPr lang="en-US" sz="2200" dirty="0"/>
          </a:p>
          <a:p>
            <a:pPr lvl="1" algn="just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GB" sz="2400" dirty="0" smtClean="0"/>
              <a:t>OO Design</a:t>
            </a:r>
          </a:p>
          <a:p>
            <a:pPr marL="1084963" lvl="2" indent="-457200">
              <a:buFont typeface="Courier New" panose="02070309020205020404" pitchFamily="49" charset="0"/>
              <a:buChar char="o"/>
              <a:defRPr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71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UML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77922" y="2019869"/>
            <a:ext cx="10631606" cy="4517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Use </a:t>
            </a:r>
            <a:r>
              <a:rPr lang="en-US" sz="2000" b="1" dirty="0" smtClean="0">
                <a:solidFill>
                  <a:srgbClr val="C00000"/>
                </a:solidFill>
              </a:rPr>
              <a:t>Case Diagrams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dirty="0" smtClean="0"/>
              <a:t>model </a:t>
            </a:r>
            <a:r>
              <a:rPr lang="en-US" sz="2000" dirty="0"/>
              <a:t>the interactions </a:t>
            </a:r>
            <a:r>
              <a:rPr lang="en-US" sz="2000" dirty="0" smtClean="0"/>
              <a:t>between a </a:t>
            </a:r>
            <a:r>
              <a:rPr lang="en-US" sz="2000" dirty="0"/>
              <a:t>system and its external entities (actors) in terms of use cases (system </a:t>
            </a:r>
            <a:r>
              <a:rPr lang="en-US" sz="2000" dirty="0" smtClean="0"/>
              <a:t>capabilities, such </a:t>
            </a:r>
            <a:r>
              <a:rPr lang="en-US" sz="2000" dirty="0"/>
              <a:t>as “View Account Balance,” “Withdraw Cash” and “Deposit Funds</a:t>
            </a:r>
            <a:r>
              <a:rPr lang="en-US" sz="2000" dirty="0" smtClean="0"/>
              <a:t>”. </a:t>
            </a:r>
          </a:p>
          <a:p>
            <a:pPr algn="just">
              <a:lnSpc>
                <a:spcPct val="13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Class diagrams, </a:t>
            </a:r>
            <a:r>
              <a:rPr lang="en-US" sz="2000" dirty="0" smtClean="0">
                <a:solidFill>
                  <a:schemeClr val="tx1"/>
                </a:solidFill>
              </a:rPr>
              <a:t>model </a:t>
            </a:r>
            <a:r>
              <a:rPr lang="en-US" sz="2000" dirty="0">
                <a:solidFill>
                  <a:schemeClr val="tx1"/>
                </a:solidFill>
              </a:rPr>
              <a:t>the classes, or “</a:t>
            </a:r>
            <a:r>
              <a:rPr lang="en-US" sz="2000" dirty="0" smtClean="0">
                <a:solidFill>
                  <a:schemeClr val="tx1"/>
                </a:solidFill>
              </a:rPr>
              <a:t>building </a:t>
            </a:r>
            <a:r>
              <a:rPr lang="en-US" sz="2000" dirty="0">
                <a:solidFill>
                  <a:schemeClr val="tx1"/>
                </a:solidFill>
              </a:rPr>
              <a:t>blocks,” used in a system. Each noun or “thing” described in the </a:t>
            </a:r>
            <a:r>
              <a:rPr lang="en-US" sz="2000" dirty="0" smtClean="0">
                <a:solidFill>
                  <a:schemeClr val="tx1"/>
                </a:solidFill>
              </a:rPr>
              <a:t>requirements document </a:t>
            </a:r>
            <a:r>
              <a:rPr lang="en-US" sz="2000" dirty="0">
                <a:solidFill>
                  <a:schemeClr val="tx1"/>
                </a:solidFill>
              </a:rPr>
              <a:t>is a candidate to be a class in the system (e.g., Account, Keypad). </a:t>
            </a:r>
            <a:r>
              <a:rPr lang="en-US" sz="2000" dirty="0" smtClean="0">
                <a:solidFill>
                  <a:schemeClr val="tx1"/>
                </a:solidFill>
              </a:rPr>
              <a:t>Class diagrams </a:t>
            </a:r>
            <a:r>
              <a:rPr lang="en-US" sz="2000" dirty="0">
                <a:solidFill>
                  <a:schemeClr val="tx1"/>
                </a:solidFill>
              </a:rPr>
              <a:t>help us specify the structural relationships between parts of the system.</a:t>
            </a:r>
          </a:p>
          <a:p>
            <a:pPr lvl="1" algn="just">
              <a:lnSpc>
                <a:spcPct val="130000"/>
              </a:lnSpc>
            </a:pPr>
            <a:r>
              <a:rPr lang="en-US" sz="1800" dirty="0">
                <a:solidFill>
                  <a:schemeClr val="tx1"/>
                </a:solidFill>
              </a:rPr>
              <a:t>For example, the ATM system class diagram will specify that the ATM is </a:t>
            </a:r>
            <a:r>
              <a:rPr lang="en-US" sz="1800" dirty="0" smtClean="0">
                <a:solidFill>
                  <a:schemeClr val="tx1"/>
                </a:solidFill>
              </a:rPr>
              <a:t>physically </a:t>
            </a:r>
            <a:r>
              <a:rPr lang="en-US" sz="1800" dirty="0">
                <a:solidFill>
                  <a:schemeClr val="tx1"/>
                </a:solidFill>
              </a:rPr>
              <a:t>composed of a screen, a keypad, a cash dispenser and a deposit </a:t>
            </a:r>
            <a:r>
              <a:rPr lang="en-US" sz="1800" dirty="0" smtClean="0">
                <a:solidFill>
                  <a:schemeClr val="tx1"/>
                </a:solidFill>
              </a:rPr>
              <a:t>slot.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UML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77922" y="2019869"/>
            <a:ext cx="10631606" cy="4517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State </a:t>
            </a:r>
            <a:r>
              <a:rPr lang="en-US" sz="2000" b="1" dirty="0">
                <a:solidFill>
                  <a:srgbClr val="C00000"/>
                </a:solidFill>
              </a:rPr>
              <a:t>machine diagrams, </a:t>
            </a:r>
            <a:r>
              <a:rPr lang="en-US" sz="2000" dirty="0" smtClean="0"/>
              <a:t>model </a:t>
            </a:r>
            <a:r>
              <a:rPr lang="en-US" sz="2000" dirty="0"/>
              <a:t>the ways in which an object changes state. An object’s state is indicated by the values of all its attributes at a given time. When an object changes state, it may behave differently in the system. </a:t>
            </a:r>
            <a:endParaRPr lang="en-US" sz="2000" dirty="0" smtClean="0"/>
          </a:p>
          <a:p>
            <a:pPr lvl="1" algn="just">
              <a:lnSpc>
                <a:spcPct val="130000"/>
              </a:lnSpc>
            </a:pPr>
            <a:r>
              <a:rPr lang="en-US" sz="1800" dirty="0" smtClean="0"/>
              <a:t>For </a:t>
            </a:r>
            <a:r>
              <a:rPr lang="en-US" sz="1800" dirty="0"/>
              <a:t>example, after validating a user’s PIN, the ATM transitions from the “user not authenticated” state to the “user authenticated” state, at which point it allows the user to perform financial transactions (e.g., view account </a:t>
            </a:r>
            <a:r>
              <a:rPr lang="en-US" sz="1800" dirty="0" smtClean="0"/>
              <a:t>balance</a:t>
            </a:r>
            <a:r>
              <a:rPr lang="en-US" sz="1800" dirty="0"/>
              <a:t>, withdraw cash, deposit funds</a:t>
            </a:r>
            <a:r>
              <a:rPr lang="en-US" sz="1800" dirty="0" smtClean="0"/>
              <a:t>).</a:t>
            </a:r>
          </a:p>
          <a:p>
            <a:pPr algn="just">
              <a:lnSpc>
                <a:spcPct val="13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Activity diagrams,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model </a:t>
            </a:r>
            <a:r>
              <a:rPr lang="en-US" sz="2000" dirty="0"/>
              <a:t>an object’s </a:t>
            </a:r>
            <a:r>
              <a:rPr lang="en-US" sz="2000" dirty="0" smtClean="0"/>
              <a:t>activity—is </a:t>
            </a:r>
            <a:r>
              <a:rPr lang="en-US" sz="2000" dirty="0"/>
              <a:t>workflow (sequence of events) during program execution. An activity diagram models the actions the object performs and specifies the order in which it performs them. </a:t>
            </a:r>
            <a:endParaRPr lang="en-US" sz="2000" dirty="0" smtClean="0"/>
          </a:p>
          <a:p>
            <a:pPr lvl="1" algn="just">
              <a:lnSpc>
                <a:spcPct val="130000"/>
              </a:lnSpc>
            </a:pPr>
            <a:r>
              <a:rPr lang="en-US" dirty="0" smtClean="0"/>
              <a:t>For </a:t>
            </a:r>
            <a:r>
              <a:rPr lang="en-US" dirty="0"/>
              <a:t>example, an activity diagram shows that the ATM must </a:t>
            </a:r>
            <a:r>
              <a:rPr lang="en-US" dirty="0" smtClean="0"/>
              <a:t>obtain </a:t>
            </a:r>
            <a:r>
              <a:rPr lang="en-US" dirty="0"/>
              <a:t>the balance of the user’s account (from the bank’s account information </a:t>
            </a:r>
            <a:r>
              <a:rPr lang="en-US" dirty="0" smtClean="0"/>
              <a:t>database</a:t>
            </a:r>
            <a:r>
              <a:rPr lang="en-US" dirty="0"/>
              <a:t>) before the screen can display the balance to the user.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UML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77922" y="2019869"/>
            <a:ext cx="10631606" cy="4517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Communication diagrams </a:t>
            </a:r>
            <a:r>
              <a:rPr lang="en-US" sz="2000" dirty="0"/>
              <a:t>(called collaboration diagrams in earlier versions of the UML) model the interactions among objects in a system, with an emphasis on what interactions occur</a:t>
            </a:r>
            <a:r>
              <a:rPr lang="en-US" sz="2000" dirty="0" smtClean="0"/>
              <a:t>.. </a:t>
            </a:r>
          </a:p>
          <a:p>
            <a:pPr lvl="1" algn="just">
              <a:lnSpc>
                <a:spcPct val="130000"/>
              </a:lnSpc>
            </a:pPr>
            <a:r>
              <a:rPr lang="en-US" dirty="0" smtClean="0"/>
              <a:t>For </a:t>
            </a:r>
            <a:r>
              <a:rPr lang="en-US" dirty="0"/>
              <a:t>example, the ATM must communicate with the bank’s account information database to </a:t>
            </a:r>
            <a:r>
              <a:rPr lang="en-US" dirty="0" smtClean="0"/>
              <a:t>retrieve </a:t>
            </a:r>
            <a:r>
              <a:rPr lang="en-US" dirty="0"/>
              <a:t>an account balance</a:t>
            </a:r>
            <a:r>
              <a:rPr lang="en-US" dirty="0" smtClean="0"/>
              <a:t>.</a:t>
            </a:r>
          </a:p>
          <a:p>
            <a:pPr lvl="1" algn="just">
              <a:lnSpc>
                <a:spcPct val="130000"/>
              </a:lnSpc>
            </a:pPr>
            <a:endParaRPr lang="en-US" dirty="0" smtClean="0"/>
          </a:p>
          <a:p>
            <a:pPr algn="just">
              <a:lnSpc>
                <a:spcPct val="13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Sequence </a:t>
            </a:r>
            <a:r>
              <a:rPr lang="en-US" sz="2000" b="1" dirty="0">
                <a:solidFill>
                  <a:srgbClr val="C00000"/>
                </a:solidFill>
              </a:rPr>
              <a:t>diagrams </a:t>
            </a:r>
            <a:r>
              <a:rPr lang="en-US" sz="2000" dirty="0"/>
              <a:t>also model the interactions among the objects in a system, but unlike communication diagrams, they emphasize when interactions occur. </a:t>
            </a:r>
            <a:endParaRPr lang="en-US" sz="2000" dirty="0" smtClean="0"/>
          </a:p>
          <a:p>
            <a:pPr lvl="1" algn="just">
              <a:lnSpc>
                <a:spcPct val="130000"/>
              </a:lnSpc>
            </a:pPr>
            <a:r>
              <a:rPr lang="en-US" dirty="0" smtClean="0"/>
              <a:t>For </a:t>
            </a:r>
            <a:r>
              <a:rPr lang="en-US" dirty="0"/>
              <a:t>example, the screen prompts the user to enter a withdrawal amount before cash is </a:t>
            </a:r>
            <a:r>
              <a:rPr lang="en-US" dirty="0" smtClean="0"/>
              <a:t>dispense.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8362" y="1784705"/>
            <a:ext cx="6474701" cy="1159292"/>
          </a:xfrm>
          <a:noFill/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Identifying classes in a requirement document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61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225" y="900752"/>
            <a:ext cx="5369462" cy="76427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Identifying </a:t>
            </a:r>
            <a:r>
              <a:rPr lang="en-US" sz="4000" dirty="0" smtClean="0">
                <a:solidFill>
                  <a:schemeClr val="bg1"/>
                </a:solidFill>
              </a:rPr>
              <a:t>Classes </a:t>
            </a:r>
            <a:r>
              <a:rPr lang="en-US" sz="4000" dirty="0">
                <a:solidFill>
                  <a:schemeClr val="bg1"/>
                </a:solidFill>
              </a:rPr>
              <a:t>in a S</a:t>
            </a:r>
            <a:r>
              <a:rPr lang="en-US" sz="4000" dirty="0" smtClean="0">
                <a:solidFill>
                  <a:schemeClr val="bg1"/>
                </a:solidFill>
              </a:rPr>
              <a:t>ystem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" y="2681786"/>
            <a:ext cx="11172377" cy="31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225" y="900752"/>
            <a:ext cx="5369462" cy="76427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Identifying </a:t>
            </a:r>
            <a:r>
              <a:rPr lang="en-US" sz="4000" dirty="0" smtClean="0">
                <a:solidFill>
                  <a:schemeClr val="bg1"/>
                </a:solidFill>
              </a:rPr>
              <a:t>Classes </a:t>
            </a:r>
            <a:r>
              <a:rPr lang="en-US" sz="4000" dirty="0">
                <a:solidFill>
                  <a:schemeClr val="bg1"/>
                </a:solidFill>
              </a:rPr>
              <a:t>in a S</a:t>
            </a:r>
            <a:r>
              <a:rPr lang="en-US" sz="4000" dirty="0" smtClean="0">
                <a:solidFill>
                  <a:schemeClr val="bg1"/>
                </a:solidFill>
              </a:rPr>
              <a:t>ystem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37481" y="2060812"/>
            <a:ext cx="3439236" cy="4517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ATM 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Screen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Keypad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</a:t>
            </a:r>
            <a:r>
              <a:rPr lang="en-US" sz="2400" dirty="0" smtClean="0"/>
              <a:t>ash dispenser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</a:t>
            </a:r>
            <a:r>
              <a:rPr lang="en-US" sz="2400" dirty="0" smtClean="0"/>
              <a:t>eposit </a:t>
            </a:r>
            <a:r>
              <a:rPr lang="en-US" sz="2400" dirty="0"/>
              <a:t>slot </a:t>
            </a:r>
          </a:p>
          <a:p>
            <a:pPr algn="just">
              <a:lnSpc>
                <a:spcPct val="13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660108" y="2423615"/>
            <a:ext cx="3439236" cy="3791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Account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</a:t>
            </a:r>
            <a:r>
              <a:rPr lang="en-US" sz="2400" dirty="0" smtClean="0"/>
              <a:t>ank database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</a:t>
            </a:r>
            <a:r>
              <a:rPr lang="en-US" sz="2400" dirty="0" smtClean="0"/>
              <a:t>alance inquiry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</a:t>
            </a:r>
            <a:r>
              <a:rPr lang="en-US" sz="2400" dirty="0" smtClean="0"/>
              <a:t>ithdrawal 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</a:t>
            </a:r>
            <a:r>
              <a:rPr lang="en-US" sz="2400" dirty="0" smtClean="0"/>
              <a:t>eposit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2953" y="2166842"/>
            <a:ext cx="6474701" cy="605294"/>
          </a:xfrm>
          <a:noFill/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Modeling classes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77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225" y="900752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Modeling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37480" y="2060812"/>
            <a:ext cx="10112991" cy="4517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25" y="2264812"/>
            <a:ext cx="10052766" cy="41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225" y="900752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Modeling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37480" y="2060812"/>
            <a:ext cx="10112991" cy="45174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50" y="1907772"/>
            <a:ext cx="6578512" cy="48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2953" y="2207785"/>
            <a:ext cx="7320862" cy="605294"/>
          </a:xfrm>
          <a:noFill/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identifying class attributes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8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2953" y="2316968"/>
            <a:ext cx="10993549" cy="605294"/>
          </a:xfrm>
          <a:noFill/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Examining the requirement document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identifying class attributes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0646" y="2702257"/>
            <a:ext cx="3753135" cy="2292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000" dirty="0"/>
              <a:t>Classes have attributes (data) and operations (behaviors</a:t>
            </a:r>
            <a:r>
              <a:rPr lang="en-US" sz="2000" dirty="0" smtClean="0"/>
              <a:t>).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34585" y="2511188"/>
            <a:ext cx="3753135" cy="3616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000" dirty="0" smtClean="0"/>
              <a:t>Account No</a:t>
            </a:r>
          </a:p>
          <a:p>
            <a:pPr algn="just">
              <a:lnSpc>
                <a:spcPct val="130000"/>
              </a:lnSpc>
            </a:pPr>
            <a:r>
              <a:rPr lang="en-US" sz="2000" dirty="0" smtClean="0"/>
              <a:t>Amount</a:t>
            </a:r>
          </a:p>
          <a:p>
            <a:pPr algn="just">
              <a:lnSpc>
                <a:spcPct val="130000"/>
              </a:lnSpc>
            </a:pPr>
            <a:r>
              <a:rPr lang="en-US" sz="2000" dirty="0" smtClean="0"/>
              <a:t>PIN</a:t>
            </a:r>
          </a:p>
          <a:p>
            <a:pPr algn="just">
              <a:lnSpc>
                <a:spcPct val="130000"/>
              </a:lnSpc>
            </a:pPr>
            <a:r>
              <a:rPr lang="en-US" sz="2000" dirty="0" smtClean="0"/>
              <a:t>Balance</a:t>
            </a:r>
          </a:p>
          <a:p>
            <a:pPr algn="just">
              <a:lnSpc>
                <a:spcPct val="130000"/>
              </a:lnSpc>
            </a:pPr>
            <a:r>
              <a:rPr lang="en-US" sz="2000" dirty="0" smtClean="0"/>
              <a:t>User Authentication</a:t>
            </a:r>
          </a:p>
          <a:p>
            <a:pPr algn="just">
              <a:lnSpc>
                <a:spcPct val="13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80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63" y="635183"/>
            <a:ext cx="5923128" cy="607308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99828" y="2088108"/>
            <a:ext cx="3753135" cy="2292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800" dirty="0"/>
              <a:t>Classes </a:t>
            </a:r>
            <a:r>
              <a:rPr lang="en-US" sz="2800" dirty="0" smtClean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5495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5658" y="2303320"/>
            <a:ext cx="10214187" cy="605294"/>
          </a:xfrm>
          <a:noFill/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Identifying objects states &amp; activities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0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9202" y="2442951"/>
            <a:ext cx="5888076" cy="3712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US" sz="2800" dirty="0"/>
              <a:t>State Machine Diagrams</a:t>
            </a:r>
          </a:p>
          <a:p>
            <a:pPr algn="just">
              <a:lnSpc>
                <a:spcPct val="130000"/>
              </a:lnSpc>
            </a:pPr>
            <a:r>
              <a:rPr lang="en-US" dirty="0"/>
              <a:t>Each object in a system goes through a series of states. An object’s state is indicated by </a:t>
            </a:r>
            <a:r>
              <a:rPr lang="en-US" dirty="0" smtClean="0"/>
              <a:t>the values </a:t>
            </a:r>
            <a:r>
              <a:rPr lang="en-US" dirty="0"/>
              <a:t>of its attributes at a given time. </a:t>
            </a:r>
            <a:endParaRPr lang="en-US" dirty="0" smtClean="0"/>
          </a:p>
          <a:p>
            <a:pPr algn="just">
              <a:lnSpc>
                <a:spcPct val="130000"/>
              </a:lnSpc>
            </a:pPr>
            <a:r>
              <a:rPr lang="en-US" dirty="0" smtClean="0"/>
              <a:t>State </a:t>
            </a:r>
            <a:r>
              <a:rPr lang="en-US" dirty="0"/>
              <a:t>machine diagrams (commonly called state </a:t>
            </a:r>
            <a:r>
              <a:rPr lang="en-US" dirty="0" smtClean="0"/>
              <a:t>diagrams</a:t>
            </a:r>
            <a:r>
              <a:rPr lang="en-US" dirty="0"/>
              <a:t>) model several states of an object and show under what circumstances the </a:t>
            </a:r>
            <a:r>
              <a:rPr lang="en-US" dirty="0" smtClean="0"/>
              <a:t>object changes </a:t>
            </a:r>
            <a:r>
              <a:rPr lang="en-US" dirty="0"/>
              <a:t>state.</a:t>
            </a: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86" y="1637732"/>
            <a:ext cx="6166022" cy="12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9202" y="2442951"/>
            <a:ext cx="3786320" cy="1897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US" sz="2800" dirty="0" smtClean="0"/>
              <a:t>Activity Diagram of Withdraw transaction</a:t>
            </a:r>
            <a:endParaRPr lang="en-US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22" y="687203"/>
            <a:ext cx="6032066" cy="5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7" y="953193"/>
            <a:ext cx="8170398" cy="56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8362" y="2248729"/>
            <a:ext cx="8003250" cy="605294"/>
          </a:xfrm>
          <a:noFill/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Identifying class operations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05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08968"/>
              </p:ext>
            </p:extLst>
          </p:nvPr>
        </p:nvGraphicFramePr>
        <p:xfrm>
          <a:off x="970506" y="1583672"/>
          <a:ext cx="10578532" cy="424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231"/>
                <a:gridCol w="84273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executes financial transactions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 Inquiry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Withdrawal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Bank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authenticates a user, retrieves an account balance, credits a deposit amount to an account, debits a withdrawal amount from an account 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retrieves an account balance, credits a deposit amount to an account, debits a withdrawal amount from an account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displays a message to the user Keypad receives numeric input from the user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Keypad receives numeric input from the user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Cash Dispenser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dispenses cash, indicates whether it contains enough cash to satisfy a withdrawal request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Deposit Slot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receives a deposit envelope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96620" y="799363"/>
            <a:ext cx="97263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operation is a service that objects of a class provide to clients (users) of the 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3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9202" y="2442951"/>
            <a:ext cx="3786320" cy="1897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US" sz="2800" dirty="0" smtClean="0"/>
              <a:t>Modeling Operations</a:t>
            </a: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66" y="146512"/>
            <a:ext cx="5404513" cy="67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4840" y="2262377"/>
            <a:ext cx="8371739" cy="605294"/>
          </a:xfrm>
          <a:noFill/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Collaboration among objects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Requirement Document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4150" y="2101756"/>
            <a:ext cx="10426890" cy="43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chemeClr val="tx1"/>
                </a:solidFill>
              </a:rPr>
              <a:t>A local bank intends to install a new automated teller machine (ATM) to allow users (</a:t>
            </a:r>
            <a:r>
              <a:rPr lang="en-US" sz="2400" dirty="0" err="1">
                <a:solidFill>
                  <a:schemeClr val="tx1"/>
                </a:solidFill>
              </a:rPr>
              <a:t>i.e</a:t>
            </a:r>
            <a:r>
              <a:rPr lang="en-US" sz="2400" dirty="0" err="1" smtClean="0">
                <a:solidFill>
                  <a:schemeClr val="tx1"/>
                </a:solidFill>
              </a:rPr>
              <a:t>.,bank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customers) to perform basic financial </a:t>
            </a:r>
            <a:r>
              <a:rPr lang="en-US" sz="2400" dirty="0" smtClean="0">
                <a:solidFill>
                  <a:schemeClr val="tx1"/>
                </a:solidFill>
              </a:rPr>
              <a:t>transactions.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Each </a:t>
            </a:r>
            <a:r>
              <a:rPr lang="en-US" sz="2400" dirty="0">
                <a:solidFill>
                  <a:schemeClr val="tx1"/>
                </a:solidFill>
              </a:rPr>
              <a:t>user can </a:t>
            </a:r>
            <a:r>
              <a:rPr lang="en-US" sz="2400" dirty="0" smtClean="0">
                <a:solidFill>
                  <a:schemeClr val="tx1"/>
                </a:solidFill>
              </a:rPr>
              <a:t>have only </a:t>
            </a:r>
            <a:r>
              <a:rPr lang="en-US" sz="2400" dirty="0">
                <a:solidFill>
                  <a:schemeClr val="tx1"/>
                </a:solidFill>
              </a:rPr>
              <a:t>one account at the bank.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ATM </a:t>
            </a:r>
            <a:r>
              <a:rPr lang="en-US" sz="2400" dirty="0">
                <a:solidFill>
                  <a:schemeClr val="tx1"/>
                </a:solidFill>
              </a:rPr>
              <a:t>users should be able to view their account </a:t>
            </a:r>
            <a:r>
              <a:rPr lang="en-US" sz="2400" dirty="0" smtClean="0">
                <a:solidFill>
                  <a:schemeClr val="tx1"/>
                </a:solidFill>
              </a:rPr>
              <a:t>balance, withdraw </a:t>
            </a:r>
            <a:r>
              <a:rPr lang="en-US" sz="2400" dirty="0">
                <a:solidFill>
                  <a:schemeClr val="tx1"/>
                </a:solidFill>
              </a:rPr>
              <a:t>cash (i.e., take money out of an account) and deposit funds (i.e., place </a:t>
            </a:r>
            <a:r>
              <a:rPr lang="en-US" sz="2400" dirty="0" smtClean="0">
                <a:solidFill>
                  <a:schemeClr val="tx1"/>
                </a:solidFill>
              </a:rPr>
              <a:t>money into </a:t>
            </a:r>
            <a:r>
              <a:rPr lang="en-US" sz="2400" dirty="0">
                <a:solidFill>
                  <a:schemeClr val="tx1"/>
                </a:solidFill>
              </a:rPr>
              <a:t>an account).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9202" y="2442951"/>
            <a:ext cx="2899216" cy="1897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US" sz="2800" dirty="0" smtClean="0"/>
              <a:t>Communication Diagram</a:t>
            </a:r>
            <a:endParaRPr lang="en-US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60" y="871013"/>
            <a:ext cx="7732827" cy="50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46993" y="750625"/>
            <a:ext cx="4577892" cy="450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US" sz="2800" dirty="0"/>
              <a:t>C</a:t>
            </a:r>
            <a:r>
              <a:rPr lang="en-US" sz="2800" dirty="0" smtClean="0"/>
              <a:t>ollaborations in ATM system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13233"/>
              </p:ext>
            </p:extLst>
          </p:nvPr>
        </p:nvGraphicFramePr>
        <p:xfrm>
          <a:off x="2045648" y="1702304"/>
          <a:ext cx="7808036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328"/>
                <a:gridCol w="2784144"/>
                <a:gridCol w="2961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of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the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an object of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displayMessage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getInput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authenticateUser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execute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execute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Screen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Keypad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BankDatabase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BalanceInquiry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Withdrawal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BalanceInquiry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getAvailableBalance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getTotalBalance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displayMessage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BankDatabase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BankDatabase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Withdraw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displayMessage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getInput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getAvailableBalance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isSufficientCashAvailabl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debit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dispenseCash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Screen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Keypad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BankDatabase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CashDispenser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BankDatabase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CashDispenser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3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46993" y="750625"/>
            <a:ext cx="4577892" cy="450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US" sz="2800" dirty="0"/>
              <a:t>C</a:t>
            </a:r>
            <a:r>
              <a:rPr lang="en-US" sz="2800" dirty="0" smtClean="0"/>
              <a:t>ollaborations in ATM system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27179"/>
              </p:ext>
            </p:extLst>
          </p:nvPr>
        </p:nvGraphicFramePr>
        <p:xfrm>
          <a:off x="2045648" y="1702304"/>
          <a:ext cx="7808036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328"/>
                <a:gridCol w="2784144"/>
                <a:gridCol w="2961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of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the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an object of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displayMessage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getInput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isEnvelopeReceived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Screen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Keypad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DepositSlot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BankDatabase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BankDatabase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validatePIN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getAvailableBalance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getTotalBalance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debit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Account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Account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Account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Account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7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9202" y="2442951"/>
            <a:ext cx="2899216" cy="1897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US" sz="2800" dirty="0" smtClean="0"/>
              <a:t>Sequence Diagram</a:t>
            </a: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24" y="309797"/>
            <a:ext cx="6157948" cy="64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192" y="1675523"/>
            <a:ext cx="7075201" cy="1159292"/>
          </a:xfrm>
          <a:noFill/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Incorporating inheritance &amp; polymorphism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8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9201" y="1146413"/>
            <a:ext cx="4072923" cy="1897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Incorporating inheritance &amp; polymorphism</a:t>
            </a:r>
            <a:endParaRPr lang="en-US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20" y="2811438"/>
            <a:ext cx="8166034" cy="32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80" y="582209"/>
            <a:ext cx="7596297" cy="59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</a:t>
            </a:r>
            <a:r>
              <a:rPr lang="en-US" sz="4400" b="1" smtClean="0"/>
              <a:t>A GOOD </a:t>
            </a:r>
            <a:r>
              <a:rPr lang="en-US" sz="4400" b="1" dirty="0" smtClean="0"/>
              <a:t>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Requirement Document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4150" y="2101756"/>
            <a:ext cx="4531056" cy="391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user interface of the automated teller machine </a:t>
            </a:r>
            <a:r>
              <a:rPr lang="en-US" sz="2400" dirty="0" smtClean="0">
                <a:solidFill>
                  <a:schemeClr val="tx1"/>
                </a:solidFill>
              </a:rPr>
              <a:t>contains</a:t>
            </a:r>
          </a:p>
          <a:p>
            <a:pPr lvl="1" algn="just">
              <a:lnSpc>
                <a:spcPct val="130000"/>
              </a:lnSpc>
            </a:pPr>
            <a:r>
              <a:rPr lang="en-US" sz="2100" dirty="0" smtClean="0"/>
              <a:t>A </a:t>
            </a:r>
            <a:r>
              <a:rPr lang="en-US" sz="2100" dirty="0"/>
              <a:t>screen that displays messages to the user </a:t>
            </a:r>
          </a:p>
          <a:p>
            <a:pPr lvl="1" algn="just">
              <a:lnSpc>
                <a:spcPct val="130000"/>
              </a:lnSpc>
            </a:pPr>
            <a:r>
              <a:rPr lang="en-US" sz="2100" dirty="0"/>
              <a:t>A</a:t>
            </a:r>
            <a:r>
              <a:rPr lang="en-US" sz="2100" dirty="0" smtClean="0"/>
              <a:t> </a:t>
            </a:r>
            <a:r>
              <a:rPr lang="en-US" sz="2100" dirty="0"/>
              <a:t>keypad that receives numeric input from the user </a:t>
            </a:r>
          </a:p>
          <a:p>
            <a:pPr lvl="1" algn="just">
              <a:lnSpc>
                <a:spcPct val="130000"/>
              </a:lnSpc>
            </a:pPr>
            <a:r>
              <a:rPr lang="en-US" sz="2100" dirty="0"/>
              <a:t>A</a:t>
            </a:r>
            <a:r>
              <a:rPr lang="en-US" sz="2100" dirty="0" smtClean="0"/>
              <a:t> </a:t>
            </a:r>
            <a:r>
              <a:rPr lang="en-US" sz="2100" dirty="0"/>
              <a:t>cash dispenser that dispenses cash to the user and </a:t>
            </a:r>
          </a:p>
          <a:p>
            <a:pPr lvl="1" algn="just">
              <a:lnSpc>
                <a:spcPct val="130000"/>
              </a:lnSpc>
            </a:pPr>
            <a:r>
              <a:rPr lang="en-US" sz="2100" dirty="0"/>
              <a:t>A</a:t>
            </a:r>
            <a:r>
              <a:rPr lang="en-US" sz="2100" dirty="0" smtClean="0"/>
              <a:t> </a:t>
            </a:r>
            <a:r>
              <a:rPr lang="en-US" sz="2100" dirty="0"/>
              <a:t>deposit slot that receives deposit envelopes from the user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6" y="2440259"/>
            <a:ext cx="6759867" cy="37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Requirement Document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4150" y="2101756"/>
            <a:ext cx="10426890" cy="43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000" dirty="0">
                <a:solidFill>
                  <a:schemeClr val="tx1"/>
                </a:solidFill>
              </a:rPr>
              <a:t>The bank wants you to develop software to perform the financial transactions </a:t>
            </a:r>
            <a:r>
              <a:rPr lang="en-US" sz="2000" dirty="0" smtClean="0">
                <a:solidFill>
                  <a:schemeClr val="tx1"/>
                </a:solidFill>
              </a:rPr>
              <a:t>initiated </a:t>
            </a:r>
            <a:r>
              <a:rPr lang="en-US" sz="2000" dirty="0">
                <a:solidFill>
                  <a:schemeClr val="tx1"/>
                </a:solidFill>
              </a:rPr>
              <a:t>by bank customers through the ATM. The bank will integrate the software with </a:t>
            </a:r>
            <a:r>
              <a:rPr lang="en-US" sz="2000" dirty="0" smtClean="0">
                <a:solidFill>
                  <a:schemeClr val="tx1"/>
                </a:solidFill>
              </a:rPr>
              <a:t>the ATM’s </a:t>
            </a:r>
            <a:r>
              <a:rPr lang="en-US" sz="2000" dirty="0">
                <a:solidFill>
                  <a:schemeClr val="tx1"/>
                </a:solidFill>
              </a:rPr>
              <a:t>hardware at a later time.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software should encapsulate the functionality of </a:t>
            </a:r>
            <a:r>
              <a:rPr lang="en-US" sz="2000" dirty="0" smtClean="0">
                <a:solidFill>
                  <a:schemeClr val="tx1"/>
                </a:solidFill>
              </a:rPr>
              <a:t>the hardware </a:t>
            </a:r>
            <a:r>
              <a:rPr lang="en-US" sz="2000" dirty="0">
                <a:solidFill>
                  <a:schemeClr val="tx1"/>
                </a:solidFill>
              </a:rPr>
              <a:t>devices (e.g., cash dispenser, deposit slot) within software components, but </a:t>
            </a:r>
            <a:r>
              <a:rPr lang="en-US" sz="2000" dirty="0" smtClean="0">
                <a:solidFill>
                  <a:schemeClr val="tx1"/>
                </a:solidFill>
              </a:rPr>
              <a:t>it need </a:t>
            </a:r>
            <a:r>
              <a:rPr lang="en-US" sz="2000" dirty="0">
                <a:solidFill>
                  <a:schemeClr val="tx1"/>
                </a:solidFill>
              </a:rPr>
              <a:t>not concern itself with how these devices perform their duties.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 algn="just">
              <a:lnSpc>
                <a:spcPct val="13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The </a:t>
            </a:r>
            <a:r>
              <a:rPr lang="en-US" sz="1700" dirty="0">
                <a:solidFill>
                  <a:schemeClr val="tx1"/>
                </a:solidFill>
              </a:rPr>
              <a:t>ATM </a:t>
            </a:r>
            <a:r>
              <a:rPr lang="en-US" sz="1700" dirty="0" smtClean="0">
                <a:solidFill>
                  <a:schemeClr val="tx1"/>
                </a:solidFill>
              </a:rPr>
              <a:t>hardware has </a:t>
            </a:r>
            <a:r>
              <a:rPr lang="en-US" sz="1700" dirty="0">
                <a:solidFill>
                  <a:schemeClr val="tx1"/>
                </a:solidFill>
              </a:rPr>
              <a:t>not been developed yet, so instead of writing your software to run on the ATM, </a:t>
            </a:r>
            <a:r>
              <a:rPr lang="en-US" sz="1700" dirty="0" smtClean="0">
                <a:solidFill>
                  <a:schemeClr val="tx1"/>
                </a:solidFill>
              </a:rPr>
              <a:t>you should </a:t>
            </a:r>
            <a:r>
              <a:rPr lang="en-US" sz="1700" dirty="0">
                <a:solidFill>
                  <a:schemeClr val="tx1"/>
                </a:solidFill>
              </a:rPr>
              <a:t>develop a first version to run on a personal computer. 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2" algn="just">
              <a:lnSpc>
                <a:spcPct val="13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This </a:t>
            </a:r>
            <a:r>
              <a:rPr lang="en-US" sz="1700" dirty="0">
                <a:solidFill>
                  <a:schemeClr val="tx1"/>
                </a:solidFill>
              </a:rPr>
              <a:t>version should use </a:t>
            </a:r>
            <a:r>
              <a:rPr lang="en-US" sz="1700" dirty="0" smtClean="0">
                <a:solidFill>
                  <a:schemeClr val="tx1"/>
                </a:solidFill>
              </a:rPr>
              <a:t>the computer’s </a:t>
            </a:r>
            <a:r>
              <a:rPr lang="en-US" sz="1700" dirty="0">
                <a:solidFill>
                  <a:schemeClr val="tx1"/>
                </a:solidFill>
              </a:rPr>
              <a:t>monitor to simulate the ATM’s screen, and the computer’s keyboard to </a:t>
            </a:r>
            <a:r>
              <a:rPr lang="en-US" sz="1700" dirty="0" smtClean="0">
                <a:solidFill>
                  <a:schemeClr val="tx1"/>
                </a:solidFill>
              </a:rPr>
              <a:t>simulate </a:t>
            </a:r>
            <a:r>
              <a:rPr lang="en-US" sz="1700" dirty="0">
                <a:solidFill>
                  <a:schemeClr val="tx1"/>
                </a:solidFill>
              </a:rPr>
              <a:t>the ATM’s keypad</a:t>
            </a:r>
            <a:r>
              <a:rPr lang="en-US" sz="1700" dirty="0" smtClean="0">
                <a:solidFill>
                  <a:schemeClr val="tx1"/>
                </a:solidFill>
              </a:rPr>
              <a:t>.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Requirement Document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4150" y="2101756"/>
            <a:ext cx="10426890" cy="43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chemeClr val="tx1"/>
                </a:solidFill>
              </a:rPr>
              <a:t>An ATM session consists of authenticating a user (i.e., proving the user’s </a:t>
            </a:r>
            <a:r>
              <a:rPr lang="en-US" sz="2400" dirty="0" smtClean="0">
                <a:solidFill>
                  <a:schemeClr val="tx1"/>
                </a:solidFill>
              </a:rPr>
              <a:t>identity)based </a:t>
            </a:r>
            <a:r>
              <a:rPr lang="en-US" sz="2400" dirty="0">
                <a:solidFill>
                  <a:schemeClr val="tx1"/>
                </a:solidFill>
              </a:rPr>
              <a:t>on an account number and personal identification number (PIN), followed by </a:t>
            </a:r>
            <a:r>
              <a:rPr lang="en-US" sz="2400" dirty="0" smtClean="0">
                <a:solidFill>
                  <a:schemeClr val="tx1"/>
                </a:solidFill>
              </a:rPr>
              <a:t>creating </a:t>
            </a:r>
            <a:r>
              <a:rPr lang="en-US" sz="2400" dirty="0">
                <a:solidFill>
                  <a:schemeClr val="tx1"/>
                </a:solidFill>
              </a:rPr>
              <a:t>and executing financial transactions.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authenticate a user and perform </a:t>
            </a:r>
            <a:r>
              <a:rPr lang="en-US" sz="2400" dirty="0" smtClean="0">
                <a:solidFill>
                  <a:schemeClr val="tx1"/>
                </a:solidFill>
              </a:rPr>
              <a:t>transactions</a:t>
            </a:r>
            <a:r>
              <a:rPr lang="en-US" sz="2400" dirty="0">
                <a:solidFill>
                  <a:schemeClr val="tx1"/>
                </a:solidFill>
              </a:rPr>
              <a:t>, the ATM must interact with the bank’s account information database (i.e., </a:t>
            </a:r>
            <a:r>
              <a:rPr lang="en-US" sz="2400" dirty="0" smtClean="0">
                <a:solidFill>
                  <a:schemeClr val="tx1"/>
                </a:solidFill>
              </a:rPr>
              <a:t>an organized </a:t>
            </a:r>
            <a:r>
              <a:rPr lang="en-US" sz="2400" dirty="0">
                <a:solidFill>
                  <a:schemeClr val="tx1"/>
                </a:solidFill>
              </a:rPr>
              <a:t>collection of data stored on a </a:t>
            </a:r>
            <a:r>
              <a:rPr lang="en-US" sz="2400" dirty="0" smtClean="0">
                <a:solidFill>
                  <a:schemeClr val="tx1"/>
                </a:solidFill>
              </a:rPr>
              <a:t>computer. For </a:t>
            </a:r>
            <a:r>
              <a:rPr lang="en-US" sz="2400" dirty="0">
                <a:solidFill>
                  <a:schemeClr val="tx1"/>
                </a:solidFill>
              </a:rPr>
              <a:t>each bank account, the database stores an account number, a PIN and </a:t>
            </a:r>
            <a:r>
              <a:rPr lang="en-US" sz="2400" dirty="0" smtClean="0">
                <a:solidFill>
                  <a:schemeClr val="tx1"/>
                </a:solidFill>
              </a:rPr>
              <a:t>a balance </a:t>
            </a:r>
            <a:r>
              <a:rPr lang="en-US" sz="2400" dirty="0">
                <a:solidFill>
                  <a:schemeClr val="tx1"/>
                </a:solidFill>
              </a:rPr>
              <a:t>indicating the amount of money in the account.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 algn="just">
              <a:lnSpc>
                <a:spcPct val="13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[</a:t>
            </a:r>
            <a:r>
              <a:rPr lang="en-US" sz="2000" dirty="0">
                <a:solidFill>
                  <a:schemeClr val="tx1"/>
                </a:solidFill>
              </a:rPr>
              <a:t>Note: We assume that the </a:t>
            </a:r>
            <a:r>
              <a:rPr lang="en-US" sz="2000" dirty="0" smtClean="0">
                <a:solidFill>
                  <a:schemeClr val="tx1"/>
                </a:solidFill>
              </a:rPr>
              <a:t>bank plans </a:t>
            </a:r>
            <a:r>
              <a:rPr lang="en-US" sz="2000" dirty="0">
                <a:solidFill>
                  <a:schemeClr val="tx1"/>
                </a:solidFill>
              </a:rPr>
              <a:t>to build only one ATM, so we need not worry about multiple ATMs accessing </a:t>
            </a:r>
            <a:r>
              <a:rPr lang="en-US" sz="2000" dirty="0" smtClean="0">
                <a:solidFill>
                  <a:schemeClr val="tx1"/>
                </a:solidFill>
              </a:rPr>
              <a:t>this database </a:t>
            </a:r>
            <a:r>
              <a:rPr lang="en-US" sz="2000" dirty="0">
                <a:solidFill>
                  <a:schemeClr val="tx1"/>
                </a:solidFill>
              </a:rPr>
              <a:t>at the same </a:t>
            </a:r>
            <a:r>
              <a:rPr lang="en-US" sz="2000" dirty="0" smtClean="0">
                <a:solidFill>
                  <a:schemeClr val="tx1"/>
                </a:solidFill>
              </a:rPr>
              <a:t>time].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Furthermore</a:t>
            </a:r>
            <a:r>
              <a:rPr lang="en-US" sz="2400" dirty="0">
                <a:solidFill>
                  <a:schemeClr val="tx1"/>
                </a:solidFill>
              </a:rPr>
              <a:t>, we assume that the bank does not make </a:t>
            </a:r>
            <a:r>
              <a:rPr lang="en-US" sz="2400" dirty="0" smtClean="0">
                <a:solidFill>
                  <a:schemeClr val="tx1"/>
                </a:solidFill>
              </a:rPr>
              <a:t>any changes </a:t>
            </a:r>
            <a:r>
              <a:rPr lang="en-US" sz="2400" dirty="0">
                <a:solidFill>
                  <a:schemeClr val="tx1"/>
                </a:solidFill>
              </a:rPr>
              <a:t>to the information in the database while a user is accessing the </a:t>
            </a:r>
            <a:r>
              <a:rPr lang="en-US" sz="2400" dirty="0" smtClean="0">
                <a:solidFill>
                  <a:schemeClr val="tx1"/>
                </a:solidFill>
              </a:rPr>
              <a:t>ATM.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Requirement Document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3082" y="2101756"/>
            <a:ext cx="6045958" cy="4380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US" sz="2900" dirty="0">
                <a:solidFill>
                  <a:schemeClr val="tx1"/>
                </a:solidFill>
              </a:rPr>
              <a:t>Upon first approaching the ATM (assuming no one is currently using it), the </a:t>
            </a:r>
            <a:r>
              <a:rPr lang="en-US" sz="2900" dirty="0" smtClean="0">
                <a:solidFill>
                  <a:schemeClr val="tx1"/>
                </a:solidFill>
              </a:rPr>
              <a:t>user should </a:t>
            </a:r>
            <a:r>
              <a:rPr lang="en-US" sz="2900" dirty="0">
                <a:solidFill>
                  <a:schemeClr val="tx1"/>
                </a:solidFill>
              </a:rPr>
              <a:t>experience the following sequence of </a:t>
            </a:r>
            <a:r>
              <a:rPr lang="en-US" sz="2900" dirty="0" smtClean="0">
                <a:solidFill>
                  <a:schemeClr val="tx1"/>
                </a:solidFill>
              </a:rPr>
              <a:t>events.</a:t>
            </a:r>
          </a:p>
          <a:p>
            <a:pPr algn="just">
              <a:lnSpc>
                <a:spcPct val="130000"/>
              </a:lnSpc>
            </a:pPr>
            <a:r>
              <a:rPr lang="en-US" sz="2500" dirty="0" smtClean="0">
                <a:solidFill>
                  <a:schemeClr val="tx1"/>
                </a:solidFill>
              </a:rPr>
              <a:t>1</a:t>
            </a:r>
            <a:r>
              <a:rPr lang="en-US" sz="2500" dirty="0">
                <a:solidFill>
                  <a:schemeClr val="tx1"/>
                </a:solidFill>
              </a:rPr>
              <a:t>. The screen displays Welcome! and prompts the user to enter an account number.</a:t>
            </a:r>
          </a:p>
          <a:p>
            <a:pPr algn="just">
              <a:lnSpc>
                <a:spcPct val="130000"/>
              </a:lnSpc>
            </a:pPr>
            <a:r>
              <a:rPr lang="en-US" sz="2500" dirty="0">
                <a:solidFill>
                  <a:schemeClr val="tx1"/>
                </a:solidFill>
              </a:rPr>
              <a:t>2. The user enters a five-digit account number using the keypad.</a:t>
            </a:r>
          </a:p>
          <a:p>
            <a:pPr algn="just">
              <a:lnSpc>
                <a:spcPct val="130000"/>
              </a:lnSpc>
            </a:pPr>
            <a:r>
              <a:rPr lang="en-US" sz="2500" dirty="0">
                <a:solidFill>
                  <a:schemeClr val="tx1"/>
                </a:solidFill>
              </a:rPr>
              <a:t>3. The screen prompts the user to enter the PIN (personal identification number)</a:t>
            </a:r>
          </a:p>
          <a:p>
            <a:pPr algn="just">
              <a:lnSpc>
                <a:spcPct val="130000"/>
              </a:lnSpc>
            </a:pPr>
            <a:r>
              <a:rPr lang="en-US" sz="2500" dirty="0">
                <a:solidFill>
                  <a:schemeClr val="tx1"/>
                </a:solidFill>
              </a:rPr>
              <a:t>associated with the specified account number.</a:t>
            </a:r>
          </a:p>
          <a:p>
            <a:pPr algn="just">
              <a:lnSpc>
                <a:spcPct val="130000"/>
              </a:lnSpc>
            </a:pPr>
            <a:r>
              <a:rPr lang="en-US" sz="2500" dirty="0">
                <a:solidFill>
                  <a:schemeClr val="tx1"/>
                </a:solidFill>
              </a:rPr>
              <a:t>4. The user enters a five-digit PIN using the keypad</a:t>
            </a:r>
            <a:r>
              <a:rPr lang="en-US" sz="2500" dirty="0" smtClean="0">
                <a:solidFill>
                  <a:schemeClr val="tx1"/>
                </a:solidFill>
              </a:rPr>
              <a:t>.</a:t>
            </a:r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2834650"/>
            <a:ext cx="5087385" cy="31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0646" y="941696"/>
            <a:ext cx="5369462" cy="76427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Requirement Document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434" y="3207223"/>
            <a:ext cx="5363569" cy="2129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500" dirty="0" smtClean="0">
                <a:solidFill>
                  <a:schemeClr val="tx1"/>
                </a:solidFill>
              </a:rPr>
              <a:t>5</a:t>
            </a:r>
            <a:r>
              <a:rPr lang="en-US" sz="2500" dirty="0">
                <a:solidFill>
                  <a:schemeClr val="tx1"/>
                </a:solidFill>
              </a:rPr>
              <a:t>. If the user enters a valid account number and the correct PIN for that </a:t>
            </a:r>
            <a:r>
              <a:rPr lang="en-US" sz="2500" dirty="0" smtClean="0">
                <a:solidFill>
                  <a:schemeClr val="tx1"/>
                </a:solidFill>
              </a:rPr>
              <a:t>account, the </a:t>
            </a:r>
            <a:r>
              <a:rPr lang="en-US" sz="2500" dirty="0">
                <a:solidFill>
                  <a:schemeClr val="tx1"/>
                </a:solidFill>
              </a:rPr>
              <a:t>screen displays the main </a:t>
            </a:r>
            <a:r>
              <a:rPr lang="en-US" sz="2500" dirty="0" smtClean="0">
                <a:solidFill>
                  <a:schemeClr val="tx1"/>
                </a:solidFill>
              </a:rPr>
              <a:t>menu. </a:t>
            </a:r>
            <a:r>
              <a:rPr lang="en-US" sz="2500" dirty="0">
                <a:solidFill>
                  <a:schemeClr val="tx1"/>
                </a:solidFill>
              </a:rPr>
              <a:t>If the user enters an invalid </a:t>
            </a:r>
            <a:r>
              <a:rPr lang="en-US" sz="2500" dirty="0" smtClean="0">
                <a:solidFill>
                  <a:schemeClr val="tx1"/>
                </a:solidFill>
              </a:rPr>
              <a:t>account </a:t>
            </a:r>
            <a:r>
              <a:rPr lang="en-US" sz="2500" dirty="0">
                <a:solidFill>
                  <a:schemeClr val="tx1"/>
                </a:solidFill>
              </a:rPr>
              <a:t>number or an incorrect PIN, the screen displays an appropriate </a:t>
            </a:r>
            <a:r>
              <a:rPr lang="en-US" sz="2500" dirty="0" smtClean="0">
                <a:solidFill>
                  <a:schemeClr val="tx1"/>
                </a:solidFill>
              </a:rPr>
              <a:t>message, then </a:t>
            </a:r>
            <a:r>
              <a:rPr lang="en-US" sz="2500" dirty="0">
                <a:solidFill>
                  <a:schemeClr val="tx1"/>
                </a:solidFill>
              </a:rPr>
              <a:t>the ATM returns to Step 1 to restart the authentication </a:t>
            </a:r>
            <a:r>
              <a:rPr lang="en-US" sz="2500" dirty="0" smtClean="0">
                <a:solidFill>
                  <a:schemeClr val="tx1"/>
                </a:solidFill>
              </a:rPr>
              <a:t>process.</a:t>
            </a:r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69" y="2101755"/>
            <a:ext cx="6064155" cy="47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1776</TotalTime>
  <Words>2110</Words>
  <Application>Microsoft Office PowerPoint</Application>
  <PresentationFormat>Widescreen</PresentationFormat>
  <Paragraphs>223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Gill Sans MT</vt:lpstr>
      <vt:lpstr>Wingdings</vt:lpstr>
      <vt:lpstr>Wingdings 2</vt:lpstr>
      <vt:lpstr>Dividend</vt:lpstr>
      <vt:lpstr>SOFTWARE Design &amp; Analysis (Week-5)</vt:lpstr>
      <vt:lpstr>Agenda of week # 5</vt:lpstr>
      <vt:lpstr>Examining the requirement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Analyzing Atm system</vt:lpstr>
      <vt:lpstr>PowerPoint Presentation</vt:lpstr>
      <vt:lpstr>PowerPoint Presentation</vt:lpstr>
      <vt:lpstr>designing Atm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Identifying classes in a requirement document</vt:lpstr>
      <vt:lpstr>PowerPoint Presentation</vt:lpstr>
      <vt:lpstr>PowerPoint Presentation</vt:lpstr>
      <vt:lpstr>Modeling classes</vt:lpstr>
      <vt:lpstr>PowerPoint Presentation</vt:lpstr>
      <vt:lpstr>PowerPoint Presentation</vt:lpstr>
      <vt:lpstr>identifying class attributes</vt:lpstr>
      <vt:lpstr>PowerPoint Presentation</vt:lpstr>
      <vt:lpstr>PowerPoint Presentation</vt:lpstr>
      <vt:lpstr>Identifying objects states &amp; activities</vt:lpstr>
      <vt:lpstr>PowerPoint Presentation</vt:lpstr>
      <vt:lpstr>PowerPoint Presentation</vt:lpstr>
      <vt:lpstr>PowerPoint Presentation</vt:lpstr>
      <vt:lpstr>Identifying class operations</vt:lpstr>
      <vt:lpstr>PowerPoint Presentation</vt:lpstr>
      <vt:lpstr>PowerPoint Presentation</vt:lpstr>
      <vt:lpstr>Collaboration among objects</vt:lpstr>
      <vt:lpstr>PowerPoint Presentation</vt:lpstr>
      <vt:lpstr>PowerPoint Presentation</vt:lpstr>
      <vt:lpstr>PowerPoint Presentation</vt:lpstr>
      <vt:lpstr>PowerPoint Presentation</vt:lpstr>
      <vt:lpstr>Incorporating inheritance &amp; polymorphism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249</cp:revision>
  <dcterms:created xsi:type="dcterms:W3CDTF">2021-02-17T13:59:14Z</dcterms:created>
  <dcterms:modified xsi:type="dcterms:W3CDTF">2021-10-13T10:04:46Z</dcterms:modified>
</cp:coreProperties>
</file>