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8"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2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25-Oct-21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25-Oct-21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25-Oct-21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25-Oct-21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25-Oct-21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25-Oct-21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25-Oct-21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25-Oct-21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25-Oct-21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(Week-7)</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319" y="1388921"/>
            <a:ext cx="7997588" cy="1475013"/>
          </a:xfrm>
        </p:spPr>
        <p:txBody>
          <a:bodyPr/>
          <a:lstStyle/>
          <a:p>
            <a:r>
              <a:rPr lang="en-US" dirty="0"/>
              <a:t>J</a:t>
            </a:r>
            <a:r>
              <a:rPr lang="en-US" dirty="0" smtClean="0"/>
              <a:t>ava </a:t>
            </a:r>
            <a:r>
              <a:rPr lang="en-US" dirty="0"/>
              <a:t>V</a:t>
            </a:r>
            <a:r>
              <a:rPr lang="en-US" dirty="0" smtClean="0"/>
              <a:t>irtual Machine</a:t>
            </a:r>
            <a:endParaRPr lang="en-US" dirty="0"/>
          </a:p>
        </p:txBody>
      </p:sp>
    </p:spTree>
    <p:extLst>
      <p:ext uri="{BB962C8B-B14F-4D97-AF65-F5344CB8AC3E}">
        <p14:creationId xmlns:p14="http://schemas.microsoft.com/office/powerpoint/2010/main" val="853380419"/>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4294967295"/>
          </p:nvPr>
        </p:nvSpPr>
        <p:spPr>
          <a:xfrm>
            <a:off x="1064525" y="1309925"/>
            <a:ext cx="9904413" cy="4456112"/>
          </a:xfrm>
        </p:spPr>
        <p:txBody>
          <a:bodyPr/>
          <a:lstStyle/>
          <a:p>
            <a:pPr eaLnBrk="1" hangingPunct="1">
              <a:buFontTx/>
              <a:buNone/>
            </a:pPr>
            <a:r>
              <a:rPr lang="en-US" sz="2400" dirty="0" smtClean="0">
                <a:latin typeface="Calibri" panose="020F0502020204030204" pitchFamily="34" charset="0"/>
                <a:cs typeface="Calibri" panose="020F0502020204030204" pitchFamily="34" charset="0"/>
              </a:rPr>
              <a:t>    When </a:t>
            </a:r>
            <a:r>
              <a:rPr lang="en-US" sz="2400" dirty="0">
                <a:latin typeface="Calibri" panose="020F0502020204030204" pitchFamily="34" charset="0"/>
                <a:cs typeface="Calibri" panose="020F0502020204030204" pitchFamily="34" charset="0"/>
              </a:rPr>
              <a:t>you write a program in C++ it is known as source code.</a:t>
            </a:r>
          </a:p>
          <a:p>
            <a:pPr eaLnBrk="1" hangingPunct="1">
              <a:buFontTx/>
              <a:buNone/>
            </a:pPr>
            <a:endParaRPr lang="en-US" sz="1400"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The C++ compiler converts this source code into the machine code of underlying system (e.g. Windows).</a:t>
            </a:r>
          </a:p>
          <a:p>
            <a:pPr eaLnBrk="1" hangingPunct="1">
              <a:buFontTx/>
              <a:buNone/>
            </a:pPr>
            <a:endParaRPr lang="en-US" sz="1400" dirty="0">
              <a:latin typeface="Calibri" panose="020F0502020204030204" pitchFamily="34" charset="0"/>
              <a:cs typeface="Calibri" panose="020F0502020204030204" pitchFamily="34" charset="0"/>
            </a:endParaRPr>
          </a:p>
          <a:p>
            <a:pPr algn="just" eaLnBrk="1" hangingPunct="1">
              <a:buFontTx/>
              <a:buNone/>
            </a:pPr>
            <a:r>
              <a:rPr lang="en-US" sz="2400" dirty="0">
                <a:latin typeface="Calibri" panose="020F0502020204030204" pitchFamily="34" charset="0"/>
                <a:cs typeface="Calibri" panose="020F0502020204030204" pitchFamily="34" charset="0"/>
              </a:rPr>
              <a:t>	If you want to run that code on Linux or on some other operating system you need to recompile it based on the desired compiler. </a:t>
            </a:r>
          </a:p>
          <a:p>
            <a:pPr algn="just" eaLnBrk="1" hangingPunct="1">
              <a:buFontTx/>
              <a:buNone/>
            </a:pPr>
            <a:endParaRPr lang="en-US" sz="1400" dirty="0">
              <a:latin typeface="Calibri" panose="020F0502020204030204" pitchFamily="34" charset="0"/>
              <a:cs typeface="Calibri" panose="020F0502020204030204" pitchFamily="34" charset="0"/>
            </a:endParaRPr>
          </a:p>
          <a:p>
            <a:pPr algn="just" eaLnBrk="1" hangingPunct="1">
              <a:buFontTx/>
              <a:buNone/>
            </a:pPr>
            <a:r>
              <a:rPr lang="en-US" sz="2400" dirty="0">
                <a:latin typeface="Calibri" panose="020F0502020204030204" pitchFamily="34" charset="0"/>
                <a:cs typeface="Calibri" panose="020F0502020204030204" pitchFamily="34" charset="0"/>
              </a:rPr>
              <a:t>	Due to the difference in compilers, sometimes you need to modify your code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5849782"/>
      </p:ext>
    </p:extLst>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1451212" y="1392665"/>
            <a:ext cx="9144000" cy="3989387"/>
          </a:xfrm>
        </p:spPr>
        <p:txBody>
          <a:bodyPr>
            <a:normAutofit/>
          </a:bodyPr>
          <a:lstStyle/>
          <a:p>
            <a:pPr>
              <a:buFontTx/>
              <a:buNone/>
            </a:pPr>
            <a:endParaRPr lang="en-US" sz="2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Java has the concept of WORA(Write Once Run Anywhere). </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Java compiler does not compile source code for underlying hardware.</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Java compiler compiles a code for system software JVM known as byte code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091667"/>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4294967295"/>
          </p:nvPr>
        </p:nvSpPr>
        <p:spPr>
          <a:xfrm>
            <a:off x="1628633" y="1447326"/>
            <a:ext cx="9144000" cy="4475163"/>
          </a:xfrm>
        </p:spPr>
        <p:txBody>
          <a:bodyPr/>
          <a:lstStyle/>
          <a:p>
            <a:pPr>
              <a:buFontTx/>
              <a:buNone/>
            </a:pPr>
            <a:endParaRPr lang="en-US" sz="12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The difference with Java is that it uses byte code - a special type of machine code. </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The  JVM executes  Java  byte codes,  so  Java  byte codes  can  be  thought  of  as  the machine language. </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JVM are available for almost all operating systems.</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Java byte code is executed by using any operating system’s JVM.  Thus achieve portability</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193743"/>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4294967295"/>
          </p:nvPr>
        </p:nvSpPr>
        <p:spPr>
          <a:xfrm>
            <a:off x="1555845" y="586854"/>
            <a:ext cx="9144000" cy="5813198"/>
          </a:xfrm>
        </p:spPr>
        <p:txBody>
          <a:bodyPr/>
          <a:lstStyle/>
          <a:p>
            <a:pPr lvl="8" algn="ctr">
              <a:buFontTx/>
              <a:buNone/>
            </a:pPr>
            <a:endParaRPr lang="en-US" sz="2400" dirty="0"/>
          </a:p>
          <a:p>
            <a:pPr lvl="1" algn="ctr">
              <a:buFontTx/>
              <a:buNone/>
            </a:pPr>
            <a:r>
              <a:rPr lang="en-US" sz="2800" dirty="0"/>
              <a:t> </a:t>
            </a:r>
            <a:endParaRPr lang="en-US" sz="2800" dirty="0" smtClean="0"/>
          </a:p>
        </p:txBody>
      </p:sp>
      <p:sp>
        <p:nvSpPr>
          <p:cNvPr id="19" name="Rectangle 18"/>
          <p:cNvSpPr/>
          <p:nvPr/>
        </p:nvSpPr>
        <p:spPr>
          <a:xfrm>
            <a:off x="2057400" y="720770"/>
            <a:ext cx="1600200" cy="1143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Java Source Code</a:t>
            </a:r>
          </a:p>
        </p:txBody>
      </p:sp>
      <p:sp>
        <p:nvSpPr>
          <p:cNvPr id="20" name="Rectangle 19"/>
          <p:cNvSpPr/>
          <p:nvPr/>
        </p:nvSpPr>
        <p:spPr>
          <a:xfrm>
            <a:off x="4953000" y="1473245"/>
            <a:ext cx="1905000" cy="5334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Compiler</a:t>
            </a:r>
          </a:p>
        </p:txBody>
      </p:sp>
      <p:sp>
        <p:nvSpPr>
          <p:cNvPr id="21" name="Rectangle 20"/>
          <p:cNvSpPr/>
          <p:nvPr/>
        </p:nvSpPr>
        <p:spPr>
          <a:xfrm>
            <a:off x="8229600" y="792208"/>
            <a:ext cx="1600200" cy="1143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Byte Code</a:t>
            </a:r>
          </a:p>
        </p:txBody>
      </p:sp>
      <p:cxnSp>
        <p:nvCxnSpPr>
          <p:cNvPr id="22" name="Straight Arrow Connector 21"/>
          <p:cNvCxnSpPr/>
          <p:nvPr/>
        </p:nvCxnSpPr>
        <p:spPr>
          <a:xfrm>
            <a:off x="3657600" y="1035095"/>
            <a:ext cx="1295400" cy="6858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3" name="Straight Arrow Connector 22"/>
          <p:cNvCxnSpPr/>
          <p:nvPr/>
        </p:nvCxnSpPr>
        <p:spPr>
          <a:xfrm flipV="1">
            <a:off x="6858000" y="1106533"/>
            <a:ext cx="1371600" cy="6858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24" name="Rectangle 23"/>
          <p:cNvSpPr/>
          <p:nvPr/>
        </p:nvSpPr>
        <p:spPr>
          <a:xfrm>
            <a:off x="4191000" y="2682920"/>
            <a:ext cx="4114800" cy="6858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Java Virtual Machine</a:t>
            </a:r>
          </a:p>
        </p:txBody>
      </p:sp>
      <p:sp>
        <p:nvSpPr>
          <p:cNvPr id="25" name="Rectangle 24"/>
          <p:cNvSpPr/>
          <p:nvPr/>
        </p:nvSpPr>
        <p:spPr>
          <a:xfrm>
            <a:off x="1905000" y="4816520"/>
            <a:ext cx="1752600" cy="9144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Windows</a:t>
            </a:r>
          </a:p>
        </p:txBody>
      </p:sp>
      <p:sp>
        <p:nvSpPr>
          <p:cNvPr id="26" name="Rectangle 25"/>
          <p:cNvSpPr/>
          <p:nvPr/>
        </p:nvSpPr>
        <p:spPr>
          <a:xfrm>
            <a:off x="5024438" y="4816520"/>
            <a:ext cx="1752600" cy="9144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Macintosh</a:t>
            </a:r>
          </a:p>
        </p:txBody>
      </p:sp>
      <p:sp>
        <p:nvSpPr>
          <p:cNvPr id="27" name="Rectangle 26"/>
          <p:cNvSpPr/>
          <p:nvPr/>
        </p:nvSpPr>
        <p:spPr>
          <a:xfrm>
            <a:off x="8153400" y="4816520"/>
            <a:ext cx="1752600" cy="9144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2400" kern="0" dirty="0">
                <a:solidFill>
                  <a:sysClr val="window" lastClr="FFFFFF"/>
                </a:solidFill>
                <a:latin typeface="Calibri"/>
              </a:rPr>
              <a:t>Linux</a:t>
            </a:r>
          </a:p>
        </p:txBody>
      </p:sp>
      <p:cxnSp>
        <p:nvCxnSpPr>
          <p:cNvPr id="28" name="Straight Connector 27"/>
          <p:cNvCxnSpPr/>
          <p:nvPr/>
        </p:nvCxnSpPr>
        <p:spPr>
          <a:xfrm rot="5400000">
            <a:off x="8737601" y="2487659"/>
            <a:ext cx="982663" cy="20637"/>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9" name="Straight Arrow Connector 28"/>
          <p:cNvCxnSpPr/>
          <p:nvPr/>
        </p:nvCxnSpPr>
        <p:spPr>
          <a:xfrm rot="10800000">
            <a:off x="8382000" y="2987720"/>
            <a:ext cx="838200" cy="158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0" name="Straight Arrow Connector 29"/>
          <p:cNvCxnSpPr/>
          <p:nvPr/>
        </p:nvCxnSpPr>
        <p:spPr>
          <a:xfrm rot="10800000" flipV="1">
            <a:off x="2819400" y="3435396"/>
            <a:ext cx="1919288" cy="1228725"/>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1" name="Straight Arrow Connector 30"/>
          <p:cNvCxnSpPr/>
          <p:nvPr/>
        </p:nvCxnSpPr>
        <p:spPr>
          <a:xfrm flipH="1">
            <a:off x="5942014" y="3589361"/>
            <a:ext cx="8410" cy="1203347"/>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2" name="Straight Arrow Connector 31"/>
          <p:cNvCxnSpPr/>
          <p:nvPr/>
        </p:nvCxnSpPr>
        <p:spPr>
          <a:xfrm>
            <a:off x="7596188" y="3435396"/>
            <a:ext cx="1547812" cy="1228725"/>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045823492"/>
      </p:ext>
    </p:extLst>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1155511" y="2088107"/>
            <a:ext cx="9144000" cy="4221638"/>
          </a:xfrm>
        </p:spPr>
        <p:txBody>
          <a:bodyPr/>
          <a:lstStyle/>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2800" b="1" dirty="0" smtClean="0">
                <a:latin typeface="Calibri" panose="020F0502020204030204" pitchFamily="34" charset="0"/>
                <a:cs typeface="Calibri" panose="020F0502020204030204" pitchFamily="34" charset="0"/>
              </a:rPr>
              <a:t>Installation</a:t>
            </a:r>
          </a:p>
          <a:p>
            <a:pPr>
              <a:buFont typeface="Wingdings" pitchFamily="2" charset="2"/>
              <a:buChar char="Ø"/>
            </a:pPr>
            <a:r>
              <a:rPr lang="en-US" sz="2400" dirty="0" smtClean="0">
                <a:latin typeface="Calibri" panose="020F0502020204030204" pitchFamily="34" charset="0"/>
                <a:cs typeface="Calibri" panose="020F0502020204030204" pitchFamily="34" charset="0"/>
              </a:rPr>
              <a:t>www.oracle.com  ---</a:t>
            </a:r>
            <a:r>
              <a:rPr lang="en-US" sz="2400" dirty="0" smtClean="0">
                <a:latin typeface="Calibri" panose="020F0502020204030204" pitchFamily="34" charset="0"/>
                <a:cs typeface="Calibri" panose="020F0502020204030204" pitchFamily="34" charset="0"/>
                <a:sym typeface="Wingdings" pitchFamily="2" charset="2"/>
              </a:rPr>
              <a:t>&gt; downloads ---&gt; Java SE (standard edition)</a:t>
            </a:r>
          </a:p>
          <a:p>
            <a:pPr>
              <a:buFont typeface="Wingdings" pitchFamily="2" charset="2"/>
              <a:buChar char="Ø"/>
            </a:pPr>
            <a:endParaRPr lang="en-US" sz="1400" dirty="0">
              <a:latin typeface="Calibri" panose="020F0502020204030204" pitchFamily="34" charset="0"/>
              <a:cs typeface="Calibri" panose="020F0502020204030204" pitchFamily="34" charset="0"/>
              <a:sym typeface="Wingdings" pitchFamily="2" charset="2"/>
            </a:endParaRPr>
          </a:p>
          <a:p>
            <a:pPr>
              <a:buFont typeface="Wingdings" pitchFamily="2" charset="2"/>
              <a:buChar char="Ø"/>
            </a:pPr>
            <a:r>
              <a:rPr lang="en-US" sz="2400" dirty="0">
                <a:latin typeface="Calibri" panose="020F0502020204030204" pitchFamily="34" charset="0"/>
                <a:cs typeface="Calibri" panose="020F0502020204030204" pitchFamily="34" charset="0"/>
                <a:sym typeface="Wingdings" pitchFamily="2" charset="2"/>
              </a:rPr>
              <a:t>Download JDK ( Java development kit )   Virtual Machine</a:t>
            </a:r>
          </a:p>
          <a:p>
            <a:pPr>
              <a:buFont typeface="Wingdings" pitchFamily="2" charset="2"/>
              <a:buChar char="Ø"/>
            </a:pPr>
            <a:endParaRPr lang="en-US" sz="1400" dirty="0">
              <a:latin typeface="Calibri" panose="020F0502020204030204" pitchFamily="34" charset="0"/>
              <a:cs typeface="Calibri" panose="020F0502020204030204" pitchFamily="34" charset="0"/>
              <a:sym typeface="Wingdings" pitchFamily="2" charset="2"/>
            </a:endParaRPr>
          </a:p>
          <a:p>
            <a:pPr>
              <a:buFont typeface="Wingdings" pitchFamily="2" charset="2"/>
              <a:buChar char="Ø"/>
            </a:pPr>
            <a:r>
              <a:rPr lang="en-US" sz="2400" dirty="0">
                <a:latin typeface="Calibri" panose="020F0502020204030204" pitchFamily="34" charset="0"/>
                <a:cs typeface="Calibri" panose="020F0502020204030204" pitchFamily="34" charset="0"/>
                <a:sym typeface="Wingdings" pitchFamily="2" charset="2"/>
              </a:rPr>
              <a:t>Set path and variables.</a:t>
            </a:r>
          </a:p>
          <a:p>
            <a:pPr>
              <a:buFont typeface="Wingdings" pitchFamily="2" charset="2"/>
              <a:buChar char="Ø"/>
            </a:pPr>
            <a:endParaRPr lang="en-US" sz="1400" dirty="0">
              <a:latin typeface="Calibri" panose="020F0502020204030204" pitchFamily="34" charset="0"/>
              <a:cs typeface="Calibri" panose="020F0502020204030204" pitchFamily="34" charset="0"/>
              <a:sym typeface="Wingdings" pitchFamily="2" charset="2"/>
            </a:endParaRPr>
          </a:p>
          <a:p>
            <a:pPr>
              <a:buFont typeface="Wingdings" pitchFamily="2" charset="2"/>
              <a:buChar char="Ø"/>
            </a:pPr>
            <a:r>
              <a:rPr lang="en-US" sz="2400" dirty="0">
                <a:latin typeface="Calibri" panose="020F0502020204030204" pitchFamily="34" charset="0"/>
                <a:cs typeface="Calibri" panose="020F0502020204030204" pitchFamily="34" charset="0"/>
                <a:sym typeface="Wingdings" pitchFamily="2" charset="2"/>
              </a:rPr>
              <a:t>Download </a:t>
            </a:r>
            <a:r>
              <a:rPr lang="en-US" sz="2400" dirty="0" smtClean="0">
                <a:latin typeface="Calibri" panose="020F0502020204030204" pitchFamily="34" charset="0"/>
                <a:cs typeface="Calibri" panose="020F0502020204030204" pitchFamily="34" charset="0"/>
                <a:sym typeface="Wingdings" pitchFamily="2" charset="2"/>
              </a:rPr>
              <a:t>Eclipse IDE.</a:t>
            </a:r>
            <a:endParaRPr lang="en-US" sz="2400" dirty="0">
              <a:latin typeface="Calibri" panose="020F0502020204030204" pitchFamily="34" charset="0"/>
              <a:cs typeface="Calibri" panose="020F0502020204030204" pitchFamily="34" charset="0"/>
              <a:sym typeface="Wingdings" pitchFamily="2" charset="2"/>
            </a:endParaRPr>
          </a:p>
          <a:p>
            <a:pPr>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1945382"/>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4294967295"/>
          </p:nvPr>
        </p:nvSpPr>
        <p:spPr>
          <a:xfrm>
            <a:off x="1737815" y="805217"/>
            <a:ext cx="9262281" cy="5656997"/>
          </a:xfrm>
        </p:spPr>
        <p:txBody>
          <a:bodyPr>
            <a:normAutofit/>
          </a:bodyPr>
          <a:lstStyle/>
          <a:p>
            <a:pPr>
              <a:buFontTx/>
              <a:buNone/>
            </a:pPr>
            <a:r>
              <a:rPr lang="en-US" u="sng" dirty="0">
                <a:sym typeface="Wingdings" pitchFamily="2" charset="2"/>
              </a:rPr>
              <a:t>First Simple Java Program</a:t>
            </a:r>
            <a:r>
              <a:rPr lang="en-US" u="sng" dirty="0" smtClean="0">
                <a:sym typeface="Wingdings" pitchFamily="2" charset="2"/>
              </a:rPr>
              <a:t>:</a:t>
            </a:r>
            <a:endParaRPr lang="en-US" u="sng" dirty="0">
              <a:sym typeface="Wingdings" pitchFamily="2" charset="2"/>
            </a:endParaRPr>
          </a:p>
          <a:p>
            <a:pPr lvl="1">
              <a:buFontTx/>
              <a:buNone/>
            </a:pPr>
            <a:endParaRPr lang="en-US" sz="1800" b="1" dirty="0" smtClean="0"/>
          </a:p>
          <a:p>
            <a:pPr lvl="1">
              <a:buFontTx/>
              <a:buNone/>
            </a:pPr>
            <a:r>
              <a:rPr lang="en-US" sz="1800" b="1" dirty="0" smtClean="0"/>
              <a:t>public </a:t>
            </a:r>
            <a:r>
              <a:rPr lang="en-US" sz="1800" b="1" dirty="0"/>
              <a:t>class Simple {</a:t>
            </a:r>
          </a:p>
          <a:p>
            <a:pPr lvl="1">
              <a:buFontTx/>
              <a:buNone/>
            </a:pPr>
            <a:endParaRPr lang="en-US" sz="1800" b="1" dirty="0"/>
          </a:p>
          <a:p>
            <a:pPr lvl="1">
              <a:buFontTx/>
              <a:buNone/>
            </a:pPr>
            <a:r>
              <a:rPr lang="en-US" sz="1800" b="1" dirty="0"/>
              <a:t>public static void main( String args [ ] )</a:t>
            </a:r>
          </a:p>
          <a:p>
            <a:pPr lvl="1">
              <a:buFontTx/>
              <a:buNone/>
            </a:pPr>
            <a:r>
              <a:rPr lang="en-US" sz="1800" b="1" dirty="0"/>
              <a:t>	{</a:t>
            </a:r>
          </a:p>
          <a:p>
            <a:pPr lvl="1">
              <a:buFontTx/>
              <a:buNone/>
            </a:pPr>
            <a:r>
              <a:rPr lang="en-US" sz="1800" dirty="0" err="1"/>
              <a:t>System.</a:t>
            </a:r>
            <a:r>
              <a:rPr lang="en-US" sz="1800" b="1" i="1" dirty="0" err="1"/>
              <a:t>out.println</a:t>
            </a:r>
            <a:r>
              <a:rPr lang="en-US" sz="1800" b="1" i="1" dirty="0"/>
              <a:t>("Hello World");</a:t>
            </a:r>
          </a:p>
          <a:p>
            <a:pPr lvl="1">
              <a:buFontTx/>
              <a:buNone/>
            </a:pPr>
            <a:r>
              <a:rPr lang="en-US" sz="1800" dirty="0"/>
              <a:t>	}</a:t>
            </a:r>
          </a:p>
          <a:p>
            <a:pPr lvl="1">
              <a:buFontTx/>
              <a:buNone/>
            </a:pPr>
            <a:r>
              <a:rPr lang="en-US" sz="1800" dirty="0"/>
              <a:t>}</a:t>
            </a:r>
            <a:endParaRPr lang="en-US" sz="1800" u="sng" dirty="0">
              <a:sym typeface="Wingdings" pitchFamily="2" charset="2"/>
            </a:endParaRPr>
          </a:p>
          <a:p>
            <a:pPr lvl="1"/>
            <a:endParaRPr lang="en-US" sz="1800" dirty="0"/>
          </a:p>
          <a:p>
            <a:pPr lvl="1">
              <a:buFontTx/>
              <a:buNone/>
            </a:pPr>
            <a:r>
              <a:rPr lang="en-US" sz="1800" dirty="0"/>
              <a:t>OUTPUT:</a:t>
            </a:r>
          </a:p>
          <a:p>
            <a:pPr lvl="1">
              <a:buFontTx/>
              <a:buNone/>
            </a:pPr>
            <a:r>
              <a:rPr lang="en-US" sz="1800" dirty="0"/>
              <a:t>Hello World</a:t>
            </a:r>
          </a:p>
          <a:p>
            <a:pPr eaLnBrk="1" hangingPunct="1">
              <a:buFontTx/>
              <a:buNone/>
            </a:pPr>
            <a:endParaRPr lang="en-US" dirty="0"/>
          </a:p>
        </p:txBody>
      </p:sp>
    </p:spTree>
    <p:extLst>
      <p:ext uri="{BB962C8B-B14F-4D97-AF65-F5344CB8AC3E}">
        <p14:creationId xmlns:p14="http://schemas.microsoft.com/office/powerpoint/2010/main" val="1428118145"/>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4294967295"/>
          </p:nvPr>
        </p:nvSpPr>
        <p:spPr>
          <a:xfrm>
            <a:off x="1214651" y="735771"/>
            <a:ext cx="9812740" cy="5929312"/>
          </a:xfrm>
        </p:spPr>
        <p:txBody>
          <a:bodyPr>
            <a:normAutofit/>
          </a:bodyPr>
          <a:lstStyle/>
          <a:p>
            <a:pPr eaLnBrk="1" hangingPunct="1">
              <a:buFontTx/>
              <a:buNone/>
            </a:pPr>
            <a:r>
              <a:rPr lang="en-US" sz="2400" dirty="0" smtClean="0">
                <a:latin typeface="Calibri" panose="020F0502020204030204" pitchFamily="34" charset="0"/>
                <a:cs typeface="Calibri" panose="020F0502020204030204" pitchFamily="34" charset="0"/>
              </a:rPr>
              <a:t>public </a:t>
            </a:r>
            <a:r>
              <a:rPr lang="en-US" sz="2400" dirty="0">
                <a:latin typeface="Calibri" panose="020F0502020204030204" pitchFamily="34" charset="0"/>
                <a:cs typeface="Calibri" panose="020F0502020204030204" pitchFamily="34" charset="0"/>
              </a:rPr>
              <a:t>static void main (string args [])</a:t>
            </a:r>
          </a:p>
          <a:p>
            <a:pPr eaLnBrk="1" hangingPunct="1">
              <a:buFontTx/>
              <a:buNone/>
            </a:pPr>
            <a:endParaRPr lang="en-US" sz="1400"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main() is the function from which your program starts.</a:t>
            </a:r>
          </a:p>
          <a:p>
            <a:pPr eaLnBrk="1" hangingPunct="1">
              <a:buFontTx/>
              <a:buNone/>
            </a:pPr>
            <a:endParaRPr lang="en-US" sz="1400"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“void” indicates that main() function does not return anything.</a:t>
            </a:r>
          </a:p>
          <a:p>
            <a:pPr eaLnBrk="1" hangingPunct="1">
              <a:buFontTx/>
              <a:buNone/>
            </a:pPr>
            <a:endParaRPr lang="en-US" sz="1400"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Way of specifying input (often called command-line arguments) at startup of application.</a:t>
            </a:r>
          </a:p>
          <a:p>
            <a:pPr eaLnBrk="1" hangingPunct="1">
              <a:buFontTx/>
              <a:buNone/>
            </a:pPr>
            <a:endParaRPr lang="en-US" sz="1400" u="sng" dirty="0">
              <a:latin typeface="Calibri" panose="020F0502020204030204" pitchFamily="34" charset="0"/>
              <a:cs typeface="Calibri" panose="020F0502020204030204" pitchFamily="34" charset="0"/>
            </a:endParaRPr>
          </a:p>
          <a:p>
            <a:pPr eaLnBrk="1" hangingPunct="1">
              <a:buFontTx/>
              <a:buNone/>
            </a:pPr>
            <a:r>
              <a:rPr lang="en-US" sz="2400" u="sng" dirty="0">
                <a:latin typeface="Calibri" panose="020F0502020204030204" pitchFamily="34" charset="0"/>
                <a:cs typeface="Calibri" panose="020F0502020204030204" pitchFamily="34" charset="0"/>
              </a:rPr>
              <a:t>Why public?  </a:t>
            </a:r>
          </a:p>
          <a:p>
            <a:pPr eaLnBrk="1" hangingPunct="1">
              <a:buFontTx/>
              <a:buNone/>
            </a:pPr>
            <a:endParaRPr lang="en-US" sz="1400" u="sng"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It is kept public so that it is accessible from outside.  </a:t>
            </a:r>
          </a:p>
          <a:p>
            <a:pPr eaLnBrk="1" hangingPunct="1">
              <a:buFontTx/>
              <a:buNone/>
            </a:pPr>
            <a:r>
              <a:rPr lang="en-US" sz="2400" dirty="0">
                <a:latin typeface="Calibri" panose="020F0502020204030204" pitchFamily="34" charset="0"/>
                <a:cs typeface="Calibri" panose="020F0502020204030204" pitchFamily="34" charset="0"/>
              </a:rPr>
              <a:t>	Remember private methods are only accessible from within the class.</a:t>
            </a:r>
          </a:p>
        </p:txBody>
      </p:sp>
    </p:spTree>
    <p:extLst>
      <p:ext uri="{BB962C8B-B14F-4D97-AF65-F5344CB8AC3E}">
        <p14:creationId xmlns:p14="http://schemas.microsoft.com/office/powerpoint/2010/main" val="1310900790"/>
      </p:ext>
    </p:extLst>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4294967295"/>
          </p:nvPr>
        </p:nvSpPr>
        <p:spPr>
          <a:xfrm>
            <a:off x="1173707" y="1037917"/>
            <a:ext cx="9144000" cy="5226405"/>
          </a:xfrm>
        </p:spPr>
        <p:txBody>
          <a:bodyPr>
            <a:normAutofit/>
          </a:bodyPr>
          <a:lstStyle/>
          <a:p>
            <a:pPr eaLnBrk="1" hangingPunct="1">
              <a:buFontTx/>
              <a:buNone/>
            </a:pPr>
            <a:r>
              <a:rPr lang="en-US" sz="2400" b="1" dirty="0"/>
              <a:t>	</a:t>
            </a:r>
            <a:r>
              <a:rPr lang="en-US" sz="2400" b="1" u="sng" dirty="0"/>
              <a:t>Why static?  </a:t>
            </a:r>
          </a:p>
          <a:p>
            <a:pPr eaLnBrk="1" hangingPunct="1">
              <a:buFontTx/>
              <a:buNone/>
            </a:pPr>
            <a:endParaRPr lang="en-US" sz="1400" u="sng" dirty="0"/>
          </a:p>
          <a:p>
            <a:pPr algn="just" eaLnBrk="1" hangingPunct="1">
              <a:buFontTx/>
              <a:buNone/>
            </a:pPr>
            <a:r>
              <a:rPr lang="en-US" sz="2400" dirty="0"/>
              <a:t> 	</a:t>
            </a:r>
            <a:r>
              <a:rPr lang="en-US" sz="2400" dirty="0">
                <a:latin typeface="Calibri" panose="020F0502020204030204" pitchFamily="34" charset="0"/>
                <a:cs typeface="Calibri" panose="020F0502020204030204" pitchFamily="34" charset="0"/>
              </a:rPr>
              <a:t>Every Java program starts when the JRE (Java Run Time Environment) calls the main method of that program. </a:t>
            </a:r>
          </a:p>
          <a:p>
            <a:pPr eaLnBrk="1" hangingPunct="1">
              <a:buFontTx/>
              <a:buNone/>
            </a:pPr>
            <a:endParaRPr lang="en-US" sz="1400" dirty="0">
              <a:latin typeface="Calibri" panose="020F0502020204030204" pitchFamily="34" charset="0"/>
              <a:cs typeface="Calibri" panose="020F0502020204030204" pitchFamily="34" charset="0"/>
            </a:endParaRPr>
          </a:p>
          <a:p>
            <a:pPr algn="just" eaLnBrk="1" hangingPunct="1">
              <a:buFontTx/>
              <a:buNone/>
            </a:pPr>
            <a:r>
              <a:rPr lang="en-US" sz="2400" dirty="0">
                <a:latin typeface="Calibri" panose="020F0502020204030204" pitchFamily="34" charset="0"/>
                <a:cs typeface="Calibri" panose="020F0502020204030204" pitchFamily="34" charset="0"/>
              </a:rPr>
              <a:t>	If main is not static then the JRE have to create an object of the class in which main method is present and call the main method on that object (In OOP based languages method are called using the name of object if they are not static). </a:t>
            </a:r>
          </a:p>
          <a:p>
            <a:pPr eaLnBrk="1" hangingPunct="1">
              <a:buFontTx/>
              <a:buNone/>
            </a:pPr>
            <a:endParaRPr lang="en-US" sz="1400" dirty="0">
              <a:latin typeface="Calibri" panose="020F0502020204030204" pitchFamily="34" charset="0"/>
              <a:cs typeface="Calibri" panose="020F0502020204030204" pitchFamily="34" charset="0"/>
            </a:endParaRPr>
          </a:p>
          <a:p>
            <a:pPr eaLnBrk="1" hangingPunct="1">
              <a:buFontTx/>
              <a:buNone/>
            </a:pPr>
            <a:r>
              <a:rPr lang="en-US" sz="2400" dirty="0">
                <a:latin typeface="Calibri" panose="020F0502020204030204" pitchFamily="34" charset="0"/>
                <a:cs typeface="Calibri" panose="020F0502020204030204" pitchFamily="34" charset="0"/>
              </a:rPr>
              <a:t>	It is made static so that the JRE can call it without creating an object.  Also to ensure that there is only one copy of the main method per class.</a:t>
            </a:r>
          </a:p>
        </p:txBody>
      </p:sp>
    </p:spTree>
    <p:extLst>
      <p:ext uri="{BB962C8B-B14F-4D97-AF65-F5344CB8AC3E}">
        <p14:creationId xmlns:p14="http://schemas.microsoft.com/office/powerpoint/2010/main" val="1933726025"/>
      </p:ext>
    </p:extLst>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639704" y="2623001"/>
            <a:ext cx="6769100" cy="1981200"/>
          </a:xfrm>
          <a:prstGeom prst="horizontalScroll">
            <a:avLst>
              <a:gd name="adj" fmla="val 20803"/>
            </a:avLst>
          </a:prstGeom>
          <a:solidFill>
            <a:schemeClr val="tx2">
              <a:lumMod val="75000"/>
            </a:schemeClr>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JAVA BASIC SYNTAX</a:t>
            </a:r>
          </a:p>
        </p:txBody>
      </p:sp>
    </p:spTree>
    <p:extLst>
      <p:ext uri="{BB962C8B-B14F-4D97-AF65-F5344CB8AC3E}">
        <p14:creationId xmlns:p14="http://schemas.microsoft.com/office/powerpoint/2010/main" val="873971119"/>
      </p:ext>
    </p:extLst>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330" y="846162"/>
            <a:ext cx="9812741" cy="709684"/>
          </a:xfrm>
        </p:spPr>
        <p:txBody>
          <a:bodyPr>
            <a:normAutofit/>
          </a:bodyPr>
          <a:lstStyle/>
          <a:p>
            <a:r>
              <a:rPr lang="en-US" dirty="0" smtClean="0"/>
              <a:t>Agenda of Week # 7</a:t>
            </a:r>
            <a:endParaRPr lang="en-US" dirty="0"/>
          </a:p>
        </p:txBody>
      </p:sp>
      <p:sp>
        <p:nvSpPr>
          <p:cNvPr id="5" name="Content Placeholder 4"/>
          <p:cNvSpPr>
            <a:spLocks noGrp="1"/>
          </p:cNvSpPr>
          <p:nvPr>
            <p:ph idx="1"/>
          </p:nvPr>
        </p:nvSpPr>
        <p:spPr>
          <a:xfrm>
            <a:off x="2030621" y="2364577"/>
            <a:ext cx="6867719" cy="3782291"/>
          </a:xfrm>
        </p:spPr>
        <p:txBody>
          <a:bodyPr>
            <a:normAutofit fontScale="85000" lnSpcReduction="20000"/>
          </a:bodyPr>
          <a:lstStyle/>
          <a:p>
            <a:r>
              <a:rPr lang="en-US" sz="2400" dirty="0" smtClean="0">
                <a:latin typeface="Calibri" panose="020F0502020204030204" pitchFamily="34" charset="0"/>
                <a:cs typeface="Calibri" panose="020F0502020204030204" pitchFamily="34" charset="0"/>
              </a:rPr>
              <a:t>Introduction to Java Programming</a:t>
            </a:r>
          </a:p>
          <a:p>
            <a:r>
              <a:rPr lang="en-US" sz="2400" dirty="0" smtClean="0">
                <a:latin typeface="Calibri" panose="020F0502020204030204" pitchFamily="34" charset="0"/>
                <a:cs typeface="Calibri" panose="020F0502020204030204" pitchFamily="34" charset="0"/>
              </a:rPr>
              <a:t>Environment Setup</a:t>
            </a:r>
          </a:p>
          <a:p>
            <a:r>
              <a:rPr lang="en-US" sz="2400" dirty="0" smtClean="0">
                <a:latin typeface="Calibri" panose="020F0502020204030204" pitchFamily="34" charset="0"/>
                <a:cs typeface="Calibri" panose="020F0502020204030204" pitchFamily="34" charset="0"/>
              </a:rPr>
              <a:t>Syntax and </a:t>
            </a:r>
            <a:r>
              <a:rPr lang="en-US" sz="2400" dirty="0">
                <a:latin typeface="Calibri" panose="020F0502020204030204" pitchFamily="34" charset="0"/>
                <a:cs typeface="Calibri" panose="020F0502020204030204" pitchFamily="34" charset="0"/>
              </a:rPr>
              <a:t>l</a:t>
            </a:r>
            <a:r>
              <a:rPr lang="en-US" sz="2400" dirty="0" smtClean="0">
                <a:latin typeface="Calibri" panose="020F0502020204030204" pitchFamily="34" charset="0"/>
                <a:cs typeface="Calibri" panose="020F0502020204030204" pitchFamily="34" charset="0"/>
              </a:rPr>
              <a:t>anguage constructs</a:t>
            </a:r>
          </a:p>
          <a:p>
            <a:r>
              <a:rPr lang="en-US" sz="2400" dirty="0" smtClean="0">
                <a:latin typeface="Calibri" panose="020F0502020204030204" pitchFamily="34" charset="0"/>
                <a:cs typeface="Calibri" panose="020F0502020204030204" pitchFamily="34" charset="0"/>
              </a:rPr>
              <a:t>Some Basic Programming</a:t>
            </a:r>
          </a:p>
          <a:p>
            <a:pPr lvl="1"/>
            <a:r>
              <a:rPr lang="en-US" sz="2200" dirty="0" smtClean="0">
                <a:latin typeface="Calibri" panose="020F0502020204030204" pitchFamily="34" charset="0"/>
                <a:cs typeface="Calibri" panose="020F0502020204030204" pitchFamily="34" charset="0"/>
              </a:rPr>
              <a:t>Input / Output</a:t>
            </a:r>
          </a:p>
          <a:p>
            <a:pPr lvl="1"/>
            <a:r>
              <a:rPr lang="en-US" sz="2200" dirty="0">
                <a:latin typeface="Calibri" panose="020F0502020204030204" pitchFamily="34" charset="0"/>
                <a:cs typeface="Calibri" panose="020F0502020204030204" pitchFamily="34" charset="0"/>
              </a:rPr>
              <a:t>GUI (Input Output in Dialog Box</a:t>
            </a:r>
            <a:r>
              <a:rPr lang="en-US" sz="2200" dirty="0" smtClean="0">
                <a:latin typeface="Calibri" panose="020F0502020204030204" pitchFamily="34" charset="0"/>
                <a:cs typeface="Calibri" panose="020F0502020204030204" pitchFamily="34" charset="0"/>
              </a:rPr>
              <a:t>)</a:t>
            </a:r>
          </a:p>
          <a:p>
            <a:pPr lvl="1"/>
            <a:r>
              <a:rPr lang="en-US" sz="2200" dirty="0" smtClean="0">
                <a:latin typeface="Calibri" panose="020F0502020204030204" pitchFamily="34" charset="0"/>
                <a:cs typeface="Calibri" panose="020F0502020204030204" pitchFamily="34" charset="0"/>
              </a:rPr>
              <a:t>Classes and Objects creation</a:t>
            </a:r>
          </a:p>
          <a:p>
            <a:pPr lvl="1"/>
            <a:r>
              <a:rPr lang="en-US" sz="2200" dirty="0" smtClean="0">
                <a:latin typeface="Calibri" panose="020F0502020204030204" pitchFamily="34" charset="0"/>
                <a:cs typeface="Calibri" panose="020F0502020204030204" pitchFamily="34" charset="0"/>
              </a:rPr>
              <a:t>Programming with Multiple Classes</a:t>
            </a:r>
          </a:p>
          <a:p>
            <a:pPr lvl="1"/>
            <a:r>
              <a:rPr lang="en-US" sz="2200" dirty="0" smtClean="0">
                <a:latin typeface="Calibri" panose="020F0502020204030204" pitchFamily="34" charset="0"/>
                <a:cs typeface="Calibri" panose="020F0502020204030204" pitchFamily="34" charset="0"/>
              </a:rPr>
              <a:t>Functions</a:t>
            </a:r>
          </a:p>
          <a:p>
            <a:pPr lvl="1"/>
            <a:r>
              <a:rPr lang="en-US" sz="2200" dirty="0" smtClean="0">
                <a:latin typeface="Calibri" panose="020F0502020204030204" pitchFamily="34" charset="0"/>
                <a:cs typeface="Calibri" panose="020F0502020204030204" pitchFamily="34" charset="0"/>
              </a:rPr>
              <a:t>Constructors</a:t>
            </a:r>
          </a:p>
        </p:txBody>
      </p:sp>
    </p:spTree>
    <p:extLst>
      <p:ext uri="{BB962C8B-B14F-4D97-AF65-F5344CB8AC3E}">
        <p14:creationId xmlns:p14="http://schemas.microsoft.com/office/powerpoint/2010/main" val="2359749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260143" y="1213396"/>
            <a:ext cx="9144000" cy="4956175"/>
          </a:xfrm>
        </p:spPr>
        <p:txBody>
          <a:bodyPr/>
          <a:lstStyle/>
          <a:p>
            <a:pPr eaLnBrk="1" hangingPunct="1">
              <a:buFontTx/>
              <a:buNone/>
            </a:pPr>
            <a:endParaRPr lang="en-US" sz="2400" dirty="0"/>
          </a:p>
          <a:p>
            <a:pPr eaLnBrk="1" hangingPunct="1">
              <a:buFontTx/>
              <a:buNone/>
            </a:pPr>
            <a:endParaRPr lang="en-US" sz="1000" dirty="0"/>
          </a:p>
          <a:p>
            <a:pPr algn="just">
              <a:buFontTx/>
              <a:buNone/>
            </a:pPr>
            <a:r>
              <a:rPr lang="en-US" sz="2400" dirty="0"/>
              <a:t>	</a:t>
            </a:r>
            <a:r>
              <a:rPr lang="en-US" sz="2400" dirty="0">
                <a:latin typeface="Calibri" panose="020F0502020204030204" pitchFamily="34" charset="0"/>
                <a:cs typeface="Calibri" panose="020F0502020204030204" pitchFamily="34" charset="0"/>
              </a:rPr>
              <a:t>When we consider a Java program, it can be defined as a collection of objects that communicate via invoking each other's methods.</a:t>
            </a:r>
          </a:p>
          <a:p>
            <a:pPr algn="just">
              <a:buFontTx/>
              <a:buNone/>
            </a:pPr>
            <a:endParaRPr lang="en-US" sz="1600"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Object</a:t>
            </a:r>
            <a:r>
              <a:rPr lang="en-US" sz="2400" dirty="0">
                <a:latin typeface="Calibri" panose="020F0502020204030204" pitchFamily="34" charset="0"/>
                <a:cs typeface="Calibri" panose="020F0502020204030204" pitchFamily="34" charset="0"/>
              </a:rPr>
              <a:t> − Objects have states and behaviors. Example: A dog has states - color, name, breed as well as behavior such as wagging their tail, barking, eating. An object is an instance of a class.</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Class</a:t>
            </a:r>
            <a:r>
              <a:rPr lang="en-US" sz="2400" dirty="0">
                <a:latin typeface="Calibri" panose="020F0502020204030204" pitchFamily="34" charset="0"/>
                <a:cs typeface="Calibri" panose="020F0502020204030204" pitchFamily="34" charset="0"/>
              </a:rPr>
              <a:t> − A class can be defined as a template/blueprint that describes the behavior/state that the object of its type supports</a:t>
            </a:r>
            <a:r>
              <a:rPr lang="en-US" sz="2400" dirty="0" smtClean="0">
                <a:latin typeface="Calibri" panose="020F0502020204030204" pitchFamily="34" charset="0"/>
                <a:cs typeface="Calibri" panose="020F0502020204030204" pitchFamily="34" charset="0"/>
              </a:rPr>
              <a:t>.</a:t>
            </a:r>
            <a:endParaRPr lang="en-US" sz="2400" dirty="0"/>
          </a:p>
          <a:p>
            <a:pPr eaLnBrk="1" hangingPunct="1">
              <a:buFontTx/>
              <a:buNone/>
            </a:pPr>
            <a:endParaRPr lang="en-US" sz="2400" dirty="0"/>
          </a:p>
        </p:txBody>
      </p:sp>
    </p:spTree>
    <p:extLst>
      <p:ext uri="{BB962C8B-B14F-4D97-AF65-F5344CB8AC3E}">
        <p14:creationId xmlns:p14="http://schemas.microsoft.com/office/powerpoint/2010/main" val="1930020432"/>
      </p:ext>
    </p:extLst>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1451212" y="1281184"/>
            <a:ext cx="9144000" cy="4751127"/>
          </a:xfrm>
        </p:spPr>
        <p:txBody>
          <a:bodyPr/>
          <a:lstStyle/>
          <a:p>
            <a:pPr eaLnBrk="1" hangingPunct="1">
              <a:buFontTx/>
              <a:buNone/>
            </a:pPr>
            <a:endParaRPr lang="en-US" sz="2400" dirty="0"/>
          </a:p>
          <a:p>
            <a:pPr algn="just">
              <a:buFontTx/>
              <a:buNone/>
            </a:pPr>
            <a:r>
              <a:rPr lang="en-US" sz="2400" dirty="0"/>
              <a:t>	</a:t>
            </a:r>
          </a:p>
          <a:p>
            <a:pPr algn="just">
              <a:buFontTx/>
              <a:buNone/>
            </a:pPr>
            <a:endParaRPr lang="en-US" sz="2400" dirty="0"/>
          </a:p>
          <a:p>
            <a:pPr algn="just">
              <a:buFont typeface="Wingdings" pitchFamily="2" charset="2"/>
              <a:buChar char="Ø"/>
            </a:pPr>
            <a:r>
              <a:rPr lang="en-US" sz="2400" b="1" dirty="0">
                <a:latin typeface="Calibri" panose="020F0502020204030204" pitchFamily="34" charset="0"/>
                <a:cs typeface="Calibri" panose="020F0502020204030204" pitchFamily="34" charset="0"/>
              </a:rPr>
              <a:t>Methods</a:t>
            </a:r>
            <a:r>
              <a:rPr lang="en-US" sz="2400" dirty="0">
                <a:latin typeface="Calibri" panose="020F0502020204030204" pitchFamily="34" charset="0"/>
                <a:cs typeface="Calibri" panose="020F0502020204030204" pitchFamily="34" charset="0"/>
              </a:rPr>
              <a:t> − A method is basically a behavior. A class can contain many methods. It is in methods where the logics are written, data is manipulated and all the actions are executed.</a:t>
            </a:r>
          </a:p>
          <a:p>
            <a:pPr algn="just">
              <a:buFont typeface="Wingdings" pitchFamily="2" charset="2"/>
              <a:buChar char="Ø"/>
            </a:pPr>
            <a:endParaRPr lang="en-US" sz="2400"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Instance Variables</a:t>
            </a:r>
            <a:r>
              <a:rPr lang="en-US" sz="2400" dirty="0">
                <a:latin typeface="Calibri" panose="020F0502020204030204" pitchFamily="34" charset="0"/>
                <a:cs typeface="Calibri" panose="020F0502020204030204" pitchFamily="34" charset="0"/>
              </a:rPr>
              <a:t> − Each object has its unique set of instance variables. An object's state is created by the values assigned to these instance variables.</a:t>
            </a:r>
          </a:p>
          <a:p>
            <a:pPr algn="just">
              <a:buFontTx/>
              <a:buNone/>
            </a:pPr>
            <a:endParaRPr lang="en-US" sz="2400" dirty="0"/>
          </a:p>
          <a:p>
            <a:pPr algn="just">
              <a:buFont typeface="Wingdings" pitchFamily="2" charset="2"/>
              <a:buChar char="Ø"/>
            </a:pPr>
            <a:endParaRPr lang="en-US" sz="2400" dirty="0"/>
          </a:p>
          <a:p>
            <a:pPr algn="just">
              <a:buFont typeface="Wingdings" pitchFamily="2" charset="2"/>
              <a:buChar char="Ø"/>
            </a:pPr>
            <a:endParaRPr lang="en-US" sz="2400" dirty="0"/>
          </a:p>
          <a:p>
            <a:pPr eaLnBrk="1" hangingPunct="1">
              <a:buFontTx/>
              <a:buNone/>
            </a:pPr>
            <a:endParaRPr lang="en-US" sz="2400" dirty="0"/>
          </a:p>
        </p:txBody>
      </p:sp>
    </p:spTree>
    <p:extLst>
      <p:ext uri="{BB962C8B-B14F-4D97-AF65-F5344CB8AC3E}">
        <p14:creationId xmlns:p14="http://schemas.microsoft.com/office/powerpoint/2010/main" val="3280726988"/>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1355677" y="805855"/>
            <a:ext cx="9144000" cy="5929313"/>
          </a:xfrm>
        </p:spPr>
        <p:txBody>
          <a:bodyPr>
            <a:normAutofit/>
          </a:bodyPr>
          <a:lstStyle/>
          <a:p>
            <a:pPr algn="just"/>
            <a:endParaRPr lang="en-US" sz="2400" b="1"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Case Sensitivity</a:t>
            </a:r>
            <a:r>
              <a:rPr lang="en-US" sz="2400" dirty="0">
                <a:latin typeface="Calibri" panose="020F0502020204030204" pitchFamily="34" charset="0"/>
                <a:cs typeface="Calibri" panose="020F0502020204030204" pitchFamily="34" charset="0"/>
              </a:rPr>
              <a:t> − Java is case sensitive, which means identifier </a:t>
            </a:r>
            <a:r>
              <a:rPr lang="en-US" sz="2400" b="1" dirty="0">
                <a:latin typeface="Calibri" panose="020F0502020204030204" pitchFamily="34" charset="0"/>
                <a:cs typeface="Calibri" panose="020F0502020204030204" pitchFamily="34" charset="0"/>
              </a:rPr>
              <a:t>Hello</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hello</a:t>
            </a:r>
            <a:r>
              <a:rPr lang="en-US" sz="2400" dirty="0">
                <a:latin typeface="Calibri" panose="020F0502020204030204" pitchFamily="34" charset="0"/>
                <a:cs typeface="Calibri" panose="020F0502020204030204" pitchFamily="34" charset="0"/>
              </a:rPr>
              <a:t> would have different meaning in Java.</a:t>
            </a:r>
          </a:p>
          <a:p>
            <a:pPr algn="just">
              <a:buFont typeface="Wingdings" pitchFamily="2" charset="2"/>
              <a:buChar char="Ø"/>
            </a:pPr>
            <a:endParaRPr lang="en-US" sz="1400"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Class Names</a:t>
            </a:r>
            <a:r>
              <a:rPr lang="en-US" sz="2400" dirty="0">
                <a:latin typeface="Calibri" panose="020F0502020204030204" pitchFamily="34" charset="0"/>
                <a:cs typeface="Calibri" panose="020F0502020204030204" pitchFamily="34" charset="0"/>
              </a:rPr>
              <a:t> − For all class names the first letter should be in Upper Case. If several words are used to form a name of the class, each inner word's first letter should be in Upper Case.</a:t>
            </a:r>
          </a:p>
          <a:p>
            <a:pPr>
              <a:buFont typeface="Wingdings" pitchFamily="2" charset="2"/>
              <a:buChar char="Ø"/>
            </a:pPr>
            <a:r>
              <a:rPr lang="en-US" sz="2400" b="1" dirty="0">
                <a:latin typeface="Calibri" panose="020F0502020204030204" pitchFamily="34" charset="0"/>
                <a:cs typeface="Calibri" panose="020F0502020204030204" pitchFamily="34" charset="0"/>
              </a:rPr>
              <a:t>Example:</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class </a:t>
            </a:r>
            <a:r>
              <a:rPr lang="en-US" sz="2400" i="1" dirty="0" err="1">
                <a:latin typeface="Calibri" panose="020F0502020204030204" pitchFamily="34" charset="0"/>
                <a:cs typeface="Calibri" panose="020F0502020204030204" pitchFamily="34" charset="0"/>
              </a:rPr>
              <a:t>MyFirstJavaClass</a:t>
            </a:r>
            <a:endParaRPr lang="en-US" sz="2400" i="1" dirty="0">
              <a:latin typeface="Calibri" panose="020F0502020204030204" pitchFamily="34" charset="0"/>
              <a:cs typeface="Calibri" panose="020F0502020204030204" pitchFamily="34" charset="0"/>
            </a:endParaRP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lgn="just">
              <a:buFont typeface="Wingdings" pitchFamily="2" charset="2"/>
              <a:buChar char="Ø"/>
            </a:pPr>
            <a:r>
              <a:rPr lang="en-US" sz="2400" b="1" dirty="0">
                <a:latin typeface="Calibri" panose="020F0502020204030204" pitchFamily="34" charset="0"/>
                <a:cs typeface="Calibri" panose="020F0502020204030204" pitchFamily="34" charset="0"/>
              </a:rPr>
              <a:t>Method Names</a:t>
            </a:r>
            <a:r>
              <a:rPr lang="en-US" sz="2400" dirty="0">
                <a:latin typeface="Calibri" panose="020F0502020204030204" pitchFamily="34" charset="0"/>
                <a:cs typeface="Calibri" panose="020F0502020204030204" pitchFamily="34" charset="0"/>
              </a:rPr>
              <a:t> − All method names should start with a Lower Case letter. If several words are used to form the name of the method, then each inner word's first letter should be in Upper Case.</a:t>
            </a:r>
          </a:p>
          <a:p>
            <a:pPr>
              <a:buFont typeface="Wingdings" pitchFamily="2" charset="2"/>
              <a:buChar char="Ø"/>
            </a:pPr>
            <a:r>
              <a:rPr lang="en-US" sz="2400" b="1" dirty="0">
                <a:latin typeface="Calibri" panose="020F0502020204030204" pitchFamily="34" charset="0"/>
                <a:cs typeface="Calibri" panose="020F0502020204030204" pitchFamily="34" charset="0"/>
              </a:rPr>
              <a:t>Example:</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public void </a:t>
            </a:r>
            <a:r>
              <a:rPr lang="en-US" sz="2400" i="1" dirty="0" err="1">
                <a:latin typeface="Calibri" panose="020F0502020204030204" pitchFamily="34" charset="0"/>
                <a:cs typeface="Calibri" panose="020F0502020204030204" pitchFamily="34" charset="0"/>
              </a:rPr>
              <a:t>myMethodName</a:t>
            </a:r>
            <a:r>
              <a:rPr lang="en-US" sz="2400" i="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925041"/>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519451" y="626423"/>
            <a:ext cx="9144000" cy="5929313"/>
          </a:xfrm>
        </p:spPr>
        <p:txBody>
          <a:bodyPr>
            <a:normAutofit lnSpcReduction="10000"/>
          </a:bodyPr>
          <a:lstStyle/>
          <a:p>
            <a:pPr marL="457200" indent="-457200">
              <a:buFont typeface="Wingdings" pitchFamily="2" charset="2"/>
              <a:buChar char="Ø"/>
              <a:defRPr/>
            </a:pPr>
            <a:endParaRPr lang="en-US" sz="2400" b="1" dirty="0">
              <a:latin typeface="Calibri" panose="020F0502020204030204" pitchFamily="34" charset="0"/>
              <a:cs typeface="Calibri" panose="020F0502020204030204" pitchFamily="34" charset="0"/>
            </a:endParaRPr>
          </a:p>
          <a:p>
            <a:pPr marL="457200" indent="-457200" algn="just">
              <a:buFont typeface="Wingdings" pitchFamily="2" charset="2"/>
              <a:buChar char="Ø"/>
              <a:defRPr/>
            </a:pPr>
            <a:r>
              <a:rPr lang="en-US" sz="2400" b="1" dirty="0">
                <a:latin typeface="Calibri" panose="020F0502020204030204" pitchFamily="34" charset="0"/>
                <a:cs typeface="Calibri" panose="020F0502020204030204" pitchFamily="34" charset="0"/>
              </a:rPr>
              <a:t>Program File Name</a:t>
            </a:r>
            <a:r>
              <a:rPr lang="en-US" sz="2400" dirty="0">
                <a:latin typeface="Calibri" panose="020F0502020204030204" pitchFamily="34" charset="0"/>
                <a:cs typeface="Calibri" panose="020F0502020204030204" pitchFamily="34" charset="0"/>
              </a:rPr>
              <a:t> − Name of the program file should exactly match the class name.</a:t>
            </a:r>
          </a:p>
          <a:p>
            <a:pPr marL="457200" indent="-457200">
              <a:buFont typeface="Wingdings" pitchFamily="2" charset="2"/>
              <a:buChar char="Ø"/>
              <a:defRPr/>
            </a:pPr>
            <a:endParaRPr lang="en-US" sz="1400" dirty="0">
              <a:latin typeface="Calibri" panose="020F0502020204030204" pitchFamily="34" charset="0"/>
              <a:cs typeface="Calibri" panose="020F0502020204030204" pitchFamily="34" charset="0"/>
            </a:endParaRPr>
          </a:p>
          <a:p>
            <a:pPr marL="457200" indent="-457200" algn="just">
              <a:buFont typeface="Wingdings" pitchFamily="2" charset="2"/>
              <a:buChar char="Ø"/>
              <a:defRPr/>
            </a:pPr>
            <a:r>
              <a:rPr lang="en-US" sz="2400" dirty="0">
                <a:latin typeface="Calibri" panose="020F0502020204030204" pitchFamily="34" charset="0"/>
                <a:cs typeface="Calibri" panose="020F0502020204030204" pitchFamily="34" charset="0"/>
              </a:rPr>
              <a:t>When saving the file, you should save it using the class name (Remember Java is case sensitive) and append '.java' to the end of the name (if the file name and the class name do not match, your program will not compile).</a:t>
            </a:r>
          </a:p>
          <a:p>
            <a:pPr marL="457200" indent="-457200">
              <a:buFont typeface="Wingdings" pitchFamily="2" charset="2"/>
              <a:buChar char="Ø"/>
              <a:defRPr/>
            </a:pPr>
            <a:endParaRPr lang="en-US" sz="1400" dirty="0">
              <a:latin typeface="Calibri" panose="020F0502020204030204" pitchFamily="34" charset="0"/>
              <a:cs typeface="Calibri" panose="020F0502020204030204" pitchFamily="34" charset="0"/>
            </a:endParaRPr>
          </a:p>
          <a:p>
            <a:pPr marL="457200" indent="-457200" algn="just">
              <a:buFont typeface="Wingdings" pitchFamily="2" charset="2"/>
              <a:buChar char="Ø"/>
              <a:defRPr/>
            </a:pPr>
            <a:r>
              <a:rPr lang="en-US" sz="2400" b="1" dirty="0">
                <a:latin typeface="Calibri" panose="020F0502020204030204" pitchFamily="34" charset="0"/>
                <a:cs typeface="Calibri" panose="020F0502020204030204" pitchFamily="34" charset="0"/>
              </a:rPr>
              <a:t>Example:</a:t>
            </a:r>
            <a:r>
              <a:rPr lang="en-US" sz="2400" dirty="0">
                <a:latin typeface="Calibri" panose="020F0502020204030204" pitchFamily="34" charset="0"/>
                <a:cs typeface="Calibri" panose="020F0502020204030204" pitchFamily="34" charset="0"/>
              </a:rPr>
              <a:t> Assume '</a:t>
            </a:r>
            <a:r>
              <a:rPr lang="en-US" sz="2400" dirty="0" err="1">
                <a:latin typeface="Calibri" panose="020F0502020204030204" pitchFamily="34" charset="0"/>
                <a:cs typeface="Calibri" panose="020F0502020204030204" pitchFamily="34" charset="0"/>
              </a:rPr>
              <a:t>MyFirstJavaProgram</a:t>
            </a:r>
            <a:r>
              <a:rPr lang="en-US" sz="2400" dirty="0">
                <a:latin typeface="Calibri" panose="020F0502020204030204" pitchFamily="34" charset="0"/>
                <a:cs typeface="Calibri" panose="020F0502020204030204" pitchFamily="34" charset="0"/>
              </a:rPr>
              <a:t>' is the class name. Then the file should be saved as </a:t>
            </a:r>
            <a:r>
              <a:rPr lang="en-US" sz="2400" i="1" dirty="0">
                <a:latin typeface="Calibri" panose="020F0502020204030204" pitchFamily="34" charset="0"/>
                <a:cs typeface="Calibri" panose="020F0502020204030204" pitchFamily="34" charset="0"/>
              </a:rPr>
              <a:t>'MyFirstJavaProgram.java'</a:t>
            </a:r>
            <a:endParaRPr lang="en-US" sz="2400" b="1" dirty="0">
              <a:latin typeface="Calibri" panose="020F0502020204030204" pitchFamily="34" charset="0"/>
              <a:cs typeface="Calibri" panose="020F0502020204030204" pitchFamily="34" charset="0"/>
            </a:endParaRPr>
          </a:p>
          <a:p>
            <a:pPr marL="457200" indent="-457200" algn="just">
              <a:buFont typeface="Wingdings" pitchFamily="2" charset="2"/>
              <a:buChar char="Ø"/>
              <a:defRPr/>
            </a:pPr>
            <a:endParaRPr lang="en-US" sz="1600" b="1" dirty="0">
              <a:latin typeface="Calibri" panose="020F0502020204030204" pitchFamily="34" charset="0"/>
              <a:cs typeface="Calibri" panose="020F0502020204030204" pitchFamily="34" charset="0"/>
            </a:endParaRPr>
          </a:p>
          <a:p>
            <a:pPr marL="457200" indent="-457200" algn="just">
              <a:buFont typeface="Wingdings" pitchFamily="2" charset="2"/>
              <a:buChar char="Ø"/>
              <a:defRPr/>
            </a:pPr>
            <a:r>
              <a:rPr lang="en-US" sz="2400" b="1" dirty="0">
                <a:latin typeface="Calibri" panose="020F0502020204030204" pitchFamily="34" charset="0"/>
                <a:cs typeface="Calibri" panose="020F0502020204030204" pitchFamily="34" charset="0"/>
              </a:rPr>
              <a:t>public static void main(String args[])</a:t>
            </a:r>
            <a:r>
              <a:rPr lang="en-US" sz="2400" dirty="0">
                <a:latin typeface="Calibri" panose="020F0502020204030204" pitchFamily="34" charset="0"/>
                <a:cs typeface="Calibri" panose="020F0502020204030204" pitchFamily="34" charset="0"/>
              </a:rPr>
              <a:t> − Java program processing starts from the main() method which is a mandatory part of every Java program.</a:t>
            </a:r>
          </a:p>
          <a:p>
            <a:pPr eaLnBrk="1" hangingPunct="1">
              <a:buFontTx/>
              <a:buNone/>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357073"/>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626057" y="2663944"/>
            <a:ext cx="6769100" cy="1981200"/>
          </a:xfrm>
          <a:prstGeom prst="horizontalScroll">
            <a:avLst>
              <a:gd name="adj" fmla="val 20803"/>
            </a:avLst>
          </a:prstGeom>
          <a:solidFill>
            <a:schemeClr val="tx2">
              <a:lumMod val="75000"/>
            </a:schemeClr>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JAVA IDENTIFIERS</a:t>
            </a:r>
          </a:p>
        </p:txBody>
      </p:sp>
    </p:spTree>
    <p:extLst>
      <p:ext uri="{BB962C8B-B14F-4D97-AF65-F5344CB8AC3E}">
        <p14:creationId xmlns:p14="http://schemas.microsoft.com/office/powerpoint/2010/main" val="4259624802"/>
      </p:ext>
    </p:extLst>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1337481" y="1082959"/>
            <a:ext cx="9144000" cy="4956175"/>
          </a:xfrm>
        </p:spPr>
        <p:txBody>
          <a:bodyPr>
            <a:normAutofit/>
          </a:bodyPr>
          <a:lstStyle/>
          <a:p>
            <a:pPr>
              <a:buFontTx/>
              <a:buNone/>
            </a:pPr>
            <a:r>
              <a:rPr lang="en-US" sz="2400" u="sng" dirty="0">
                <a:latin typeface="Calibri" panose="020F0502020204030204" pitchFamily="34" charset="0"/>
                <a:cs typeface="Calibri" panose="020F0502020204030204" pitchFamily="34" charset="0"/>
              </a:rPr>
              <a:t>Java Identifiers:</a:t>
            </a:r>
          </a:p>
          <a:p>
            <a:pPr>
              <a:buFontTx/>
              <a:buNone/>
            </a:pPr>
            <a:endParaRPr lang="en-US" sz="1200" u="sn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All Java components require names. Names used for classes, variables, and methods are called </a:t>
            </a:r>
            <a:r>
              <a:rPr lang="en-US" b="1" dirty="0">
                <a:latin typeface="Calibri" panose="020F0502020204030204" pitchFamily="34" charset="0"/>
                <a:cs typeface="Calibri" panose="020F0502020204030204" pitchFamily="34" charset="0"/>
              </a:rPr>
              <a:t>identifiers</a:t>
            </a:r>
            <a:r>
              <a:rPr lang="en-US" dirty="0" smtClean="0">
                <a:latin typeface="Calibri" panose="020F0502020204030204" pitchFamily="34" charset="0"/>
                <a:cs typeface="Calibri" panose="020F0502020204030204" pitchFamily="34" charset="0"/>
              </a:rPr>
              <a:t>.</a:t>
            </a:r>
            <a:endParaRPr lang="en-US" sz="5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Java, there are several points to remember about identifiers. They are as follows</a:t>
            </a:r>
            <a:r>
              <a:rPr lang="en-US" dirty="0" smtClean="0">
                <a:latin typeface="Calibri" panose="020F0502020204030204" pitchFamily="34" charset="0"/>
                <a:cs typeface="Calibri" panose="020F0502020204030204" pitchFamily="34" charset="0"/>
              </a:rPr>
              <a:t>.</a:t>
            </a:r>
            <a:endParaRPr lang="en-US" sz="5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All identifiers should begin with a letter (A to Z or a to z), currency character ($) or an underscore </a:t>
            </a:r>
            <a:r>
              <a:rPr lang="en-US" dirty="0" smtClean="0">
                <a:latin typeface="Calibri" panose="020F0502020204030204" pitchFamily="34" charset="0"/>
                <a:cs typeface="Calibri" panose="020F0502020204030204" pitchFamily="34" charset="0"/>
              </a:rPr>
              <a:t>(_).</a:t>
            </a:r>
            <a:endParaRPr lang="en-US" sz="5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After </a:t>
            </a:r>
            <a:r>
              <a:rPr lang="en-US" dirty="0">
                <a:latin typeface="Calibri" panose="020F0502020204030204" pitchFamily="34" charset="0"/>
                <a:cs typeface="Calibri" panose="020F0502020204030204" pitchFamily="34" charset="0"/>
              </a:rPr>
              <a:t>the first character, identifiers can have any combination of characters.</a:t>
            </a:r>
          </a:p>
          <a:p>
            <a:r>
              <a:rPr lang="en-US" dirty="0">
                <a:latin typeface="Calibri" panose="020F0502020204030204" pitchFamily="34" charset="0"/>
                <a:cs typeface="Calibri" panose="020F0502020204030204" pitchFamily="34" charset="0"/>
              </a:rPr>
              <a:t>A key word cannot be used as an identifier</a:t>
            </a:r>
            <a:r>
              <a:rPr lang="en-US" dirty="0" smtClean="0">
                <a:latin typeface="Calibri" panose="020F0502020204030204" pitchFamily="34" charset="0"/>
                <a:cs typeface="Calibri" panose="020F0502020204030204" pitchFamily="34" charset="0"/>
              </a:rPr>
              <a:t>.</a:t>
            </a:r>
            <a:endParaRPr lang="en-US" sz="5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Most importantly, identifiers are case sensitive</a:t>
            </a:r>
            <a:r>
              <a:rPr lang="en-US" dirty="0" smtClean="0">
                <a:latin typeface="Calibri" panose="020F0502020204030204" pitchFamily="34" charset="0"/>
                <a:cs typeface="Calibri" panose="020F0502020204030204" pitchFamily="34" charset="0"/>
              </a:rPr>
              <a:t>.</a:t>
            </a:r>
            <a:endParaRPr lang="en-US" sz="5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Examples of legal identifiers: age, $salary, _value, __1_value</a:t>
            </a:r>
            <a:r>
              <a:rPr lang="en-US" dirty="0" smtClean="0">
                <a:latin typeface="Calibri" panose="020F0502020204030204" pitchFamily="34" charset="0"/>
                <a:cs typeface="Calibri" panose="020F0502020204030204" pitchFamily="34" charset="0"/>
              </a:rPr>
              <a:t>.</a:t>
            </a:r>
            <a:endParaRPr lang="en-US" sz="5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Examples of illegal identifiers: 123abc, -salary.</a:t>
            </a: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449510"/>
      </p:ext>
    </p:extLst>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585114" y="2500171"/>
            <a:ext cx="6769100" cy="1981200"/>
          </a:xfrm>
          <a:prstGeom prst="horizontalScroll">
            <a:avLst>
              <a:gd name="adj" fmla="val 20803"/>
            </a:avLst>
          </a:prstGeom>
          <a:solidFill>
            <a:schemeClr val="tx2">
              <a:lumMod val="75000"/>
            </a:schemeClr>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JAVA BASIC DATA TYPES</a:t>
            </a:r>
          </a:p>
        </p:txBody>
      </p:sp>
    </p:spTree>
    <p:extLst>
      <p:ext uri="{BB962C8B-B14F-4D97-AF65-F5344CB8AC3E}">
        <p14:creationId xmlns:p14="http://schemas.microsoft.com/office/powerpoint/2010/main" val="4202846426"/>
      </p:ext>
    </p:extLst>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1246495" y="1119116"/>
            <a:ext cx="9144000" cy="5518150"/>
          </a:xfrm>
        </p:spPr>
        <p:txBody>
          <a:bodyPr>
            <a:normAutofit fontScale="92500" lnSpcReduction="20000"/>
          </a:bodyPr>
          <a:lstStyle/>
          <a:p>
            <a:pPr>
              <a:buFontTx/>
              <a:buNone/>
            </a:pPr>
            <a:endParaRPr lang="en-US" sz="24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Primitive data types are not objects in java.</a:t>
            </a:r>
          </a:p>
          <a:p>
            <a:pPr>
              <a:buFontTx/>
              <a:buNone/>
            </a:pPr>
            <a:endParaRPr lang="en-US" sz="1200"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Types of Numeric Variables</a:t>
            </a:r>
          </a:p>
          <a:p>
            <a:pPr>
              <a:buFontTx/>
              <a:buNone/>
            </a:pPr>
            <a:endParaRPr lang="en-US" sz="800" dirty="0">
              <a:latin typeface="Calibri" panose="020F0502020204030204" pitchFamily="34" charset="0"/>
              <a:cs typeface="Calibri" panose="020F0502020204030204" pitchFamily="34" charset="0"/>
            </a:endParaRPr>
          </a:p>
          <a:p>
            <a:pPr>
              <a:buFont typeface="Wingdings" pitchFamily="2" charset="2"/>
              <a:buChar char="Ø"/>
            </a:pPr>
            <a:r>
              <a:rPr lang="en-US" sz="2200" dirty="0">
                <a:latin typeface="Calibri" panose="020F0502020204030204" pitchFamily="34" charset="0"/>
                <a:cs typeface="Calibri" panose="020F0502020204030204" pitchFamily="34" charset="0"/>
              </a:rPr>
              <a:t>Integer Variables</a:t>
            </a:r>
          </a:p>
          <a:p>
            <a:pPr>
              <a:buFont typeface="Wingdings" pitchFamily="2" charset="2"/>
              <a:buChar char="Ø"/>
            </a:pPr>
            <a:r>
              <a:rPr lang="en-US" sz="2200" dirty="0">
                <a:latin typeface="Calibri" panose="020F0502020204030204" pitchFamily="34" charset="0"/>
                <a:cs typeface="Calibri" panose="020F0502020204030204" pitchFamily="34" charset="0"/>
              </a:rPr>
              <a:t>Floating-Point Variables</a:t>
            </a:r>
          </a:p>
          <a:p>
            <a:pPr>
              <a:buFont typeface="Wingdings" pitchFamily="2" charset="2"/>
              <a:buChar char="Ø"/>
            </a:pPr>
            <a:endParaRPr lang="en-US" sz="1200"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	Integer Data types:</a:t>
            </a:r>
          </a:p>
          <a:p>
            <a:pPr>
              <a:buFontTx/>
              <a:buNone/>
            </a:pPr>
            <a:endParaRPr lang="en-US" sz="8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four integer types in java are</a:t>
            </a:r>
          </a:p>
          <a:p>
            <a:pPr>
              <a:buFontTx/>
              <a:buNone/>
            </a:pPr>
            <a:endParaRPr lang="en-US" sz="800" dirty="0">
              <a:latin typeface="Calibri" panose="020F0502020204030204" pitchFamily="34" charset="0"/>
              <a:cs typeface="Calibri" panose="020F0502020204030204" pitchFamily="34" charset="0"/>
            </a:endParaRPr>
          </a:p>
          <a:p>
            <a:pPr lvl="2"/>
            <a:r>
              <a:rPr lang="en-US" sz="2000" dirty="0" smtClean="0">
                <a:latin typeface="Calibri" panose="020F0502020204030204" pitchFamily="34" charset="0"/>
                <a:cs typeface="Calibri" panose="020F0502020204030204" pitchFamily="34" charset="0"/>
              </a:rPr>
              <a:t>Byte</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p>
          <a:p>
            <a:pPr lvl="2"/>
            <a:r>
              <a:rPr lang="en-US" sz="2000" dirty="0" smtClean="0">
                <a:latin typeface="Calibri" panose="020F0502020204030204" pitchFamily="34" charset="0"/>
                <a:cs typeface="Calibri" panose="020F0502020204030204" pitchFamily="34" charset="0"/>
              </a:rPr>
              <a:t>Short </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lvl="2"/>
            <a:r>
              <a:rPr lang="en-US" sz="2000" dirty="0" err="1" smtClean="0">
                <a:latin typeface="Calibri" panose="020F0502020204030204" pitchFamily="34" charset="0"/>
                <a:cs typeface="Calibri" panose="020F0502020204030204" pitchFamily="34" charset="0"/>
              </a:rPr>
              <a:t>int</a:t>
            </a:r>
            <a:r>
              <a:rPr lang="en-US"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lvl="2"/>
            <a:r>
              <a:rPr lang="en-US" sz="2000" dirty="0" smtClean="0">
                <a:latin typeface="Calibri" panose="020F0502020204030204" pitchFamily="34" charset="0"/>
                <a:cs typeface="Calibri" panose="020F0502020204030204" pitchFamily="34" charset="0"/>
              </a:rPr>
              <a:t>long</a:t>
            </a:r>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95596490"/>
      </p:ext>
    </p:extLst>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914400" y="653387"/>
            <a:ext cx="9144000" cy="5929313"/>
          </a:xfrm>
        </p:spPr>
        <p:txBody>
          <a:bodyPr/>
          <a:lstStyle/>
          <a:p>
            <a:pPr>
              <a:buFontTx/>
              <a:buNone/>
            </a:pPr>
            <a:endParaRPr lang="en-US" sz="2400" dirty="0"/>
          </a:p>
          <a:p>
            <a:pPr>
              <a:buFontTx/>
              <a:buNone/>
            </a:pPr>
            <a:r>
              <a:rPr lang="en-US" sz="2400" dirty="0"/>
              <a:t>	</a:t>
            </a:r>
          </a:p>
          <a:p>
            <a:pPr>
              <a:buFontTx/>
              <a:buNone/>
            </a:pPr>
            <a:r>
              <a:rPr lang="en-US" sz="2400" b="1" dirty="0"/>
              <a:t>	Note: </a:t>
            </a:r>
            <a:r>
              <a:rPr lang="en-US" sz="2400" dirty="0"/>
              <a:t>When variable of type </a:t>
            </a:r>
            <a:r>
              <a:rPr lang="en-US" sz="2400" b="1" i="1" dirty="0"/>
              <a:t>long</a:t>
            </a:r>
            <a:r>
              <a:rPr lang="en-US" sz="2400" dirty="0"/>
              <a:t> is declared, then the value assigned to the variable will be appended by L.</a:t>
            </a:r>
          </a:p>
          <a:p>
            <a:pPr>
              <a:buFontTx/>
              <a:buNone/>
            </a:pPr>
            <a:r>
              <a:rPr lang="en-US" sz="2400" dirty="0"/>
              <a:t>	e.g.    long value=243567L;</a:t>
            </a:r>
          </a:p>
          <a:p>
            <a:endParaRPr lang="en-US" sz="1600" dirty="0"/>
          </a:p>
          <a:p>
            <a:pPr>
              <a:buFontTx/>
              <a:buNone/>
            </a:pPr>
            <a:r>
              <a:rPr lang="en-US" sz="2400" b="1" dirty="0"/>
              <a:t>	Floating-Point Variables:</a:t>
            </a:r>
          </a:p>
          <a:p>
            <a:pPr>
              <a:buFontTx/>
              <a:buNone/>
            </a:pPr>
            <a:endParaRPr lang="en-US" sz="1000" b="1" dirty="0"/>
          </a:p>
          <a:p>
            <a:pPr>
              <a:buFontTx/>
              <a:buNone/>
            </a:pPr>
            <a:r>
              <a:rPr lang="en-US" sz="2400" dirty="0"/>
              <a:t>	float		</a:t>
            </a:r>
          </a:p>
          <a:p>
            <a:pPr>
              <a:buFontTx/>
              <a:buNone/>
            </a:pPr>
            <a:r>
              <a:rPr lang="en-US" sz="2400" dirty="0"/>
              <a:t>	double 		</a:t>
            </a:r>
          </a:p>
          <a:p>
            <a:pPr>
              <a:buFontTx/>
              <a:buNone/>
            </a:pPr>
            <a:endParaRPr lang="en-US" sz="2400" dirty="0"/>
          </a:p>
          <a:p>
            <a:pPr>
              <a:buFontTx/>
              <a:buNone/>
            </a:pPr>
            <a:r>
              <a:rPr lang="en-US" sz="2400" dirty="0"/>
              <a:t>	Note: The value of type </a:t>
            </a:r>
            <a:r>
              <a:rPr lang="en-US" sz="2400" b="1" i="1" dirty="0"/>
              <a:t>float</a:t>
            </a:r>
            <a:r>
              <a:rPr lang="en-US" sz="2400" dirty="0"/>
              <a:t> will be appended by f.</a:t>
            </a:r>
          </a:p>
          <a:p>
            <a:endParaRPr lang="en-US" sz="2400" dirty="0"/>
          </a:p>
          <a:p>
            <a:pPr eaLnBrk="1" hangingPunct="1">
              <a:buFontTx/>
              <a:buNone/>
            </a:pPr>
            <a:endParaRPr lang="en-US" sz="2400" dirty="0"/>
          </a:p>
        </p:txBody>
      </p:sp>
    </p:spTree>
    <p:extLst>
      <p:ext uri="{BB962C8B-B14F-4D97-AF65-F5344CB8AC3E}">
        <p14:creationId xmlns:p14="http://schemas.microsoft.com/office/powerpoint/2010/main" val="4043247986"/>
      </p:ext>
    </p:extLst>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1187355" y="639739"/>
            <a:ext cx="9144000" cy="5929313"/>
          </a:xfrm>
        </p:spPr>
        <p:txBody>
          <a:bodyPr>
            <a:normAutofit lnSpcReduction="10000"/>
          </a:bodyPr>
          <a:lstStyle/>
          <a:p>
            <a:pPr>
              <a:buFontTx/>
              <a:buNone/>
            </a:pPr>
            <a:endParaRPr lang="en-US" sz="2400"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	Character Variable:</a:t>
            </a:r>
          </a:p>
          <a:p>
            <a:pPr>
              <a:buFontTx/>
              <a:buNone/>
            </a:pPr>
            <a:endParaRPr lang="en-US" sz="800" dirty="0">
              <a:latin typeface="Calibri" panose="020F0502020204030204" pitchFamily="34" charset="0"/>
              <a:cs typeface="Calibri" panose="020F0502020204030204" pitchFamily="34" charset="0"/>
            </a:endParaRPr>
          </a:p>
          <a:p>
            <a:pPr algn="just">
              <a:buFontTx/>
              <a:buNone/>
            </a:pPr>
            <a:r>
              <a:rPr lang="en-US" sz="2400" dirty="0">
                <a:latin typeface="Calibri" panose="020F0502020204030204" pitchFamily="34" charset="0"/>
                <a:cs typeface="Calibri" panose="020F0502020204030204" pitchFamily="34" charset="0"/>
              </a:rPr>
              <a:t>	Variable of type character stores a single character. 2 bytes space is reserved in memory because all characters in java are stored in Unicode.</a:t>
            </a:r>
          </a:p>
          <a:p>
            <a:pPr>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char </a:t>
            </a:r>
            <a:r>
              <a:rPr lang="en-US" sz="2400" dirty="0" err="1">
                <a:latin typeface="Calibri" panose="020F0502020204030204" pitchFamily="34" charset="0"/>
                <a:cs typeface="Calibri" panose="020F0502020204030204" pitchFamily="34" charset="0"/>
              </a:rPr>
              <a:t>ch</a:t>
            </a:r>
            <a:r>
              <a:rPr lang="en-US" sz="2400" dirty="0">
                <a:latin typeface="Calibri" panose="020F0502020204030204" pitchFamily="34" charset="0"/>
                <a:cs typeface="Calibri" panose="020F0502020204030204" pitchFamily="34" charset="0"/>
              </a:rPr>
              <a:t> = ‘#’;</a:t>
            </a:r>
          </a:p>
          <a:p>
            <a:pPr>
              <a:buFontTx/>
              <a:buNone/>
            </a:pPr>
            <a:endParaRPr lang="en-US" sz="1600"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	Boolean Variable:</a:t>
            </a:r>
          </a:p>
          <a:p>
            <a:pPr>
              <a:buFontTx/>
              <a:buNone/>
            </a:pPr>
            <a:endParaRPr lang="en-US" sz="800" b="1" dirty="0">
              <a:latin typeface="Calibri" panose="020F0502020204030204" pitchFamily="34" charset="0"/>
              <a:cs typeface="Calibri" panose="020F0502020204030204" pitchFamily="34" charset="0"/>
            </a:endParaRPr>
          </a:p>
          <a:p>
            <a:pPr algn="just">
              <a:buFontTx/>
              <a:buNone/>
            </a:pP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Variables that can have one of two values ‘true’ or ‘false’.</a:t>
            </a:r>
          </a:p>
          <a:p>
            <a:pPr algn="just">
              <a:buFontTx/>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boolean</a:t>
            </a:r>
            <a:r>
              <a:rPr lang="en-US" sz="2400" dirty="0">
                <a:latin typeface="Calibri" panose="020F0502020204030204" pitchFamily="34" charset="0"/>
                <a:cs typeface="Calibri" panose="020F0502020204030204" pitchFamily="34" charset="0"/>
              </a:rPr>
              <a:t> flag = false;</a:t>
            </a:r>
          </a:p>
          <a:p>
            <a:pPr>
              <a:buFontTx/>
              <a:buNone/>
            </a:pPr>
            <a:endParaRPr lang="en-US" sz="1200" dirty="0">
              <a:latin typeface="Calibri" panose="020F0502020204030204" pitchFamily="34" charset="0"/>
              <a:cs typeface="Calibri" panose="020F0502020204030204" pitchFamily="34" charset="0"/>
            </a:endParaRPr>
          </a:p>
          <a:p>
            <a:pPr algn="just">
              <a:buFontTx/>
              <a:buNone/>
            </a:pPr>
            <a:r>
              <a:rPr lang="en-US" sz="2400" dirty="0">
                <a:latin typeface="Calibri" panose="020F0502020204030204" pitchFamily="34" charset="0"/>
                <a:cs typeface="Calibri" panose="020F0502020204030204" pitchFamily="34" charset="0"/>
              </a:rPr>
              <a:t>	Note: Boolean variables cannot be cast to any other type of variable and vice versa.</a:t>
            </a: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426777"/>
      </p:ext>
    </p:extLst>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559" y="1320681"/>
            <a:ext cx="9786883" cy="1475013"/>
          </a:xfrm>
        </p:spPr>
        <p:txBody>
          <a:bodyPr/>
          <a:lstStyle/>
          <a:p>
            <a:r>
              <a:rPr lang="en-US" dirty="0"/>
              <a:t>I</a:t>
            </a:r>
            <a:r>
              <a:rPr lang="en-US" dirty="0" smtClean="0"/>
              <a:t>ntro to JAVA Programming</a:t>
            </a:r>
            <a:endParaRPr lang="en-US" dirty="0"/>
          </a:p>
        </p:txBody>
      </p:sp>
    </p:spTree>
    <p:extLst>
      <p:ext uri="{BB962C8B-B14F-4D97-AF65-F5344CB8AC3E}">
        <p14:creationId xmlns:p14="http://schemas.microsoft.com/office/powerpoint/2010/main" val="2052712255"/>
      </p:ext>
    </p:extLst>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1137313" y="722242"/>
            <a:ext cx="9144000" cy="5929313"/>
          </a:xfrm>
        </p:spPr>
        <p:txBody>
          <a:bodyPr/>
          <a:lstStyle/>
          <a:p>
            <a:endParaRPr lang="en-US" sz="2400" b="1" dirty="0">
              <a:latin typeface="Calibri" panose="020F0502020204030204" pitchFamily="34" charset="0"/>
              <a:cs typeface="Calibri" panose="020F0502020204030204" pitchFamily="34" charset="0"/>
            </a:endParaRPr>
          </a:p>
          <a:p>
            <a:pPr>
              <a:buFontTx/>
              <a:buNone/>
            </a:pPr>
            <a:endParaRPr lang="en-US" sz="2400" b="1"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Casting in Data Types:</a:t>
            </a:r>
          </a:p>
          <a:p>
            <a:pPr>
              <a:buFontTx/>
              <a:buNone/>
            </a:pPr>
            <a:endParaRPr lang="en-US" sz="12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We can cast any of the basic type to any other.</a:t>
            </a:r>
          </a:p>
          <a:p>
            <a:pPr>
              <a:buFont typeface="Wingdings" pitchFamily="2" charset="2"/>
              <a:buChar char="Ø"/>
            </a:pPr>
            <a:endParaRPr lang="en-US" sz="12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Casting from the larger integer type to a smaller causes loose information.</a:t>
            </a:r>
          </a:p>
          <a:p>
            <a:pPr>
              <a:buFont typeface="Wingdings" pitchFamily="2" charset="2"/>
              <a:buChar char="Ø"/>
            </a:pPr>
            <a:endParaRPr lang="en-US" sz="12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Casting from float to integer loose some information.</a:t>
            </a:r>
          </a:p>
          <a:p>
            <a:pPr>
              <a:buFont typeface="Wingdings" pitchFamily="2" charset="2"/>
              <a:buChar char="Ø"/>
            </a:pPr>
            <a:endParaRPr lang="en-US" sz="12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Casting from double to float also loose information.</a:t>
            </a:r>
          </a:p>
          <a:p>
            <a:pPr>
              <a:buFont typeface="Wingdings" pitchFamily="2" charset="2"/>
              <a:buChar char="Ø"/>
            </a:pPr>
            <a:endParaRPr lang="en-US" sz="2400" dirty="0">
              <a:latin typeface="Calibri" panose="020F0502020204030204" pitchFamily="34" charset="0"/>
              <a:cs typeface="Calibri" panose="020F0502020204030204" pitchFamily="34" charset="0"/>
            </a:endParaRP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716713"/>
      </p:ext>
    </p:extLst>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464860" y="694330"/>
            <a:ext cx="9144000" cy="5929313"/>
          </a:xfrm>
        </p:spPr>
        <p:txBody>
          <a:bodyPr/>
          <a:lstStyle/>
          <a:p>
            <a:pPr eaLnBrk="1" hangingPunct="1">
              <a:buFontTx/>
              <a:buNone/>
              <a:defRPr/>
            </a:pPr>
            <a:endParaRPr lang="en-US" sz="2400" dirty="0">
              <a:latin typeface="Calibri" panose="020F0502020204030204" pitchFamily="34" charset="0"/>
              <a:cs typeface="Calibri" panose="020F0502020204030204" pitchFamily="34" charset="0"/>
            </a:endParaRPr>
          </a:p>
          <a:p>
            <a:pPr lvl="1">
              <a:buFontTx/>
              <a:buNone/>
              <a:defRPr/>
            </a:pPr>
            <a:endParaRPr lang="en-US" sz="2400" dirty="0">
              <a:latin typeface="Calibri" panose="020F0502020204030204" pitchFamily="34" charset="0"/>
              <a:cs typeface="Calibri" panose="020F0502020204030204" pitchFamily="34" charset="0"/>
            </a:endParaRPr>
          </a:p>
          <a:p>
            <a:pPr lvl="1">
              <a:buFontTx/>
              <a:buNone/>
              <a:defRPr/>
            </a:pPr>
            <a:r>
              <a:rPr lang="en-US" sz="2400" dirty="0">
                <a:latin typeface="Calibri" panose="020F0502020204030204" pitchFamily="34" charset="0"/>
                <a:cs typeface="Calibri" panose="020F0502020204030204" pitchFamily="34" charset="0"/>
              </a:rPr>
              <a:t>Byte  -- &gt;  short   -- &gt;  int   -- &gt;   long  -- &gt; float  -- &gt;	double</a:t>
            </a:r>
          </a:p>
          <a:p>
            <a:pPr lvl="1">
              <a:buFontTx/>
              <a:buNone/>
              <a:defRPr/>
            </a:pPr>
            <a:endParaRPr lang="en-US" sz="1400" dirty="0">
              <a:latin typeface="Calibri" panose="020F0502020204030204" pitchFamily="34" charset="0"/>
              <a:cs typeface="Calibri" panose="020F0502020204030204" pitchFamily="34" charset="0"/>
            </a:endParaRPr>
          </a:p>
          <a:p>
            <a:pPr lvl="1">
              <a:buFontTx/>
              <a:buNone/>
              <a:defRPr/>
            </a:pPr>
            <a:r>
              <a:rPr lang="en-US" sz="2400" dirty="0">
                <a:latin typeface="Calibri" panose="020F0502020204030204" pitchFamily="34" charset="0"/>
                <a:cs typeface="Calibri" panose="020F0502020204030204" pitchFamily="34" charset="0"/>
              </a:rPr>
              <a:t>Left to right : implicitly</a:t>
            </a:r>
          </a:p>
          <a:p>
            <a:pPr lvl="1">
              <a:buFontTx/>
              <a:buNone/>
              <a:defRPr/>
            </a:pPr>
            <a:r>
              <a:rPr lang="en-US" sz="2400" dirty="0">
                <a:latin typeface="Calibri" panose="020F0502020204030204" pitchFamily="34" charset="0"/>
                <a:cs typeface="Calibri" panose="020F0502020204030204" pitchFamily="34" charset="0"/>
              </a:rPr>
              <a:t>Right to left : explicitly</a:t>
            </a:r>
          </a:p>
          <a:p>
            <a:pPr lvl="1">
              <a:buFontTx/>
              <a:buNone/>
              <a:defRPr/>
            </a:pPr>
            <a:endParaRPr lang="en-US" sz="1600" dirty="0">
              <a:latin typeface="Calibri" panose="020F0502020204030204" pitchFamily="34" charset="0"/>
              <a:cs typeface="Calibri" panose="020F0502020204030204" pitchFamily="34" charset="0"/>
            </a:endParaRPr>
          </a:p>
          <a:p>
            <a:pPr lvl="1">
              <a:buFontTx/>
              <a:buNone/>
              <a:defRPr/>
            </a:pPr>
            <a:r>
              <a:rPr lang="en-US" sz="2400" dirty="0">
                <a:latin typeface="Calibri" panose="020F0502020204030204" pitchFamily="34" charset="0"/>
                <a:cs typeface="Calibri" panose="020F0502020204030204" pitchFamily="34" charset="0"/>
              </a:rPr>
              <a:t>If x = 3 and y=2, then</a:t>
            </a:r>
          </a:p>
          <a:p>
            <a:pPr lvl="1">
              <a:buFontTx/>
              <a:buNone/>
              <a:defRPr/>
            </a:pPr>
            <a:endParaRPr lang="en-US" sz="1600" dirty="0">
              <a:latin typeface="Calibri" panose="020F0502020204030204" pitchFamily="34" charset="0"/>
              <a:cs typeface="Calibri" panose="020F0502020204030204" pitchFamily="34" charset="0"/>
            </a:endParaRPr>
          </a:p>
          <a:p>
            <a:pPr lvl="1">
              <a:buFontTx/>
              <a:buNone/>
              <a:defRPr/>
            </a:pPr>
            <a:r>
              <a:rPr lang="en-US" sz="2400" dirty="0">
                <a:latin typeface="Calibri" panose="020F0502020204030204" pitchFamily="34" charset="0"/>
                <a:cs typeface="Calibri" panose="020F0502020204030204" pitchFamily="34" charset="0"/>
              </a:rPr>
              <a:t>z= 1 + x/y;		Result z=2</a:t>
            </a:r>
          </a:p>
          <a:p>
            <a:pPr lvl="1">
              <a:buFontTx/>
              <a:buNone/>
              <a:defRPr/>
            </a:pPr>
            <a:r>
              <a:rPr lang="en-US" sz="2400" dirty="0">
                <a:latin typeface="Calibri" panose="020F0502020204030204" pitchFamily="34" charset="0"/>
                <a:cs typeface="Calibri" panose="020F0502020204030204" pitchFamily="34" charset="0"/>
              </a:rPr>
              <a:t>z= 1 + (float)x/y		Result z =2.5</a:t>
            </a:r>
          </a:p>
          <a:p>
            <a:pPr algn="just">
              <a:buFontTx/>
              <a:buNone/>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434528"/>
      </p:ext>
    </p:extLst>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982639" y="612443"/>
            <a:ext cx="9144000" cy="5929313"/>
          </a:xfrm>
        </p:spPr>
        <p:txBody>
          <a:bodyPr>
            <a:normAutofit fontScale="92500" lnSpcReduction="10000"/>
          </a:bodyPr>
          <a:lstStyle/>
          <a:p>
            <a:pPr>
              <a:buFontTx/>
              <a:buNone/>
            </a:pPr>
            <a:endParaRPr lang="en-US" sz="2400" b="1"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	Assignment Operator ( = )</a:t>
            </a:r>
          </a:p>
          <a:p>
            <a:pPr>
              <a:buFontTx/>
              <a:buNone/>
            </a:pPr>
            <a:endParaRPr lang="en-US" sz="500" dirty="0">
              <a:latin typeface="Calibri" panose="020F0502020204030204" pitchFamily="34" charset="0"/>
              <a:cs typeface="Calibri" panose="020F0502020204030204" pitchFamily="34" charset="0"/>
            </a:endParaRPr>
          </a:p>
          <a:p>
            <a:pPr algn="just">
              <a:buFontTx/>
              <a:buNone/>
            </a:pPr>
            <a:r>
              <a:rPr lang="en-US" sz="2400" dirty="0">
                <a:latin typeface="Calibri" panose="020F0502020204030204" pitchFamily="34" charset="0"/>
                <a:cs typeface="Calibri" panose="020F0502020204030204" pitchFamily="34" charset="0"/>
              </a:rPr>
              <a:t>	Assignment operator is used to assign literal or value of variable or expression to a variable that comes on its left side.</a:t>
            </a:r>
          </a:p>
          <a:p>
            <a:pPr algn="ctr">
              <a:buFontTx/>
              <a:buNone/>
            </a:pPr>
            <a:r>
              <a:rPr lang="en-US" sz="2400" dirty="0">
                <a:latin typeface="Calibri" panose="020F0502020204030204" pitchFamily="34" charset="0"/>
                <a:cs typeface="Calibri" panose="020F0502020204030204" pitchFamily="34" charset="0"/>
              </a:rPr>
              <a:t>	e.g.  c = a*b;</a:t>
            </a:r>
          </a:p>
          <a:p>
            <a:pPr>
              <a:buFontTx/>
              <a:buNone/>
            </a:pPr>
            <a:endParaRPr lang="en-US" sz="16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Multiple assignment in java is valid i.e.</a:t>
            </a:r>
          </a:p>
          <a:p>
            <a:pPr algn="ctr">
              <a:buFontTx/>
              <a:buNone/>
            </a:pPr>
            <a:r>
              <a:rPr lang="en-US" sz="2400" dirty="0">
                <a:latin typeface="Calibri" panose="020F0502020204030204" pitchFamily="34" charset="0"/>
                <a:cs typeface="Calibri" panose="020F0502020204030204" pitchFamily="34" charset="0"/>
              </a:rPr>
              <a:t>	a = b = c =100;</a:t>
            </a:r>
          </a:p>
          <a:p>
            <a:pPr algn="ctr">
              <a:buFontTx/>
              <a:buNone/>
            </a:pPr>
            <a:endParaRPr lang="en-US" sz="1000" dirty="0">
              <a:latin typeface="Calibri" panose="020F0502020204030204" pitchFamily="34" charset="0"/>
              <a:cs typeface="Calibri" panose="020F0502020204030204" pitchFamily="34" charset="0"/>
            </a:endParaRPr>
          </a:p>
          <a:p>
            <a:pPr>
              <a:buFontTx/>
              <a:buNone/>
            </a:pPr>
            <a:r>
              <a:rPr lang="en-US" sz="2400" b="1" dirty="0">
                <a:latin typeface="Calibri" panose="020F0502020204030204" pitchFamily="34" charset="0"/>
                <a:cs typeface="Calibri" panose="020F0502020204030204" pitchFamily="34" charset="0"/>
              </a:rPr>
              <a:t>	Arithmetic Operators</a:t>
            </a:r>
          </a:p>
          <a:p>
            <a:pPr>
              <a:buFontTx/>
              <a:buNone/>
            </a:pPr>
            <a:endParaRPr lang="en-US" sz="8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  ,  	-  , 	*,	/, 	%</a:t>
            </a:r>
          </a:p>
          <a:p>
            <a:pPr>
              <a:buFontTx/>
              <a:buNone/>
            </a:pPr>
            <a:endParaRPr lang="en-US" sz="10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e.g.  if a = 15 and b = 6 then</a:t>
            </a:r>
          </a:p>
          <a:p>
            <a:pPr>
              <a:buFontTx/>
              <a:buNone/>
            </a:pPr>
            <a:r>
              <a:rPr lang="en-US" sz="2400" dirty="0">
                <a:latin typeface="Calibri" panose="020F0502020204030204" pitchFamily="34" charset="0"/>
                <a:cs typeface="Calibri" panose="020F0502020204030204" pitchFamily="34" charset="0"/>
              </a:rPr>
              <a:t>	 a % b = 3</a:t>
            </a:r>
          </a:p>
        </p:txBody>
      </p:sp>
    </p:spTree>
    <p:extLst>
      <p:ext uri="{BB962C8B-B14F-4D97-AF65-F5344CB8AC3E}">
        <p14:creationId xmlns:p14="http://schemas.microsoft.com/office/powerpoint/2010/main" val="3789752415"/>
      </p:ext>
    </p:extLst>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1310185" y="707978"/>
            <a:ext cx="9144000" cy="5929313"/>
          </a:xfrm>
        </p:spPr>
        <p:txBody>
          <a:bodyPr/>
          <a:lstStyle/>
          <a:p>
            <a:pPr>
              <a:buFontTx/>
              <a:buNone/>
            </a:pPr>
            <a:endParaRPr lang="en-US" sz="2400" b="1" dirty="0"/>
          </a:p>
          <a:p>
            <a:pPr>
              <a:buFontTx/>
              <a:buNone/>
            </a:pPr>
            <a:r>
              <a:rPr lang="en-US" sz="2400" b="1" dirty="0"/>
              <a:t>	Increment and Decrement Operator   </a:t>
            </a:r>
          </a:p>
          <a:p>
            <a:pPr>
              <a:buFontTx/>
              <a:buNone/>
            </a:pPr>
            <a:endParaRPr lang="en-US" sz="1000" b="1" dirty="0"/>
          </a:p>
          <a:p>
            <a:pPr lvl="1">
              <a:buFontTx/>
              <a:buNone/>
            </a:pP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and   −−</a:t>
            </a:r>
          </a:p>
          <a:p>
            <a:pPr lvl="1">
              <a:buFontTx/>
              <a:buNone/>
            </a:pPr>
            <a:endParaRPr lang="en-US" sz="6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	e.g. If x =10, y=5 ,then</a:t>
            </a:r>
          </a:p>
          <a:p>
            <a:pPr lvl="1">
              <a:buFontTx/>
              <a:buNone/>
            </a:pPr>
            <a:endParaRPr lang="en-US" sz="14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	Z = x++ +y = 15 and after evaluation, x =11</a:t>
            </a:r>
          </a:p>
          <a:p>
            <a:pPr lvl="1">
              <a:buFontTx/>
              <a:buNone/>
            </a:pPr>
            <a:endParaRPr lang="en-US" sz="8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	but in </a:t>
            </a:r>
          </a:p>
          <a:p>
            <a:pPr lvl="1">
              <a:buFontTx/>
              <a:buNone/>
            </a:pPr>
            <a:endParaRPr lang="en-US" sz="8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	Z= ++x + y = 16 and after evaluation, x=11</a:t>
            </a:r>
          </a:p>
          <a:p>
            <a:pPr lvl="1">
              <a:buFontTx/>
              <a:buNone/>
            </a:pPr>
            <a:endParaRPr lang="en-US" sz="10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	Both can be used as prefix and postfix.</a:t>
            </a:r>
          </a:p>
          <a:p>
            <a:pPr>
              <a:buFontTx/>
              <a:buNone/>
            </a:pPr>
            <a:endParaRPr lang="en-US" sz="2400" dirty="0"/>
          </a:p>
          <a:p>
            <a:pPr eaLnBrk="1" hangingPunct="1">
              <a:buFontTx/>
              <a:buNone/>
            </a:pPr>
            <a:endParaRPr lang="en-US" sz="2400" dirty="0"/>
          </a:p>
        </p:txBody>
      </p:sp>
    </p:spTree>
    <p:extLst>
      <p:ext uri="{BB962C8B-B14F-4D97-AF65-F5344CB8AC3E}">
        <p14:creationId xmlns:p14="http://schemas.microsoft.com/office/powerpoint/2010/main" val="3182226812"/>
      </p:ext>
    </p:extLst>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351129" y="667035"/>
            <a:ext cx="9144000" cy="5929313"/>
          </a:xfrm>
        </p:spPr>
        <p:txBody>
          <a:bodyPr/>
          <a:lstStyle/>
          <a:p>
            <a:pPr eaLnBrk="1" hangingPunct="1">
              <a:buFontTx/>
              <a:buNone/>
              <a:defRPr/>
            </a:pPr>
            <a:endParaRPr lang="en-US" sz="2400" dirty="0"/>
          </a:p>
          <a:p>
            <a:pPr>
              <a:buFontTx/>
              <a:buNone/>
              <a:defRPr/>
            </a:pPr>
            <a:r>
              <a:rPr lang="en-US" sz="2400" b="1" dirty="0"/>
              <a:t>	</a:t>
            </a:r>
          </a:p>
          <a:p>
            <a:pPr>
              <a:buFontTx/>
              <a:buNone/>
              <a:defRPr/>
            </a:pPr>
            <a:r>
              <a:rPr lang="en-US" sz="2400" b="1" dirty="0"/>
              <a:t>	Relational Operators</a:t>
            </a:r>
          </a:p>
          <a:p>
            <a:pPr>
              <a:buFontTx/>
              <a:buNone/>
              <a:defRPr/>
            </a:pPr>
            <a:endParaRPr lang="en-US" sz="1400" dirty="0"/>
          </a:p>
          <a:p>
            <a:pPr>
              <a:buFontTx/>
              <a:buNone/>
              <a:defRPr/>
            </a:pPr>
            <a:r>
              <a:rPr lang="en-US" sz="2400" b="1" dirty="0"/>
              <a:t>	&gt;,   &lt; ,   &lt;= ,   &gt;= ,   == ,   !=</a:t>
            </a:r>
          </a:p>
          <a:p>
            <a:pPr>
              <a:defRPr/>
            </a:pPr>
            <a:endParaRPr lang="en-US" dirty="0"/>
          </a:p>
          <a:p>
            <a:pPr>
              <a:buFontTx/>
              <a:buNone/>
              <a:defRPr/>
            </a:pPr>
            <a:r>
              <a:rPr lang="en-US" sz="2400" b="1" dirty="0"/>
              <a:t>	Relational Expression</a:t>
            </a:r>
          </a:p>
          <a:p>
            <a:pPr>
              <a:defRPr/>
            </a:pPr>
            <a:endParaRPr lang="en-US" sz="1400" dirty="0"/>
          </a:p>
          <a:p>
            <a:pPr algn="just">
              <a:buFontTx/>
              <a:buNone/>
              <a:defRPr/>
            </a:pPr>
            <a:r>
              <a:rPr lang="en-US" sz="2400" dirty="0"/>
              <a:t>	</a:t>
            </a:r>
            <a:r>
              <a:rPr lang="en-US" sz="2400" dirty="0">
                <a:latin typeface="Calibri" panose="020F0502020204030204" pitchFamily="34" charset="0"/>
                <a:cs typeface="Calibri" panose="020F0502020204030204" pitchFamily="34" charset="0"/>
              </a:rPr>
              <a:t>If relational operator is applied on operands, then relational expression is formed. The value of relational expression is either true or false.</a:t>
            </a:r>
          </a:p>
          <a:p>
            <a:pPr lvl="1">
              <a:buFontTx/>
              <a:buNone/>
              <a:defRPr/>
            </a:pPr>
            <a:endParaRPr lang="en-US" sz="2400" dirty="0"/>
          </a:p>
        </p:txBody>
      </p:sp>
    </p:spTree>
    <p:extLst>
      <p:ext uri="{BB962C8B-B14F-4D97-AF65-F5344CB8AC3E}">
        <p14:creationId xmlns:p14="http://schemas.microsoft.com/office/powerpoint/2010/main" val="1843583699"/>
      </p:ext>
    </p:extLst>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364775" y="751266"/>
            <a:ext cx="7524750" cy="5929312"/>
          </a:xfrm>
        </p:spPr>
        <p:txBody>
          <a:bodyPr>
            <a:normAutofit fontScale="92500" lnSpcReduction="10000"/>
          </a:bodyPr>
          <a:lstStyle/>
          <a:p>
            <a:pPr eaLnBrk="1" hangingPunct="1">
              <a:buFontTx/>
              <a:buNone/>
            </a:pPr>
            <a:endParaRPr lang="en-US" sz="2400" dirty="0"/>
          </a:p>
          <a:p>
            <a:pPr>
              <a:buFontTx/>
              <a:buNone/>
            </a:pPr>
            <a:r>
              <a:rPr lang="en-US" sz="2400" b="1" dirty="0"/>
              <a:t>	Logical Operators:</a:t>
            </a:r>
          </a:p>
          <a:p>
            <a:pPr>
              <a:buFontTx/>
              <a:buNone/>
            </a:pPr>
            <a:endParaRPr lang="en-US" sz="1000" dirty="0"/>
          </a:p>
          <a:p>
            <a:pPr>
              <a:buFontTx/>
              <a:buNone/>
            </a:pPr>
            <a:r>
              <a:rPr lang="en-US" sz="2400" dirty="0"/>
              <a:t>	&amp;&amp;			Logical AND</a:t>
            </a:r>
          </a:p>
          <a:p>
            <a:pPr>
              <a:buFontTx/>
              <a:buNone/>
            </a:pPr>
            <a:r>
              <a:rPr lang="en-US" sz="2400" dirty="0"/>
              <a:t>	||			</a:t>
            </a:r>
            <a:r>
              <a:rPr lang="en-US" sz="2400" dirty="0" smtClean="0"/>
              <a:t>	Logical </a:t>
            </a:r>
            <a:r>
              <a:rPr lang="en-US" sz="2400" dirty="0"/>
              <a:t>OR</a:t>
            </a:r>
          </a:p>
          <a:p>
            <a:pPr>
              <a:buFontTx/>
              <a:buNone/>
            </a:pPr>
            <a:r>
              <a:rPr lang="en-US" sz="2400" dirty="0"/>
              <a:t>	!			</a:t>
            </a:r>
            <a:r>
              <a:rPr lang="en-US" sz="2400" dirty="0" smtClean="0"/>
              <a:t>      Logical </a:t>
            </a:r>
            <a:r>
              <a:rPr lang="en-US" sz="2400" dirty="0"/>
              <a:t>NOT</a:t>
            </a:r>
          </a:p>
          <a:p>
            <a:pPr>
              <a:buFontTx/>
              <a:buNone/>
            </a:pPr>
            <a:endParaRPr lang="en-US" sz="2400" dirty="0"/>
          </a:p>
          <a:p>
            <a:pPr>
              <a:buFontTx/>
              <a:buNone/>
            </a:pPr>
            <a:r>
              <a:rPr lang="en-US" sz="2400" dirty="0"/>
              <a:t>	</a:t>
            </a:r>
            <a:r>
              <a:rPr lang="en-US" sz="2400" b="1" dirty="0"/>
              <a:t>Compound Assignment operator:</a:t>
            </a:r>
          </a:p>
          <a:p>
            <a:pPr>
              <a:buFontTx/>
              <a:buNone/>
            </a:pPr>
            <a:endParaRPr lang="en-US" sz="1000" b="1" dirty="0"/>
          </a:p>
          <a:p>
            <a:pPr>
              <a:buFontTx/>
              <a:buNone/>
            </a:pPr>
            <a:r>
              <a:rPr lang="en-US" sz="2400" b="1" dirty="0"/>
              <a:t>	</a:t>
            </a:r>
            <a:r>
              <a:rPr lang="en-US" sz="2400" dirty="0"/>
              <a:t>+=		c+=1 		= 	c=c+1</a:t>
            </a:r>
          </a:p>
          <a:p>
            <a:pPr>
              <a:buFontTx/>
              <a:buNone/>
            </a:pPr>
            <a:r>
              <a:rPr lang="en-US" sz="2400" dirty="0"/>
              <a:t>	*=		c*=1		=	c=c*1</a:t>
            </a:r>
          </a:p>
          <a:p>
            <a:pPr>
              <a:buFontTx/>
              <a:buNone/>
            </a:pPr>
            <a:r>
              <a:rPr lang="en-US" sz="2400" dirty="0"/>
              <a:t>	-=		……		=	……..</a:t>
            </a:r>
          </a:p>
          <a:p>
            <a:pPr>
              <a:buFontTx/>
              <a:buNone/>
            </a:pPr>
            <a:r>
              <a:rPr lang="en-US" sz="2400" dirty="0"/>
              <a:t>	/=		……		=	……..</a:t>
            </a:r>
          </a:p>
          <a:p>
            <a:pPr>
              <a:buFontTx/>
              <a:buNone/>
            </a:pPr>
            <a:r>
              <a:rPr lang="en-US" sz="2400" dirty="0"/>
              <a:t>	%=		……		=	</a:t>
            </a:r>
            <a:r>
              <a:rPr lang="en-US" sz="2400" dirty="0" smtClean="0"/>
              <a:t>……..</a:t>
            </a:r>
            <a:endParaRPr lang="en-US" sz="2400" dirty="0"/>
          </a:p>
          <a:p>
            <a:pPr>
              <a:buFontTx/>
              <a:buNone/>
            </a:pPr>
            <a:endParaRPr lang="en-US" sz="2400" dirty="0"/>
          </a:p>
          <a:p>
            <a:pPr>
              <a:buFontTx/>
              <a:buNone/>
            </a:pPr>
            <a:endParaRPr lang="en-US" sz="2400" dirty="0"/>
          </a:p>
        </p:txBody>
      </p:sp>
    </p:spTree>
    <p:extLst>
      <p:ext uri="{BB962C8B-B14F-4D97-AF65-F5344CB8AC3E}">
        <p14:creationId xmlns:p14="http://schemas.microsoft.com/office/powerpoint/2010/main" val="583963186"/>
      </p:ext>
    </p:extLst>
  </p:cSld>
  <p:clrMapOvr>
    <a:masterClrMapping/>
  </p:clrMapOvr>
  <p:transition>
    <p:spli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1478508" y="816804"/>
            <a:ext cx="9144000" cy="5929312"/>
          </a:xfrm>
        </p:spPr>
        <p:txBody>
          <a:bodyPr>
            <a:normAutofit lnSpcReduction="10000"/>
          </a:bodyPr>
          <a:lstStyle/>
          <a:p>
            <a:pPr>
              <a:buFontTx/>
              <a:buNone/>
            </a:pPr>
            <a:r>
              <a:rPr lang="en-US" sz="2400" b="1" dirty="0"/>
              <a:t>Decision Control Structures:</a:t>
            </a:r>
          </a:p>
          <a:p>
            <a:pPr>
              <a:buFontTx/>
              <a:buNone/>
            </a:pPr>
            <a:endParaRPr lang="en-US" sz="1200" dirty="0"/>
          </a:p>
          <a:p>
            <a:pPr>
              <a:buFontTx/>
              <a:buNone/>
            </a:pPr>
            <a:r>
              <a:rPr lang="en-US" sz="2400" b="1" dirty="0"/>
              <a:t>	if – Statement</a:t>
            </a:r>
          </a:p>
          <a:p>
            <a:pPr>
              <a:buFontTx/>
              <a:buNone/>
            </a:pPr>
            <a:endParaRPr lang="en-US" sz="1000" dirty="0"/>
          </a:p>
          <a:p>
            <a:pPr>
              <a:buFontTx/>
              <a:buNone/>
            </a:pPr>
            <a:r>
              <a:rPr lang="en-US" sz="2400" dirty="0"/>
              <a:t>	General syntax is 		</a:t>
            </a:r>
          </a:p>
          <a:p>
            <a:pPr>
              <a:buFontTx/>
              <a:buNone/>
            </a:pPr>
            <a:endParaRPr lang="en-US" sz="1200" dirty="0"/>
          </a:p>
          <a:p>
            <a:pPr lvl="1">
              <a:buFontTx/>
              <a:buNone/>
            </a:pPr>
            <a:r>
              <a:rPr lang="en-US" sz="2200" dirty="0">
                <a:latin typeface="Calibri" panose="020F0502020204030204" pitchFamily="34" charset="0"/>
                <a:cs typeface="Calibri" panose="020F0502020204030204" pitchFamily="34" charset="0"/>
              </a:rPr>
              <a:t>  	If (expression)</a:t>
            </a:r>
          </a:p>
          <a:p>
            <a:pPr lvl="1">
              <a:buFontTx/>
              <a:buNone/>
            </a:pPr>
            <a:r>
              <a:rPr lang="en-US" sz="2200" dirty="0">
                <a:latin typeface="Calibri" panose="020F0502020204030204" pitchFamily="34" charset="0"/>
                <a:cs typeface="Calibri" panose="020F0502020204030204" pitchFamily="34" charset="0"/>
              </a:rPr>
              <a:t>    { </a:t>
            </a:r>
          </a:p>
          <a:p>
            <a:pPr lvl="1">
              <a:buFontTx/>
              <a:buNone/>
            </a:pPr>
            <a:r>
              <a:rPr lang="en-US" sz="2200" dirty="0">
                <a:latin typeface="Calibri" panose="020F0502020204030204" pitchFamily="34" charset="0"/>
                <a:cs typeface="Calibri" panose="020F0502020204030204" pitchFamily="34" charset="0"/>
              </a:rPr>
              <a:t>	Statement(s);</a:t>
            </a:r>
          </a:p>
          <a:p>
            <a:pPr lvl="1">
              <a:buFontTx/>
              <a:buNone/>
            </a:pPr>
            <a:r>
              <a:rPr lang="en-US" sz="2200" dirty="0">
                <a:latin typeface="Calibri" panose="020F0502020204030204" pitchFamily="34" charset="0"/>
                <a:cs typeface="Calibri" panose="020F0502020204030204" pitchFamily="34" charset="0"/>
              </a:rPr>
              <a:t>    }</a:t>
            </a:r>
          </a:p>
          <a:p>
            <a:pPr lvl="1">
              <a:buFontTx/>
              <a:buNone/>
            </a:pPr>
            <a:endParaRPr lang="en-US" sz="2200" dirty="0">
              <a:latin typeface="Calibri" panose="020F0502020204030204" pitchFamily="34" charset="0"/>
              <a:cs typeface="Calibri" panose="020F0502020204030204" pitchFamily="34" charset="0"/>
            </a:endParaRPr>
          </a:p>
          <a:p>
            <a:pPr lvl="1">
              <a:buFontTx/>
              <a:buNone/>
            </a:pPr>
            <a:r>
              <a:rPr lang="en-US" sz="2200" dirty="0">
                <a:latin typeface="Calibri" panose="020F0502020204030204" pitchFamily="34" charset="0"/>
                <a:cs typeface="Calibri" panose="020F0502020204030204" pitchFamily="34" charset="0"/>
              </a:rPr>
              <a:t>For example</a:t>
            </a:r>
          </a:p>
          <a:p>
            <a:pPr lvl="1">
              <a:buFontTx/>
              <a:buNone/>
            </a:pPr>
            <a:r>
              <a:rPr lang="en-US" sz="2200" dirty="0">
                <a:latin typeface="Calibri" panose="020F0502020204030204" pitchFamily="34" charset="0"/>
                <a:cs typeface="Calibri" panose="020F0502020204030204" pitchFamily="34" charset="0"/>
              </a:rPr>
              <a:t>	If (numbr%2 == 0)</a:t>
            </a:r>
          </a:p>
          <a:p>
            <a:pPr lvl="1">
              <a:buFontTx/>
              <a:buNone/>
            </a:pPr>
            <a:r>
              <a:rPr lang="en-US" sz="2200" dirty="0">
                <a:latin typeface="Calibri" panose="020F0502020204030204" pitchFamily="34" charset="0"/>
                <a:cs typeface="Calibri" panose="020F0502020204030204" pitchFamily="34" charset="0"/>
              </a:rPr>
              <a:t>	System.out.println(“The number is even”);</a:t>
            </a:r>
          </a:p>
          <a:p>
            <a:pPr>
              <a:buFontTx/>
              <a:buNone/>
            </a:pPr>
            <a:endParaRPr lang="en-US" sz="2400" dirty="0"/>
          </a:p>
        </p:txBody>
      </p:sp>
    </p:spTree>
    <p:extLst>
      <p:ext uri="{BB962C8B-B14F-4D97-AF65-F5344CB8AC3E}">
        <p14:creationId xmlns:p14="http://schemas.microsoft.com/office/powerpoint/2010/main" val="814401531"/>
      </p:ext>
    </p:extLst>
  </p:cSld>
  <p:clrMapOvr>
    <a:masterClrMapping/>
  </p:clrMapOvr>
  <p:transition>
    <p:spli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1132764" y="721625"/>
            <a:ext cx="9144000" cy="5929313"/>
          </a:xfrm>
        </p:spPr>
        <p:txBody>
          <a:bodyPr/>
          <a:lstStyle/>
          <a:p>
            <a:pPr>
              <a:buFontTx/>
              <a:buNone/>
            </a:pPr>
            <a:r>
              <a:rPr lang="en-US" sz="2400" b="1" dirty="0"/>
              <a:t>	if-else Statement</a:t>
            </a:r>
          </a:p>
          <a:p>
            <a:pPr>
              <a:buFontTx/>
              <a:buNone/>
            </a:pPr>
            <a:endParaRPr lang="en-US" sz="1000" dirty="0"/>
          </a:p>
          <a:p>
            <a:pPr>
              <a:buFontTx/>
              <a:buNone/>
            </a:pPr>
            <a:r>
              <a:rPr lang="en-US" sz="2400" dirty="0"/>
              <a:t>	General Syntax</a:t>
            </a:r>
          </a:p>
          <a:p>
            <a:pPr>
              <a:buFontTx/>
              <a:buNone/>
            </a:pPr>
            <a:endParaRPr lang="en-US" sz="2400" dirty="0"/>
          </a:p>
          <a:p>
            <a:pPr lvl="1">
              <a:buFontTx/>
              <a:buNone/>
            </a:pPr>
            <a:r>
              <a:rPr lang="en-US" sz="2200" dirty="0"/>
              <a:t>	if (expression)</a:t>
            </a:r>
          </a:p>
          <a:p>
            <a:pPr lvl="1">
              <a:buFontTx/>
              <a:buNone/>
            </a:pPr>
            <a:r>
              <a:rPr lang="en-US" sz="2200" dirty="0"/>
              <a:t>  	 {</a:t>
            </a:r>
          </a:p>
          <a:p>
            <a:pPr lvl="1">
              <a:buFontTx/>
              <a:buNone/>
            </a:pPr>
            <a:r>
              <a:rPr lang="en-US" sz="2200" dirty="0"/>
              <a:t>     	 statement(s);</a:t>
            </a:r>
          </a:p>
          <a:p>
            <a:pPr lvl="1">
              <a:buFontTx/>
              <a:buNone/>
            </a:pPr>
            <a:r>
              <a:rPr lang="en-US" sz="2200" dirty="0"/>
              <a:t>   	}</a:t>
            </a:r>
          </a:p>
          <a:p>
            <a:pPr lvl="1">
              <a:buFontTx/>
              <a:buNone/>
            </a:pPr>
            <a:r>
              <a:rPr lang="en-US" sz="2200" dirty="0"/>
              <a:t>	else</a:t>
            </a:r>
          </a:p>
          <a:p>
            <a:pPr lvl="1">
              <a:buFontTx/>
              <a:buNone/>
            </a:pPr>
            <a:r>
              <a:rPr lang="en-US" sz="2200" dirty="0"/>
              <a:t>   	{</a:t>
            </a:r>
          </a:p>
          <a:p>
            <a:pPr lvl="1">
              <a:buFontTx/>
              <a:buNone/>
            </a:pPr>
            <a:r>
              <a:rPr lang="en-US" sz="2200" dirty="0"/>
              <a:t>		statement(s);</a:t>
            </a:r>
          </a:p>
          <a:p>
            <a:pPr lvl="1">
              <a:buFontTx/>
              <a:buNone/>
            </a:pPr>
            <a:r>
              <a:rPr lang="en-US" sz="2200" dirty="0"/>
              <a:t>   	}</a:t>
            </a:r>
          </a:p>
          <a:p>
            <a:pPr eaLnBrk="1" hangingPunct="1">
              <a:buFontTx/>
              <a:buNone/>
            </a:pPr>
            <a:endParaRPr lang="en-US" sz="2400" dirty="0"/>
          </a:p>
        </p:txBody>
      </p:sp>
    </p:spTree>
    <p:extLst>
      <p:ext uri="{BB962C8B-B14F-4D97-AF65-F5344CB8AC3E}">
        <p14:creationId xmlns:p14="http://schemas.microsoft.com/office/powerpoint/2010/main" val="2135818889"/>
      </p:ext>
    </p:extLst>
  </p:cSld>
  <p:clrMapOvr>
    <a:masterClrMapping/>
  </p:clrMapOvr>
  <p:transition>
    <p:spli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191904" y="748518"/>
            <a:ext cx="9144000" cy="5929312"/>
          </a:xfrm>
        </p:spPr>
        <p:txBody>
          <a:bodyPr>
            <a:normAutofit fontScale="85000" lnSpcReduction="10000"/>
          </a:bodyPr>
          <a:lstStyle/>
          <a:p>
            <a:pPr lvl="1">
              <a:buFontTx/>
              <a:buNone/>
              <a:defRPr/>
            </a:pPr>
            <a:endParaRPr lang="en-US" sz="2400" b="1" dirty="0"/>
          </a:p>
          <a:p>
            <a:pPr lvl="1">
              <a:buFontTx/>
              <a:buNone/>
              <a:defRPr/>
            </a:pPr>
            <a:r>
              <a:rPr lang="en-US" sz="2400" b="1" dirty="0"/>
              <a:t>If-else-if statement</a:t>
            </a:r>
          </a:p>
          <a:p>
            <a:pPr lvl="1">
              <a:buFontTx/>
              <a:buNone/>
              <a:defRPr/>
            </a:pPr>
            <a:endParaRPr lang="en-US" sz="1200" dirty="0"/>
          </a:p>
          <a:p>
            <a:pPr lvl="2">
              <a:buFontTx/>
              <a:buNone/>
              <a:defRPr/>
            </a:pPr>
            <a:r>
              <a:rPr lang="en-US" sz="1900" dirty="0">
                <a:latin typeface="Calibri" panose="020F0502020204030204" pitchFamily="34" charset="0"/>
                <a:cs typeface="Calibri" panose="020F0502020204030204" pitchFamily="34" charset="0"/>
              </a:rPr>
              <a:t>	if (expression)</a:t>
            </a:r>
          </a:p>
          <a:p>
            <a:pPr lvl="2">
              <a:buFontTx/>
              <a:buNone/>
              <a:defRPr/>
            </a:pPr>
            <a:r>
              <a:rPr lang="en-US" sz="1900" dirty="0">
                <a:latin typeface="Calibri" panose="020F0502020204030204" pitchFamily="34" charset="0"/>
                <a:cs typeface="Calibri" panose="020F0502020204030204" pitchFamily="34" charset="0"/>
              </a:rPr>
              <a:t>	 { statements; }</a:t>
            </a:r>
          </a:p>
          <a:p>
            <a:pPr lvl="2">
              <a:buFontTx/>
              <a:buNone/>
              <a:defRPr/>
            </a:pPr>
            <a:endParaRPr lang="en-US" sz="1900" dirty="0">
              <a:latin typeface="Calibri" panose="020F0502020204030204" pitchFamily="34" charset="0"/>
              <a:cs typeface="Calibri" panose="020F0502020204030204" pitchFamily="34" charset="0"/>
            </a:endParaRPr>
          </a:p>
          <a:p>
            <a:pPr lvl="2">
              <a:buFontTx/>
              <a:buNone/>
              <a:defRPr/>
            </a:pPr>
            <a:r>
              <a:rPr lang="en-US" sz="1900" dirty="0">
                <a:latin typeface="Calibri" panose="020F0502020204030204" pitchFamily="34" charset="0"/>
                <a:cs typeface="Calibri" panose="020F0502020204030204" pitchFamily="34" charset="0"/>
              </a:rPr>
              <a:t>	else if (expression)</a:t>
            </a:r>
          </a:p>
          <a:p>
            <a:pPr lvl="2">
              <a:buFontTx/>
              <a:buNone/>
              <a:defRPr/>
            </a:pPr>
            <a:r>
              <a:rPr lang="en-US" sz="1900" dirty="0">
                <a:latin typeface="Calibri" panose="020F0502020204030204" pitchFamily="34" charset="0"/>
                <a:cs typeface="Calibri" panose="020F0502020204030204" pitchFamily="34" charset="0"/>
              </a:rPr>
              <a:t>	{ statements; }</a:t>
            </a:r>
          </a:p>
          <a:p>
            <a:pPr lvl="2">
              <a:buFontTx/>
              <a:buNone/>
              <a:defRPr/>
            </a:pPr>
            <a:endParaRPr lang="en-US" sz="1900" dirty="0">
              <a:latin typeface="Calibri" panose="020F0502020204030204" pitchFamily="34" charset="0"/>
              <a:cs typeface="Calibri" panose="020F0502020204030204" pitchFamily="34" charset="0"/>
            </a:endParaRPr>
          </a:p>
          <a:p>
            <a:pPr lvl="2">
              <a:buFontTx/>
              <a:buNone/>
              <a:defRPr/>
            </a:pPr>
            <a:r>
              <a:rPr lang="en-US" sz="1900" dirty="0">
                <a:latin typeface="Calibri" panose="020F0502020204030204" pitchFamily="34" charset="0"/>
                <a:cs typeface="Calibri" panose="020F0502020204030204" pitchFamily="34" charset="0"/>
              </a:rPr>
              <a:t>	else if (expression)</a:t>
            </a:r>
          </a:p>
          <a:p>
            <a:pPr lvl="2">
              <a:buFontTx/>
              <a:buNone/>
              <a:defRPr/>
            </a:pPr>
            <a:r>
              <a:rPr lang="en-US" sz="1900" dirty="0">
                <a:latin typeface="Calibri" panose="020F0502020204030204" pitchFamily="34" charset="0"/>
                <a:cs typeface="Calibri" panose="020F0502020204030204" pitchFamily="34" charset="0"/>
              </a:rPr>
              <a:t>	{ statements; }</a:t>
            </a:r>
          </a:p>
          <a:p>
            <a:pPr lvl="2">
              <a:buFontTx/>
              <a:buNone/>
              <a:defRPr/>
            </a:pPr>
            <a:endParaRPr lang="en-US" sz="1900" dirty="0">
              <a:latin typeface="Calibri" panose="020F0502020204030204" pitchFamily="34" charset="0"/>
              <a:cs typeface="Calibri" panose="020F0502020204030204" pitchFamily="34" charset="0"/>
            </a:endParaRPr>
          </a:p>
          <a:p>
            <a:pPr lvl="2">
              <a:buFontTx/>
              <a:buNone/>
              <a:defRPr/>
            </a:pPr>
            <a:r>
              <a:rPr lang="en-US" sz="1900" dirty="0">
                <a:latin typeface="Calibri" panose="020F0502020204030204" pitchFamily="34" charset="0"/>
                <a:cs typeface="Calibri" panose="020F0502020204030204" pitchFamily="34" charset="0"/>
              </a:rPr>
              <a:t>	!</a:t>
            </a:r>
          </a:p>
          <a:p>
            <a:pPr lvl="2">
              <a:buFontTx/>
              <a:buNone/>
              <a:defRPr/>
            </a:pPr>
            <a:r>
              <a:rPr lang="en-US" sz="1900" dirty="0">
                <a:latin typeface="Calibri" panose="020F0502020204030204" pitchFamily="34" charset="0"/>
                <a:cs typeface="Calibri" panose="020F0502020204030204" pitchFamily="34" charset="0"/>
              </a:rPr>
              <a:t>	!</a:t>
            </a:r>
          </a:p>
          <a:p>
            <a:pPr lvl="2">
              <a:buFontTx/>
              <a:buNone/>
              <a:defRPr/>
            </a:pPr>
            <a:endParaRPr lang="en-US" sz="1900" dirty="0">
              <a:latin typeface="Calibri" panose="020F0502020204030204" pitchFamily="34" charset="0"/>
              <a:cs typeface="Calibri" panose="020F0502020204030204" pitchFamily="34" charset="0"/>
            </a:endParaRPr>
          </a:p>
          <a:p>
            <a:pPr lvl="2">
              <a:buFontTx/>
              <a:buNone/>
              <a:defRPr/>
            </a:pPr>
            <a:r>
              <a:rPr lang="en-US" sz="1900" dirty="0">
                <a:latin typeface="Calibri" panose="020F0502020204030204" pitchFamily="34" charset="0"/>
                <a:cs typeface="Calibri" panose="020F0502020204030204" pitchFamily="34" charset="0"/>
              </a:rPr>
              <a:t>	else </a:t>
            </a:r>
          </a:p>
          <a:p>
            <a:pPr lvl="2">
              <a:buFontTx/>
              <a:buNone/>
              <a:defRPr/>
            </a:pPr>
            <a:r>
              <a:rPr lang="en-US" sz="1900" dirty="0">
                <a:latin typeface="Calibri" panose="020F0502020204030204" pitchFamily="34" charset="0"/>
                <a:cs typeface="Calibri" panose="020F0502020204030204" pitchFamily="34" charset="0"/>
              </a:rPr>
              <a:t>	{ Statements; }</a:t>
            </a:r>
          </a:p>
          <a:p>
            <a:pPr lvl="1">
              <a:buFontTx/>
              <a:buNone/>
              <a:defRPr/>
            </a:pPr>
            <a:endParaRPr lang="en-US" sz="2400" dirty="0"/>
          </a:p>
        </p:txBody>
      </p:sp>
    </p:spTree>
    <p:extLst>
      <p:ext uri="{BB962C8B-B14F-4D97-AF65-F5344CB8AC3E}">
        <p14:creationId xmlns:p14="http://schemas.microsoft.com/office/powerpoint/2010/main" val="1482829936"/>
      </p:ext>
    </p:extLst>
  </p:cSld>
  <p:clrMapOvr>
    <a:masterClrMapping/>
  </p:clrMapOvr>
  <p:transition>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155510" y="2131288"/>
            <a:ext cx="4631140" cy="4121624"/>
          </a:xfrm>
        </p:spPr>
        <p:txBody>
          <a:bodyPr>
            <a:normAutofit lnSpcReduction="10000"/>
          </a:bodyPr>
          <a:lstStyle/>
          <a:p>
            <a:pPr lvl="1">
              <a:buFontTx/>
              <a:buNone/>
              <a:defRPr/>
            </a:pPr>
            <a:r>
              <a:rPr lang="en-US" sz="2000" dirty="0">
                <a:latin typeface="Calibri" panose="020F0502020204030204" pitchFamily="34" charset="0"/>
                <a:cs typeface="Calibri" panose="020F0502020204030204" pitchFamily="34" charset="0"/>
              </a:rPr>
              <a:t>Switch Statement</a:t>
            </a:r>
          </a:p>
          <a:p>
            <a:pPr lvl="1">
              <a:buFontTx/>
              <a:buNone/>
              <a:defRPr/>
            </a:pPr>
            <a:r>
              <a:rPr lang="en-US" sz="2000" dirty="0">
                <a:latin typeface="Calibri" panose="020F0502020204030204" pitchFamily="34" charset="0"/>
                <a:cs typeface="Calibri" panose="020F0502020204030204" pitchFamily="34" charset="0"/>
              </a:rPr>
              <a:t>switch(variable/expression)</a:t>
            </a:r>
          </a:p>
          <a:p>
            <a:pPr lvl="1">
              <a:buFontTx/>
              <a:buNone/>
              <a:defRPr/>
            </a:pPr>
            <a:r>
              <a:rPr lang="en-US" sz="2000" dirty="0">
                <a:latin typeface="Calibri" panose="020F0502020204030204" pitchFamily="34" charset="0"/>
                <a:cs typeface="Calibri" panose="020F0502020204030204" pitchFamily="34" charset="0"/>
              </a:rPr>
              <a:t>{</a:t>
            </a:r>
          </a:p>
          <a:p>
            <a:pPr lvl="1">
              <a:buFontTx/>
              <a:buNone/>
              <a:defRPr/>
            </a:pPr>
            <a:r>
              <a:rPr lang="en-US" sz="2000" dirty="0">
                <a:latin typeface="Calibri" panose="020F0502020204030204" pitchFamily="34" charset="0"/>
                <a:cs typeface="Calibri" panose="020F0502020204030204" pitchFamily="34" charset="0"/>
              </a:rPr>
              <a:t> 	case value1:</a:t>
            </a:r>
          </a:p>
          <a:p>
            <a:pPr lvl="1">
              <a:buFontTx/>
              <a:buNone/>
              <a:defRPr/>
            </a:pPr>
            <a:r>
              <a:rPr lang="en-US" sz="2000" dirty="0">
                <a:latin typeface="Calibri" panose="020F0502020204030204" pitchFamily="34" charset="0"/>
                <a:cs typeface="Calibri" panose="020F0502020204030204" pitchFamily="34" charset="0"/>
              </a:rPr>
              <a:t>	Statements;</a:t>
            </a:r>
          </a:p>
          <a:p>
            <a:pPr lvl="1">
              <a:buFontTx/>
              <a:buNone/>
              <a:defRPr/>
            </a:pPr>
            <a:r>
              <a:rPr lang="en-US" sz="2000" dirty="0">
                <a:latin typeface="Calibri" panose="020F0502020204030204" pitchFamily="34" charset="0"/>
                <a:cs typeface="Calibri" panose="020F0502020204030204" pitchFamily="34" charset="0"/>
              </a:rPr>
              <a:t>	break;</a:t>
            </a:r>
          </a:p>
          <a:p>
            <a:pPr lvl="1">
              <a:buFontTx/>
              <a:buNone/>
              <a:defRPr/>
            </a:pPr>
            <a:r>
              <a:rPr lang="en-US" sz="2000" dirty="0">
                <a:latin typeface="Calibri" panose="020F0502020204030204" pitchFamily="34" charset="0"/>
                <a:cs typeface="Calibri" panose="020F0502020204030204" pitchFamily="34" charset="0"/>
              </a:rPr>
              <a:t>	case value2:</a:t>
            </a:r>
          </a:p>
          <a:p>
            <a:pPr lvl="1">
              <a:buFontTx/>
              <a:buNone/>
              <a:defRPr/>
            </a:pPr>
            <a:r>
              <a:rPr lang="en-US" sz="2000" dirty="0">
                <a:latin typeface="Calibri" panose="020F0502020204030204" pitchFamily="34" charset="0"/>
                <a:cs typeface="Calibri" panose="020F0502020204030204" pitchFamily="34" charset="0"/>
              </a:rPr>
              <a:t>	Statements;</a:t>
            </a:r>
          </a:p>
          <a:p>
            <a:pPr lvl="1">
              <a:buFontTx/>
              <a:buNone/>
              <a:defRPr/>
            </a:pPr>
            <a:r>
              <a:rPr lang="en-US" sz="2000" dirty="0">
                <a:latin typeface="Calibri" panose="020F0502020204030204" pitchFamily="34" charset="0"/>
                <a:cs typeface="Calibri" panose="020F0502020204030204" pitchFamily="34" charset="0"/>
              </a:rPr>
              <a:t>	break;</a:t>
            </a:r>
          </a:p>
          <a:p>
            <a:pPr lvl="1">
              <a:buFontTx/>
              <a:buNone/>
              <a:defRPr/>
            </a:pPr>
            <a:r>
              <a:rPr lang="en-US" sz="1900" dirty="0">
                <a:latin typeface="Calibri" panose="020F0502020204030204" pitchFamily="34" charset="0"/>
                <a:cs typeface="Calibri" panose="020F0502020204030204" pitchFamily="34" charset="0"/>
              </a:rPr>
              <a:t>	</a:t>
            </a:r>
            <a:endParaRPr lang="en-US" sz="1600" dirty="0"/>
          </a:p>
        </p:txBody>
      </p:sp>
      <p:sp>
        <p:nvSpPr>
          <p:cNvPr id="5" name="Rectangle 3"/>
          <p:cNvSpPr txBox="1">
            <a:spLocks noChangeArrowheads="1"/>
          </p:cNvSpPr>
          <p:nvPr/>
        </p:nvSpPr>
        <p:spPr>
          <a:xfrm>
            <a:off x="6864824" y="2131288"/>
            <a:ext cx="4533331" cy="45901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Tx/>
              <a:buNone/>
              <a:defRPr/>
            </a:pPr>
            <a:r>
              <a:rPr lang="en-US" sz="2000" dirty="0" smtClean="0">
                <a:latin typeface="Calibri" panose="020F0502020204030204" pitchFamily="34" charset="0"/>
                <a:cs typeface="Calibri" panose="020F0502020204030204" pitchFamily="34" charset="0"/>
              </a:rPr>
              <a:t>	case value3:</a:t>
            </a:r>
          </a:p>
          <a:p>
            <a:pPr lvl="1">
              <a:buFontTx/>
              <a:buNone/>
              <a:defRPr/>
            </a:pPr>
            <a:r>
              <a:rPr lang="en-US" sz="2000" dirty="0" smtClean="0">
                <a:latin typeface="Calibri" panose="020F0502020204030204" pitchFamily="34" charset="0"/>
                <a:cs typeface="Calibri" panose="020F0502020204030204" pitchFamily="34" charset="0"/>
              </a:rPr>
              <a:t>	Statements;</a:t>
            </a:r>
          </a:p>
          <a:p>
            <a:pPr lvl="1">
              <a:buFontTx/>
              <a:buNone/>
              <a:defRPr/>
            </a:pPr>
            <a:r>
              <a:rPr lang="en-US" sz="2000" dirty="0" smtClean="0">
                <a:latin typeface="Calibri" panose="020F0502020204030204" pitchFamily="34" charset="0"/>
                <a:cs typeface="Calibri" panose="020F0502020204030204" pitchFamily="34" charset="0"/>
              </a:rPr>
              <a:t>	break;</a:t>
            </a:r>
          </a:p>
          <a:p>
            <a:pPr lvl="1">
              <a:buFontTx/>
              <a:buNone/>
              <a:defRPr/>
            </a:pPr>
            <a:r>
              <a:rPr lang="en-US" sz="2000" dirty="0" smtClean="0">
                <a:latin typeface="Calibri" panose="020F0502020204030204" pitchFamily="34" charset="0"/>
                <a:cs typeface="Calibri" panose="020F0502020204030204" pitchFamily="34" charset="0"/>
              </a:rPr>
              <a:t>	!</a:t>
            </a:r>
          </a:p>
          <a:p>
            <a:pPr lvl="1">
              <a:buFontTx/>
              <a:buNone/>
              <a:defRPr/>
            </a:pPr>
            <a:r>
              <a:rPr lang="en-US" sz="2000" dirty="0" smtClean="0">
                <a:latin typeface="Calibri" panose="020F0502020204030204" pitchFamily="34" charset="0"/>
                <a:cs typeface="Calibri" panose="020F0502020204030204" pitchFamily="34" charset="0"/>
              </a:rPr>
              <a:t>	!</a:t>
            </a:r>
          </a:p>
          <a:p>
            <a:pPr lvl="1">
              <a:buFontTx/>
              <a:buNone/>
              <a:defRPr/>
            </a:pPr>
            <a:r>
              <a:rPr lang="en-US" sz="2000" dirty="0" smtClean="0">
                <a:latin typeface="Calibri" panose="020F0502020204030204" pitchFamily="34" charset="0"/>
                <a:cs typeface="Calibri" panose="020F0502020204030204" pitchFamily="34" charset="0"/>
              </a:rPr>
              <a:t>	!</a:t>
            </a:r>
          </a:p>
          <a:p>
            <a:pPr lvl="1">
              <a:buFontTx/>
              <a:buNone/>
              <a:defRPr/>
            </a:pPr>
            <a:r>
              <a:rPr lang="en-US" sz="2000" dirty="0" smtClean="0">
                <a:latin typeface="Calibri" panose="020F0502020204030204" pitchFamily="34" charset="0"/>
                <a:cs typeface="Calibri" panose="020F0502020204030204" pitchFamily="34" charset="0"/>
              </a:rPr>
              <a:t>	default:</a:t>
            </a:r>
          </a:p>
          <a:p>
            <a:pPr lvl="1">
              <a:buFontTx/>
              <a:buNone/>
              <a:defRPr/>
            </a:pPr>
            <a:r>
              <a:rPr lang="en-US" sz="2000" dirty="0" smtClean="0">
                <a:latin typeface="Calibri" panose="020F0502020204030204" pitchFamily="34" charset="0"/>
                <a:cs typeface="Calibri" panose="020F0502020204030204" pitchFamily="34" charset="0"/>
              </a:rPr>
              <a:t>	Statements;</a:t>
            </a:r>
          </a:p>
          <a:p>
            <a:pPr lvl="1">
              <a:buFontTx/>
              <a:buNone/>
              <a:defRPr/>
            </a:pPr>
            <a:r>
              <a:rPr lang="en-US" sz="2000" dirty="0" smtClean="0">
                <a:latin typeface="Calibri" panose="020F0502020204030204" pitchFamily="34" charset="0"/>
                <a:cs typeface="Calibri" panose="020F0502020204030204" pitchFamily="34" charset="0"/>
              </a:rPr>
              <a:t>	break;</a:t>
            </a:r>
          </a:p>
          <a:p>
            <a:pPr lvl="1">
              <a:buFontTx/>
              <a:buNone/>
              <a:defRPr/>
            </a:pPr>
            <a:r>
              <a:rPr lang="en-US" sz="2000" dirty="0" smtClean="0">
                <a:latin typeface="Calibri" panose="020F0502020204030204" pitchFamily="34" charset="0"/>
                <a:cs typeface="Calibri" panose="020F0502020204030204" pitchFamily="34" charset="0"/>
              </a:rPr>
              <a:t>}</a:t>
            </a:r>
          </a:p>
          <a:p>
            <a:pPr lvl="1">
              <a:buFontTx/>
              <a:buNone/>
              <a:defRPr/>
            </a:pPr>
            <a:endParaRPr lang="en-US" dirty="0"/>
          </a:p>
        </p:txBody>
      </p:sp>
    </p:spTree>
    <p:extLst>
      <p:ext uri="{BB962C8B-B14F-4D97-AF65-F5344CB8AC3E}">
        <p14:creationId xmlns:p14="http://schemas.microsoft.com/office/powerpoint/2010/main" val="235961683"/>
      </p:ext>
    </p:extLst>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2019869" y="2347415"/>
            <a:ext cx="7547211" cy="3634784"/>
          </a:xfrm>
        </p:spPr>
        <p:txBody>
          <a:bodyPr/>
          <a:lstStyle/>
          <a:p>
            <a:pPr marL="0" indent="0" algn="just">
              <a:buNone/>
            </a:pPr>
            <a:endParaRPr lang="en-US" sz="2400" dirty="0" smtClean="0">
              <a:latin typeface="Calibri" panose="020F0502020204030204" pitchFamily="34" charset="0"/>
              <a:cs typeface="Calibri" panose="020F0502020204030204" pitchFamily="34" charset="0"/>
            </a:endParaRPr>
          </a:p>
          <a:p>
            <a:pPr algn="just">
              <a:buFont typeface="Wingdings" pitchFamily="2" charset="2"/>
              <a:buChar char="Ø"/>
            </a:pPr>
            <a:endParaRPr lang="en-US" sz="2400" dirty="0" smtClean="0">
              <a:latin typeface="Calibri" panose="020F0502020204030204" pitchFamily="34" charset="0"/>
              <a:cs typeface="Calibri" panose="020F0502020204030204" pitchFamily="34" charset="0"/>
            </a:endParaRPr>
          </a:p>
          <a:p>
            <a:pPr marL="0" indent="0" algn="just">
              <a:buNone/>
            </a:pPr>
            <a:r>
              <a:rPr lang="en-US" sz="3200" dirty="0" smtClean="0">
                <a:latin typeface="Calibri" panose="020F0502020204030204" pitchFamily="34" charset="0"/>
                <a:cs typeface="Calibri" panose="020F0502020204030204" pitchFamily="34" charset="0"/>
              </a:rPr>
              <a:t>One of the most widely used computer programming language. </a:t>
            </a:r>
            <a:endParaRPr lang="en-US" sz="3200" dirty="0">
              <a:latin typeface="Calibri" panose="020F0502020204030204" pitchFamily="34" charset="0"/>
              <a:cs typeface="Calibri" panose="020F0502020204030204" pitchFamily="34" charset="0"/>
            </a:endParaRPr>
          </a:p>
          <a:p>
            <a:pPr algn="just">
              <a:buFont typeface="Wingdings" pitchFamily="2" charset="2"/>
              <a:buChar char="Ø"/>
            </a:pPr>
            <a:endParaRPr lang="en-US" sz="2400" dirty="0">
              <a:latin typeface="Calibri" panose="020F0502020204030204" pitchFamily="34" charset="0"/>
              <a:cs typeface="Calibri" panose="020F0502020204030204" pitchFamily="34" charset="0"/>
            </a:endParaRPr>
          </a:p>
          <a:p>
            <a:pPr algn="just">
              <a:buFont typeface="Wingdings" pitchFamily="2" charset="2"/>
              <a:buChar char="Ø"/>
            </a:pPr>
            <a:endParaRPr lang="en-US" sz="2400" dirty="0">
              <a:latin typeface="Calibri" panose="020F0502020204030204" pitchFamily="34" charset="0"/>
              <a:cs typeface="Calibri" panose="020F0502020204030204" pitchFamily="34" charset="0"/>
            </a:endParaRP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573201"/>
      </p:ext>
    </p:extLst>
  </p:cSld>
  <p:clrMapOvr>
    <a:masterClrMapping/>
  </p:clrMapOvr>
  <p:transition>
    <p:spli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762534" y="2691240"/>
            <a:ext cx="6769100" cy="1981200"/>
          </a:xfrm>
          <a:prstGeom prst="horizontalScroll">
            <a:avLst>
              <a:gd name="adj" fmla="val 20803"/>
            </a:avLst>
          </a:prstGeom>
          <a:solidFill>
            <a:schemeClr val="tx2">
              <a:lumMod val="75000"/>
            </a:schemeClr>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STRINGS</a:t>
            </a:r>
          </a:p>
        </p:txBody>
      </p:sp>
    </p:spTree>
    <p:extLst>
      <p:ext uri="{BB962C8B-B14F-4D97-AF65-F5344CB8AC3E}">
        <p14:creationId xmlns:p14="http://schemas.microsoft.com/office/powerpoint/2010/main" val="3546465168"/>
      </p:ext>
    </p:extLst>
  </p:cSld>
  <p:clrMapOvr>
    <a:masterClrMapping/>
  </p:clrMapOvr>
  <p:transition>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996287" y="736980"/>
            <a:ext cx="10317707" cy="5854889"/>
          </a:xfrm>
        </p:spPr>
        <p:txBody>
          <a:bodyPr>
            <a:normAutofit fontScale="92500" lnSpcReduction="10000"/>
          </a:bodyPr>
          <a:lstStyle/>
          <a:p>
            <a:pPr>
              <a:buFontTx/>
              <a:buNone/>
              <a:defRPr/>
            </a:pPr>
            <a:r>
              <a:rPr lang="en-US" sz="2600" dirty="0" smtClean="0">
                <a:latin typeface="Calibri" panose="020F0502020204030204" pitchFamily="34" charset="0"/>
                <a:cs typeface="Calibri" panose="020F0502020204030204" pitchFamily="34" charset="0"/>
              </a:rPr>
              <a:t>	A </a:t>
            </a:r>
            <a:r>
              <a:rPr lang="en-US" sz="2600" dirty="0">
                <a:latin typeface="Calibri" panose="020F0502020204030204" pitchFamily="34" charset="0"/>
                <a:cs typeface="Calibri" panose="020F0502020204030204" pitchFamily="34" charset="0"/>
              </a:rPr>
              <a:t>string is commonly considered to be a sequence of characters stored in memory and accessible as a unit.</a:t>
            </a:r>
          </a:p>
          <a:p>
            <a:pPr lvl="1">
              <a:buFontTx/>
              <a:buNone/>
              <a:defRPr/>
            </a:pPr>
            <a:endParaRPr lang="en-US" sz="800" dirty="0">
              <a:latin typeface="Calibri" panose="020F0502020204030204" pitchFamily="34" charset="0"/>
              <a:cs typeface="Calibri" panose="020F0502020204030204" pitchFamily="34" charset="0"/>
            </a:endParaRPr>
          </a:p>
          <a:p>
            <a:pPr lvl="1">
              <a:buFontTx/>
              <a:buNone/>
              <a:defRPr/>
            </a:pPr>
            <a:r>
              <a:rPr lang="en-US" sz="2400" u="sng" dirty="0">
                <a:latin typeface="Calibri" panose="020F0502020204030204" pitchFamily="34" charset="0"/>
                <a:cs typeface="Calibri" panose="020F0502020204030204" pitchFamily="34" charset="0"/>
              </a:rPr>
              <a:t>String Concatenation:</a:t>
            </a:r>
          </a:p>
          <a:p>
            <a:pPr lvl="1">
              <a:buFontTx/>
              <a:buNone/>
              <a:defRPr/>
            </a:pPr>
            <a:endParaRPr lang="en-US" sz="800" u="sng" dirty="0">
              <a:latin typeface="Calibri" panose="020F0502020204030204" pitchFamily="34" charset="0"/>
              <a:cs typeface="Calibri" panose="020F0502020204030204" pitchFamily="34" charset="0"/>
            </a:endParaRPr>
          </a:p>
          <a:p>
            <a:pPr lvl="2">
              <a:buFontTx/>
              <a:buNone/>
              <a:defRPr/>
            </a:pPr>
            <a:r>
              <a:rPr lang="en-US" sz="2000" dirty="0">
                <a:latin typeface="Calibri" panose="020F0502020204030204" pitchFamily="34" charset="0"/>
                <a:cs typeface="Calibri" panose="020F0502020204030204" pitchFamily="34" charset="0"/>
              </a:rPr>
              <a:t>	“+” operator is used to concatenate strings.</a:t>
            </a:r>
          </a:p>
          <a:p>
            <a:pPr lvl="2">
              <a:buFontTx/>
              <a:buNone/>
              <a:defRPr/>
            </a:pPr>
            <a:endParaRPr lang="en-US" sz="600" dirty="0">
              <a:latin typeface="Calibri" panose="020F0502020204030204" pitchFamily="34" charset="0"/>
              <a:cs typeface="Calibri" panose="020F0502020204030204" pitchFamily="34" charset="0"/>
            </a:endParaRPr>
          </a:p>
          <a:p>
            <a:pPr lvl="2">
              <a:buFontTx/>
              <a:buNone/>
              <a:defRPr/>
            </a:pPr>
            <a:r>
              <a:rPr lang="en-US" sz="2000" dirty="0">
                <a:latin typeface="Calibri" panose="020F0502020204030204" pitchFamily="34" charset="0"/>
                <a:cs typeface="Calibri" panose="020F0502020204030204" pitchFamily="34" charset="0"/>
              </a:rPr>
              <a:t>	 System.out.pritln(“Hello” + “World”) will print Hello World.</a:t>
            </a:r>
          </a:p>
          <a:p>
            <a:pPr lvl="2">
              <a:buFontTx/>
              <a:buNone/>
              <a:defRPr/>
            </a:pPr>
            <a:endParaRPr lang="en-US" sz="600" dirty="0">
              <a:latin typeface="Calibri" panose="020F0502020204030204" pitchFamily="34" charset="0"/>
              <a:cs typeface="Calibri" panose="020F0502020204030204" pitchFamily="34" charset="0"/>
            </a:endParaRPr>
          </a:p>
          <a:p>
            <a:pPr lvl="2">
              <a:buFontTx/>
              <a:buNone/>
              <a:defRPr/>
            </a:pPr>
            <a:r>
              <a:rPr lang="en-US" sz="2000" dirty="0">
                <a:latin typeface="Calibri" panose="020F0502020204030204" pitchFamily="34" charset="0"/>
                <a:cs typeface="Calibri" panose="020F0502020204030204" pitchFamily="34" charset="0"/>
              </a:rPr>
              <a:t>				int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 4; 	int j = 5;  </a:t>
            </a:r>
          </a:p>
          <a:p>
            <a:pPr lvl="2">
              <a:buFontTx/>
              <a:buNone/>
              <a:defRPr/>
            </a:pPr>
            <a:endParaRPr lang="en-US" sz="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2">
              <a:buFontTx/>
              <a:buNone/>
              <a:defRPr/>
            </a:pPr>
            <a:r>
              <a:rPr lang="en-US" sz="2000" dirty="0">
                <a:latin typeface="Calibri" panose="020F0502020204030204" pitchFamily="34" charset="0"/>
                <a:cs typeface="Calibri" panose="020F0502020204030204" pitchFamily="34" charset="0"/>
              </a:rPr>
              <a:t> System.out.println (“Hello” +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will print  Hello 4  on screen.</a:t>
            </a:r>
          </a:p>
          <a:p>
            <a:pPr lvl="2">
              <a:buFontTx/>
              <a:buNone/>
              <a:defRPr/>
            </a:pPr>
            <a:endParaRPr lang="en-US" sz="600" dirty="0">
              <a:latin typeface="Calibri" panose="020F0502020204030204" pitchFamily="34" charset="0"/>
              <a:cs typeface="Calibri" panose="020F0502020204030204" pitchFamily="34" charset="0"/>
            </a:endParaRPr>
          </a:p>
          <a:p>
            <a:pPr lvl="2">
              <a:buFontTx/>
              <a:buNone/>
              <a:defRPr/>
            </a:pPr>
            <a:r>
              <a:rPr lang="en-US" sz="2200" dirty="0">
                <a:latin typeface="Calibri" panose="020F0502020204030204" pitchFamily="34" charset="0"/>
                <a:cs typeface="Calibri" panose="020F0502020204030204" pitchFamily="34" charset="0"/>
              </a:rPr>
              <a:t>However</a:t>
            </a:r>
          </a:p>
          <a:p>
            <a:pPr lvl="2">
              <a:buFontTx/>
              <a:buNone/>
              <a:defRPr/>
            </a:pPr>
            <a:endParaRPr lang="en-US" sz="600" dirty="0">
              <a:latin typeface="Calibri" panose="020F0502020204030204" pitchFamily="34" charset="0"/>
              <a:cs typeface="Calibri" panose="020F0502020204030204" pitchFamily="34" charset="0"/>
            </a:endParaRPr>
          </a:p>
          <a:p>
            <a:pPr lvl="2">
              <a:buFontTx/>
              <a:buNone/>
              <a:defRPr/>
            </a:pPr>
            <a:r>
              <a:rPr lang="en-US" sz="2200" dirty="0">
                <a:latin typeface="Calibri" panose="020F0502020204030204" pitchFamily="34" charset="0"/>
                <a:cs typeface="Calibri" panose="020F0502020204030204" pitchFamily="34" charset="0"/>
              </a:rPr>
              <a:t>System.out.println( i+j);  </a:t>
            </a:r>
          </a:p>
          <a:p>
            <a:pPr lvl="2">
              <a:buFontTx/>
              <a:buNone/>
              <a:defRPr/>
            </a:pPr>
            <a:endParaRPr lang="en-US" sz="600" dirty="0">
              <a:latin typeface="Calibri" panose="020F0502020204030204" pitchFamily="34" charset="0"/>
              <a:cs typeface="Calibri" panose="020F0502020204030204" pitchFamily="34" charset="0"/>
            </a:endParaRPr>
          </a:p>
          <a:p>
            <a:pPr lvl="2">
              <a:buFontTx/>
              <a:buNone/>
              <a:defRPr/>
            </a:pPr>
            <a:r>
              <a:rPr lang="en-US" sz="2200" dirty="0">
                <a:latin typeface="Calibri" panose="020F0502020204030204" pitchFamily="34" charset="0"/>
                <a:cs typeface="Calibri" panose="020F0502020204030204" pitchFamily="34" charset="0"/>
              </a:rPr>
              <a:t>will print 9 on the console because both </a:t>
            </a:r>
            <a:r>
              <a:rPr lang="en-US" sz="2200" dirty="0" err="1">
                <a:latin typeface="Calibri" panose="020F0502020204030204" pitchFamily="34" charset="0"/>
                <a:cs typeface="Calibri" panose="020F0502020204030204" pitchFamily="34" charset="0"/>
              </a:rPr>
              <a:t>i</a:t>
            </a:r>
            <a:r>
              <a:rPr lang="en-US" sz="2200" dirty="0">
                <a:latin typeface="Calibri" panose="020F0502020204030204" pitchFamily="34" charset="0"/>
                <a:cs typeface="Calibri" panose="020F0502020204030204" pitchFamily="34" charset="0"/>
              </a:rPr>
              <a:t> and j are of type int.</a:t>
            </a:r>
          </a:p>
          <a:p>
            <a:pPr lvl="1">
              <a:buFontTx/>
              <a:buNone/>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178321"/>
      </p:ext>
    </p:extLst>
  </p:cSld>
  <p:clrMapOvr>
    <a:masterClrMapping/>
  </p:clrMapOvr>
  <p:transition>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smtClean="0"/>
              <a:t>Lets Code</a:t>
            </a:r>
            <a:endParaRPr lang="en-US" sz="3600" b="1" dirty="0"/>
          </a:p>
        </p:txBody>
      </p:sp>
    </p:spTree>
    <p:extLst>
      <p:ext uri="{BB962C8B-B14F-4D97-AF65-F5344CB8AC3E}">
        <p14:creationId xmlns:p14="http://schemas.microsoft.com/office/powerpoint/2010/main" val="658298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1091820" y="2251881"/>
            <a:ext cx="9867331" cy="3343702"/>
          </a:xfrm>
        </p:spPr>
        <p:txBody>
          <a:bodyPr>
            <a:noAutofit/>
          </a:bodyPr>
          <a:lstStyle/>
          <a:p>
            <a:pPr eaLnBrk="1" hangingPunct="1">
              <a:buFontTx/>
              <a:buNone/>
            </a:pPr>
            <a:endParaRPr lang="en-US" sz="2400" dirty="0">
              <a:latin typeface="Calibri" panose="020F0502020204030204" pitchFamily="34" charset="0"/>
              <a:cs typeface="Calibri" panose="020F0502020204030204" pitchFamily="34" charset="0"/>
            </a:endParaRPr>
          </a:p>
          <a:p>
            <a:pPr>
              <a:buFont typeface="Wingdings" pitchFamily="2" charset="2"/>
              <a:buChar char="Ø"/>
            </a:pPr>
            <a:r>
              <a:rPr lang="en-US" sz="2400" dirty="0" smtClean="0">
                <a:latin typeface="Calibri" panose="020F0502020204030204" pitchFamily="34" charset="0"/>
                <a:cs typeface="Calibri" panose="020F0502020204030204" pitchFamily="34" charset="0"/>
              </a:rPr>
              <a:t>Java developed </a:t>
            </a:r>
            <a:r>
              <a:rPr lang="en-US" sz="2400" dirty="0">
                <a:latin typeface="Calibri" panose="020F0502020204030204" pitchFamily="34" charset="0"/>
                <a:cs typeface="Calibri" panose="020F0502020204030204" pitchFamily="34" charset="0"/>
              </a:rPr>
              <a:t>by James Gosling at sun micro-systems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buFont typeface="Wingdings" pitchFamily="2" charset="2"/>
              <a:buChar char="Ø"/>
            </a:pPr>
            <a:r>
              <a:rPr lang="en-US" sz="2400" dirty="0">
                <a:latin typeface="Calibri" panose="020F0502020204030204" pitchFamily="34" charset="0"/>
                <a:cs typeface="Calibri" panose="020F0502020204030204" pitchFamily="34" charset="0"/>
              </a:rPr>
              <a:t>On January 27, 2010, Sun was acquired by Oracle Corporation for US $7.4 billion, based on an agreement signed on April 20, 2009</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buFont typeface="Wingdings" pitchFamily="2" charset="2"/>
              <a:buChar char="Ø"/>
            </a:pPr>
            <a:r>
              <a:rPr lang="en-US" sz="2400" dirty="0">
                <a:latin typeface="Calibri" panose="020F0502020204030204" pitchFamily="34" charset="0"/>
                <a:cs typeface="Calibri" panose="020F0502020204030204" pitchFamily="34" charset="0"/>
              </a:rPr>
              <a:t>Pure object oriented language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buFont typeface="Wingdings" pitchFamily="2" charset="2"/>
              <a:buChar char="Ø"/>
            </a:pPr>
            <a:r>
              <a:rPr lang="en-US" sz="2400" dirty="0">
                <a:latin typeface="Calibri" panose="020F0502020204030204" pitchFamily="34" charset="0"/>
                <a:cs typeface="Calibri" panose="020F0502020204030204" pitchFamily="34" charset="0"/>
              </a:rPr>
              <a:t>Java is based on the OOP notions of classes and objects.  </a:t>
            </a:r>
          </a:p>
          <a:p>
            <a:pPr algn="just">
              <a:buFont typeface="Wingdings" pitchFamily="2" charset="2"/>
              <a:buChar char="Ø"/>
            </a:pPr>
            <a:r>
              <a:rPr lang="en-US" sz="2400" dirty="0">
                <a:latin typeface="Calibri" panose="020F0502020204030204" pitchFamily="34" charset="0"/>
                <a:cs typeface="Calibri" panose="020F0502020204030204" pitchFamily="34" charset="0"/>
              </a:rPr>
              <a:t>Java came on the scene in 1995</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4387411"/>
      </p:ext>
    </p:ext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1160060" y="2306471"/>
            <a:ext cx="10135737" cy="3825853"/>
          </a:xfrm>
        </p:spPr>
        <p:txBody>
          <a:bodyPr>
            <a:normAutofit/>
          </a:bodyPr>
          <a:lstStyle/>
          <a:p>
            <a:pPr eaLnBrk="1" hangingPunct="1">
              <a:buFontTx/>
              <a:buNone/>
            </a:pPr>
            <a:endParaRPr lang="en-US" sz="1000" dirty="0">
              <a:latin typeface="Calibri" panose="020F0502020204030204" pitchFamily="34" charset="0"/>
              <a:cs typeface="Calibri" panose="020F0502020204030204" pitchFamily="34" charset="0"/>
            </a:endParaRPr>
          </a:p>
          <a:p>
            <a:pPr eaLnBrk="1" hangingPunct="1">
              <a:buFontTx/>
              <a:buNone/>
            </a:pPr>
            <a:endParaRPr lang="en-US" sz="10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Before that C and C++ dominated the software development.</a:t>
            </a:r>
          </a:p>
          <a:p>
            <a:pPr>
              <a:buFont typeface="Wingdings" pitchFamily="2" charset="2"/>
              <a:buChar char="Ø"/>
            </a:pPr>
            <a:endParaRPr lang="en-US" sz="14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a:t>
            </a:r>
            <a:r>
              <a:rPr lang="en-US" sz="2400" u="sng" dirty="0">
                <a:latin typeface="Calibri" panose="020F0502020204030204" pitchFamily="34" charset="0"/>
                <a:cs typeface="Calibri" panose="020F0502020204030204" pitchFamily="34" charset="0"/>
              </a:rPr>
              <a:t>Disadvantages of C/C++:</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No garbage collector causes memory leakages.</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Not great support of built in libraries.</a:t>
            </a:r>
          </a:p>
          <a:p>
            <a:pPr>
              <a:buFontTx/>
              <a:buNone/>
            </a:pPr>
            <a:endParaRPr lang="en-US" sz="2400" dirty="0">
              <a:latin typeface="Calibri" panose="020F0502020204030204" pitchFamily="34" charset="0"/>
              <a:cs typeface="Calibri" panose="020F0502020204030204" pitchFamily="34" charset="0"/>
            </a:endParaRP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2256502"/>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4294967295"/>
          </p:nvPr>
        </p:nvSpPr>
        <p:spPr>
          <a:xfrm>
            <a:off x="968992" y="817160"/>
            <a:ext cx="9944100" cy="5929313"/>
          </a:xfrm>
        </p:spPr>
        <p:txBody>
          <a:bodyPr>
            <a:normAutofit lnSpcReduction="10000"/>
          </a:bodyPr>
          <a:lstStyle/>
          <a:p>
            <a:pPr>
              <a:buFontTx/>
              <a:buNone/>
            </a:pPr>
            <a:endParaRPr lang="en-US" sz="2400" dirty="0">
              <a:latin typeface="Calibri" panose="020F0502020204030204" pitchFamily="34" charset="0"/>
              <a:cs typeface="Calibri" panose="020F0502020204030204" pitchFamily="34" charset="0"/>
            </a:endParaRPr>
          </a:p>
          <a:p>
            <a:pPr>
              <a:buFontTx/>
              <a:buNone/>
            </a:pPr>
            <a:r>
              <a:rPr lang="en-US" sz="2400" u="sng" dirty="0" smtClean="0">
                <a:latin typeface="Calibri" panose="020F0502020204030204" pitchFamily="34" charset="0"/>
                <a:cs typeface="Calibri" panose="020F0502020204030204" pitchFamily="34" charset="0"/>
              </a:rPr>
              <a:t>JAVA</a:t>
            </a:r>
            <a:r>
              <a:rPr lang="en-US" sz="2400" u="sng" dirty="0">
                <a:latin typeface="Calibri" panose="020F0502020204030204" pitchFamily="34" charset="0"/>
                <a:cs typeface="Calibri" panose="020F0502020204030204" pitchFamily="34" charset="0"/>
              </a:rPr>
              <a:t>:</a:t>
            </a:r>
          </a:p>
          <a:p>
            <a:pPr>
              <a:buFontTx/>
              <a:buNone/>
            </a:pPr>
            <a:endParaRPr lang="en-US" sz="1600" u="sng"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Simple.</a:t>
            </a:r>
          </a:p>
          <a:p>
            <a:pPr>
              <a:buFontTx/>
              <a:buNone/>
            </a:pPr>
            <a:r>
              <a:rPr lang="en-US" sz="2400" dirty="0">
                <a:latin typeface="Calibri" panose="020F0502020204030204" pitchFamily="34" charset="0"/>
                <a:cs typeface="Calibri" panose="020F0502020204030204" pitchFamily="34" charset="0"/>
              </a:rPr>
              <a:t>	(Very simple syntax similar to c/</a:t>
            </a:r>
            <a:r>
              <a:rPr lang="en-US" sz="2400" dirty="0" err="1">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a:t>
            </a:r>
          </a:p>
          <a:p>
            <a:pPr>
              <a:buFontTx/>
              <a:buNone/>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No operator overloading.</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No multiple Inheritance.</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No pointers.</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Great support of built-in libraries. </a:t>
            </a:r>
          </a:p>
          <a:p>
            <a:pPr>
              <a:buFont typeface="Wingdings" pitchFamily="2" charset="2"/>
              <a:buChar char="Ø"/>
            </a:pPr>
            <a:endParaRPr lang="en-US" sz="2400" dirty="0">
              <a:latin typeface="Calibri" panose="020F0502020204030204" pitchFamily="34" charset="0"/>
              <a:cs typeface="Calibri" panose="020F0502020204030204" pitchFamily="34" charset="0"/>
            </a:endParaRPr>
          </a:p>
          <a:p>
            <a:pPr eaLnBrk="1" hangingPunct="1">
              <a:buFontTx/>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5233475"/>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4294967295"/>
          </p:nvPr>
        </p:nvSpPr>
        <p:spPr>
          <a:xfrm>
            <a:off x="1624083" y="1228299"/>
            <a:ext cx="9144000" cy="4822138"/>
          </a:xfrm>
        </p:spPr>
        <p:txBody>
          <a:bodyPr>
            <a:normAutofit/>
          </a:bodyPr>
          <a:lstStyle/>
          <a:p>
            <a:pPr marL="0" indent="0">
              <a:buNone/>
            </a:pPr>
            <a:endParaRPr lang="en-US" sz="10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Garbage Collector.</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Programmer Efficiency</a:t>
            </a:r>
          </a:p>
          <a:p>
            <a:pPr>
              <a:buFontTx/>
              <a:buNone/>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Building an application in java takes less time than in C/C++)</a:t>
            </a:r>
          </a:p>
          <a:p>
            <a:pPr>
              <a:buFontTx/>
              <a:buNone/>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Support for Web Application. </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Multi-Threaded.</a:t>
            </a:r>
          </a:p>
          <a:p>
            <a:pPr>
              <a:buFont typeface="Wingdings" pitchFamily="2" charset="2"/>
              <a:buChar char="Ø"/>
            </a:pPr>
            <a:endParaRPr lang="en-US" sz="16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Robust/Secure</a:t>
            </a:r>
            <a:r>
              <a:rPr lang="en-US" sz="24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4443779"/>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4294967295"/>
          </p:nvPr>
        </p:nvSpPr>
        <p:spPr>
          <a:xfrm>
            <a:off x="1464859" y="1214651"/>
            <a:ext cx="10026556" cy="5349921"/>
          </a:xfrm>
        </p:spPr>
        <p:txBody>
          <a:bodyPr>
            <a:normAutofit/>
          </a:bodyPr>
          <a:lstStyle/>
          <a:p>
            <a:pPr>
              <a:buFont typeface="Wingdings" pitchFamily="2" charset="2"/>
              <a:buChar char="Ø"/>
            </a:pPr>
            <a:r>
              <a:rPr lang="en-US" sz="2400" dirty="0">
                <a:latin typeface="Calibri" panose="020F0502020204030204" pitchFamily="34" charset="0"/>
                <a:cs typeface="Calibri" panose="020F0502020204030204" pitchFamily="34" charset="0"/>
              </a:rPr>
              <a:t>Network Oriented</a:t>
            </a:r>
          </a:p>
          <a:p>
            <a:pPr>
              <a:buFont typeface="Wingdings" pitchFamily="2" charset="2"/>
              <a:buChar char="Ø"/>
            </a:pPr>
            <a:endParaRPr lang="en-US" sz="800"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Portable/Machine Independent (Write Once Run Anywhere).</a:t>
            </a:r>
          </a:p>
          <a:p>
            <a:pPr>
              <a:buFont typeface="Wingdings" pitchFamily="2" charset="2"/>
              <a:buChar char="Ø"/>
            </a:pPr>
            <a:endParaRPr lang="en-US" sz="800" dirty="0">
              <a:latin typeface="Calibri" panose="020F0502020204030204" pitchFamily="34" charset="0"/>
              <a:cs typeface="Calibri" panose="020F0502020204030204" pitchFamily="34" charset="0"/>
            </a:endParaRPr>
          </a:p>
          <a:p>
            <a:pPr>
              <a:buFontTx/>
              <a:buNone/>
            </a:pPr>
            <a:r>
              <a:rPr lang="en-US" sz="2400" dirty="0">
                <a:latin typeface="Calibri" panose="020F0502020204030204" pitchFamily="34" charset="0"/>
                <a:cs typeface="Calibri" panose="020F0502020204030204" pitchFamily="34" charset="0"/>
              </a:rPr>
              <a:t>	</a:t>
            </a:r>
            <a:r>
              <a:rPr lang="en-US" sz="2400" u="sng" dirty="0">
                <a:latin typeface="Calibri" panose="020F0502020204030204" pitchFamily="34" charset="0"/>
                <a:cs typeface="Calibri" panose="020F0502020204030204" pitchFamily="34" charset="0"/>
              </a:rPr>
              <a:t>Disadvantages:</a:t>
            </a:r>
          </a:p>
          <a:p>
            <a:pPr>
              <a:buFontTx/>
              <a:buNone/>
            </a:pPr>
            <a:endParaRPr lang="en-US" sz="800" u="sng" dirty="0">
              <a:latin typeface="Calibri" panose="020F0502020204030204" pitchFamily="34" charset="0"/>
              <a:cs typeface="Calibri" panose="020F0502020204030204" pitchFamily="34" charset="0"/>
            </a:endParaRPr>
          </a:p>
          <a:p>
            <a:pPr>
              <a:buFont typeface="Wingdings" pitchFamily="2" charset="2"/>
              <a:buChar char="Ø"/>
            </a:pPr>
            <a:r>
              <a:rPr lang="en-US" sz="2400" dirty="0">
                <a:latin typeface="Calibri" panose="020F0502020204030204" pitchFamily="34" charset="0"/>
                <a:cs typeface="Calibri" panose="020F0502020204030204" pitchFamily="34" charset="0"/>
              </a:rPr>
              <a:t>C++ is faster than java because java creates intermediate code first and then compile it into target code. </a:t>
            </a:r>
          </a:p>
          <a:p>
            <a:pPr>
              <a:buFont typeface="Wingdings" pitchFamily="2" charset="2"/>
              <a:buChar char="Ø"/>
            </a:pPr>
            <a:endParaRPr lang="en-US" sz="1000" dirty="0">
              <a:latin typeface="Calibri" panose="020F0502020204030204" pitchFamily="34" charset="0"/>
              <a:cs typeface="Calibri" panose="020F0502020204030204" pitchFamily="34" charset="0"/>
            </a:endParaRPr>
          </a:p>
          <a:p>
            <a:pPr algn="just">
              <a:buFont typeface="Wingdings" pitchFamily="2" charset="2"/>
              <a:buChar char="Ø"/>
            </a:pPr>
            <a:endParaRPr lang="en-US" sz="400" dirty="0">
              <a:latin typeface="Calibri" pitchFamily="34" charset="0"/>
              <a:cs typeface="Calibri" panose="020F0502020204030204" pitchFamily="34" charset="0"/>
            </a:endParaRPr>
          </a:p>
        </p:txBody>
      </p:sp>
    </p:spTree>
    <p:extLst>
      <p:ext uri="{BB962C8B-B14F-4D97-AF65-F5344CB8AC3E}">
        <p14:creationId xmlns:p14="http://schemas.microsoft.com/office/powerpoint/2010/main" val="3007242996"/>
      </p:ext>
    </p:extLst>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1858</TotalTime>
  <Words>462</Words>
  <Application>Microsoft Office PowerPoint</Application>
  <PresentationFormat>Widescreen</PresentationFormat>
  <Paragraphs>381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Gill Sans MT</vt:lpstr>
      <vt:lpstr>Wingdings</vt:lpstr>
      <vt:lpstr>Wingdings 2</vt:lpstr>
      <vt:lpstr>Dividend</vt:lpstr>
      <vt:lpstr>SOFTWARE Design &amp; Analysis (Week-7)</vt:lpstr>
      <vt:lpstr>Agenda of Week # 7</vt:lpstr>
      <vt:lpstr>Intro to JAVA Programming</vt:lpstr>
      <vt:lpstr>PowerPoint Presentation</vt:lpstr>
      <vt:lpstr>PowerPoint Presentation</vt:lpstr>
      <vt:lpstr>PowerPoint Presentation</vt:lpstr>
      <vt:lpstr>PowerPoint Presentation</vt:lpstr>
      <vt:lpstr>PowerPoint Presentation</vt:lpstr>
      <vt:lpstr>PowerPoint Presentation</vt:lpstr>
      <vt:lpstr>Java 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261</cp:revision>
  <dcterms:created xsi:type="dcterms:W3CDTF">2021-02-17T13:59:14Z</dcterms:created>
  <dcterms:modified xsi:type="dcterms:W3CDTF">2021-10-25T07:26:26Z</dcterms:modified>
</cp:coreProperties>
</file>