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6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02T07:48:26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8346 12673 0,'40'0'172,"81"0"-172,-1 0 16,41 0 0,-1 0-16,-39 0 15,39 0-15,1 40 16,-41-40-1,40 0-15,-39 0 16,39 0-16,1 0 16,-41 0-1,-40 0-15,1 0 16,-1 0 0,40 0-16,-80 0 15,1 0 1,-1 0-16,0 0 15,0 0-15,0 0 47</inkml:trace>
  <inkml:trace contextRef="#ctx0" brushRef="#br0" timeOffset="2918.2923">11115 6015 0,'0'40'94,"40"-40"-78,-40 40-1,40 81-15,0-1 16,1-40 0,-1 41-16,0-1 15,0-40-15,0 0 16,0-40 0,0 41-16,-40-41 15,40-40 1,1 0-1,-1 0 1,0 0 0,120 0-16,-79-80 15,39-1 1,40-39-16,1-40 16,40 39-16,-41-79 15,41 39 1,-1-39-16,-39-1 15,-41 81 1,1 0-16,-41 39 16,40-39-16,-40 40 15,-39 40 1,39 0-16,-40 0 16,0 40-1,0-41-15,0 1 47,0 40 0</inkml:trace>
  <inkml:trace contextRef="#ctx0" brushRef="#br0" timeOffset="7485.8182">4253 7178 0,'0'40'125,"41"-40"-109,-41 40-16,40 1 16,-40-1-1,40 0-15,0-40 16,-40 40 0,40-40-1,0 0 1,0 0-16,0 0 15,81-80 1,-1-1-16,-40 41 16,1-40-1,39-40-15,-80 80 16,40 0-16,-39 0 16,39-1-1,-80 1-15,40 40 16,0-40-1</inkml:trace>
  <inkml:trace contextRef="#ctx0" brushRef="#br0" timeOffset="9242.4468">4053 8261 0,'0'40'125,"0"0"-109,0 81 0,80-81-16,-40 40 15,-40-40 1,0 0-16,40 0 15,-40 0-15,0 0 47,40-40-15,1 0-17,-1 0 1,0-40-16,40 0 15,0-40 1,1 0-16,-1 40 16,-40-40-16,40 39 15,-40-39 1,0 80-16,-40-40 16,41 40-1,-41-40 1,40 40-16,-40-40 15</inkml:trace>
  <inkml:trace contextRef="#ctx0" brushRef="#br0" timeOffset="16199.4701">8467 12713 0,'0'-40'110,"0"0"-110,0-1 31,0 1-31,0 0 16,0 0-16,0 0 15,0-40 1,0 0-16,0 40 15,0-1 1,0-39-16,0 40 16,0 0-16,0 0 15,0 0 1,0 0 46,0 0-15,40 40 125,0-41-172,0 41 16,40 0-1,-40-40 1,1 0 0,39 40-16,0 0 15,0 0-15,1-40 16,-1 40 0,0-40-16,81 40 15,-41 0 1,0 0-16,1 0 15,-1 0-15,0 0 16,-39 0 0,39 0-16,-80 0 15,40 40 1,-39-40-16,39 0 16,-40 0-1,0 0 1,0 0 15,-40 40 63,0 0-63,0 0 0,0 1-15,0-1-16,0 0 31,0 0-31,0 0 16,0 40-1,0 0 1,0-39-16,0-1 16,0 0-1,0 40-15,0-40 16,0 0-16,0 40 16,0-40-1,-40 1 1,40-1-1,0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02T07:49:21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11958 11269 0</inkml:trace>
  <inkml:trace contextRef="#ctx0" brushRef="#br0" timeOffset="3785.8107">11958 11269 0,'40'0'219,"40"0"-203,81 0-1,39 40-15,201 0 16,121 0 0,160 81-16,0-121 15,81 40 1,39-40-16,81 0 15,-241 0-15,-40 0 16,40 0 0,0 0-16,-120 0 15,39 0 1,-39 0-16,-121 0 16,81 0-16,-161 0 15,0 0 1,80 0-16,-120 0 15,-80 0 1,-1 0-16,41 0 16,-80 0-16,-1 0 15,1 0 1,-1 0-16,-40 0 16,-39 0-16,39 0 15,-40 0 1,-40 40-16,1-40 15,-1 0 1,40 0 0,-40 0-1,0 0 1,0 0 0,1 0-1,-1 0-15,0 0 16,40 0-16,-40 0 31,0 0-31,41 0 31,-41 0 16,0 0 0,0 0-31,0 0-1,40 0-15,1 0 16,-1 40 0,0-40-16,0 0 15,1 0-15,-1 0 16,40 0-1,-40 0-15,1 0 16,-41 0 0,0 0-16,40 0 15,-40 0-15,0 0 16,1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02T07:49:36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15930 4451 0,'0'40'109,"40"40"-93,0 1 0,41 79-1,-41 0-15,80 41 16,-80-81-16,41 1 15,-81-41 1,40-40-16,-40 0 31,40 0-15,0-40 0,0 0-1,0 0-15,40-40 16,121-40-1,0-40-15,160-81 16,0 0-16,-40-79 16,40 79-1,-40 1-15,0 39 16,-160 81 0,39-40-16,-119 40 15,-1 80-15,0-41 16,-80 1-1</inkml:trace>
  <inkml:trace contextRef="#ctx0" brushRef="#br0" timeOffset="5481.8251">13402 4612 0,'-40'0'203,"0"0"-188,-40-81-15,-41 41 16,1 40-16,-81-80 16,1 80-1,-41-40-15,-40 40 16,40 0-1,1 0-15,39 0 16,-40 40-16,41 0 16,39 0-1,41 40-15,-41 1 16,41-41 0,-1 40-16,41-40 15,-40 0-15,80 0 16,-1-40-1,1 0-15,40 40 16,-40-40 0,0 0-1</inkml:trace>
  <inkml:trace contextRef="#ctx0" brushRef="#br0" timeOffset="7266.4707">3330 12913 0,'0'40'172,"0"1"-156,0-1-16,0 0 15,0 0 1,41 40-16,-41-40 16,40 0-16,-40 0 15,40 0 1,-40 1-1,40-41 17,0 0-1,0 0 0,0 0-15,81 0-1,-41-121 1,121 1-16,-1-81 16,81-39-16,-40-41 15,-40 121 1,-41-1-16,1 41 16,-81 40-1,-40 80-15,40-81 16,-40 81-1</inkml:trace>
  <inkml:trace contextRef="#ctx0" brushRef="#br0" timeOffset="24193.8764">16251 6176 0,'0'40'203,"0"0"-172,0 40-31,0-40 16,0 0-16,0 0 16,0 0 15,0 1-31,0-1 562,0 0-530,0 0-17,0 0 16,0 0-15,40 0 15,0-40 16,41 0-47,-1 0 16,80-40-1,161-40-15,121-81 16,-41-79-16,41 39 16,159-120-1,-199 161-15,-41 0 16,0 39 0,-120 1-16,-41 40 15,-39 0-15,-81 39 16,-40 41-1,40-40-15,-39 0 32,-1 40-17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02T07:51:34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18217 15400 0,'41'0'141,"-1"0"-126,120 0-15,81 0 16,80 0-16,120 40 15,-39-40 1,79 40-16,81 40 16,0-80-1,-81 80-15,41-80 16,-41 41-16,121-41 16,-241 0-1,81 0-15,-121 0 16,0 0-1,0 0-15,-121 0 16,81 0-16,-40 0 16,-40 0-1,39 0-15,-119 0 16,79 0 0,-79-41-16,-41 41 15,40-40-15,-79 40 16,39 0-1,-40 0-15,0-40 32,0 40-32,0 0 15,0 0 32,1 0-16,-1 0-15,40 0 0,0-40-16,41 0 15,-41 40 1,120-40-16,81-40 16,0 40-16,0 0 15,0-41 1,0 41-16,-80 0 15,-1 0 1,-39 0-16,-41 40 16,0-40-16,1 40 15,-1 0 1,1 0-16,-41 0 16,0 0-1,40 0-15,-79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1-11-02T07:51:41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 15199 0,'40'0'141,"161"-40"-141,120 40 15,200-40-15,81 0 16,40 40 0,-40 0-16,-40 0 15,40 0-15,-121 0 16,-120 0-1,0 0-15,-40 0 16,-80 0 0,-40 0-16,-41 0 15,41 0-15,-121 0 16,41 0 0,-41 0-16,0 0 15,-40 0 1,0 0-16,41 0 15,-41 0 1,0 0 15,0 0-15,0 0 31,0 0-16,0 0-15,1 0-16,-1 0 15,40 0 1,-40 0-16,0 0 16,0 0-1,0 0-15,1 0 16,-1 0-16,0 0 15,0 0 1,0 0 15</inkml:trace>
  <inkml:trace contextRef="#ctx0" brushRef="#br0" timeOffset="11606.8722">8427 4852 0,'0'40'156,"0"0"-141,0 0-15,0 1 16,40-41 0,-40 80-16,40-40 31,-40 0-31,40 0 16,0-40 46,40 0-46,-40 0-1,1 0 1,39 0-16,0-40 16,40-40-1,-39 40-15,-1-41 16,40 41-16,-80-40 15,1 80 1,39-40-16,-40 0 16,40 0-16,-80 0 15,40 40 1,0-40 0,-40 0 30,41 40 1</inkml:trace>
  <inkml:trace contextRef="#ctx0" brushRef="#br0" timeOffset="13391.6461">7825 6416 0,'-40'40'140,"-1"-40"-124,-39 81-16,-40-1 16,-121 80-1,0 1-15,-40-1 16,0 0 0,1 41-16,79-81 15,0 1-15,81-41 16,40-40-1,-41 40-15,81-40 16,0 40 0,0-39-16,-40-1 15,80 0-15,-81 0 16,41 0 0,40 0-1</inkml:trace>
  <inkml:trace contextRef="#ctx0" brushRef="#br0" timeOffset="14942.662">9390 6537 0,'40'0'125,"0"0"-110,40 120 1,81-40-16,-1 121 16,81-1-16,0 41 15,-1-81 1,1 121-16,-40-161 15,-41 1-15,-39-1 16,-41-80 0,40 40-16,-80-80 15,1 40 1,39 0-16,-40 1 16,40-1-1,0 0 1,-80 0-1,81 0 1,-41 0 0,0-40-16,0 40 15,0 0 1,0-40-16,0 40 16,1-40-1,-1 0 32</inkml:trace>
  <inkml:trace contextRef="#ctx0" brushRef="#br0" timeOffset="18257.6684">7704 12191 0,'40'0'125,"41"0"-110,39 0-15,0 0 16,161 0-16,-40-40 16,40 0-1,-80 0-15,-1 40 16,-79-40-16,-1 40 15,-40 0 1,0 0-16,-39 0 16,-1 0-16,0 0 15,0 0 1</inkml:trace>
  <inkml:trace contextRef="#ctx0" brushRef="#br0" timeOffset="21164.2666">7102 11830 0,'-40'0'625,"40"-40"-625,-40 0 47,0 0-32,0 0 1,0-80-16,-81-1 16,41 41-1,0-40-15,-41-41 16,1 41-1,-40-80-15,39 39 16,-39-39-16,-1-41 16,1 0-1,-1 41-15,1-41 16,39 81-16,1-1 16,40 41-1,-41-40-15,81 79 16,-40 1-1,80 40-15,-40-40 16,0 40-16,0 40 16,40-40-1</inkml:trace>
  <inkml:trace contextRef="#ctx0" brushRef="#br0" timeOffset="24684.3485">9269 11790 0,'40'-40'312,"81"-120"-296,119-41-1,1 1-15,160-81 16,1-40 0,-81 40-16,-40 41 15,40 39-15,-121 81 16,-39-40-1,-1 79-15,-79 1 16,-1 40 0,0-40-16,-40 80 15,0-40-15,0 40 16,-40-40 0,41 40-16,-41-40 46,40 40 17,0-41 156,0 1-219,0 0 31,40 40-31,-80-40 16,81 0-1,-41 0-15,0 0 16,40 40-16,-80-40 15,40 40 1,0 0-16,0-81 16,1 81 15,-41-40 0</inkml:trace>
  <inkml:trace contextRef="#ctx0" brushRef="#br0" timeOffset="28449.145">6300 8782 0,'40'0'171,"80"0"-155,41 0-16,200 0 16,80 0-1,-79 0-15,79 0 16,40 0-16,-119 0 16,39 0-1,-40 0-15,-160 0 16,79 0-1,-119 0-15,40 41 16,-81-41-16,0 0 16,-79 0-1,-1 0-15,0 0 16,0 0 0,0 0-1,0 0 79,-40 40 31</inkml:trace>
  <inkml:trace contextRef="#ctx0" brushRef="#br0" timeOffset="53519.7076">10433 14397 0,'0'40'141,"0"41"-125,40 39-16,0 0 15,-40 0 1,40 1-16,0-41 16,-40 0-1,40 41-15,-40-81 16,0 0-1,41 40-15,-1-40 16,-40 0 15,0 0-31,0 0 32</inkml:trace>
  <inkml:trace contextRef="#ctx0" brushRef="#br0" timeOffset="56241.113">11035 14919 0,'0'40'140,"0"0"-124,0 0-1,0 0 1,0 0 0,0 0-16,40-40 31,-40 40-31,0 0 47,0 1-32,40-41 1,-40 40 0,0 0 15,0-80 188,0 0-188,40-1-15,-40 1 15,40 40-16,0-40 1,1 40 0,-1 0-1,0 0 32,0 0-16,0 0 16,0 40-31,-40 0 0,40 1-1,0-41 16,-40 40-15,41-40-16,-1 0 16,0 0 15,0 0-15,0 0 15,0 0 0,-40-40 32,0-1-48,0 1 1,0 0-1,0 0 1,0 0-16,0 0 16,0 0-1,0 0-15,0-41 16,0 41 0,0-40-1,0 0-15,-40 40 16,40 0-1,0-40-15,-40 80 32,40-41-32,0 82 140,0-1-108,0 0-32,0 0 15,0 40 1,0-40-1,0 0-15,0 40 16,0-39 0,0-1-16,0 0 15,40 0 1,0 0-16,-40 0 31,40 0-15,0-40 31,1 0-16,-1 0-31,0 0 16,0 0-1,0 0-15,0 0 16,0 0-16,41-40 15,-41 0 1,0 0 0,0 0-1</inkml:trace>
  <inkml:trace contextRef="#ctx0" brushRef="#br0" timeOffset="57294.4768">11797 14878 0,'40'0'125,"41"0"-109,-1 0-16,0 0 15,-40 0 1,0 0-16,41 0 16,-41 0-16,0 0 15</inkml:trace>
  <inkml:trace contextRef="#ctx0" brushRef="#br0" timeOffset="63300.83">12519 14959 0,'0'-40'125,"41"40"-110,-1-81 1,0 81-16,-40-40 16,40 0-1,-40 0 1,0 0-1,0 0 17,0 0-17,0 0 32,-40 40 78,0 0-94,40 40 1,-40-40-32,40 40 15,0 0-15,0 0 16,-41 0 0,1 0-16,40 40 15,0-39 1,0-1-1,0 0 1,0 0 0,40 0 31,1-40-47,39 0 15,-40 0 1,40 0-1,-40 0 1,0-40-16,41 0 16,-81 0-16,80 0 15,-40-1 1,0-39-16,0 40 16,0-40-1,1 0-15,-41 40 16,0 0-16,40-41 15,-40 41 1,0 0-16,0-40 16,0 40-1,0 0 1,0 0 15,-40 40 16,-1 40 0,1-40-16,40 40-15,40-40 93,1 0-93,-1 0-1,0 0-15,0 40 32,-40 0-32,40-40 15,0 0 1,0 40-16,-40 0 16,40 40-16,1-39 15,-41 39 1,40-40-16,-40 0 15,0 0 1,40-40 0,0 40 15,0-40 16,0 0-16,0-40 0,0 40-31,-40-80 16,0 40-16,41-40 31,-41-1-31,0 41 16,0 0-16,0-40 15,0 0 1,0 40-16,0-41 16,0 1-1,0 0-15,0 0 16,0-41-16,0 41 16,-41 0-1,41 0-15,0 40 16,0-81-1,0 81-15,-40 40 16,40-40-16,0 80 94,0 40-79,0 41-15,0-1 16,0 0 0,0 41-16,0-41 15,40 41-15,1-41 16,-41 0 0,0 1-16,40-41 15,0 40 1,0 81-16,-40-121 15,0 40-15,40-40 16,-40 1 0,40-1-16,-40 40 15,40-80 1,-40 0-16,0 0 16,40-40 15,-40 40-16,41-40 17,-41-40-1,40 0-31,0 0 16,-40 0-1,0 0-15,40-40 16,0 40-16,-40-41 15,40 41 1,-40 0 0,0 0-1,0 0 1,0 0 15,-40 0-15,0 0-1,0 0-15,40-1 16,-40 41-16,0-40 16,-1 40-1,41-40-15,-80 40 16,40-40 15,0 40-15,0 0 15,40-40 63,0 0-47,40 0-32,0 0-15,0-40 16,0 39 0,0-39-16,41 0 15,-41 40 1,0 0-16,0 0 31,-40 0-31,0-1 16,40 41 15,-40 81 47,0-41-47,0 0-31,0 0 16,0 40-16,0-40 16,0 0-1,0 1-15,0-1 16,0 40-1,0-40 17,40-40-1,0 0-15,1 0 46,-41-40-15,0 0-31,0 0-16,0 0 15,0-1-15,0-39 16,0 40-1,0 0 1,0 0 0,0 0-1,0 80 110,0 0-109,40-40 0,-40 40-16,40-40 15,-40 40 1,40-40-16,0 40 15,-40 0 1,40-40 0,0 0 15,1-40-15,-1 40-16,-40-40 15,40-40 1,0 40-16,-40-40 15,40-1 1,0 81-16,-40-80 16,40 80-1,0-40-15,-40 0 47,0 0-16,0 80 126,0 0-142,0 40 1,0-40 0,0 1-1,0-1-15,41 0 16,-41 0-1,40-40 17,-40 40-17,40-40-15,0 0 32,0 0-17,0-40 1,0 0-1,-40 0-15,40 40 16,-40-40 0,0-1-16,0 1 31,41 0-31,-41 0 31,0 0-15,0 0 15,0 0 0,-41 40 1,41 40 46,0 0-47,0 0-31,0 0 31,0 0-31,0 0 16,0 1-1,41-1 17,-1-40-17,0 40 1,0-40 0,0 0-1,40 0 1,-40 0 31</inkml:trace>
  <inkml:trace contextRef="#ctx0" brushRef="#br0" timeOffset="64860.8166">11235 16282 0,'81'0'141,"79"-80"-126,201-40-15,121-1 16,-1-79 0,81 79-16,-80-79 15,-41 80-15,-40-1 16,-80 1 0,-40 0-16,-40 80 15,-81-81 1,-39 81-16,-41 0 15,-40 40-15,40-40 16,-39 40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Design &amp; Analysis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(Week-8)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ubtitle 2"/>
          <p:cNvSpPr>
            <a:spLocks noGrp="1"/>
          </p:cNvSpPr>
          <p:nvPr>
            <p:ph idx="4294967295"/>
          </p:nvPr>
        </p:nvSpPr>
        <p:spPr>
          <a:xfrm>
            <a:off x="381001" y="581841"/>
            <a:ext cx="5323763" cy="6167438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b="1" u="sng" dirty="0"/>
              <a:t>Single Inheritance:</a:t>
            </a:r>
          </a:p>
          <a:p>
            <a:pPr marL="0" indent="0">
              <a:buNone/>
            </a:pPr>
            <a:r>
              <a:rPr lang="en-US" sz="2400" b="1" dirty="0"/>
              <a:t>				</a:t>
            </a:r>
            <a:endParaRPr lang="en-US" sz="2400" b="1" u="sng" dirty="0"/>
          </a:p>
          <a:p>
            <a:pPr marL="457200" indent="-457200"/>
            <a:endParaRPr lang="en-US" sz="2400" b="1" u="sng" dirty="0"/>
          </a:p>
          <a:p>
            <a:pPr marL="457200" indent="-457200"/>
            <a:endParaRPr lang="en-US" sz="2400" b="1" u="sng" dirty="0"/>
          </a:p>
          <a:p>
            <a:pPr marL="0" indent="0">
              <a:buNone/>
            </a:pPr>
            <a:endParaRPr lang="en-US" sz="2400" b="1" u="sng" dirty="0" smtClean="0"/>
          </a:p>
          <a:p>
            <a:pPr marL="457200" indent="-457200"/>
            <a:r>
              <a:rPr lang="en-US" sz="2400" b="1" u="sng" dirty="0" smtClean="0"/>
              <a:t>Multi </a:t>
            </a:r>
            <a:r>
              <a:rPr lang="en-US" sz="2400" b="1" u="sng" dirty="0"/>
              <a:t>level inheritance: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b="1" u="sng" dirty="0"/>
          </a:p>
          <a:p>
            <a:pPr marL="457200" indent="-457200"/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743200" y="1066800"/>
            <a:ext cx="14478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86000"/>
            <a:ext cx="14478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B</a:t>
            </a: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rot="5400000" flipH="1" flipV="1">
            <a:off x="3200401" y="2019301"/>
            <a:ext cx="5334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914400"/>
            <a:ext cx="4038600" cy="20574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Public class A{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……..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Public class B extends  A{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……..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3810000"/>
            <a:ext cx="1447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4724400"/>
            <a:ext cx="1447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400" y="5638800"/>
            <a:ext cx="1447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Class C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5" idx="0"/>
            <a:endCxn id="14" idx="2"/>
          </p:cNvCxnSpPr>
          <p:nvPr/>
        </p:nvCxnSpPr>
        <p:spPr>
          <a:xfrm rot="5400000" flipH="1" flipV="1">
            <a:off x="3314701" y="4495801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3352007" y="5409407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0" y="3733800"/>
            <a:ext cx="4038600" cy="2590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Public class A{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……..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Public class B extends  A{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……..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Public class C extends B{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………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558685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>
            <a:spLocks noGrp="1"/>
          </p:cNvSpPr>
          <p:nvPr>
            <p:ph idx="4294967295"/>
          </p:nvPr>
        </p:nvSpPr>
        <p:spPr>
          <a:xfrm>
            <a:off x="381000" y="614149"/>
            <a:ext cx="5432946" cy="6066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Hierarchical Inheritance:</a:t>
            </a:r>
          </a:p>
          <a:p>
            <a:pPr marL="0" indent="0">
              <a:buNone/>
            </a:pPr>
            <a:r>
              <a:rPr lang="en-US" sz="2400" b="1" dirty="0"/>
              <a:t>						</a:t>
            </a:r>
            <a:endParaRPr lang="en-US" sz="2400" b="1" u="sng" dirty="0"/>
          </a:p>
          <a:p>
            <a:pPr marL="457200" indent="-457200"/>
            <a:endParaRPr lang="en-US" sz="2400" b="1" u="sng" dirty="0"/>
          </a:p>
          <a:p>
            <a:pPr marL="457200" indent="-457200"/>
            <a:endParaRPr lang="en-US" sz="2400" b="1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Multiple inheritance: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b="1" u="sng" dirty="0"/>
          </a:p>
          <a:p>
            <a:pPr marL="457200" indent="-457200"/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		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743200" y="1066800"/>
            <a:ext cx="1447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286000"/>
            <a:ext cx="1447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1114425"/>
            <a:ext cx="4038600" cy="2743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Public class A{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……..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Public class B extends  A{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……..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Public class C extends  A{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4267200"/>
            <a:ext cx="12954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267200"/>
            <a:ext cx="12954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19400" y="5486400"/>
            <a:ext cx="1447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8400" y="4500563"/>
            <a:ext cx="4038600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JAVA DOES NOT SUPPORT MULTIPLE INHERITANCE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2286000"/>
            <a:ext cx="14478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 C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438400" y="16002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3657600" y="16002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0"/>
          </p:cNvCxnSpPr>
          <p:nvPr/>
        </p:nvCxnSpPr>
        <p:spPr>
          <a:xfrm rot="16200000" flipV="1">
            <a:off x="2724150" y="4667250"/>
            <a:ext cx="6858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</p:cNvCxnSpPr>
          <p:nvPr/>
        </p:nvCxnSpPr>
        <p:spPr>
          <a:xfrm rot="5400000" flipH="1" flipV="1">
            <a:off x="3600450" y="4743450"/>
            <a:ext cx="6858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58120" y="5399640"/>
              <a:ext cx="4594320" cy="245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760" y="5390280"/>
                <a:ext cx="461304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11635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idx="4294967295"/>
          </p:nvPr>
        </p:nvSpPr>
        <p:spPr>
          <a:xfrm>
            <a:off x="423081" y="994059"/>
            <a:ext cx="5172501" cy="447869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JAVA does not support Multiple Inheritance ?</a:t>
            </a:r>
          </a:p>
          <a:p>
            <a:pPr marL="457200" indent="-457200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8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8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Diamond 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268" name="Group 2"/>
          <p:cNvGrpSpPr>
            <a:grpSpLocks/>
          </p:cNvGrpSpPr>
          <p:nvPr/>
        </p:nvGrpSpPr>
        <p:grpSpPr bwMode="auto">
          <a:xfrm>
            <a:off x="1421210" y="1895760"/>
            <a:ext cx="3571875" cy="2428875"/>
            <a:chOff x="4226" y="14400"/>
            <a:chExt cx="5280" cy="3060"/>
          </a:xfrm>
        </p:grpSpPr>
        <p:sp>
          <p:nvSpPr>
            <p:cNvPr id="11270" name="Rectangle 3"/>
            <p:cNvSpPr>
              <a:spLocks noChangeArrowheads="1"/>
            </p:cNvSpPr>
            <p:nvPr/>
          </p:nvSpPr>
          <p:spPr bwMode="auto">
            <a:xfrm>
              <a:off x="6096" y="14400"/>
              <a:ext cx="13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100" dirty="0">
                  <a:latin typeface="Calibri" pitchFamily="34" charset="0"/>
                </a:rPr>
                <a:t>   </a:t>
              </a:r>
              <a:r>
                <a:rPr lang="en-US" sz="1600" dirty="0">
                  <a:latin typeface="Calibri" pitchFamily="34" charset="0"/>
                </a:rPr>
                <a:t>Class A</a:t>
              </a:r>
              <a:endParaRPr lang="en-US" sz="1600" dirty="0"/>
            </a:p>
          </p:txBody>
        </p:sp>
        <p:sp>
          <p:nvSpPr>
            <p:cNvPr id="11271" name="Rectangle 4"/>
            <p:cNvSpPr>
              <a:spLocks noChangeArrowheads="1"/>
            </p:cNvSpPr>
            <p:nvPr/>
          </p:nvSpPr>
          <p:spPr bwMode="auto">
            <a:xfrm>
              <a:off x="4226" y="15660"/>
              <a:ext cx="121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100" dirty="0">
                  <a:latin typeface="Calibri" pitchFamily="34" charset="0"/>
                </a:rPr>
                <a:t>   </a:t>
              </a:r>
              <a:r>
                <a:rPr lang="en-US" sz="1400" dirty="0">
                  <a:latin typeface="Calibri" pitchFamily="34" charset="0"/>
                </a:rPr>
                <a:t>Class B</a:t>
              </a:r>
              <a:endParaRPr lang="en-US" sz="1400" dirty="0"/>
            </a:p>
          </p:txBody>
        </p:sp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8077" y="15660"/>
              <a:ext cx="1429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600" dirty="0">
                  <a:latin typeface="Calibri" pitchFamily="34" charset="0"/>
                </a:rPr>
                <a:t>   Class C</a:t>
              </a:r>
              <a:endParaRPr lang="en-US" sz="1600" dirty="0"/>
            </a:p>
          </p:txBody>
        </p:sp>
        <p:cxnSp>
          <p:nvCxnSpPr>
            <p:cNvPr id="11273" name="AutoShape 6"/>
            <p:cNvCxnSpPr>
              <a:cxnSpLocks noChangeShapeType="1"/>
            </p:cNvCxnSpPr>
            <p:nvPr/>
          </p:nvCxnSpPr>
          <p:spPr bwMode="auto">
            <a:xfrm flipV="1">
              <a:off x="5106" y="14760"/>
              <a:ext cx="99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74" name="AutoShape 7"/>
            <p:cNvCxnSpPr>
              <a:cxnSpLocks noChangeShapeType="1"/>
            </p:cNvCxnSpPr>
            <p:nvPr/>
          </p:nvCxnSpPr>
          <p:spPr bwMode="auto">
            <a:xfrm flipH="1" flipV="1">
              <a:off x="7306" y="14760"/>
              <a:ext cx="132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6096" y="16920"/>
              <a:ext cx="132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sz="1100" dirty="0">
                  <a:latin typeface="Calibri" pitchFamily="34" charset="0"/>
                </a:rPr>
                <a:t>   </a:t>
              </a:r>
              <a:r>
                <a:rPr lang="en-US" sz="1600" dirty="0">
                  <a:latin typeface="Calibri" pitchFamily="34" charset="0"/>
                </a:rPr>
                <a:t>Class D</a:t>
              </a:r>
              <a:endParaRPr lang="en-US" sz="1600" dirty="0"/>
            </a:p>
          </p:txBody>
        </p:sp>
        <p:cxnSp>
          <p:nvCxnSpPr>
            <p:cNvPr id="11276" name="AutoShape 9"/>
            <p:cNvCxnSpPr>
              <a:cxnSpLocks noChangeShapeType="1"/>
            </p:cNvCxnSpPr>
            <p:nvPr/>
          </p:nvCxnSpPr>
          <p:spPr bwMode="auto">
            <a:xfrm flipV="1">
              <a:off x="7416" y="16200"/>
              <a:ext cx="121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1277" name="AutoShape 10"/>
            <p:cNvCxnSpPr>
              <a:cxnSpLocks noChangeShapeType="1"/>
            </p:cNvCxnSpPr>
            <p:nvPr/>
          </p:nvCxnSpPr>
          <p:spPr bwMode="auto">
            <a:xfrm flipH="1" flipV="1">
              <a:off x="4996" y="16200"/>
              <a:ext cx="1100" cy="9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6" name="Rectangle 25"/>
          <p:cNvSpPr/>
          <p:nvPr/>
        </p:nvSpPr>
        <p:spPr>
          <a:xfrm>
            <a:off x="5895777" y="878574"/>
            <a:ext cx="5779958" cy="56382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B and C inheriting from class A.</a:t>
            </a:r>
          </a:p>
          <a:p>
            <a:pPr algn="just">
              <a:defRPr/>
            </a:pP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 is inheriting from both B and C implementing multiple inheritance.</a:t>
            </a:r>
          </a:p>
          <a:p>
            <a:pPr algn="just">
              <a:defRPr/>
            </a:pP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 both B and C class have a method with the same name &amp; signature then when we invoke that method  so compiler will get confused to which method has to process.</a:t>
            </a:r>
          </a:p>
          <a:p>
            <a:pPr algn="just">
              <a:defRPr/>
            </a:pP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diamond problem.</a:t>
            </a:r>
          </a:p>
          <a:p>
            <a:pPr algn="just">
              <a:defRPr/>
            </a:pP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this problem Java designer ignores this ambiguity.</a:t>
            </a:r>
          </a:p>
          <a:p>
            <a:pPr algn="just">
              <a:defRPr/>
            </a:pP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feature can be achieved in Java through implementing interfaces.</a:t>
            </a:r>
          </a:p>
          <a:p>
            <a:pPr algn="ctr">
              <a:defRPr/>
            </a:pP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9000" y="1660320"/>
              <a:ext cx="5229720" cy="4201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640" y="1650960"/>
                <a:ext cx="5248440" cy="42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354655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>
            <a:spLocks noGrp="1"/>
          </p:cNvSpPr>
          <p:nvPr>
            <p:ph idx="1"/>
          </p:nvPr>
        </p:nvSpPr>
        <p:spPr>
          <a:xfrm>
            <a:off x="682390" y="736979"/>
            <a:ext cx="10003808" cy="599136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3000" b="1" u="sng" dirty="0">
                <a:solidFill>
                  <a:schemeClr val="bg1"/>
                </a:solidFill>
              </a:rPr>
              <a:t>Super Keyword:</a:t>
            </a:r>
          </a:p>
          <a:p>
            <a:pPr marL="457200" indent="-457200">
              <a:defRPr/>
            </a:pPr>
            <a:endParaRPr lang="en-US" sz="800" dirty="0"/>
          </a:p>
          <a:p>
            <a:pPr marL="457200" indent="-457200" algn="just">
              <a:defRPr/>
            </a:pP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defRPr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used to differentiate the members  of  super class  from  the members of base class.  </a:t>
            </a:r>
          </a:p>
          <a:p>
            <a:pPr marL="457200" indent="-457200" algn="just">
              <a:defRPr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used to invoke the super class constructor or function from subclass.</a:t>
            </a:r>
          </a:p>
          <a:p>
            <a:pPr algn="l">
              <a:defRPr/>
            </a:pPr>
            <a:endParaRPr lang="en-US" b="1" dirty="0"/>
          </a:p>
          <a:p>
            <a:pPr marL="0" indent="0" algn="l">
              <a:buNone/>
              <a:defRPr/>
            </a:pPr>
            <a:r>
              <a:rPr lang="en-US" b="1" dirty="0"/>
              <a:t>public class Dog extends Animal {</a:t>
            </a:r>
            <a:endParaRPr lang="en-US" dirty="0"/>
          </a:p>
          <a:p>
            <a:pPr marL="0" indent="0" algn="l">
              <a:buNone/>
              <a:defRPr/>
            </a:pPr>
            <a:r>
              <a:rPr lang="en-US" b="1" dirty="0"/>
              <a:t>public void walk(){</a:t>
            </a:r>
          </a:p>
          <a:p>
            <a:pPr marL="0" indent="0" algn="l">
              <a:buNone/>
              <a:defRPr/>
            </a:pPr>
            <a:r>
              <a:rPr lang="en-US" b="1" dirty="0"/>
              <a:t>super. move();</a:t>
            </a:r>
          </a:p>
          <a:p>
            <a:pPr marL="0" indent="0" algn="l">
              <a:buNone/>
              <a:defRPr/>
            </a:pPr>
            <a:r>
              <a:rPr lang="en-US" dirty="0"/>
              <a:t>System.</a:t>
            </a:r>
            <a:r>
              <a:rPr lang="en-US" b="1" i="1" dirty="0"/>
              <a:t>out.println("Dogs can run and walk");</a:t>
            </a:r>
          </a:p>
          <a:p>
            <a:pPr marL="0" indent="0" algn="l">
              <a:buNone/>
              <a:defRPr/>
            </a:pPr>
            <a:r>
              <a:rPr lang="en-US" dirty="0"/>
              <a:t>}</a:t>
            </a:r>
          </a:p>
          <a:p>
            <a:pPr marL="0" indent="0" algn="l">
              <a:buNone/>
              <a:defRPr/>
            </a:pPr>
            <a:r>
              <a:rPr lang="en-US" b="1" dirty="0"/>
              <a:t>public static void main(String args[]){</a:t>
            </a:r>
            <a:endParaRPr lang="en-US" dirty="0"/>
          </a:p>
          <a:p>
            <a:pPr marL="0" indent="0" algn="l">
              <a:buNone/>
              <a:defRPr/>
            </a:pPr>
            <a:r>
              <a:rPr lang="en-US" dirty="0"/>
              <a:t>Dog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b="1" dirty="0"/>
              <a:t>new Dog();</a:t>
            </a:r>
          </a:p>
          <a:p>
            <a:pPr marL="0" indent="0" algn="l">
              <a:buNone/>
              <a:defRPr/>
            </a:pPr>
            <a:r>
              <a:rPr lang="en-US" dirty="0" err="1"/>
              <a:t>obj.walk</a:t>
            </a:r>
            <a:r>
              <a:rPr lang="en-US" dirty="0"/>
              <a:t> ();</a:t>
            </a:r>
          </a:p>
          <a:p>
            <a:pPr marL="0" indent="0" algn="l">
              <a:buNone/>
              <a:defRPr/>
            </a:pPr>
            <a:r>
              <a:rPr lang="en-US" dirty="0"/>
              <a:t>	}</a:t>
            </a:r>
          </a:p>
          <a:p>
            <a:pPr marL="0" indent="0" algn="l">
              <a:buNone/>
              <a:defRPr/>
            </a:pPr>
            <a:r>
              <a:rPr lang="en-US" dirty="0"/>
              <a:t>  }</a:t>
            </a:r>
          </a:p>
          <a:p>
            <a:pPr marL="457200" indent="-457200">
              <a:defRPr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530152" y="3242764"/>
            <a:ext cx="3886200" cy="3276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public class Animal {</a:t>
            </a:r>
          </a:p>
          <a:p>
            <a:pPr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public  void move(){</a:t>
            </a:r>
          </a:p>
          <a:p>
            <a:pPr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System.out.println("Animals Can Move");</a:t>
            </a: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40319402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181" y="842474"/>
            <a:ext cx="8911687" cy="82255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Function/Method Overriding:</a:t>
            </a:r>
            <a:br>
              <a:rPr lang="en-US" u="sng" dirty="0"/>
            </a:br>
            <a:endParaRPr lang="en-US" dirty="0"/>
          </a:p>
        </p:txBody>
      </p:sp>
      <p:sp>
        <p:nvSpPr>
          <p:cNvPr id="17410" name="Subtitle 2"/>
          <p:cNvSpPr>
            <a:spLocks noGrp="1"/>
          </p:cNvSpPr>
          <p:nvPr>
            <p:ph idx="1"/>
          </p:nvPr>
        </p:nvSpPr>
        <p:spPr>
          <a:xfrm>
            <a:off x="1269242" y="2893323"/>
            <a:ext cx="9730853" cy="2033517"/>
          </a:xfrm>
        </p:spPr>
        <p:txBody>
          <a:bodyPr>
            <a:normAutofit/>
          </a:bodyPr>
          <a:lstStyle/>
          <a:p>
            <a:pPr marL="457200" indent="-457200"/>
            <a:endParaRPr lang="en-US" sz="2200" dirty="0"/>
          </a:p>
          <a:p>
            <a:pPr marL="457200" indent="-457200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a method in a derived class having the same name and signature as the method of base class, then the derived class method overrides the base class method, this is called method overriding.</a:t>
            </a:r>
          </a:p>
          <a:p>
            <a:pPr marL="457200" indent="-457200" algn="just"/>
            <a:endParaRPr lang="en-US" b="1" dirty="0"/>
          </a:p>
          <a:p>
            <a:pPr marL="457200" indent="-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86213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>
            <a:spLocks noGrp="1"/>
          </p:cNvSpPr>
          <p:nvPr>
            <p:ph type="subTitle" idx="4294967295"/>
          </p:nvPr>
        </p:nvSpPr>
        <p:spPr>
          <a:xfrm>
            <a:off x="822941" y="879475"/>
            <a:ext cx="9594850" cy="59785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u="sng" dirty="0" smtClean="0"/>
              <a:t>Function/Method </a:t>
            </a:r>
            <a:r>
              <a:rPr lang="en-US" sz="2400" u="sng" dirty="0"/>
              <a:t>Overriding:</a:t>
            </a:r>
          </a:p>
          <a:p>
            <a:pPr marL="0" indent="0">
              <a:buNone/>
              <a:defRPr/>
            </a:pPr>
            <a:endParaRPr lang="en-US" sz="800" dirty="0"/>
          </a:p>
          <a:p>
            <a:pPr marL="0" indent="0" algn="l">
              <a:buNone/>
              <a:defRPr/>
            </a:pPr>
            <a:r>
              <a:rPr lang="en-US" sz="2000" b="1" dirty="0"/>
              <a:t>public class Dog extends Animal {</a:t>
            </a:r>
          </a:p>
          <a:p>
            <a:pPr marL="0" indent="0" algn="l">
              <a:buNone/>
              <a:defRPr/>
            </a:pPr>
            <a:r>
              <a:rPr lang="en-US" sz="2000" b="1" dirty="0"/>
              <a:t>public void move(){</a:t>
            </a:r>
          </a:p>
          <a:p>
            <a:pPr marL="0" indent="0" algn="l">
              <a:buNone/>
              <a:defRPr/>
            </a:pPr>
            <a:r>
              <a:rPr lang="en-US" sz="2000" dirty="0"/>
              <a:t>System.</a:t>
            </a:r>
            <a:r>
              <a:rPr lang="en-US" sz="2000" b="1" i="1" dirty="0"/>
              <a:t>out.println("Dogs can also Move");</a:t>
            </a:r>
          </a:p>
          <a:p>
            <a:pPr marL="0" indent="0" algn="l">
              <a:buNone/>
              <a:defRPr/>
            </a:pPr>
            <a:r>
              <a:rPr lang="en-US" sz="2000" dirty="0"/>
              <a:t>}</a:t>
            </a:r>
          </a:p>
          <a:p>
            <a:pPr marL="0" indent="0" algn="l">
              <a:buNone/>
              <a:defRPr/>
            </a:pPr>
            <a:r>
              <a:rPr lang="en-US" sz="2000" b="1" dirty="0"/>
              <a:t>public static void main(String args[]){</a:t>
            </a:r>
          </a:p>
          <a:p>
            <a:pPr marL="0" indent="0" algn="l">
              <a:buNone/>
              <a:defRPr/>
            </a:pPr>
            <a:r>
              <a:rPr lang="en-US" sz="2000" dirty="0"/>
              <a:t>Animal obj1 = </a:t>
            </a:r>
            <a:r>
              <a:rPr lang="en-US" sz="2000" b="1" dirty="0"/>
              <a:t>new Animal();</a:t>
            </a:r>
          </a:p>
          <a:p>
            <a:pPr marL="0" indent="0" algn="l">
              <a:buNone/>
              <a:defRPr/>
            </a:pPr>
            <a:r>
              <a:rPr lang="en-US" sz="2000" dirty="0"/>
              <a:t>Animal obj2 = </a:t>
            </a:r>
            <a:r>
              <a:rPr lang="en-US" sz="2000" b="1" dirty="0"/>
              <a:t>new Dog();</a:t>
            </a:r>
          </a:p>
          <a:p>
            <a:pPr marL="0" indent="0" algn="l">
              <a:buNone/>
              <a:defRPr/>
            </a:pPr>
            <a:r>
              <a:rPr lang="en-US" sz="2000" dirty="0"/>
              <a:t>obj1.move();</a:t>
            </a:r>
          </a:p>
          <a:p>
            <a:pPr marL="0" indent="0" algn="l">
              <a:buNone/>
              <a:defRPr/>
            </a:pPr>
            <a:r>
              <a:rPr lang="en-US" sz="2000" dirty="0"/>
              <a:t>obj2.move();</a:t>
            </a:r>
          </a:p>
          <a:p>
            <a:pPr marL="0" indent="0" algn="l">
              <a:buNone/>
              <a:defRPr/>
            </a:pPr>
            <a:r>
              <a:rPr lang="en-US" sz="2000" dirty="0"/>
              <a:t>	}</a:t>
            </a:r>
          </a:p>
          <a:p>
            <a:pPr marL="0" indent="0" algn="l">
              <a:buNone/>
              <a:defRPr/>
            </a:pPr>
            <a:r>
              <a:rPr lang="en-US" sz="2000" dirty="0"/>
              <a:t>  }</a:t>
            </a:r>
          </a:p>
          <a:p>
            <a:pPr marL="0" indent="0" algn="just">
              <a:buNone/>
              <a:defRPr/>
            </a:pPr>
            <a:endParaRPr lang="en-US" b="1" dirty="0"/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669331" y="2478490"/>
            <a:ext cx="3467100" cy="3276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public class Animal {</a:t>
            </a:r>
          </a:p>
          <a:p>
            <a:pPr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public  void move(){</a:t>
            </a:r>
          </a:p>
          <a:p>
            <a:pPr>
              <a:defRPr/>
            </a:pPr>
            <a:endParaRPr lang="en-US" sz="2000" i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System.out.println("Animals Can Move");</a:t>
            </a: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	}</a:t>
            </a:r>
          </a:p>
          <a:p>
            <a:pPr>
              <a:defRPr/>
            </a:pPr>
            <a:r>
              <a:rPr lang="en-US" sz="2000" i="1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87272987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93" y="777922"/>
            <a:ext cx="11134643" cy="818866"/>
          </a:xfrm>
        </p:spPr>
        <p:txBody>
          <a:bodyPr>
            <a:normAutofit/>
          </a:bodyPr>
          <a:lstStyle/>
          <a:p>
            <a:r>
              <a:rPr lang="en-US" sz="2700" u="sng" dirty="0"/>
              <a:t>Difference between Method Overloading &amp; Overriding</a:t>
            </a:r>
            <a:r>
              <a:rPr lang="en-US" sz="2700" u="sng" dirty="0" smtClean="0"/>
              <a:t>:</a:t>
            </a:r>
            <a:endParaRPr lang="en-US" dirty="0"/>
          </a:p>
        </p:txBody>
      </p:sp>
      <p:sp>
        <p:nvSpPr>
          <p:cNvPr id="19458" name="Subtitle 2"/>
          <p:cNvSpPr>
            <a:spLocks noGrp="1"/>
          </p:cNvSpPr>
          <p:nvPr>
            <p:ph idx="1"/>
          </p:nvPr>
        </p:nvSpPr>
        <p:spPr>
          <a:xfrm>
            <a:off x="1185423" y="2129051"/>
            <a:ext cx="9229749" cy="456517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u="sng" dirty="0"/>
          </a:p>
          <a:p>
            <a:pPr marL="457200" indent="-457200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is the existence of two or more methods within a same class having same names but different signature.</a:t>
            </a:r>
          </a:p>
          <a:p>
            <a:pPr marL="457200" indent="-4572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Overriding is the existence of methods in sub class having same name and signature as the base class methods as a result of which the base class methods are overridden.</a:t>
            </a:r>
          </a:p>
          <a:p>
            <a:pPr marL="457200" indent="-4572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is resolved using static binding in JAVA at compile time, </a:t>
            </a:r>
          </a:p>
          <a:p>
            <a:pPr marL="457200" indent="-4572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overriding is resolved using dynamic binding in java at run 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/>
          </a:p>
          <a:p>
            <a:pPr marL="457200" indent="-4572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3768969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</a:t>
            </a:r>
            <a:r>
              <a:rPr lang="en-US" sz="4400" b="1" smtClean="0"/>
              <a:t>A GOOD </a:t>
            </a:r>
            <a:r>
              <a:rPr lang="en-US" sz="4400" b="1" dirty="0" smtClean="0"/>
              <a:t>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3330" y="846162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/>
              <a:t>Agenda of Week #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30621" y="2364577"/>
            <a:ext cx="6867719" cy="33265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Arrays,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Multi-Dimensional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Passing Array to Functions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Composition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Inheritance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398" y="1992573"/>
            <a:ext cx="9476094" cy="1542198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have references to objects of other classes as members.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6897" y="848825"/>
            <a:ext cx="9144000" cy="723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651" y="3654937"/>
            <a:ext cx="5982650" cy="24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570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1002" y="2347415"/>
            <a:ext cx="10577016" cy="18833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b="1" dirty="0" smtClean="0"/>
              <a:t>Lets Code!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576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750" y="1787856"/>
            <a:ext cx="9476094" cy="4967786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inheritance is transfer of characteristics from parent to offspring.  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child inherit characteristics of its parents, besides inherited characteristics a child may have its own characteristics.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the process of creating new classes called derived classes from existing classes. 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class which inherits the properties of other is known as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child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class whose properties  are inherited is known as super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class,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class. </a:t>
            </a:r>
          </a:p>
          <a:p>
            <a:pPr marL="457200" indent="-457200" algn="just"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“EXTENDS” is used to inherit the properties of base class. </a:t>
            </a:r>
          </a:p>
          <a:p>
            <a:pPr algn="just" eaLnBrk="1" hangingPunct="1">
              <a:buFontTx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6330" y="914401"/>
            <a:ext cx="9144000" cy="723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2521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0186" y="940132"/>
            <a:ext cx="8756390" cy="56926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sz="2800" b="1" u="sng" dirty="0"/>
              <a:t>Syntax:</a:t>
            </a:r>
          </a:p>
          <a:p>
            <a:pPr marL="457200" indent="-457200">
              <a:buNone/>
            </a:pPr>
            <a:endParaRPr lang="en-US" sz="800" b="1" u="sng" dirty="0"/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class Super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members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member functions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57200" indent="-45720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Sub extends Super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data members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member functions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59080" y="1775520"/>
              <a:ext cx="3625920" cy="2801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720" y="1766160"/>
                <a:ext cx="3644640" cy="28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665528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4294967295"/>
          </p:nvPr>
        </p:nvSpPr>
        <p:spPr>
          <a:xfrm>
            <a:off x="1064528" y="928048"/>
            <a:ext cx="10249466" cy="5663821"/>
          </a:xfrm>
        </p:spPr>
        <p:txBody>
          <a:bodyPr/>
          <a:lstStyle/>
          <a:p>
            <a:pPr marL="457200" indent="-457200"/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Example:</a:t>
            </a:r>
          </a:p>
          <a:p>
            <a:pPr marL="457200" indent="-457200"/>
            <a:endParaRPr lang="en-US" sz="800" b="1" u="sng" dirty="0"/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make three classes of teacher student and doctor,</a:t>
            </a:r>
          </a:p>
          <a:p>
            <a:pPr marL="457200" indent="-4572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then has its own characteristics like.</a:t>
            </a:r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400" dirty="0"/>
          </a:p>
          <a:p>
            <a:pPr marL="457200" indent="-457200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60028" y="3571875"/>
            <a:ext cx="13716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Name</a:t>
            </a:r>
          </a:p>
          <a:p>
            <a:pPr algn="ctr">
              <a:defRPr/>
            </a:pPr>
            <a:r>
              <a:rPr lang="en-US" sz="2000" dirty="0"/>
              <a:t>Age</a:t>
            </a:r>
          </a:p>
          <a:p>
            <a:pPr algn="ctr">
              <a:defRPr/>
            </a:pPr>
            <a:r>
              <a:rPr lang="en-US" sz="2000" dirty="0"/>
              <a:t>Gender</a:t>
            </a:r>
          </a:p>
          <a:p>
            <a:pPr algn="ctr">
              <a:defRPr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169928" y="3633788"/>
            <a:ext cx="13716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Name</a:t>
            </a:r>
          </a:p>
          <a:p>
            <a:pPr algn="ctr">
              <a:defRPr/>
            </a:pPr>
            <a:r>
              <a:rPr lang="en-US" sz="2000" dirty="0"/>
              <a:t>Age</a:t>
            </a:r>
          </a:p>
          <a:p>
            <a:pPr algn="ctr">
              <a:defRPr/>
            </a:pPr>
            <a:r>
              <a:rPr lang="en-US" sz="2000" dirty="0"/>
              <a:t>Gender</a:t>
            </a:r>
          </a:p>
          <a:p>
            <a:pPr algn="ctr">
              <a:defRPr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989328" y="3633788"/>
            <a:ext cx="13716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Name</a:t>
            </a:r>
          </a:p>
          <a:p>
            <a:pPr algn="ctr">
              <a:defRPr/>
            </a:pPr>
            <a:r>
              <a:rPr lang="en-US" sz="2000" dirty="0"/>
              <a:t>Age</a:t>
            </a:r>
          </a:p>
          <a:p>
            <a:pPr algn="ctr">
              <a:defRPr/>
            </a:pPr>
            <a:r>
              <a:rPr lang="en-US" sz="2000" dirty="0"/>
              <a:t>Gender</a:t>
            </a:r>
          </a:p>
          <a:p>
            <a:pPr algn="ctr">
              <a:defRPr/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88591" y="3267075"/>
            <a:ext cx="152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STUDENT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3728" y="3357563"/>
            <a:ext cx="152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TEACHER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913128" y="3338513"/>
            <a:ext cx="152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DOCTOR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60028" y="4857750"/>
            <a:ext cx="13716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</a:t>
            </a:r>
          </a:p>
          <a:p>
            <a:pPr algn="ctr">
              <a:defRPr/>
            </a:pPr>
            <a:r>
              <a:rPr lang="en-US" dirty="0"/>
              <a:t>Section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9928" y="4872038"/>
            <a:ext cx="13716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Designation</a:t>
            </a:r>
          </a:p>
          <a:p>
            <a:pPr algn="ctr">
              <a:defRPr/>
            </a:pPr>
            <a:r>
              <a:rPr lang="en-US" dirty="0"/>
              <a:t>Salary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89328" y="4872038"/>
            <a:ext cx="13716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Specialty</a:t>
            </a:r>
          </a:p>
          <a:p>
            <a:pPr algn="ctr">
              <a:defRPr/>
            </a:pPr>
            <a:r>
              <a:rPr lang="en-US" dirty="0"/>
              <a:t>Salary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04880" y="4056840"/>
              <a:ext cx="5475240" cy="130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5520" y="4047480"/>
                <a:ext cx="5493960" cy="1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489792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itle 2"/>
          <p:cNvSpPr>
            <a:spLocks noGrp="1"/>
          </p:cNvSpPr>
          <p:nvPr>
            <p:ph type="subTitle" idx="4294967295"/>
          </p:nvPr>
        </p:nvSpPr>
        <p:spPr>
          <a:xfrm>
            <a:off x="1851002" y="859217"/>
            <a:ext cx="8580437" cy="5091112"/>
          </a:xfrm>
        </p:spPr>
        <p:txBody>
          <a:bodyPr>
            <a:normAutofit/>
          </a:bodyPr>
          <a:lstStyle/>
          <a:p>
            <a:pPr marL="457200" indent="-457200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observe that there are some common characteristics in above three classes like (Name, Age, Gender). </a:t>
            </a:r>
          </a:p>
          <a:p>
            <a:pPr marL="457200" indent="-457200" algn="just"/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made a base class named (Person) with common characteristics (name, age, gender), and created some other classes called derived classes (student, teacher , doctor) inherited from the person class.</a:t>
            </a:r>
          </a:p>
        </p:txBody>
      </p:sp>
    </p:spTree>
    <p:extLst>
      <p:ext uri="{BB962C8B-B14F-4D97-AF65-F5344CB8AC3E}">
        <p14:creationId xmlns:p14="http://schemas.microsoft.com/office/powerpoint/2010/main" val="2302143291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"/>
          <p:cNvSpPr>
            <a:spLocks noGrp="1"/>
          </p:cNvSpPr>
          <p:nvPr>
            <p:ph type="subTitle" idx="4294967295"/>
          </p:nvPr>
        </p:nvSpPr>
        <p:spPr>
          <a:xfrm>
            <a:off x="2338318" y="449812"/>
            <a:ext cx="9144000" cy="6477000"/>
          </a:xfrm>
        </p:spPr>
        <p:txBody>
          <a:bodyPr/>
          <a:lstStyle/>
          <a:p>
            <a:pPr marL="457200" indent="-457200"/>
            <a:endParaRPr lang="en-US" sz="2400"/>
          </a:p>
          <a:p>
            <a:pPr marL="457200" indent="-457200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4631144" y="1287440"/>
            <a:ext cx="1371600" cy="1295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Name</a:t>
            </a:r>
          </a:p>
          <a:p>
            <a:pPr algn="ctr">
              <a:defRPr/>
            </a:pPr>
            <a:r>
              <a:rPr lang="en-US" sz="2000" dirty="0"/>
              <a:t>Age</a:t>
            </a:r>
          </a:p>
          <a:p>
            <a:pPr algn="ctr">
              <a:defRPr/>
            </a:pPr>
            <a:r>
              <a:rPr lang="en-US" sz="2000" dirty="0"/>
              <a:t>Gender</a:t>
            </a:r>
          </a:p>
          <a:p>
            <a:pPr algn="ctr">
              <a:defRPr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54944" y="982640"/>
            <a:ext cx="152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PERSON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0344" y="4640240"/>
            <a:ext cx="13716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Class</a:t>
            </a:r>
          </a:p>
          <a:p>
            <a:pPr algn="ctr">
              <a:defRPr/>
            </a:pPr>
            <a:r>
              <a:rPr lang="en-US" dirty="0"/>
              <a:t>Section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64144" y="4335440"/>
            <a:ext cx="152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STUDENT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77856" y="4653888"/>
            <a:ext cx="1524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Designation</a:t>
            </a:r>
          </a:p>
          <a:p>
            <a:pPr algn="ctr">
              <a:defRPr/>
            </a:pPr>
            <a:r>
              <a:rPr lang="en-US" dirty="0"/>
              <a:t>Salary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544" y="4335440"/>
            <a:ext cx="152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TEACHER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79144" y="4640240"/>
            <a:ext cx="13716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Specialty</a:t>
            </a:r>
          </a:p>
          <a:p>
            <a:pPr algn="ctr">
              <a:defRPr/>
            </a:pPr>
            <a:r>
              <a:rPr lang="en-US" dirty="0"/>
              <a:t>Salary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02944" y="4335440"/>
            <a:ext cx="152400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DOCTOR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73744" y="2659040"/>
            <a:ext cx="20574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745445" y="3457553"/>
            <a:ext cx="16002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6421844" y="2316140"/>
            <a:ext cx="160020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98800" y="1356840"/>
              <a:ext cx="6313320" cy="3465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9440" y="1347480"/>
                <a:ext cx="6332040" cy="34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64460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1982</TotalTime>
  <Words>634</Words>
  <Application>Microsoft Office PowerPoint</Application>
  <PresentationFormat>Widescreen</PresentationFormat>
  <Paragraphs>234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Times New Roman</vt:lpstr>
      <vt:lpstr>Wingdings 2</vt:lpstr>
      <vt:lpstr>Dividend</vt:lpstr>
      <vt:lpstr>SOFTWARE Design &amp; Analysis (Week-8)</vt:lpstr>
      <vt:lpstr>Agenda of Week #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Function/Method Overriding: </vt:lpstr>
      <vt:lpstr>PowerPoint Presentation</vt:lpstr>
      <vt:lpstr>Difference between Method Overloading &amp; Overriding: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274</cp:revision>
  <dcterms:created xsi:type="dcterms:W3CDTF">2021-02-17T13:59:14Z</dcterms:created>
  <dcterms:modified xsi:type="dcterms:W3CDTF">2021-11-02T08:25:23Z</dcterms:modified>
</cp:coreProperties>
</file>