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8" r:id="rId2"/>
    <p:sldId id="264" r:id="rId3"/>
    <p:sldId id="293" r:id="rId4"/>
    <p:sldId id="294" r:id="rId5"/>
    <p:sldId id="295" r:id="rId6"/>
    <p:sldId id="296" r:id="rId7"/>
    <p:sldId id="297" r:id="rId8"/>
    <p:sldId id="298" r:id="rId9"/>
    <p:sldId id="299"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7" r:id="rId31"/>
    <p:sldId id="288" r:id="rId32"/>
    <p:sldId id="289" r:id="rId33"/>
    <p:sldId id="290" r:id="rId34"/>
    <p:sldId id="291" r:id="rId35"/>
    <p:sldId id="292" r:id="rId36"/>
    <p:sldId id="26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F1D4F0-0B7B-49CF-B59D-8FB6168DC939}" type="datetimeFigureOut">
              <a:rPr lang="en-US" smtClean="0"/>
              <a:t>12-Nov-21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2C3AB7-7B21-4535-840F-BA08383ADE8E}" type="slidenum">
              <a:rPr lang="en-US" smtClean="0"/>
              <a:t>‹#›</a:t>
            </a:fld>
            <a:endParaRPr lang="en-US"/>
          </a:p>
        </p:txBody>
      </p:sp>
    </p:spTree>
    <p:extLst>
      <p:ext uri="{BB962C8B-B14F-4D97-AF65-F5344CB8AC3E}">
        <p14:creationId xmlns:p14="http://schemas.microsoft.com/office/powerpoint/2010/main" val="2916664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B4C3DA1-FC02-45E9-90BA-B8A07B7F30DE}" type="datetimeFigureOut">
              <a:rPr lang="en-US" smtClean="0"/>
              <a:t>12-Nov-21</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1360B945-DEF5-4880-9E02-1789D98D1124}" type="slidenum">
              <a:rPr lang="en-US" smtClean="0"/>
              <a:t>‹#›</a:t>
            </a:fld>
            <a:endParaRPr lang="en-US"/>
          </a:p>
        </p:txBody>
      </p:sp>
    </p:spTree>
    <p:extLst>
      <p:ext uri="{BB962C8B-B14F-4D97-AF65-F5344CB8AC3E}">
        <p14:creationId xmlns:p14="http://schemas.microsoft.com/office/powerpoint/2010/main" val="4072315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C3DA1-FC02-45E9-90BA-B8A07B7F30DE}" type="datetimeFigureOut">
              <a:rPr lang="en-US" smtClean="0"/>
              <a:t>12-Nov-21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4101432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B4C3DA1-FC02-45E9-90BA-B8A07B7F30DE}" type="datetimeFigureOut">
              <a:rPr lang="en-US" smtClean="0"/>
              <a:t>12-Nov-21</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1360B945-DEF5-4880-9E02-1789D98D1124}" type="slidenum">
              <a:rPr lang="en-US" smtClean="0"/>
              <a:t>‹#›</a:t>
            </a:fld>
            <a:endParaRPr lang="en-US"/>
          </a:p>
        </p:txBody>
      </p:sp>
    </p:spTree>
    <p:extLst>
      <p:ext uri="{BB962C8B-B14F-4D97-AF65-F5344CB8AC3E}">
        <p14:creationId xmlns:p14="http://schemas.microsoft.com/office/powerpoint/2010/main" val="3383840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C3DA1-FC02-45E9-90BA-B8A07B7F30DE}" type="datetimeFigureOut">
              <a:rPr lang="en-US" smtClean="0"/>
              <a:t>12-Nov-21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472227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B4C3DA1-FC02-45E9-90BA-B8A07B7F30DE}" type="datetimeFigureOut">
              <a:rPr lang="en-US" smtClean="0"/>
              <a:t>12-Nov-21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360B945-DEF5-4880-9E02-1789D98D1124}" type="slidenum">
              <a:rPr lang="en-US" smtClean="0"/>
              <a:t>‹#›</a:t>
            </a:fld>
            <a:endParaRPr lang="en-US"/>
          </a:p>
        </p:txBody>
      </p:sp>
    </p:spTree>
    <p:extLst>
      <p:ext uri="{BB962C8B-B14F-4D97-AF65-F5344CB8AC3E}">
        <p14:creationId xmlns:p14="http://schemas.microsoft.com/office/powerpoint/2010/main" val="802533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4C3DA1-FC02-45E9-90BA-B8A07B7F30DE}" type="datetimeFigureOut">
              <a:rPr lang="en-US" smtClean="0"/>
              <a:t>12-Nov-21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383580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4C3DA1-FC02-45E9-90BA-B8A07B7F30DE}" type="datetimeFigureOut">
              <a:rPr lang="en-US" smtClean="0"/>
              <a:t>12-Nov-21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4197670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4C3DA1-FC02-45E9-90BA-B8A07B7F30DE}" type="datetimeFigureOut">
              <a:rPr lang="en-US" smtClean="0"/>
              <a:t>12-Nov-21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745996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4C3DA1-FC02-45E9-90BA-B8A07B7F30DE}" type="datetimeFigureOut">
              <a:rPr lang="en-US" smtClean="0"/>
              <a:t>12-Nov-21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3711936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B4C3DA1-FC02-45E9-90BA-B8A07B7F30DE}" type="datetimeFigureOut">
              <a:rPr lang="en-US" smtClean="0"/>
              <a:t>12-Nov-21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360B945-DEF5-4880-9E02-1789D98D1124}" type="slidenum">
              <a:rPr lang="en-US" smtClean="0"/>
              <a:t>‹#›</a:t>
            </a:fld>
            <a:endParaRPr lang="en-US"/>
          </a:p>
        </p:txBody>
      </p:sp>
    </p:spTree>
    <p:extLst>
      <p:ext uri="{BB962C8B-B14F-4D97-AF65-F5344CB8AC3E}">
        <p14:creationId xmlns:p14="http://schemas.microsoft.com/office/powerpoint/2010/main" val="3299569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4C3DA1-FC02-45E9-90BA-B8A07B7F30DE}" type="datetimeFigureOut">
              <a:rPr lang="en-US" smtClean="0"/>
              <a:t>12-Nov-21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1727890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B4C3DA1-FC02-45E9-90BA-B8A07B7F30DE}" type="datetimeFigureOut">
              <a:rPr lang="en-US" smtClean="0"/>
              <a:t>12-Nov-21</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1360B945-DEF5-4880-9E02-1789D98D1124}"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58194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8170" y="1255370"/>
            <a:ext cx="7237863" cy="1538951"/>
          </a:xfrm>
        </p:spPr>
        <p:txBody>
          <a:bodyPr>
            <a:normAutofit/>
          </a:bodyPr>
          <a:lstStyle/>
          <a:p>
            <a:pPr algn="ctr"/>
            <a:r>
              <a:rPr lang="en-US" dirty="0" smtClean="0"/>
              <a:t>SOFTWARE Design &amp; Analysis</a:t>
            </a:r>
            <a:br>
              <a:rPr lang="en-US" dirty="0" smtClean="0"/>
            </a:br>
            <a:r>
              <a:rPr lang="en-US" cap="none" dirty="0" smtClean="0">
                <a:latin typeface="Calibri" panose="020F0502020204030204" pitchFamily="34" charset="0"/>
                <a:cs typeface="Calibri" panose="020F0502020204030204" pitchFamily="34" charset="0"/>
              </a:rPr>
              <a:t>(Week-9)</a:t>
            </a:r>
            <a:endParaRPr lang="en-US" cap="none"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2688609" y="3533799"/>
            <a:ext cx="6878471" cy="2457568"/>
          </a:xfrm>
        </p:spPr>
        <p:txBody>
          <a:bodyPr>
            <a:normAutofit fontScale="85000" lnSpcReduction="20000"/>
          </a:bodyPr>
          <a:lstStyle/>
          <a:p>
            <a:pPr algn="ctr"/>
            <a:endParaRPr lang="en-US" sz="2800" i="1" dirty="0" smtClean="0">
              <a:solidFill>
                <a:schemeClr val="bg1"/>
              </a:solidFill>
              <a:latin typeface="Calibri" panose="020F0502020204030204" pitchFamily="34" charset="0"/>
              <a:cs typeface="Calibri" panose="020F0502020204030204" pitchFamily="34" charset="0"/>
            </a:endParaRPr>
          </a:p>
          <a:p>
            <a:pPr algn="ctr"/>
            <a:r>
              <a:rPr lang="en-US" sz="3300" dirty="0" smtClean="0">
                <a:solidFill>
                  <a:schemeClr val="bg1"/>
                </a:solidFill>
                <a:latin typeface="Calibri" panose="020F0502020204030204" pitchFamily="34" charset="0"/>
                <a:cs typeface="Calibri" panose="020F0502020204030204" pitchFamily="34" charset="0"/>
              </a:rPr>
              <a:t>Usama Musharaf</a:t>
            </a:r>
          </a:p>
          <a:p>
            <a:pPr algn="ctr"/>
            <a:r>
              <a:rPr lang="en-US" sz="2800" dirty="0" smtClean="0">
                <a:solidFill>
                  <a:schemeClr val="bg1"/>
                </a:solidFill>
                <a:latin typeface="Calibri" panose="020F0502020204030204" pitchFamily="34" charset="0"/>
                <a:cs typeface="Calibri" panose="020F0502020204030204" pitchFamily="34" charset="0"/>
              </a:rPr>
              <a:t>MS-CS (</a:t>
            </a:r>
            <a:r>
              <a:rPr lang="en-US" sz="2800" cap="none" dirty="0">
                <a:solidFill>
                  <a:schemeClr val="bg1"/>
                </a:solidFill>
                <a:latin typeface="Calibri" panose="020F0502020204030204" pitchFamily="34" charset="0"/>
                <a:cs typeface="Calibri" panose="020F0502020204030204" pitchFamily="34" charset="0"/>
              </a:rPr>
              <a:t>S</a:t>
            </a:r>
            <a:r>
              <a:rPr lang="en-US" sz="2800" cap="none" dirty="0" smtClean="0">
                <a:solidFill>
                  <a:schemeClr val="bg1"/>
                </a:solidFill>
                <a:latin typeface="Calibri" panose="020F0502020204030204" pitchFamily="34" charset="0"/>
                <a:cs typeface="Calibri" panose="020F0502020204030204" pitchFamily="34" charset="0"/>
              </a:rPr>
              <a:t>oftware </a:t>
            </a:r>
            <a:r>
              <a:rPr lang="en-US" sz="2800" cap="none" dirty="0">
                <a:solidFill>
                  <a:schemeClr val="bg1"/>
                </a:solidFill>
                <a:latin typeface="Calibri" panose="020F0502020204030204" pitchFamily="34" charset="0"/>
                <a:cs typeface="Calibri" panose="020F0502020204030204" pitchFamily="34" charset="0"/>
              </a:rPr>
              <a:t>E</a:t>
            </a:r>
            <a:r>
              <a:rPr lang="en-US" sz="2800" cap="none" dirty="0" smtClean="0">
                <a:solidFill>
                  <a:schemeClr val="bg1"/>
                </a:solidFill>
                <a:latin typeface="Calibri" panose="020F0502020204030204" pitchFamily="34" charset="0"/>
                <a:cs typeface="Calibri" panose="020F0502020204030204" pitchFamily="34" charset="0"/>
              </a:rPr>
              <a:t>ngineering</a:t>
            </a:r>
            <a:r>
              <a:rPr lang="en-US" sz="2800" dirty="0" smtClean="0">
                <a:solidFill>
                  <a:schemeClr val="bg1"/>
                </a:solidFill>
                <a:latin typeface="Calibri" panose="020F0502020204030204" pitchFamily="34" charset="0"/>
                <a:cs typeface="Calibri" panose="020F0502020204030204" pitchFamily="34" charset="0"/>
              </a:rPr>
              <a:t>)</a:t>
            </a:r>
          </a:p>
          <a:p>
            <a:pPr algn="ctr"/>
            <a:r>
              <a:rPr lang="en-US" sz="2800" i="1" dirty="0" smtClean="0">
                <a:solidFill>
                  <a:schemeClr val="bg1"/>
                </a:solidFill>
                <a:latin typeface="Calibri" panose="020F0502020204030204" pitchFamily="34" charset="0"/>
                <a:cs typeface="Calibri" panose="020F0502020204030204" pitchFamily="34" charset="0"/>
              </a:rPr>
              <a:t>Lecturer (</a:t>
            </a:r>
            <a:r>
              <a:rPr lang="en-US" sz="2800" i="1" cap="none" dirty="0">
                <a:solidFill>
                  <a:schemeClr val="bg1"/>
                </a:solidFill>
                <a:latin typeface="Calibri" panose="020F0502020204030204" pitchFamily="34" charset="0"/>
                <a:cs typeface="Calibri" panose="020F0502020204030204" pitchFamily="34" charset="0"/>
              </a:rPr>
              <a:t>D</a:t>
            </a:r>
            <a:r>
              <a:rPr lang="en-US" sz="2800" i="1" cap="none" dirty="0" smtClean="0">
                <a:solidFill>
                  <a:schemeClr val="bg1"/>
                </a:solidFill>
                <a:latin typeface="Calibri" panose="020F0502020204030204" pitchFamily="34" charset="0"/>
                <a:cs typeface="Calibri" panose="020F0502020204030204" pitchFamily="34" charset="0"/>
              </a:rPr>
              <a:t>epartment of Computer </a:t>
            </a:r>
            <a:r>
              <a:rPr lang="en-US" sz="2800" i="1" cap="none" dirty="0">
                <a:solidFill>
                  <a:schemeClr val="bg1"/>
                </a:solidFill>
                <a:latin typeface="Calibri" panose="020F0502020204030204" pitchFamily="34" charset="0"/>
                <a:cs typeface="Calibri" panose="020F0502020204030204" pitchFamily="34" charset="0"/>
              </a:rPr>
              <a:t>S</a:t>
            </a:r>
            <a:r>
              <a:rPr lang="en-US" sz="2800" i="1" cap="none" dirty="0" smtClean="0">
                <a:solidFill>
                  <a:schemeClr val="bg1"/>
                </a:solidFill>
                <a:latin typeface="Calibri" panose="020F0502020204030204" pitchFamily="34" charset="0"/>
                <a:cs typeface="Calibri" panose="020F0502020204030204" pitchFamily="34" charset="0"/>
              </a:rPr>
              <a:t>cience</a:t>
            </a:r>
            <a:r>
              <a:rPr lang="en-US" sz="2800" i="1" dirty="0" smtClean="0">
                <a:solidFill>
                  <a:schemeClr val="bg1"/>
                </a:solidFill>
                <a:latin typeface="Calibri" panose="020F0502020204030204" pitchFamily="34" charset="0"/>
                <a:cs typeface="Calibri" panose="020F0502020204030204" pitchFamily="34" charset="0"/>
              </a:rPr>
              <a:t>)</a:t>
            </a:r>
          </a:p>
          <a:p>
            <a:pPr algn="ctr"/>
            <a:r>
              <a:rPr lang="en-US" sz="2800" i="1" dirty="0" smtClean="0">
                <a:solidFill>
                  <a:schemeClr val="bg1"/>
                </a:solidFill>
                <a:latin typeface="Calibri" panose="020F0502020204030204" pitchFamily="34" charset="0"/>
                <a:cs typeface="Calibri" panose="020F0502020204030204" pitchFamily="34" charset="0"/>
              </a:rPr>
              <a:t>FAST-NUCES Peshawar</a:t>
            </a:r>
          </a:p>
          <a:p>
            <a:endParaRPr lang="en-US" sz="2800" i="1" dirty="0">
              <a:solidFill>
                <a:schemeClr val="bg1"/>
              </a:solidFill>
            </a:endParaRPr>
          </a:p>
        </p:txBody>
      </p:sp>
      <p:grpSp>
        <p:nvGrpSpPr>
          <p:cNvPr id="6" name="Group 5"/>
          <p:cNvGrpSpPr/>
          <p:nvPr/>
        </p:nvGrpSpPr>
        <p:grpSpPr>
          <a:xfrm>
            <a:off x="9758150" y="771124"/>
            <a:ext cx="2069598" cy="1011532"/>
            <a:chOff x="0" y="858720"/>
            <a:chExt cx="2069598" cy="1011532"/>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234" y="858720"/>
              <a:ext cx="1261129" cy="48424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2966"/>
              <a:ext cx="2069598" cy="527286"/>
            </a:xfrm>
            <a:prstGeom prst="rect">
              <a:avLst/>
            </a:prstGeom>
          </p:spPr>
        </p:pic>
      </p:grpSp>
    </p:spTree>
    <p:extLst>
      <p:ext uri="{BB962C8B-B14F-4D97-AF65-F5344CB8AC3E}">
        <p14:creationId xmlns:p14="http://schemas.microsoft.com/office/powerpoint/2010/main" val="2156805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002" y="364802"/>
            <a:ext cx="9444401" cy="754314"/>
          </a:xfrm>
        </p:spPr>
        <p:txBody>
          <a:bodyPr>
            <a:normAutofit fontScale="90000"/>
          </a:bodyPr>
          <a:lstStyle/>
          <a:p>
            <a:r>
              <a:rPr lang="en-US" dirty="0" smtClean="0">
                <a:latin typeface="Times New Roman" panose="02020603050405020304" pitchFamily="18" charset="0"/>
                <a:cs typeface="Times New Roman" panose="02020603050405020304" pitchFamily="18" charset="0"/>
              </a:rPr>
              <a:t>Case Study: Payroll System using Polymorphism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89709" y="2012838"/>
            <a:ext cx="10469694" cy="4626591"/>
          </a:xfrm>
        </p:spPr>
        <p:txBody>
          <a:bodyPr>
            <a:normAutofit/>
          </a:bodyPr>
          <a:lstStyle/>
          <a:p>
            <a:pPr marL="0" indent="0" algn="just">
              <a:buNone/>
            </a:pPr>
            <a:r>
              <a:rPr lang="en-US" sz="2200" b="1" dirty="0">
                <a:latin typeface="Times New Roman" panose="02020603050405020304" pitchFamily="18" charset="0"/>
                <a:cs typeface="Times New Roman" panose="02020603050405020304" pitchFamily="18" charset="0"/>
              </a:rPr>
              <a:t>A company pays its employees on a weekly basis. The employees are of four types: </a:t>
            </a:r>
            <a:endParaRPr lang="en-US" sz="2200" b="1" dirty="0" smtClean="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Salaried </a:t>
            </a:r>
            <a:r>
              <a:rPr lang="en-US" sz="2000" b="1" dirty="0">
                <a:latin typeface="Times New Roman" panose="02020603050405020304" pitchFamily="18" charset="0"/>
                <a:cs typeface="Times New Roman" panose="02020603050405020304" pitchFamily="18" charset="0"/>
              </a:rPr>
              <a:t>employees </a:t>
            </a:r>
            <a:r>
              <a:rPr lang="en-US" sz="2000" dirty="0">
                <a:latin typeface="Times New Roman" panose="02020603050405020304" pitchFamily="18" charset="0"/>
                <a:cs typeface="Times New Roman" panose="02020603050405020304" pitchFamily="18" charset="0"/>
              </a:rPr>
              <a:t>are paid a fixed weekly salary regardless of the number of hours </a:t>
            </a:r>
            <a:r>
              <a:rPr lang="en-US" sz="2000" dirty="0" smtClean="0">
                <a:latin typeface="Times New Roman" panose="02020603050405020304" pitchFamily="18" charset="0"/>
                <a:cs typeface="Times New Roman" panose="02020603050405020304" pitchFamily="18" charset="0"/>
              </a:rPr>
              <a:t>worked, </a:t>
            </a:r>
          </a:p>
          <a:p>
            <a:pPr algn="just"/>
            <a:r>
              <a:rPr lang="en-US" sz="2000" b="1" dirty="0">
                <a:latin typeface="Times New Roman" panose="02020603050405020304" pitchFamily="18" charset="0"/>
                <a:cs typeface="Times New Roman" panose="02020603050405020304" pitchFamily="18" charset="0"/>
              </a:rPr>
              <a:t>H</a:t>
            </a:r>
            <a:r>
              <a:rPr lang="en-US" sz="2000" b="1" dirty="0" smtClean="0">
                <a:latin typeface="Times New Roman" panose="02020603050405020304" pitchFamily="18" charset="0"/>
                <a:cs typeface="Times New Roman" panose="02020603050405020304" pitchFamily="18" charset="0"/>
              </a:rPr>
              <a:t>ourly </a:t>
            </a:r>
            <a:r>
              <a:rPr lang="en-US" sz="2000" b="1" dirty="0">
                <a:latin typeface="Times New Roman" panose="02020603050405020304" pitchFamily="18" charset="0"/>
                <a:cs typeface="Times New Roman" panose="02020603050405020304" pitchFamily="18" charset="0"/>
              </a:rPr>
              <a:t>employees </a:t>
            </a:r>
            <a:r>
              <a:rPr lang="en-US" sz="2000" dirty="0">
                <a:latin typeface="Times New Roman" panose="02020603050405020304" pitchFamily="18" charset="0"/>
                <a:cs typeface="Times New Roman" panose="02020603050405020304" pitchFamily="18" charset="0"/>
              </a:rPr>
              <a:t>are paid by the hour and receive overtime pay (i.e., 1.5 times </a:t>
            </a:r>
            <a:r>
              <a:rPr lang="en-US" sz="2000" dirty="0" smtClean="0">
                <a:latin typeface="Times New Roman" panose="02020603050405020304" pitchFamily="18" charset="0"/>
                <a:cs typeface="Times New Roman" panose="02020603050405020304" pitchFamily="18" charset="0"/>
              </a:rPr>
              <a:t>their hourly </a:t>
            </a:r>
            <a:r>
              <a:rPr lang="en-US" sz="2000" dirty="0">
                <a:latin typeface="Times New Roman" panose="02020603050405020304" pitchFamily="18" charset="0"/>
                <a:cs typeface="Times New Roman" panose="02020603050405020304" pitchFamily="18" charset="0"/>
              </a:rPr>
              <a:t>salary rate) for all hours worked in excess of 40 hours, </a:t>
            </a:r>
            <a:endParaRPr lang="en-US" sz="2000" dirty="0" smtClean="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C</a:t>
            </a:r>
            <a:r>
              <a:rPr lang="en-US" sz="2000" b="1" dirty="0" smtClean="0">
                <a:latin typeface="Times New Roman" panose="02020603050405020304" pitchFamily="18" charset="0"/>
                <a:cs typeface="Times New Roman" panose="02020603050405020304" pitchFamily="18" charset="0"/>
              </a:rPr>
              <a:t>ommission employees </a:t>
            </a:r>
            <a:r>
              <a:rPr lang="en-US" sz="2000" dirty="0" smtClean="0">
                <a:latin typeface="Times New Roman" panose="02020603050405020304" pitchFamily="18" charset="0"/>
                <a:cs typeface="Times New Roman" panose="02020603050405020304" pitchFamily="18" charset="0"/>
              </a:rPr>
              <a:t>are </a:t>
            </a:r>
            <a:r>
              <a:rPr lang="en-US" sz="2000" dirty="0">
                <a:latin typeface="Times New Roman" panose="02020603050405020304" pitchFamily="18" charset="0"/>
                <a:cs typeface="Times New Roman" panose="02020603050405020304" pitchFamily="18" charset="0"/>
              </a:rPr>
              <a:t>paid a percentage of their sales and </a:t>
            </a:r>
            <a:r>
              <a:rPr lang="en-US" sz="2000" b="1" dirty="0">
                <a:latin typeface="Times New Roman" panose="02020603050405020304" pitchFamily="18" charset="0"/>
                <a:cs typeface="Times New Roman" panose="02020603050405020304" pitchFamily="18" charset="0"/>
              </a:rPr>
              <a:t>base-salaried commission employees</a:t>
            </a:r>
            <a:r>
              <a:rPr lang="en-US" sz="2000" dirty="0">
                <a:latin typeface="Times New Roman" panose="02020603050405020304" pitchFamily="18" charset="0"/>
                <a:cs typeface="Times New Roman" panose="02020603050405020304" pitchFamily="18" charset="0"/>
              </a:rPr>
              <a:t> receive </a:t>
            </a:r>
            <a:r>
              <a:rPr lang="en-US" sz="2000" dirty="0" smtClean="0">
                <a:latin typeface="Times New Roman" panose="02020603050405020304" pitchFamily="18" charset="0"/>
                <a:cs typeface="Times New Roman" panose="02020603050405020304" pitchFamily="18" charset="0"/>
              </a:rPr>
              <a:t>a base </a:t>
            </a:r>
            <a:r>
              <a:rPr lang="en-US" sz="2000" dirty="0">
                <a:latin typeface="Times New Roman" panose="02020603050405020304" pitchFamily="18" charset="0"/>
                <a:cs typeface="Times New Roman" panose="02020603050405020304" pitchFamily="18" charset="0"/>
              </a:rPr>
              <a:t>salary plus a percentage of their sales. </a:t>
            </a:r>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For </a:t>
            </a:r>
            <a:r>
              <a:rPr lang="en-US" sz="2000" dirty="0">
                <a:latin typeface="Times New Roman" panose="02020603050405020304" pitchFamily="18" charset="0"/>
                <a:cs typeface="Times New Roman" panose="02020603050405020304" pitchFamily="18" charset="0"/>
              </a:rPr>
              <a:t>the current pay period, the company </a:t>
            </a:r>
            <a:r>
              <a:rPr lang="en-US" sz="2000" dirty="0" smtClean="0">
                <a:latin typeface="Times New Roman" panose="02020603050405020304" pitchFamily="18" charset="0"/>
                <a:cs typeface="Times New Roman" panose="02020603050405020304" pitchFamily="18" charset="0"/>
              </a:rPr>
              <a:t>has decided </a:t>
            </a:r>
            <a:r>
              <a:rPr lang="en-US" sz="2000" dirty="0">
                <a:latin typeface="Times New Roman" panose="02020603050405020304" pitchFamily="18" charset="0"/>
                <a:cs typeface="Times New Roman" panose="02020603050405020304" pitchFamily="18" charset="0"/>
              </a:rPr>
              <a:t>to reward salaried-commission employees by adding 10% to their base </a:t>
            </a:r>
            <a:r>
              <a:rPr lang="en-US" sz="2000" dirty="0" smtClean="0">
                <a:latin typeface="Times New Roman" panose="02020603050405020304" pitchFamily="18" charset="0"/>
                <a:cs typeface="Times New Roman" panose="02020603050405020304" pitchFamily="18" charset="0"/>
              </a:rPr>
              <a:t>salaries</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company wants to write an application that performs its payroll </a:t>
            </a:r>
            <a:r>
              <a:rPr lang="en-US" sz="2000" dirty="0" smtClean="0">
                <a:latin typeface="Times New Roman" panose="02020603050405020304" pitchFamily="18" charset="0"/>
                <a:cs typeface="Times New Roman" panose="02020603050405020304" pitchFamily="18" charset="0"/>
              </a:rPr>
              <a:t>calculations polymorphically.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6646558"/>
      </p:ext>
    </p:extLst>
  </p:cSld>
  <p:clrMapOvr>
    <a:masterClrMapping/>
  </p:clrMapOvr>
  <p:transition>
    <p:spli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002" y="364802"/>
            <a:ext cx="9444401" cy="754314"/>
          </a:xfrm>
        </p:spPr>
        <p:txBody>
          <a:bodyPr>
            <a:normAutofit fontScale="90000"/>
          </a:bodyPr>
          <a:lstStyle/>
          <a:p>
            <a:r>
              <a:rPr lang="en-US" dirty="0" smtClean="0">
                <a:latin typeface="Times New Roman" panose="02020603050405020304" pitchFamily="18" charset="0"/>
                <a:cs typeface="Times New Roman" panose="02020603050405020304" pitchFamily="18" charset="0"/>
              </a:rPr>
              <a:t>Case Study: Payroll System using Polymorphism</a:t>
            </a:r>
            <a:endParaRPr lang="en-US" dirty="0">
              <a:latin typeface="Times New Roman" panose="02020603050405020304" pitchFamily="18" charset="0"/>
              <a:cs typeface="Times New Roman" panose="02020603050405020304" pitchFamily="18" charset="0"/>
            </a:endParaRPr>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2456" y="1965279"/>
            <a:ext cx="9540596" cy="3889612"/>
          </a:xfrm>
        </p:spPr>
      </p:pic>
    </p:spTree>
    <p:extLst>
      <p:ext uri="{BB962C8B-B14F-4D97-AF65-F5344CB8AC3E}">
        <p14:creationId xmlns:p14="http://schemas.microsoft.com/office/powerpoint/2010/main" val="276182630"/>
      </p:ext>
    </p:extLst>
  </p:cSld>
  <p:clrMapOvr>
    <a:masterClrMapping/>
  </p:clrMapOvr>
  <p:transition>
    <p:spli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orizontal Scroll 7"/>
          <p:cNvSpPr/>
          <p:nvPr/>
        </p:nvSpPr>
        <p:spPr>
          <a:xfrm>
            <a:off x="2597727" y="2520229"/>
            <a:ext cx="6769100" cy="1981200"/>
          </a:xfrm>
          <a:prstGeom prst="horizontalScroll">
            <a:avLst>
              <a:gd name="adj" fmla="val 20803"/>
            </a:avLst>
          </a:prstGeom>
          <a:solidFill>
            <a:srgbClr val="006666"/>
          </a:solidFill>
          <a:ln w="12700" cap="flat" cmpd="sng" algn="ctr">
            <a:solidFill>
              <a:schemeClr val="tx2"/>
            </a:solidFill>
            <a:prstDash val="solid"/>
          </a:ln>
          <a:effectLst>
            <a:outerShdw blurRad="50800" dist="25000" dir="5400000" rotWithShape="0">
              <a:srgbClr val="000000">
                <a:alpha val="40000"/>
              </a:srgbClr>
            </a:outerShdw>
          </a:effectLst>
        </p:spPr>
        <p:txBody>
          <a:bodyPr anchor="ctr"/>
          <a:lstStyle/>
          <a:p>
            <a:pPr algn="ctr">
              <a:defRPr/>
            </a:pPr>
            <a:r>
              <a:rPr lang="en-US" sz="3600" b="1" kern="0" dirty="0">
                <a:solidFill>
                  <a:schemeClr val="bg1"/>
                </a:solidFill>
              </a:rPr>
              <a:t>Abstract Class</a:t>
            </a:r>
          </a:p>
        </p:txBody>
      </p:sp>
    </p:spTree>
    <p:extLst>
      <p:ext uri="{BB962C8B-B14F-4D97-AF65-F5344CB8AC3E}">
        <p14:creationId xmlns:p14="http://schemas.microsoft.com/office/powerpoint/2010/main" val="4142486135"/>
      </p:ext>
    </p:extLst>
  </p:cSld>
  <p:clrMapOvr>
    <a:masterClrMapping/>
  </p:clrMapOvr>
  <p:transition>
    <p:spli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72836" y="571500"/>
            <a:ext cx="10404764" cy="5929313"/>
          </a:xfrm>
        </p:spPr>
        <p:txBody>
          <a:bodyPr>
            <a:normAutofit/>
          </a:bodyPr>
          <a:lstStyle/>
          <a:p>
            <a:pPr algn="just" eaLnBrk="1" hangingPunct="1">
              <a:buFontTx/>
              <a:buNone/>
            </a:pPr>
            <a:endParaRPr lang="en-US" sz="2000" dirty="0">
              <a:solidFill>
                <a:schemeClr val="tx1"/>
              </a:solidFill>
              <a:latin typeface="Times New Roman" panose="02020603050405020304" pitchFamily="18" charset="0"/>
              <a:cs typeface="Times New Roman" panose="02020603050405020304" pitchFamily="18" charset="0"/>
            </a:endParaRPr>
          </a:p>
          <a:p>
            <a:pPr algn="just">
              <a:buFontTx/>
              <a:buNone/>
            </a:pPr>
            <a:r>
              <a:rPr lang="en-US" sz="2400" dirty="0">
                <a:solidFill>
                  <a:schemeClr val="tx1"/>
                </a:solidFill>
                <a:latin typeface="Calibri" panose="020F0502020204030204" pitchFamily="34" charset="0"/>
                <a:cs typeface="Calibri" panose="020F0502020204030204" pitchFamily="34" charset="0"/>
              </a:rPr>
              <a:t>	A class that is declared using “abstract” keyword is known as abstract class. </a:t>
            </a:r>
          </a:p>
          <a:p>
            <a:pPr algn="just">
              <a:buFontTx/>
              <a:buNone/>
            </a:pPr>
            <a:endParaRPr lang="en-US" sz="2400" dirty="0">
              <a:solidFill>
                <a:schemeClr val="tx1"/>
              </a:solidFill>
              <a:latin typeface="Calibri" panose="020F0502020204030204" pitchFamily="34" charset="0"/>
              <a:cs typeface="Calibri" panose="020F0502020204030204" pitchFamily="34" charset="0"/>
            </a:endParaRPr>
          </a:p>
          <a:p>
            <a:pPr algn="just">
              <a:buFontTx/>
              <a:buNone/>
            </a:pPr>
            <a:r>
              <a:rPr lang="en-US" sz="2400" dirty="0">
                <a:solidFill>
                  <a:schemeClr val="tx1"/>
                </a:solidFill>
                <a:latin typeface="Calibri" panose="020F0502020204030204" pitchFamily="34" charset="0"/>
                <a:cs typeface="Calibri" panose="020F0502020204030204" pitchFamily="34" charset="0"/>
              </a:rPr>
              <a:t>	Abstract classes may or may not contain abstract methods </a:t>
            </a:r>
            <a:r>
              <a:rPr lang="en-US" sz="2400" dirty="0" err="1">
                <a:solidFill>
                  <a:schemeClr val="tx1"/>
                </a:solidFill>
                <a:latin typeface="Calibri" panose="020F0502020204030204" pitchFamily="34" charset="0"/>
                <a:cs typeface="Calibri" panose="020F0502020204030204" pitchFamily="34" charset="0"/>
              </a:rPr>
              <a:t>ie</a:t>
            </a:r>
            <a:r>
              <a:rPr lang="en-US" sz="2400" dirty="0">
                <a:solidFill>
                  <a:schemeClr val="tx1"/>
                </a:solidFill>
                <a:latin typeface="Calibri" panose="020F0502020204030204" pitchFamily="34" charset="0"/>
                <a:cs typeface="Calibri" panose="020F0502020204030204" pitchFamily="34" charset="0"/>
              </a:rPr>
              <a:t>., methods with out body ( public void get(); )</a:t>
            </a:r>
          </a:p>
          <a:p>
            <a:pPr algn="just">
              <a:buFontTx/>
              <a:buNone/>
            </a:pPr>
            <a:endParaRPr lang="en-US" sz="2400" dirty="0">
              <a:solidFill>
                <a:schemeClr val="tx1"/>
              </a:solidFill>
              <a:latin typeface="Calibri" panose="020F0502020204030204" pitchFamily="34" charset="0"/>
              <a:cs typeface="Calibri" panose="020F0502020204030204" pitchFamily="34" charset="0"/>
            </a:endParaRPr>
          </a:p>
          <a:p>
            <a:pPr algn="just">
              <a:buFontTx/>
              <a:buNone/>
            </a:pPr>
            <a:r>
              <a:rPr lang="en-US" sz="2400" dirty="0">
                <a:solidFill>
                  <a:schemeClr val="tx1"/>
                </a:solidFill>
                <a:latin typeface="Calibri" panose="020F0502020204030204" pitchFamily="34" charset="0"/>
                <a:cs typeface="Calibri" panose="020F0502020204030204" pitchFamily="34" charset="0"/>
              </a:rPr>
              <a:t>	which means in abstract class you can have concrete methods (methods with body) as well along with abstract methods (without body). </a:t>
            </a:r>
          </a:p>
          <a:p>
            <a:pPr algn="just">
              <a:buFontTx/>
              <a:buNone/>
            </a:pPr>
            <a:endParaRPr lang="en-US" sz="2400" dirty="0">
              <a:solidFill>
                <a:schemeClr val="tx1"/>
              </a:solidFill>
              <a:latin typeface="Calibri" panose="020F0502020204030204" pitchFamily="34" charset="0"/>
              <a:cs typeface="Calibri" panose="020F0502020204030204" pitchFamily="34" charset="0"/>
            </a:endParaRPr>
          </a:p>
          <a:p>
            <a:pPr algn="just">
              <a:buFontTx/>
              <a:buNone/>
            </a:pPr>
            <a:r>
              <a:rPr lang="en-US" sz="2400" dirty="0">
                <a:solidFill>
                  <a:schemeClr val="tx1"/>
                </a:solidFill>
                <a:latin typeface="Calibri" panose="020F0502020204030204" pitchFamily="34" charset="0"/>
                <a:cs typeface="Calibri" panose="020F0502020204030204" pitchFamily="34" charset="0"/>
              </a:rPr>
              <a:t>	Abstract class can extend only one class or one abstract class at a time.</a:t>
            </a:r>
          </a:p>
          <a:p>
            <a:pPr algn="just">
              <a:buFontTx/>
              <a:buNone/>
            </a:pPr>
            <a:endParaRPr lang="en-US" sz="2400" dirty="0">
              <a:solidFill>
                <a:schemeClr val="tx1"/>
              </a:solidFill>
              <a:latin typeface="Calibri" panose="020F0502020204030204" pitchFamily="34" charset="0"/>
              <a:cs typeface="Calibri" panose="020F0502020204030204" pitchFamily="34" charset="0"/>
            </a:endParaRPr>
          </a:p>
          <a:p>
            <a:pPr algn="just">
              <a:buFontTx/>
              <a:buNone/>
            </a:pPr>
            <a:r>
              <a:rPr lang="en-US" sz="2400" dirty="0">
                <a:solidFill>
                  <a:schemeClr val="tx1"/>
                </a:solidFill>
                <a:latin typeface="Calibri" panose="020F0502020204030204" pitchFamily="34" charset="0"/>
                <a:cs typeface="Calibri" panose="020F0502020204030204" pitchFamily="34" charset="0"/>
              </a:rPr>
              <a:t>	A class can extend only one abstract class.</a:t>
            </a:r>
          </a:p>
          <a:p>
            <a:pPr algn="just" eaLnBrk="1" hangingPunct="1">
              <a:buFontTx/>
              <a:buNone/>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29892"/>
      </p:ext>
    </p:extLst>
  </p:cSld>
  <p:clrMapOvr>
    <a:masterClrMapping/>
  </p:clrMapOvr>
  <p:transition>
    <p:spli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4294967295"/>
          </p:nvPr>
        </p:nvSpPr>
        <p:spPr>
          <a:xfrm>
            <a:off x="955964" y="973859"/>
            <a:ext cx="10335491" cy="5559425"/>
          </a:xfrm>
        </p:spPr>
        <p:txBody>
          <a:bodyPr>
            <a:normAutofit/>
          </a:bodyPr>
          <a:lstStyle/>
          <a:p>
            <a:pPr>
              <a:buFontTx/>
              <a:buNone/>
            </a:pPr>
            <a:endParaRPr lang="en-US" sz="2000" dirty="0">
              <a:solidFill>
                <a:schemeClr val="tx1"/>
              </a:solidFill>
              <a:latin typeface="Times New Roman" panose="02020603050405020304" pitchFamily="18" charset="0"/>
              <a:cs typeface="Times New Roman" panose="02020603050405020304" pitchFamily="18" charset="0"/>
            </a:endParaRPr>
          </a:p>
          <a:p>
            <a:pPr>
              <a:buFontTx/>
              <a:buNone/>
            </a:pPr>
            <a:r>
              <a:rPr lang="en-US" sz="2000" dirty="0">
                <a:solidFill>
                  <a:schemeClr val="tx1"/>
                </a:solidFill>
                <a:latin typeface="Times New Roman" panose="02020603050405020304" pitchFamily="18" charset="0"/>
                <a:cs typeface="Times New Roman" panose="02020603050405020304" pitchFamily="18" charset="0"/>
              </a:rPr>
              <a:t>	</a:t>
            </a:r>
          </a:p>
          <a:p>
            <a:pPr>
              <a:buFontTx/>
              <a:buNone/>
            </a:pPr>
            <a:r>
              <a:rPr lang="en-US" sz="2400" dirty="0">
                <a:solidFill>
                  <a:schemeClr val="tx1"/>
                </a:solidFill>
                <a:latin typeface="Calibri" panose="020F0502020204030204" pitchFamily="34" charset="0"/>
                <a:cs typeface="Calibri" panose="020F0502020204030204" pitchFamily="34" charset="0"/>
              </a:rPr>
              <a:t>	An abstract class can not be </a:t>
            </a:r>
            <a:r>
              <a:rPr lang="en-US" sz="2400" b="1" dirty="0">
                <a:solidFill>
                  <a:schemeClr val="tx1"/>
                </a:solidFill>
                <a:latin typeface="Calibri" panose="020F0502020204030204" pitchFamily="34" charset="0"/>
                <a:cs typeface="Calibri" panose="020F0502020204030204" pitchFamily="34" charset="0"/>
              </a:rPr>
              <a:t>instantiated</a:t>
            </a:r>
            <a:r>
              <a:rPr lang="en-US" sz="2400" dirty="0">
                <a:solidFill>
                  <a:schemeClr val="tx1"/>
                </a:solidFill>
                <a:latin typeface="Calibri" panose="020F0502020204030204" pitchFamily="34" charset="0"/>
                <a:cs typeface="Calibri" panose="020F0502020204030204" pitchFamily="34" charset="0"/>
              </a:rPr>
              <a:t> (you are not allowed to create </a:t>
            </a:r>
            <a:r>
              <a:rPr lang="en-US" sz="2400" b="1" dirty="0">
                <a:solidFill>
                  <a:schemeClr val="tx1"/>
                </a:solidFill>
                <a:latin typeface="Calibri" panose="020F0502020204030204" pitchFamily="34" charset="0"/>
                <a:cs typeface="Calibri" panose="020F0502020204030204" pitchFamily="34" charset="0"/>
              </a:rPr>
              <a:t>object</a:t>
            </a:r>
            <a:r>
              <a:rPr lang="en-US" sz="2400" dirty="0">
                <a:solidFill>
                  <a:schemeClr val="tx1"/>
                </a:solidFill>
                <a:latin typeface="Calibri" panose="020F0502020204030204" pitchFamily="34" charset="0"/>
                <a:cs typeface="Calibri" panose="020F0502020204030204" pitchFamily="34" charset="0"/>
              </a:rPr>
              <a:t> of Abstract class).</a:t>
            </a:r>
          </a:p>
          <a:p>
            <a:pPr>
              <a:buFontTx/>
              <a:buNone/>
            </a:pPr>
            <a:endParaRPr lang="en-US" sz="2400" dirty="0">
              <a:solidFill>
                <a:schemeClr val="tx1"/>
              </a:solidFill>
              <a:latin typeface="Calibri" panose="020F0502020204030204" pitchFamily="34" charset="0"/>
              <a:cs typeface="Calibri" panose="020F0502020204030204" pitchFamily="34" charset="0"/>
            </a:endParaRPr>
          </a:p>
          <a:p>
            <a:pPr>
              <a:buFontTx/>
              <a:buNone/>
            </a:pPr>
            <a:r>
              <a:rPr lang="en-US" sz="2400" dirty="0">
                <a:solidFill>
                  <a:schemeClr val="tx1"/>
                </a:solidFill>
                <a:latin typeface="Calibri" panose="020F0502020204030204" pitchFamily="34" charset="0"/>
                <a:cs typeface="Calibri" panose="020F0502020204030204" pitchFamily="34" charset="0"/>
              </a:rPr>
              <a:t>	Since abstract class allows concrete methods as well, it does not provide 100% abstraction. </a:t>
            </a:r>
          </a:p>
          <a:p>
            <a:pPr>
              <a:buFontTx/>
              <a:buNone/>
            </a:pPr>
            <a:endParaRPr lang="en-US" sz="2400" dirty="0">
              <a:solidFill>
                <a:schemeClr val="tx1"/>
              </a:solidFill>
              <a:latin typeface="Calibri" panose="020F0502020204030204" pitchFamily="34" charset="0"/>
              <a:cs typeface="Calibri" panose="020F0502020204030204" pitchFamily="34" charset="0"/>
            </a:endParaRPr>
          </a:p>
          <a:p>
            <a:pPr>
              <a:buFontTx/>
              <a:buNone/>
            </a:pPr>
            <a:r>
              <a:rPr lang="en-US" sz="2400" dirty="0">
                <a:solidFill>
                  <a:schemeClr val="tx1"/>
                </a:solidFill>
                <a:latin typeface="Calibri" panose="020F0502020204030204" pitchFamily="34" charset="0"/>
                <a:cs typeface="Calibri" panose="020F0502020204030204" pitchFamily="34" charset="0"/>
              </a:rPr>
              <a:t>	You can say that it provides partial abstraction.</a:t>
            </a:r>
          </a:p>
          <a:p>
            <a:pPr>
              <a:buFontTx/>
              <a:buNone/>
            </a:pPr>
            <a:endParaRPr lang="en-US" sz="2400" dirty="0">
              <a:solidFill>
                <a:schemeClr val="tx1"/>
              </a:solidFill>
              <a:latin typeface="Calibri" panose="020F0502020204030204" pitchFamily="34" charset="0"/>
              <a:cs typeface="Calibri" panose="020F0502020204030204" pitchFamily="34" charset="0"/>
            </a:endParaRPr>
          </a:p>
          <a:p>
            <a:pPr>
              <a:buFontTx/>
              <a:buNone/>
            </a:pPr>
            <a:r>
              <a:rPr lang="en-US" sz="2400" dirty="0">
                <a:solidFill>
                  <a:schemeClr val="tx1"/>
                </a:solidFill>
                <a:latin typeface="Calibri" panose="020F0502020204030204" pitchFamily="34" charset="0"/>
                <a:cs typeface="Calibri" panose="020F0502020204030204" pitchFamily="34" charset="0"/>
              </a:rPr>
              <a:t>	Interfaces are used for 100% abstraction. </a:t>
            </a:r>
          </a:p>
          <a:p>
            <a:pPr eaLnBrk="1" hangingPunct="1">
              <a:buFontTx/>
              <a:buNone/>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4301560"/>
      </p:ext>
    </p:extLst>
  </p:cSld>
  <p:clrMapOvr>
    <a:masterClrMapping/>
  </p:clrMapOvr>
  <p:transition>
    <p:spli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orizontal Scroll 7"/>
          <p:cNvSpPr/>
          <p:nvPr/>
        </p:nvSpPr>
        <p:spPr>
          <a:xfrm>
            <a:off x="2639291" y="2603356"/>
            <a:ext cx="6769100" cy="1981200"/>
          </a:xfrm>
          <a:prstGeom prst="horizontalScroll">
            <a:avLst>
              <a:gd name="adj" fmla="val 20803"/>
            </a:avLst>
          </a:prstGeom>
          <a:solidFill>
            <a:srgbClr val="006666"/>
          </a:solidFill>
          <a:ln w="12700" cap="flat" cmpd="sng" algn="ctr">
            <a:solidFill>
              <a:schemeClr val="tx2"/>
            </a:solidFill>
            <a:prstDash val="solid"/>
          </a:ln>
          <a:effectLst>
            <a:outerShdw blurRad="50800" dist="25000" dir="5400000" rotWithShape="0">
              <a:srgbClr val="000000">
                <a:alpha val="40000"/>
              </a:srgbClr>
            </a:outerShdw>
          </a:effectLst>
        </p:spPr>
        <p:txBody>
          <a:bodyPr anchor="ctr"/>
          <a:lstStyle/>
          <a:p>
            <a:pPr algn="ctr">
              <a:defRPr/>
            </a:pPr>
            <a:r>
              <a:rPr lang="en-US" sz="3600" b="1" kern="0" dirty="0">
                <a:solidFill>
                  <a:schemeClr val="bg1"/>
                </a:solidFill>
              </a:rPr>
              <a:t>Key Points to Remember</a:t>
            </a:r>
          </a:p>
        </p:txBody>
      </p:sp>
    </p:spTree>
    <p:extLst>
      <p:ext uri="{BB962C8B-B14F-4D97-AF65-F5344CB8AC3E}">
        <p14:creationId xmlns:p14="http://schemas.microsoft.com/office/powerpoint/2010/main" val="1259582112"/>
      </p:ext>
    </p:extLst>
  </p:cSld>
  <p:clrMapOvr>
    <a:masterClrMapping/>
  </p:clrMapOvr>
  <p:transition>
    <p:spli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4294967295"/>
          </p:nvPr>
        </p:nvSpPr>
        <p:spPr>
          <a:xfrm>
            <a:off x="1343892" y="883084"/>
            <a:ext cx="9601200" cy="5299075"/>
          </a:xfrm>
        </p:spPr>
        <p:txBody>
          <a:bodyPr>
            <a:noAutofit/>
          </a:bodyPr>
          <a:lstStyle/>
          <a:p>
            <a:pPr eaLnBrk="1" hangingPunct="1">
              <a:buFontTx/>
              <a:buNone/>
            </a:pPr>
            <a:endParaRPr lang="en-US" sz="2400" dirty="0">
              <a:solidFill>
                <a:schemeClr val="tx1"/>
              </a:solidFill>
              <a:latin typeface="Calibri" panose="020F0502020204030204" pitchFamily="34" charset="0"/>
              <a:cs typeface="Calibri" panose="020F0502020204030204" pitchFamily="34" charset="0"/>
            </a:endParaRPr>
          </a:p>
          <a:p>
            <a:pPr>
              <a:buFontTx/>
              <a:buNone/>
            </a:pPr>
            <a:r>
              <a:rPr lang="en-US" sz="2400" dirty="0">
                <a:solidFill>
                  <a:schemeClr val="tx1"/>
                </a:solidFill>
                <a:latin typeface="Calibri" panose="020F0502020204030204" pitchFamily="34" charset="0"/>
                <a:cs typeface="Calibri" panose="020F0502020204030204" pitchFamily="34" charset="0"/>
              </a:rPr>
              <a:t>	An abstract class has no use until unless it is extended by some other class.</a:t>
            </a:r>
          </a:p>
          <a:p>
            <a:pPr>
              <a:buFontTx/>
              <a:buNone/>
            </a:pPr>
            <a:endParaRPr lang="en-US" sz="2400" dirty="0">
              <a:solidFill>
                <a:schemeClr val="tx1"/>
              </a:solidFill>
              <a:latin typeface="Calibri" panose="020F0502020204030204" pitchFamily="34" charset="0"/>
              <a:cs typeface="Calibri" panose="020F0502020204030204" pitchFamily="34" charset="0"/>
            </a:endParaRPr>
          </a:p>
          <a:p>
            <a:pPr algn="just">
              <a:buFontTx/>
              <a:buNone/>
            </a:pPr>
            <a:r>
              <a:rPr lang="en-US" sz="2400" dirty="0">
                <a:solidFill>
                  <a:schemeClr val="tx1"/>
                </a:solidFill>
                <a:latin typeface="Calibri" panose="020F0502020204030204" pitchFamily="34" charset="0"/>
                <a:cs typeface="Calibri" panose="020F0502020204030204" pitchFamily="34" charset="0"/>
              </a:rPr>
              <a:t>	If you declare an </a:t>
            </a:r>
            <a:r>
              <a:rPr lang="en-US" sz="2400" b="1" dirty="0">
                <a:solidFill>
                  <a:schemeClr val="tx1"/>
                </a:solidFill>
                <a:latin typeface="Calibri" panose="020F0502020204030204" pitchFamily="34" charset="0"/>
                <a:cs typeface="Calibri" panose="020F0502020204030204" pitchFamily="34" charset="0"/>
              </a:rPr>
              <a:t>abstract method</a:t>
            </a:r>
            <a:r>
              <a:rPr lang="en-US" sz="2400" dirty="0">
                <a:solidFill>
                  <a:schemeClr val="tx1"/>
                </a:solidFill>
                <a:latin typeface="Calibri" panose="020F0502020204030204" pitchFamily="34" charset="0"/>
                <a:cs typeface="Calibri" panose="020F0502020204030204" pitchFamily="34" charset="0"/>
              </a:rPr>
              <a:t>  in a class then you must declare the class abstract as well. you can’t have abstract method in a </a:t>
            </a:r>
            <a:r>
              <a:rPr lang="en-US" sz="2400" b="1" dirty="0">
                <a:solidFill>
                  <a:schemeClr val="tx1"/>
                </a:solidFill>
                <a:latin typeface="Calibri" panose="020F0502020204030204" pitchFamily="34" charset="0"/>
                <a:cs typeface="Calibri" panose="020F0502020204030204" pitchFamily="34" charset="0"/>
              </a:rPr>
              <a:t>non-abstract class</a:t>
            </a:r>
            <a:r>
              <a:rPr lang="en-US" sz="2400" dirty="0">
                <a:solidFill>
                  <a:schemeClr val="tx1"/>
                </a:solidFill>
                <a:latin typeface="Calibri" panose="020F0502020204030204" pitchFamily="34" charset="0"/>
                <a:cs typeface="Calibri" panose="020F0502020204030204" pitchFamily="34" charset="0"/>
              </a:rPr>
              <a:t>. </a:t>
            </a:r>
          </a:p>
          <a:p>
            <a:pPr>
              <a:buFontTx/>
              <a:buNone/>
            </a:pPr>
            <a:endParaRPr lang="en-US" sz="2400" dirty="0">
              <a:solidFill>
                <a:schemeClr val="tx1"/>
              </a:solidFill>
              <a:latin typeface="Calibri" panose="020F0502020204030204" pitchFamily="34" charset="0"/>
              <a:cs typeface="Calibri" panose="020F0502020204030204" pitchFamily="34" charset="0"/>
            </a:endParaRPr>
          </a:p>
          <a:p>
            <a:pPr algn="just">
              <a:buFontTx/>
              <a:buNone/>
            </a:pPr>
            <a:r>
              <a:rPr lang="en-US" sz="2400" dirty="0">
                <a:solidFill>
                  <a:schemeClr val="tx1"/>
                </a:solidFill>
                <a:latin typeface="Calibri" panose="020F0502020204030204" pitchFamily="34" charset="0"/>
                <a:cs typeface="Calibri" panose="020F0502020204030204" pitchFamily="34" charset="0"/>
              </a:rPr>
              <a:t>	Abstract class can have non-abstract method (concrete) as well.</a:t>
            </a:r>
          </a:p>
          <a:p>
            <a:pPr algn="just">
              <a:buFontTx/>
              <a:buNone/>
            </a:pPr>
            <a:endParaRPr lang="en-US" sz="2400" dirty="0">
              <a:solidFill>
                <a:schemeClr val="tx1"/>
              </a:solidFill>
              <a:latin typeface="Calibri" panose="020F0502020204030204" pitchFamily="34" charset="0"/>
              <a:cs typeface="Calibri" panose="020F0502020204030204" pitchFamily="34" charset="0"/>
            </a:endParaRPr>
          </a:p>
          <a:p>
            <a:pPr algn="just">
              <a:buFontTx/>
              <a:buNone/>
            </a:pPr>
            <a:r>
              <a:rPr lang="en-US" sz="2400" dirty="0">
                <a:solidFill>
                  <a:schemeClr val="tx1"/>
                </a:solidFill>
                <a:latin typeface="Calibri" panose="020F0502020204030204" pitchFamily="34" charset="0"/>
                <a:cs typeface="Calibri" panose="020F0502020204030204" pitchFamily="34" charset="0"/>
              </a:rPr>
              <a:t>	Abstract method has no body.</a:t>
            </a:r>
          </a:p>
          <a:p>
            <a:pPr algn="just">
              <a:buFontTx/>
              <a:buNone/>
            </a:pPr>
            <a:endParaRPr lang="en-US" sz="2400" dirty="0">
              <a:solidFill>
                <a:schemeClr val="tx1"/>
              </a:solidFill>
              <a:latin typeface="Calibri" panose="020F0502020204030204" pitchFamily="34" charset="0"/>
              <a:cs typeface="Calibri" panose="020F0502020204030204" pitchFamily="34" charset="0"/>
            </a:endParaRPr>
          </a:p>
          <a:p>
            <a:pPr algn="just">
              <a:buFontTx/>
              <a:buNone/>
            </a:pPr>
            <a:r>
              <a:rPr lang="en-US" sz="2400" dirty="0">
                <a:solidFill>
                  <a:schemeClr val="tx1"/>
                </a:solidFill>
                <a:latin typeface="Calibri" panose="020F0502020204030204" pitchFamily="34" charset="0"/>
                <a:cs typeface="Calibri" panose="020F0502020204030204" pitchFamily="34" charset="0"/>
              </a:rPr>
              <a:t>	Always end the declaration with a semi colon.</a:t>
            </a:r>
          </a:p>
          <a:p>
            <a:pPr eaLnBrk="1" hangingPunct="1">
              <a:buFontTx/>
              <a:buNone/>
            </a:pPr>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06531962"/>
      </p:ext>
    </p:extLst>
  </p:cSld>
  <p:clrMapOvr>
    <a:masterClrMapping/>
  </p:clrMapOvr>
  <p:transition>
    <p:spli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orizontal Scroll 7"/>
          <p:cNvSpPr/>
          <p:nvPr/>
        </p:nvSpPr>
        <p:spPr>
          <a:xfrm>
            <a:off x="2583873" y="2644920"/>
            <a:ext cx="6769100" cy="1981200"/>
          </a:xfrm>
          <a:prstGeom prst="horizontalScroll">
            <a:avLst>
              <a:gd name="adj" fmla="val 20803"/>
            </a:avLst>
          </a:prstGeom>
          <a:solidFill>
            <a:srgbClr val="006666"/>
          </a:solidFill>
          <a:ln w="12700" cap="flat" cmpd="sng" algn="ctr">
            <a:solidFill>
              <a:schemeClr val="tx2"/>
            </a:solidFill>
            <a:prstDash val="solid"/>
          </a:ln>
          <a:effectLst>
            <a:outerShdw blurRad="50800" dist="25000" dir="5400000" rotWithShape="0">
              <a:srgbClr val="000000">
                <a:alpha val="40000"/>
              </a:srgbClr>
            </a:outerShdw>
          </a:effectLst>
        </p:spPr>
        <p:txBody>
          <a:bodyPr anchor="ctr"/>
          <a:lstStyle/>
          <a:p>
            <a:pPr algn="ctr">
              <a:defRPr/>
            </a:pPr>
            <a:r>
              <a:rPr lang="en-US" sz="3600" b="1" kern="0" dirty="0">
                <a:solidFill>
                  <a:schemeClr val="bg1"/>
                </a:solidFill>
              </a:rPr>
              <a:t>Why Need an </a:t>
            </a:r>
          </a:p>
          <a:p>
            <a:pPr algn="ctr">
              <a:defRPr/>
            </a:pPr>
            <a:r>
              <a:rPr lang="en-US" sz="3600" b="1" kern="0" dirty="0">
                <a:solidFill>
                  <a:schemeClr val="bg1"/>
                </a:solidFill>
              </a:rPr>
              <a:t>Abstract Class?</a:t>
            </a:r>
          </a:p>
        </p:txBody>
      </p:sp>
    </p:spTree>
    <p:extLst>
      <p:ext uri="{BB962C8B-B14F-4D97-AF65-F5344CB8AC3E}">
        <p14:creationId xmlns:p14="http://schemas.microsoft.com/office/powerpoint/2010/main" val="2590640023"/>
      </p:ext>
    </p:extLst>
  </p:cSld>
  <p:clrMapOvr>
    <a:masterClrMapping/>
  </p:clrMapOvr>
  <p:transition>
    <p:spli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4294967295"/>
          </p:nvPr>
        </p:nvSpPr>
        <p:spPr>
          <a:xfrm>
            <a:off x="858982" y="900979"/>
            <a:ext cx="10529454" cy="5555239"/>
          </a:xfrm>
        </p:spPr>
        <p:txBody>
          <a:bodyPr>
            <a:noAutofit/>
          </a:bodyPr>
          <a:lstStyle/>
          <a:p>
            <a:pPr algn="just" eaLnBrk="1" hangingPunct="1">
              <a:buFontTx/>
              <a:buNone/>
            </a:pPr>
            <a:endParaRPr lang="en-US" sz="2400" dirty="0">
              <a:solidFill>
                <a:schemeClr val="tx1"/>
              </a:solidFill>
              <a:latin typeface="Calibri" panose="020F0502020204030204" pitchFamily="34" charset="0"/>
              <a:cs typeface="Calibri" panose="020F0502020204030204" pitchFamily="34" charset="0"/>
            </a:endParaRPr>
          </a:p>
          <a:p>
            <a:pPr algn="just" eaLnBrk="1" hangingPunct="1">
              <a:buFontTx/>
              <a:buNone/>
            </a:pPr>
            <a:r>
              <a:rPr lang="en-US" sz="2400" dirty="0">
                <a:solidFill>
                  <a:schemeClr val="tx1"/>
                </a:solidFill>
                <a:latin typeface="Calibri" panose="020F0502020204030204" pitchFamily="34" charset="0"/>
                <a:cs typeface="Calibri" panose="020F0502020204030204" pitchFamily="34" charset="0"/>
              </a:rPr>
              <a:t>	Suppose there is a class Animal and there are few other classes like Cat, Dog and Horse. </a:t>
            </a:r>
          </a:p>
          <a:p>
            <a:pPr algn="just" eaLnBrk="1" hangingPunct="1">
              <a:buFontTx/>
              <a:buNone/>
            </a:pPr>
            <a:endParaRPr lang="en-US" sz="2400" dirty="0">
              <a:solidFill>
                <a:schemeClr val="tx1"/>
              </a:solidFill>
              <a:latin typeface="Calibri" panose="020F0502020204030204" pitchFamily="34" charset="0"/>
              <a:cs typeface="Calibri" panose="020F0502020204030204" pitchFamily="34" charset="0"/>
            </a:endParaRPr>
          </a:p>
          <a:p>
            <a:pPr algn="just" eaLnBrk="1" hangingPunct="1">
              <a:buFontTx/>
              <a:buNone/>
            </a:pPr>
            <a:r>
              <a:rPr lang="en-US" sz="2400" dirty="0">
                <a:solidFill>
                  <a:schemeClr val="tx1"/>
                </a:solidFill>
                <a:latin typeface="Calibri" panose="020F0502020204030204" pitchFamily="34" charset="0"/>
                <a:cs typeface="Calibri" panose="020F0502020204030204" pitchFamily="34" charset="0"/>
              </a:rPr>
              <a:t>	These classes extends Animal class so basically they are having few common habits(methods in technically) which they are inheriting from Animal class. </a:t>
            </a:r>
          </a:p>
          <a:p>
            <a:pPr algn="just" eaLnBrk="1" hangingPunct="1">
              <a:buFontTx/>
              <a:buNone/>
            </a:pPr>
            <a:endParaRPr lang="en-US" sz="2400" dirty="0">
              <a:solidFill>
                <a:schemeClr val="tx1"/>
              </a:solidFill>
              <a:latin typeface="Calibri" panose="020F0502020204030204" pitchFamily="34" charset="0"/>
              <a:cs typeface="Calibri" panose="020F0502020204030204" pitchFamily="34" charset="0"/>
            </a:endParaRPr>
          </a:p>
          <a:p>
            <a:pPr algn="just" eaLnBrk="1" hangingPunct="1">
              <a:buFontTx/>
              <a:buNone/>
            </a:pPr>
            <a:r>
              <a:rPr lang="en-US" sz="2400" dirty="0">
                <a:solidFill>
                  <a:schemeClr val="tx1"/>
                </a:solidFill>
                <a:latin typeface="Calibri" panose="020F0502020204030204" pitchFamily="34" charset="0"/>
                <a:cs typeface="Calibri" panose="020F0502020204030204" pitchFamily="34" charset="0"/>
              </a:rPr>
              <a:t>	Now, if you have understood the above example then you would have been able to figure out that </a:t>
            </a:r>
            <a:r>
              <a:rPr lang="en-US" sz="2400" b="1" dirty="0">
                <a:solidFill>
                  <a:schemeClr val="tx1"/>
                </a:solidFill>
                <a:latin typeface="Calibri" panose="020F0502020204030204" pitchFamily="34" charset="0"/>
                <a:cs typeface="Calibri" panose="020F0502020204030204" pitchFamily="34" charset="0"/>
              </a:rPr>
              <a:t>creating object of Animal class has no significance</a:t>
            </a:r>
            <a:r>
              <a:rPr lang="en-US" sz="2400" dirty="0">
                <a:solidFill>
                  <a:schemeClr val="tx1"/>
                </a:solidFill>
                <a:latin typeface="Calibri" panose="020F0502020204030204" pitchFamily="34" charset="0"/>
                <a:cs typeface="Calibri" panose="020F0502020204030204" pitchFamily="34" charset="0"/>
              </a:rPr>
              <a:t> as you can’t judge that the </a:t>
            </a:r>
            <a:r>
              <a:rPr lang="en-US" sz="2400" b="1" dirty="0">
                <a:solidFill>
                  <a:schemeClr val="tx1"/>
                </a:solidFill>
                <a:latin typeface="Calibri" panose="020F0502020204030204" pitchFamily="34" charset="0"/>
                <a:cs typeface="Calibri" panose="020F0502020204030204" pitchFamily="34" charset="0"/>
              </a:rPr>
              <a:t>new</a:t>
            </a:r>
            <a:r>
              <a:rPr lang="en-US" sz="2400" dirty="0">
                <a:solidFill>
                  <a:schemeClr val="tx1"/>
                </a:solidFill>
                <a:latin typeface="Calibri" panose="020F0502020204030204" pitchFamily="34" charset="0"/>
                <a:cs typeface="Calibri" panose="020F0502020204030204" pitchFamily="34" charset="0"/>
              </a:rPr>
              <a:t> object of Animal class will represent which animal.</a:t>
            </a:r>
          </a:p>
          <a:p>
            <a:pPr algn="just" eaLnBrk="1" hangingPunct="1">
              <a:buFontTx/>
              <a:buNone/>
            </a:pPr>
            <a:endParaRPr lang="en-US" sz="2400" dirty="0">
              <a:solidFill>
                <a:schemeClr val="tx1"/>
              </a:solidFill>
              <a:latin typeface="Calibri" panose="020F0502020204030204" pitchFamily="34" charset="0"/>
              <a:cs typeface="Calibri" panose="020F0502020204030204" pitchFamily="34" charset="0"/>
            </a:endParaRPr>
          </a:p>
          <a:p>
            <a:pPr algn="just" eaLnBrk="1" hangingPunct="1">
              <a:buFontTx/>
              <a:buNone/>
            </a:pPr>
            <a:r>
              <a:rPr lang="en-US" sz="2400" dirty="0">
                <a:solidFill>
                  <a:schemeClr val="tx1"/>
                </a:solidFill>
                <a:latin typeface="Calibri" panose="020F0502020204030204" pitchFamily="34" charset="0"/>
                <a:cs typeface="Calibri" panose="020F0502020204030204" pitchFamily="34" charset="0"/>
              </a:rPr>
              <a:t>	Hence for such kind of scenarios we generally creates an </a:t>
            </a:r>
            <a:r>
              <a:rPr lang="en-US" sz="2400" b="1" dirty="0">
                <a:solidFill>
                  <a:schemeClr val="tx1"/>
                </a:solidFill>
                <a:latin typeface="Calibri" panose="020F0502020204030204" pitchFamily="34" charset="0"/>
                <a:cs typeface="Calibri" panose="020F0502020204030204" pitchFamily="34" charset="0"/>
              </a:rPr>
              <a:t>abstract classes. </a:t>
            </a:r>
          </a:p>
          <a:p>
            <a:pPr algn="just" eaLnBrk="1" hangingPunct="1">
              <a:buFontTx/>
              <a:buNone/>
            </a:pPr>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2502378"/>
      </p:ext>
    </p:extLst>
  </p:cSld>
  <p:clrMapOvr>
    <a:masterClrMapping/>
  </p:clrMapOvr>
  <p:transition>
    <p:spli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4294967295"/>
          </p:nvPr>
        </p:nvSpPr>
        <p:spPr>
          <a:xfrm>
            <a:off x="680028" y="845123"/>
            <a:ext cx="7535717" cy="5915891"/>
          </a:xfrm>
        </p:spPr>
        <p:txBody>
          <a:bodyPr>
            <a:noAutofit/>
          </a:bodyPr>
          <a:lstStyle/>
          <a:p>
            <a:pPr algn="just" eaLnBrk="1" hangingPunct="1">
              <a:buFontTx/>
              <a:buNone/>
            </a:pP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abstract </a:t>
            </a:r>
            <a:r>
              <a:rPr lang="en-US" dirty="0">
                <a:latin typeface="Calibri" panose="020F0502020204030204" pitchFamily="34" charset="0"/>
                <a:cs typeface="Calibri" panose="020F0502020204030204" pitchFamily="34" charset="0"/>
              </a:rPr>
              <a:t>class Demo1{ </a:t>
            </a:r>
          </a:p>
          <a:p>
            <a:pPr algn="just" eaLnBrk="1" hangingPunct="1">
              <a:buFontTx/>
              <a:buNone/>
            </a:pPr>
            <a:r>
              <a:rPr lang="en-US" dirty="0">
                <a:latin typeface="Calibri" panose="020F0502020204030204" pitchFamily="34" charset="0"/>
                <a:cs typeface="Calibri" panose="020F0502020204030204" pitchFamily="34" charset="0"/>
              </a:rPr>
              <a:t>	public void disp1() { </a:t>
            </a:r>
          </a:p>
          <a:p>
            <a:pPr algn="just" eaLnBrk="1" hangingPunct="1">
              <a:buFontTx/>
              <a:buNone/>
            </a:pP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System.out.println</a:t>
            </a:r>
            <a:r>
              <a:rPr lang="en-US" dirty="0">
                <a:latin typeface="Calibri" panose="020F0502020204030204" pitchFamily="34" charset="0"/>
                <a:cs typeface="Calibri" panose="020F0502020204030204" pitchFamily="34" charset="0"/>
              </a:rPr>
              <a:t>("Concrete method of abstract class"); </a:t>
            </a:r>
          </a:p>
          <a:p>
            <a:pPr algn="just" eaLnBrk="1" hangingPunct="1">
              <a:buFontTx/>
              <a:buNone/>
            </a:pPr>
            <a:r>
              <a:rPr lang="en-US" dirty="0">
                <a:latin typeface="Calibri" panose="020F0502020204030204" pitchFamily="34" charset="0"/>
                <a:cs typeface="Calibri" panose="020F0502020204030204" pitchFamily="34" charset="0"/>
              </a:rPr>
              <a:t>	} </a:t>
            </a:r>
          </a:p>
          <a:p>
            <a:pPr algn="just" eaLnBrk="1" hangingPunct="1">
              <a:buFontTx/>
              <a:buNone/>
            </a:pPr>
            <a:r>
              <a:rPr lang="en-US" dirty="0">
                <a:latin typeface="Calibri" panose="020F0502020204030204" pitchFamily="34" charset="0"/>
                <a:cs typeface="Calibri" panose="020F0502020204030204" pitchFamily="34" charset="0"/>
              </a:rPr>
              <a:t>	abstract public void disp2(); </a:t>
            </a:r>
          </a:p>
          <a:p>
            <a:pPr algn="just" eaLnBrk="1" hangingPunct="1">
              <a:buFontTx/>
              <a:buNone/>
            </a:pPr>
            <a:r>
              <a:rPr lang="en-US" dirty="0">
                <a:latin typeface="Calibri" panose="020F0502020204030204" pitchFamily="34" charset="0"/>
                <a:cs typeface="Calibri" panose="020F0502020204030204" pitchFamily="34" charset="0"/>
              </a:rPr>
              <a:t>	} </a:t>
            </a:r>
          </a:p>
          <a:p>
            <a:pPr algn="just" eaLnBrk="1" hangingPunct="1">
              <a:buFontTx/>
              <a:buNone/>
            </a:pPr>
            <a:r>
              <a:rPr lang="en-US" dirty="0">
                <a:latin typeface="Calibri" panose="020F0502020204030204" pitchFamily="34" charset="0"/>
                <a:cs typeface="Calibri" panose="020F0502020204030204" pitchFamily="34" charset="0"/>
              </a:rPr>
              <a:t>	class Demo2 extends Demo1{ </a:t>
            </a:r>
          </a:p>
          <a:p>
            <a:pPr algn="just" eaLnBrk="1" hangingPunct="1">
              <a:buFontTx/>
              <a:buNone/>
            </a:pPr>
            <a:r>
              <a:rPr lang="en-US" dirty="0">
                <a:latin typeface="Calibri" panose="020F0502020204030204" pitchFamily="34" charset="0"/>
                <a:cs typeface="Calibri" panose="020F0502020204030204" pitchFamily="34" charset="0"/>
              </a:rPr>
              <a:t>	public void disp2() { </a:t>
            </a:r>
          </a:p>
          <a:p>
            <a:pPr algn="just" eaLnBrk="1" hangingPunct="1">
              <a:buFontTx/>
              <a:buNone/>
            </a:pP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System.out.println</a:t>
            </a:r>
            <a:r>
              <a:rPr lang="en-US" dirty="0">
                <a:latin typeface="Calibri" panose="020F0502020204030204" pitchFamily="34" charset="0"/>
                <a:cs typeface="Calibri" panose="020F0502020204030204" pitchFamily="34" charset="0"/>
              </a:rPr>
              <a:t>("I'm overriding abstract method"); </a:t>
            </a:r>
          </a:p>
          <a:p>
            <a:pPr algn="just" eaLnBrk="1" hangingPunct="1">
              <a:buFontTx/>
              <a:buNone/>
            </a:pPr>
            <a:r>
              <a:rPr lang="en-US" dirty="0">
                <a:latin typeface="Calibri" panose="020F0502020204030204" pitchFamily="34" charset="0"/>
                <a:cs typeface="Calibri" panose="020F0502020204030204" pitchFamily="34" charset="0"/>
              </a:rPr>
              <a:t>	} </a:t>
            </a:r>
          </a:p>
          <a:p>
            <a:pPr algn="just" eaLnBrk="1" hangingPunct="1">
              <a:buFontTx/>
              <a:buNone/>
            </a:pPr>
            <a:r>
              <a:rPr lang="en-US" dirty="0">
                <a:latin typeface="Calibri" panose="020F0502020204030204" pitchFamily="34" charset="0"/>
                <a:cs typeface="Calibri" panose="020F0502020204030204" pitchFamily="34" charset="0"/>
              </a:rPr>
              <a:t>	public static void main(String args[]) { </a:t>
            </a:r>
          </a:p>
          <a:p>
            <a:pPr algn="just" eaLnBrk="1" hangingPunct="1">
              <a:buFontTx/>
              <a:buNone/>
            </a:pPr>
            <a:r>
              <a:rPr lang="en-US" dirty="0">
                <a:latin typeface="Calibri" panose="020F0502020204030204" pitchFamily="34" charset="0"/>
                <a:cs typeface="Calibri" panose="020F0502020204030204" pitchFamily="34" charset="0"/>
              </a:rPr>
              <a:t>	Demo2 </a:t>
            </a:r>
            <a:r>
              <a:rPr lang="en-US" dirty="0" err="1">
                <a:latin typeface="Calibri" panose="020F0502020204030204" pitchFamily="34" charset="0"/>
                <a:cs typeface="Calibri" panose="020F0502020204030204" pitchFamily="34" charset="0"/>
              </a:rPr>
              <a:t>obj</a:t>
            </a:r>
            <a:r>
              <a:rPr lang="en-US" dirty="0">
                <a:latin typeface="Calibri" panose="020F0502020204030204" pitchFamily="34" charset="0"/>
                <a:cs typeface="Calibri" panose="020F0502020204030204" pitchFamily="34" charset="0"/>
              </a:rPr>
              <a:t> = new Demo2(); </a:t>
            </a:r>
          </a:p>
          <a:p>
            <a:pPr algn="just" eaLnBrk="1" hangingPunct="1">
              <a:buFontTx/>
              <a:buNone/>
            </a:pPr>
            <a:r>
              <a:rPr lang="en-US" dirty="0">
                <a:latin typeface="Calibri" panose="020F0502020204030204" pitchFamily="34" charset="0"/>
                <a:cs typeface="Calibri" panose="020F0502020204030204" pitchFamily="34" charset="0"/>
              </a:rPr>
              <a:t>	obj.disp2(); </a:t>
            </a:r>
          </a:p>
          <a:p>
            <a:pPr algn="just" eaLnBrk="1" hangingPunct="1">
              <a:buFontTx/>
              <a:buNone/>
            </a:pPr>
            <a:r>
              <a:rPr lang="en-US" dirty="0">
                <a:latin typeface="Calibri" panose="020F0502020204030204" pitchFamily="34" charset="0"/>
                <a:cs typeface="Calibri" panose="020F0502020204030204" pitchFamily="34" charset="0"/>
              </a:rPr>
              <a:t>	} </a:t>
            </a:r>
          </a:p>
          <a:p>
            <a:pPr algn="just" eaLnBrk="1" hangingPunct="1">
              <a:buFontTx/>
              <a:buNone/>
            </a:pPr>
            <a:r>
              <a:rPr lang="en-US" dirty="0">
                <a:latin typeface="Calibri" panose="020F0502020204030204" pitchFamily="34" charset="0"/>
                <a:cs typeface="Calibri" panose="020F0502020204030204" pitchFamily="34" charset="0"/>
              </a:rPr>
              <a:t>}</a:t>
            </a:r>
            <a:endParaRPr lang="en-US" i="1" dirty="0">
              <a:latin typeface="Calibri" panose="020F0502020204030204" pitchFamily="34" charset="0"/>
              <a:cs typeface="Calibri" panose="020F0502020204030204" pitchFamily="34" charset="0"/>
            </a:endParaRPr>
          </a:p>
        </p:txBody>
      </p:sp>
      <p:sp>
        <p:nvSpPr>
          <p:cNvPr id="4" name="Rectangle 3"/>
          <p:cNvSpPr/>
          <p:nvPr/>
        </p:nvSpPr>
        <p:spPr>
          <a:xfrm>
            <a:off x="8960111" y="2571750"/>
            <a:ext cx="2500312" cy="1928813"/>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dirty="0">
                <a:solidFill>
                  <a:schemeClr val="tx1"/>
                </a:solidFill>
              </a:rPr>
              <a:t>OUTPUT:</a:t>
            </a:r>
          </a:p>
          <a:p>
            <a:pPr algn="ctr">
              <a:defRPr/>
            </a:pPr>
            <a:endParaRPr lang="en-US" sz="800" dirty="0">
              <a:solidFill>
                <a:schemeClr val="tx1"/>
              </a:solidFill>
              <a:effectLst>
                <a:outerShdw blurRad="38100" dist="38100" dir="2700000" algn="tl">
                  <a:srgbClr val="000000">
                    <a:alpha val="43137"/>
                  </a:srgbClr>
                </a:outerShdw>
              </a:effectLst>
            </a:endParaRPr>
          </a:p>
          <a:p>
            <a:pPr>
              <a:defRPr/>
            </a:pPr>
            <a:r>
              <a:rPr lang="en-US" b="1" i="1" dirty="0">
                <a:solidFill>
                  <a:schemeClr val="tx1"/>
                </a:solidFill>
              </a:rPr>
              <a:t>I'm overriding abstract method</a:t>
            </a:r>
          </a:p>
          <a:p>
            <a:pPr algn="ctr">
              <a:defRPr/>
            </a:pPr>
            <a:endParaRPr lang="en-US" dirty="0"/>
          </a:p>
        </p:txBody>
      </p:sp>
    </p:spTree>
    <p:extLst>
      <p:ext uri="{BB962C8B-B14F-4D97-AF65-F5344CB8AC3E}">
        <p14:creationId xmlns:p14="http://schemas.microsoft.com/office/powerpoint/2010/main" val="1625821770"/>
      </p:ext>
    </p:extLst>
  </p:cSld>
  <p:clrMapOvr>
    <a:masterClrMapping/>
  </p:clrMapOvr>
  <p:transition>
    <p:spli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3330" y="846162"/>
            <a:ext cx="9812741" cy="709684"/>
          </a:xfrm>
        </p:spPr>
        <p:txBody>
          <a:bodyPr>
            <a:normAutofit/>
          </a:bodyPr>
          <a:lstStyle/>
          <a:p>
            <a:r>
              <a:rPr lang="en-US" dirty="0" smtClean="0"/>
              <a:t>Agenda of Week # 9</a:t>
            </a:r>
            <a:endParaRPr lang="en-US" dirty="0"/>
          </a:p>
        </p:txBody>
      </p:sp>
      <p:sp>
        <p:nvSpPr>
          <p:cNvPr id="5" name="Content Placeholder 4"/>
          <p:cNvSpPr>
            <a:spLocks noGrp="1"/>
          </p:cNvSpPr>
          <p:nvPr>
            <p:ph idx="1"/>
          </p:nvPr>
        </p:nvSpPr>
        <p:spPr>
          <a:xfrm>
            <a:off x="2030621" y="2364577"/>
            <a:ext cx="6867719" cy="3326539"/>
          </a:xfrm>
        </p:spPr>
        <p:txBody>
          <a:bodyPr>
            <a:normAutofit/>
          </a:bodyPr>
          <a:lstStyle/>
          <a:p>
            <a:r>
              <a:rPr lang="en-US" sz="2400" dirty="0">
                <a:latin typeface="Calibri" panose="020F0502020204030204" pitchFamily="34" charset="0"/>
                <a:cs typeface="Calibri" panose="020F0502020204030204" pitchFamily="34" charset="0"/>
              </a:rPr>
              <a:t>Polymorphism </a:t>
            </a: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Abstract </a:t>
            </a:r>
            <a:r>
              <a:rPr lang="en-US" sz="2400" dirty="0">
                <a:latin typeface="Calibri" panose="020F0502020204030204" pitchFamily="34" charset="0"/>
                <a:cs typeface="Calibri" panose="020F0502020204030204" pitchFamily="34" charset="0"/>
              </a:rPr>
              <a:t>Class VS Interface</a:t>
            </a:r>
          </a:p>
        </p:txBody>
      </p:sp>
    </p:spTree>
    <p:extLst>
      <p:ext uri="{BB962C8B-B14F-4D97-AF65-F5344CB8AC3E}">
        <p14:creationId xmlns:p14="http://schemas.microsoft.com/office/powerpoint/2010/main" val="23597493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2374709" y="928048"/>
            <a:ext cx="8429767" cy="4026090"/>
          </a:xfrm>
        </p:spPr>
        <p:txBody>
          <a:bodyPr/>
          <a:lstStyle/>
          <a:p>
            <a:pPr algn="just" eaLnBrk="1" hangingPunct="1">
              <a:buFontTx/>
              <a:buNone/>
            </a:pPr>
            <a:endParaRPr lang="en-US" sz="2400" dirty="0"/>
          </a:p>
          <a:p>
            <a:pPr>
              <a:buFontTx/>
              <a:buNone/>
            </a:pPr>
            <a:endParaRPr lang="en-US" sz="2800" u="sng" dirty="0"/>
          </a:p>
          <a:p>
            <a:pPr>
              <a:buFontTx/>
              <a:buNone/>
            </a:pPr>
            <a:r>
              <a:rPr lang="en-US" sz="2800" u="sng" dirty="0"/>
              <a:t>Abstract Vs Concrete:</a:t>
            </a:r>
          </a:p>
          <a:p>
            <a:pPr>
              <a:buFontTx/>
              <a:buNone/>
            </a:pPr>
            <a:endParaRPr lang="en-US" sz="1000" u="sng" dirty="0"/>
          </a:p>
          <a:p>
            <a:pPr algn="just">
              <a:buFontTx/>
              <a:buNone/>
            </a:pPr>
            <a:r>
              <a:rPr lang="en-US" sz="1000" dirty="0"/>
              <a:t>	</a:t>
            </a:r>
            <a:r>
              <a:rPr lang="en-US" sz="2200" i="1" dirty="0">
                <a:latin typeface="Times New Roman" panose="02020603050405020304" pitchFamily="18" charset="0"/>
                <a:cs typeface="Times New Roman" panose="02020603050405020304" pitchFamily="18" charset="0"/>
              </a:rPr>
              <a:t>A class which is not abstract is referred as </a:t>
            </a:r>
            <a:r>
              <a:rPr lang="en-US" sz="2200" b="1" i="1" dirty="0">
                <a:latin typeface="Times New Roman" panose="02020603050405020304" pitchFamily="18" charset="0"/>
                <a:cs typeface="Times New Roman" panose="02020603050405020304" pitchFamily="18" charset="0"/>
              </a:rPr>
              <a:t>Concrete class</a:t>
            </a:r>
            <a:r>
              <a:rPr lang="en-US" sz="2200" i="1" dirty="0">
                <a:latin typeface="Times New Roman" panose="02020603050405020304" pitchFamily="18" charset="0"/>
                <a:cs typeface="Times New Roman" panose="02020603050405020304" pitchFamily="18" charset="0"/>
              </a:rPr>
              <a:t>.</a:t>
            </a:r>
          </a:p>
          <a:p>
            <a:pPr algn="just">
              <a:buFontTx/>
              <a:buNone/>
            </a:pPr>
            <a:r>
              <a:rPr lang="en-US" sz="2200" i="1" dirty="0">
                <a:latin typeface="Times New Roman" panose="02020603050405020304" pitchFamily="18" charset="0"/>
                <a:cs typeface="Times New Roman" panose="02020603050405020304" pitchFamily="18" charset="0"/>
              </a:rPr>
              <a:t>	In the </a:t>
            </a:r>
            <a:r>
              <a:rPr lang="en-US" sz="2200" i="1" dirty="0" smtClean="0">
                <a:latin typeface="Times New Roman" panose="02020603050405020304" pitchFamily="18" charset="0"/>
                <a:cs typeface="Times New Roman" panose="02020603050405020304" pitchFamily="18" charset="0"/>
              </a:rPr>
              <a:t>given example, animal</a:t>
            </a:r>
            <a:r>
              <a:rPr lang="en-US" sz="2200" i="1" dirty="0">
                <a:latin typeface="Times New Roman" panose="02020603050405020304" pitchFamily="18" charset="0"/>
                <a:cs typeface="Times New Roman" panose="02020603050405020304" pitchFamily="18" charset="0"/>
              </a:rPr>
              <a:t> is a abstract class and Cat , Dog and Horse are concrete classes .</a:t>
            </a:r>
          </a:p>
        </p:txBody>
      </p:sp>
    </p:spTree>
    <p:extLst>
      <p:ext uri="{BB962C8B-B14F-4D97-AF65-F5344CB8AC3E}">
        <p14:creationId xmlns:p14="http://schemas.microsoft.com/office/powerpoint/2010/main" val="3757261827"/>
      </p:ext>
    </p:extLst>
  </p:cSld>
  <p:clrMapOvr>
    <a:masterClrMapping/>
  </p:clrMapOvr>
  <p:transition>
    <p:spli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orizontal Scroll 7"/>
          <p:cNvSpPr/>
          <p:nvPr/>
        </p:nvSpPr>
        <p:spPr>
          <a:xfrm>
            <a:off x="2708563" y="2520228"/>
            <a:ext cx="6769100" cy="1981200"/>
          </a:xfrm>
          <a:prstGeom prst="horizontalScroll">
            <a:avLst>
              <a:gd name="adj" fmla="val 20803"/>
            </a:avLst>
          </a:prstGeom>
          <a:solidFill>
            <a:srgbClr val="006666"/>
          </a:solidFill>
          <a:ln w="12700" cap="flat" cmpd="sng" algn="ctr">
            <a:solidFill>
              <a:schemeClr val="tx2"/>
            </a:solidFill>
            <a:prstDash val="solid"/>
          </a:ln>
          <a:effectLst>
            <a:outerShdw blurRad="50800" dist="25000" dir="5400000" rotWithShape="0">
              <a:srgbClr val="000000">
                <a:alpha val="40000"/>
              </a:srgbClr>
            </a:outerShdw>
          </a:effectLst>
        </p:spPr>
        <p:txBody>
          <a:bodyPr anchor="ctr"/>
          <a:lstStyle/>
          <a:p>
            <a:pPr algn="ctr">
              <a:defRPr/>
            </a:pPr>
            <a:r>
              <a:rPr lang="en-US" sz="3600" b="1" kern="0" dirty="0">
                <a:solidFill>
                  <a:schemeClr val="bg1"/>
                </a:solidFill>
              </a:rPr>
              <a:t>Interface</a:t>
            </a:r>
          </a:p>
        </p:txBody>
      </p:sp>
    </p:spTree>
    <p:extLst>
      <p:ext uri="{BB962C8B-B14F-4D97-AF65-F5344CB8AC3E}">
        <p14:creationId xmlns:p14="http://schemas.microsoft.com/office/powerpoint/2010/main" val="3500358576"/>
      </p:ext>
    </p:extLst>
  </p:cSld>
  <p:clrMapOvr>
    <a:masterClrMapping/>
  </p:clrMapOvr>
  <p:transition>
    <p:spli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4294967295"/>
          </p:nvPr>
        </p:nvSpPr>
        <p:spPr>
          <a:xfrm>
            <a:off x="1136072" y="1229879"/>
            <a:ext cx="9628909" cy="4949247"/>
          </a:xfrm>
        </p:spPr>
        <p:txBody>
          <a:bodyPr>
            <a:normAutofit/>
          </a:bodyPr>
          <a:lstStyle/>
          <a:p>
            <a:pPr algn="just" eaLnBrk="1" hangingPunct="1">
              <a:buFontTx/>
              <a:buNone/>
            </a:pPr>
            <a:endParaRPr lang="en-US" sz="2200" dirty="0">
              <a:latin typeface="Times New Roman" panose="02020603050405020304" pitchFamily="18" charset="0"/>
              <a:cs typeface="Times New Roman" panose="02020603050405020304" pitchFamily="18" charset="0"/>
            </a:endParaRPr>
          </a:p>
          <a:p>
            <a:pPr algn="just">
              <a:buFontTx/>
              <a:buNone/>
            </a:pPr>
            <a:r>
              <a:rPr lang="en-US" sz="2200" dirty="0">
                <a:latin typeface="Times New Roman" panose="02020603050405020304" pitchFamily="18" charset="0"/>
                <a:cs typeface="Times New Roman" panose="02020603050405020304" pitchFamily="18" charset="0"/>
              </a:rPr>
              <a:t>	Interface are special java type which contains only a set of method prototypes, but does not provide the implementation for these prototypes. </a:t>
            </a:r>
          </a:p>
          <a:p>
            <a:pPr algn="just">
              <a:buFontTx/>
              <a:buNone/>
            </a:pPr>
            <a:endParaRPr lang="en-US" sz="2200" dirty="0">
              <a:latin typeface="Times New Roman" panose="02020603050405020304" pitchFamily="18" charset="0"/>
              <a:cs typeface="Times New Roman" panose="02020603050405020304" pitchFamily="18" charset="0"/>
            </a:endParaRPr>
          </a:p>
          <a:p>
            <a:pPr algn="just">
              <a:buFontTx/>
              <a:buNone/>
            </a:pPr>
            <a:r>
              <a:rPr lang="en-US" sz="2200" dirty="0">
                <a:latin typeface="Times New Roman" panose="02020603050405020304" pitchFamily="18" charset="0"/>
                <a:cs typeface="Times New Roman" panose="02020603050405020304" pitchFamily="18" charset="0"/>
              </a:rPr>
              <a:t>	Interface looks like class but it is not a class. An interface can have methods and variables just like the class but the methods declared in interface are by default abstract (only method names, no body). </a:t>
            </a:r>
          </a:p>
          <a:p>
            <a:pPr algn="just">
              <a:buFontTx/>
              <a:buNone/>
            </a:pPr>
            <a:endParaRPr lang="en-US" sz="2200" dirty="0">
              <a:latin typeface="Times New Roman" panose="02020603050405020304" pitchFamily="18" charset="0"/>
              <a:cs typeface="Times New Roman" panose="02020603050405020304" pitchFamily="18" charset="0"/>
            </a:endParaRPr>
          </a:p>
          <a:p>
            <a:pPr algn="just">
              <a:buFontTx/>
              <a:buNone/>
            </a:pPr>
            <a:r>
              <a:rPr lang="en-US" sz="2200" dirty="0">
                <a:latin typeface="Times New Roman" panose="02020603050405020304" pitchFamily="18" charset="0"/>
                <a:cs typeface="Times New Roman" panose="02020603050405020304" pitchFamily="18" charset="0"/>
              </a:rPr>
              <a:t>	Interface is tantamount to a pure abstract class.</a:t>
            </a:r>
          </a:p>
          <a:p>
            <a:pPr algn="just">
              <a:buFontTx/>
              <a:buNone/>
            </a:pPr>
            <a:endParaRPr lang="en-US" sz="2200" dirty="0">
              <a:latin typeface="Times New Roman" panose="02020603050405020304" pitchFamily="18" charset="0"/>
              <a:cs typeface="Times New Roman" panose="02020603050405020304" pitchFamily="18" charset="0"/>
            </a:endParaRPr>
          </a:p>
          <a:p>
            <a:pPr algn="just">
              <a:buFontTx/>
              <a:buNone/>
            </a:pPr>
            <a:r>
              <a:rPr lang="en-US" sz="2200" dirty="0">
                <a:latin typeface="Times New Roman" panose="02020603050405020304" pitchFamily="18" charset="0"/>
                <a:cs typeface="Times New Roman" panose="02020603050405020304" pitchFamily="18" charset="0"/>
              </a:rPr>
              <a:t>	Interfaces are used for 100% abstraction. </a:t>
            </a:r>
          </a:p>
          <a:p>
            <a:pPr algn="just" eaLnBrk="1" hangingPunct="1">
              <a:buFontTx/>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9338444"/>
      </p:ext>
    </p:extLst>
  </p:cSld>
  <p:clrMapOvr>
    <a:masterClrMapping/>
  </p:clrMapOvr>
  <p:transition>
    <p:spli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orizontal Scroll 7"/>
          <p:cNvSpPr/>
          <p:nvPr/>
        </p:nvSpPr>
        <p:spPr>
          <a:xfrm>
            <a:off x="2667000" y="2963575"/>
            <a:ext cx="6769100" cy="1981200"/>
          </a:xfrm>
          <a:prstGeom prst="horizontalScroll">
            <a:avLst>
              <a:gd name="adj" fmla="val 20803"/>
            </a:avLst>
          </a:prstGeom>
          <a:solidFill>
            <a:srgbClr val="006666"/>
          </a:solidFill>
          <a:ln w="12700" cap="flat" cmpd="sng" algn="ctr">
            <a:solidFill>
              <a:schemeClr val="tx2"/>
            </a:solidFill>
            <a:prstDash val="solid"/>
          </a:ln>
          <a:effectLst>
            <a:outerShdw blurRad="50800" dist="25000" dir="5400000" rotWithShape="0">
              <a:srgbClr val="000000">
                <a:alpha val="40000"/>
              </a:srgbClr>
            </a:outerShdw>
          </a:effectLst>
        </p:spPr>
        <p:txBody>
          <a:bodyPr anchor="ctr"/>
          <a:lstStyle/>
          <a:p>
            <a:pPr algn="ctr">
              <a:defRPr/>
            </a:pPr>
            <a:r>
              <a:rPr lang="en-US" sz="3600" b="1" kern="0" dirty="0">
                <a:solidFill>
                  <a:schemeClr val="bg1"/>
                </a:solidFill>
              </a:rPr>
              <a:t>Why Need an </a:t>
            </a:r>
          </a:p>
          <a:p>
            <a:pPr algn="ctr">
              <a:defRPr/>
            </a:pPr>
            <a:r>
              <a:rPr lang="en-US" sz="3600" b="1" kern="0" dirty="0">
                <a:solidFill>
                  <a:schemeClr val="bg1"/>
                </a:solidFill>
              </a:rPr>
              <a:t>Interface?</a:t>
            </a:r>
          </a:p>
        </p:txBody>
      </p:sp>
    </p:spTree>
    <p:extLst>
      <p:ext uri="{BB962C8B-B14F-4D97-AF65-F5344CB8AC3E}">
        <p14:creationId xmlns:p14="http://schemas.microsoft.com/office/powerpoint/2010/main" val="2332428231"/>
      </p:ext>
    </p:extLst>
  </p:cSld>
  <p:clrMapOvr>
    <a:masterClrMapping/>
  </p:clrMapOvr>
  <p:transition>
    <p:spli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4294967295"/>
          </p:nvPr>
        </p:nvSpPr>
        <p:spPr>
          <a:xfrm>
            <a:off x="831274" y="928688"/>
            <a:ext cx="10709562" cy="5333567"/>
          </a:xfrm>
        </p:spPr>
        <p:txBody>
          <a:bodyPr>
            <a:normAutofit/>
          </a:bodyPr>
          <a:lstStyle/>
          <a:p>
            <a:endParaRPr lang="en-US" sz="2000" dirty="0">
              <a:latin typeface="Calibri" panose="020F0502020204030204" pitchFamily="34" charset="0"/>
              <a:cs typeface="Calibri" panose="020F0502020204030204" pitchFamily="34" charset="0"/>
            </a:endParaRPr>
          </a:p>
          <a:p>
            <a:pPr>
              <a:buFontTx/>
              <a:buNone/>
            </a:pPr>
            <a:r>
              <a:rPr lang="en-US" sz="2000" dirty="0">
                <a:latin typeface="Calibri" panose="020F0502020204030204" pitchFamily="34" charset="0"/>
                <a:cs typeface="Calibri" panose="020F0502020204030204" pitchFamily="34" charset="0"/>
              </a:rPr>
              <a:t>	As mentioned before they are used for pure abstraction. </a:t>
            </a:r>
          </a:p>
          <a:p>
            <a:pPr>
              <a:buFontTx/>
              <a:buNone/>
            </a:pPr>
            <a:endParaRPr lang="en-US" sz="2000" dirty="0">
              <a:latin typeface="Calibri" panose="020F0502020204030204" pitchFamily="34" charset="0"/>
              <a:cs typeface="Calibri" panose="020F0502020204030204" pitchFamily="34" charset="0"/>
            </a:endParaRPr>
          </a:p>
          <a:p>
            <a:pPr>
              <a:buFontTx/>
              <a:buNone/>
            </a:pPr>
            <a:r>
              <a:rPr lang="en-US" sz="2000" dirty="0">
                <a:latin typeface="Calibri" panose="020F0502020204030204" pitchFamily="34" charset="0"/>
                <a:cs typeface="Calibri" panose="020F0502020204030204" pitchFamily="34" charset="0"/>
              </a:rPr>
              <a:t>	Methods in interfaces do not have body, they have to be implemented by the class before you can access them. </a:t>
            </a:r>
          </a:p>
          <a:p>
            <a:pPr>
              <a:buFontTx/>
              <a:buNone/>
            </a:pPr>
            <a:endParaRPr lang="en-US" sz="2000" dirty="0">
              <a:latin typeface="Calibri" panose="020F0502020204030204" pitchFamily="34" charset="0"/>
              <a:cs typeface="Calibri" panose="020F0502020204030204" pitchFamily="34" charset="0"/>
            </a:endParaRPr>
          </a:p>
          <a:p>
            <a:pPr>
              <a:buFontTx/>
              <a:buNone/>
            </a:pPr>
            <a:r>
              <a:rPr lang="en-US" sz="2000" dirty="0">
                <a:latin typeface="Calibri" panose="020F0502020204030204" pitchFamily="34" charset="0"/>
                <a:cs typeface="Calibri" panose="020F0502020204030204" pitchFamily="34" charset="0"/>
              </a:rPr>
              <a:t>	The class that implements interface must implement all the methods of that interface.</a:t>
            </a:r>
          </a:p>
          <a:p>
            <a:pPr>
              <a:buFontTx/>
              <a:buNone/>
            </a:pPr>
            <a:endParaRPr lang="en-US" sz="2000" dirty="0">
              <a:latin typeface="Calibri" panose="020F0502020204030204" pitchFamily="34" charset="0"/>
              <a:cs typeface="Calibri" panose="020F0502020204030204" pitchFamily="34" charset="0"/>
            </a:endParaRPr>
          </a:p>
          <a:p>
            <a:pPr>
              <a:buFontTx/>
              <a:buNone/>
            </a:pPr>
            <a:r>
              <a:rPr lang="en-US" sz="2000" dirty="0">
                <a:latin typeface="Calibri" panose="020F0502020204030204" pitchFamily="34" charset="0"/>
                <a:cs typeface="Calibri" panose="020F0502020204030204" pitchFamily="34" charset="0"/>
              </a:rPr>
              <a:t>	Java programming language does not support multiple inheritance. </a:t>
            </a:r>
          </a:p>
          <a:p>
            <a:pPr>
              <a:buFontTx/>
              <a:buNone/>
            </a:pPr>
            <a:endParaRPr lang="en-US" sz="2000" dirty="0">
              <a:latin typeface="Calibri" panose="020F0502020204030204" pitchFamily="34" charset="0"/>
              <a:cs typeface="Calibri" panose="020F0502020204030204" pitchFamily="34" charset="0"/>
            </a:endParaRPr>
          </a:p>
          <a:p>
            <a:pPr>
              <a:buFontTx/>
              <a:buNone/>
            </a:pPr>
            <a:r>
              <a:rPr lang="en-US" sz="2000" dirty="0">
                <a:latin typeface="Calibri" panose="020F0502020204030204" pitchFamily="34" charset="0"/>
                <a:cs typeface="Calibri" panose="020F0502020204030204" pitchFamily="34" charset="0"/>
              </a:rPr>
              <a:t>	Using interfaces we can achieve this as a class can implement more than one interfaces. </a:t>
            </a:r>
            <a:endParaRPr lang="en-US" sz="2000" u="sng" dirty="0">
              <a:latin typeface="Calibri" panose="020F0502020204030204" pitchFamily="34" charset="0"/>
              <a:cs typeface="Calibri" panose="020F0502020204030204" pitchFamily="34" charset="0"/>
            </a:endParaRPr>
          </a:p>
          <a:p>
            <a:pPr algn="just" eaLnBrk="1" hangingPunct="1">
              <a:buFontTx/>
              <a:buNone/>
            </a:pP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0829056"/>
      </p:ext>
    </p:extLst>
  </p:cSld>
  <p:clrMapOvr>
    <a:masterClrMapping/>
  </p:clrMapOvr>
  <p:transition>
    <p:spli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4294967295"/>
          </p:nvPr>
        </p:nvSpPr>
        <p:spPr>
          <a:xfrm>
            <a:off x="498763" y="869156"/>
            <a:ext cx="9144000" cy="5929313"/>
          </a:xfrm>
        </p:spPr>
        <p:txBody>
          <a:bodyPr>
            <a:normAutofit fontScale="92500" lnSpcReduction="10000"/>
          </a:bodyPr>
          <a:lstStyle/>
          <a:p>
            <a:pPr>
              <a:buFontTx/>
              <a:buNone/>
            </a:pPr>
            <a:endParaRPr lang="en-US" b="1" u="sng" dirty="0"/>
          </a:p>
          <a:p>
            <a:pPr>
              <a:buFontTx/>
              <a:buNone/>
            </a:pPr>
            <a:r>
              <a:rPr lang="en-US" b="1" dirty="0"/>
              <a:t>public class </a:t>
            </a:r>
            <a:r>
              <a:rPr lang="en-US" b="1" dirty="0" err="1"/>
              <a:t>Abc</a:t>
            </a:r>
            <a:r>
              <a:rPr lang="en-US" b="1" dirty="0"/>
              <a:t> implements </a:t>
            </a:r>
            <a:r>
              <a:rPr lang="en-US" b="1" dirty="0" err="1"/>
              <a:t>MyInterface</a:t>
            </a:r>
            <a:r>
              <a:rPr lang="en-US" b="1" dirty="0"/>
              <a:t> {</a:t>
            </a:r>
            <a:endParaRPr lang="en-US" dirty="0"/>
          </a:p>
          <a:p>
            <a:pPr>
              <a:buFontTx/>
              <a:buNone/>
            </a:pPr>
            <a:r>
              <a:rPr lang="en-US" b="1" dirty="0"/>
              <a:t>	public void method1()</a:t>
            </a:r>
          </a:p>
          <a:p>
            <a:pPr>
              <a:buFontTx/>
              <a:buNone/>
            </a:pPr>
            <a:r>
              <a:rPr lang="en-US" dirty="0"/>
              <a:t>	{</a:t>
            </a:r>
          </a:p>
          <a:p>
            <a:pPr>
              <a:buFontTx/>
              <a:buNone/>
            </a:pPr>
            <a:r>
              <a:rPr lang="en-US" dirty="0"/>
              <a:t>	</a:t>
            </a:r>
            <a:r>
              <a:rPr lang="en-US" dirty="0" err="1"/>
              <a:t>System.</a:t>
            </a:r>
            <a:r>
              <a:rPr lang="en-US" b="1" i="1" dirty="0" err="1"/>
              <a:t>out.println</a:t>
            </a:r>
            <a:r>
              <a:rPr lang="en-US" b="1" i="1" dirty="0"/>
              <a:t> ("implementation of method1");</a:t>
            </a:r>
          </a:p>
          <a:p>
            <a:pPr>
              <a:buFontTx/>
              <a:buNone/>
            </a:pPr>
            <a:r>
              <a:rPr lang="en-US" dirty="0"/>
              <a:t>	 }</a:t>
            </a:r>
          </a:p>
          <a:p>
            <a:pPr>
              <a:buFontTx/>
              <a:buNone/>
            </a:pPr>
            <a:r>
              <a:rPr lang="en-US" dirty="0"/>
              <a:t>   </a:t>
            </a:r>
            <a:r>
              <a:rPr lang="en-US" b="1" dirty="0"/>
              <a:t>public void method2()</a:t>
            </a:r>
          </a:p>
          <a:p>
            <a:pPr>
              <a:buFontTx/>
              <a:buNone/>
            </a:pPr>
            <a:r>
              <a:rPr lang="en-US" dirty="0"/>
              <a:t>   {</a:t>
            </a:r>
          </a:p>
          <a:p>
            <a:pPr>
              <a:buFontTx/>
              <a:buNone/>
            </a:pPr>
            <a:r>
              <a:rPr lang="en-US" dirty="0"/>
              <a:t>  </a:t>
            </a:r>
            <a:r>
              <a:rPr lang="en-US" dirty="0" err="1"/>
              <a:t>System.</a:t>
            </a:r>
            <a:r>
              <a:rPr lang="en-US" b="1" i="1" dirty="0" err="1"/>
              <a:t>out.println</a:t>
            </a:r>
            <a:r>
              <a:rPr lang="en-US" b="1" i="1" dirty="0"/>
              <a:t>("implementation of method2");</a:t>
            </a:r>
          </a:p>
          <a:p>
            <a:pPr>
              <a:buFontTx/>
              <a:buNone/>
            </a:pPr>
            <a:r>
              <a:rPr lang="en-US" dirty="0"/>
              <a:t>   }</a:t>
            </a:r>
          </a:p>
          <a:p>
            <a:pPr>
              <a:buFontTx/>
              <a:buNone/>
            </a:pPr>
            <a:endParaRPr lang="en-US" dirty="0"/>
          </a:p>
          <a:p>
            <a:pPr>
              <a:buFontTx/>
              <a:buNone/>
            </a:pPr>
            <a:r>
              <a:rPr lang="en-US" b="1" dirty="0"/>
              <a:t>   public static void main(String args []){</a:t>
            </a:r>
          </a:p>
          <a:p>
            <a:pPr>
              <a:buFontTx/>
              <a:buNone/>
            </a:pPr>
            <a:r>
              <a:rPr lang="en-US" dirty="0"/>
              <a:t>    </a:t>
            </a:r>
            <a:r>
              <a:rPr lang="en-US" dirty="0" err="1"/>
              <a:t>Abc</a:t>
            </a:r>
            <a:r>
              <a:rPr lang="en-US" dirty="0"/>
              <a:t> </a:t>
            </a:r>
            <a:r>
              <a:rPr lang="en-US" dirty="0" err="1"/>
              <a:t>obj</a:t>
            </a:r>
            <a:r>
              <a:rPr lang="en-US" dirty="0"/>
              <a:t> = </a:t>
            </a:r>
            <a:r>
              <a:rPr lang="en-US" b="1" dirty="0"/>
              <a:t>new </a:t>
            </a:r>
            <a:r>
              <a:rPr lang="en-US" b="1" dirty="0" err="1"/>
              <a:t>Abc</a:t>
            </a:r>
            <a:r>
              <a:rPr lang="en-US" b="1" dirty="0"/>
              <a:t>();</a:t>
            </a:r>
          </a:p>
          <a:p>
            <a:pPr>
              <a:buFontTx/>
              <a:buNone/>
            </a:pPr>
            <a:r>
              <a:rPr lang="en-US" dirty="0"/>
              <a:t>     obj. method1();</a:t>
            </a:r>
          </a:p>
          <a:p>
            <a:pPr>
              <a:buFontTx/>
              <a:buNone/>
            </a:pPr>
            <a:r>
              <a:rPr lang="en-US" dirty="0"/>
              <a:t>	}</a:t>
            </a:r>
          </a:p>
          <a:p>
            <a:pPr>
              <a:buFontTx/>
              <a:buNone/>
            </a:pPr>
            <a:r>
              <a:rPr lang="en-US" dirty="0"/>
              <a:t>}</a:t>
            </a:r>
          </a:p>
          <a:p>
            <a:pPr algn="just" eaLnBrk="1" hangingPunct="1">
              <a:buFontTx/>
              <a:buNone/>
            </a:pPr>
            <a:endParaRPr lang="en-US" i="1" dirty="0"/>
          </a:p>
        </p:txBody>
      </p:sp>
      <p:sp>
        <p:nvSpPr>
          <p:cNvPr id="4" name="Rectangle 3"/>
          <p:cNvSpPr/>
          <p:nvPr/>
        </p:nvSpPr>
        <p:spPr>
          <a:xfrm>
            <a:off x="7310439" y="2500313"/>
            <a:ext cx="3286125" cy="26670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defRPr/>
            </a:pPr>
            <a:endParaRPr lang="en-US" dirty="0"/>
          </a:p>
          <a:p>
            <a:pPr>
              <a:defRPr/>
            </a:pPr>
            <a:r>
              <a:rPr lang="en-US" b="1" i="1" dirty="0">
                <a:solidFill>
                  <a:schemeClr val="tx1"/>
                </a:solidFill>
              </a:rPr>
              <a:t>public interface MyInterface {</a:t>
            </a:r>
          </a:p>
          <a:p>
            <a:pPr>
              <a:defRPr/>
            </a:pPr>
            <a:endParaRPr lang="en-US" b="1" i="1" dirty="0">
              <a:solidFill>
                <a:schemeClr val="tx1"/>
              </a:solidFill>
            </a:endParaRPr>
          </a:p>
          <a:p>
            <a:pPr>
              <a:defRPr/>
            </a:pPr>
            <a:r>
              <a:rPr lang="en-US" b="1" i="1" dirty="0">
                <a:solidFill>
                  <a:schemeClr val="tx1"/>
                </a:solidFill>
              </a:rPr>
              <a:t> public void method1();</a:t>
            </a:r>
          </a:p>
          <a:p>
            <a:pPr>
              <a:defRPr/>
            </a:pPr>
            <a:r>
              <a:rPr lang="en-US" b="1" i="1" dirty="0">
                <a:solidFill>
                  <a:schemeClr val="tx1"/>
                </a:solidFill>
              </a:rPr>
              <a:t> public void method2();</a:t>
            </a:r>
          </a:p>
          <a:p>
            <a:pPr>
              <a:defRPr/>
            </a:pPr>
            <a:r>
              <a:rPr lang="en-US" b="1" i="1" dirty="0">
                <a:solidFill>
                  <a:schemeClr val="tx1"/>
                </a:solidFill>
              </a:rPr>
              <a:t>}</a:t>
            </a:r>
          </a:p>
        </p:txBody>
      </p:sp>
    </p:spTree>
    <p:extLst>
      <p:ext uri="{BB962C8B-B14F-4D97-AF65-F5344CB8AC3E}">
        <p14:creationId xmlns:p14="http://schemas.microsoft.com/office/powerpoint/2010/main" val="329299956"/>
      </p:ext>
    </p:extLst>
  </p:cSld>
  <p:clrMapOvr>
    <a:masterClrMapping/>
  </p:clrMapOvr>
  <p:transition>
    <p:spli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orizontal Scroll 7"/>
          <p:cNvSpPr/>
          <p:nvPr/>
        </p:nvSpPr>
        <p:spPr>
          <a:xfrm>
            <a:off x="2736273" y="2811175"/>
            <a:ext cx="6769100" cy="1981200"/>
          </a:xfrm>
          <a:prstGeom prst="horizontalScroll">
            <a:avLst>
              <a:gd name="adj" fmla="val 20803"/>
            </a:avLst>
          </a:prstGeom>
          <a:solidFill>
            <a:srgbClr val="006666"/>
          </a:solidFill>
          <a:ln w="12700" cap="flat" cmpd="sng" algn="ctr">
            <a:solidFill>
              <a:schemeClr val="tx2"/>
            </a:solidFill>
            <a:prstDash val="solid"/>
          </a:ln>
          <a:effectLst>
            <a:outerShdw blurRad="50800" dist="25000" dir="5400000" rotWithShape="0">
              <a:srgbClr val="000000">
                <a:alpha val="40000"/>
              </a:srgbClr>
            </a:outerShdw>
          </a:effectLst>
        </p:spPr>
        <p:txBody>
          <a:bodyPr anchor="ctr"/>
          <a:lstStyle/>
          <a:p>
            <a:pPr algn="ctr">
              <a:defRPr/>
            </a:pPr>
            <a:r>
              <a:rPr lang="en-US" sz="3600" b="1" kern="0" dirty="0">
                <a:solidFill>
                  <a:schemeClr val="bg1"/>
                </a:solidFill>
              </a:rPr>
              <a:t>Multiple Inheritance with Interfaces</a:t>
            </a:r>
          </a:p>
        </p:txBody>
      </p:sp>
    </p:spTree>
    <p:extLst>
      <p:ext uri="{BB962C8B-B14F-4D97-AF65-F5344CB8AC3E}">
        <p14:creationId xmlns:p14="http://schemas.microsoft.com/office/powerpoint/2010/main" val="1837245747"/>
      </p:ext>
    </p:extLst>
  </p:cSld>
  <p:clrMapOvr>
    <a:masterClrMapping/>
  </p:clrMapOvr>
  <p:transition>
    <p:spli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4294967295"/>
          </p:nvPr>
        </p:nvSpPr>
        <p:spPr>
          <a:xfrm>
            <a:off x="762000" y="668482"/>
            <a:ext cx="4429125" cy="5929313"/>
          </a:xfrm>
        </p:spPr>
        <p:txBody>
          <a:bodyPr>
            <a:normAutofit fontScale="92500" lnSpcReduction="10000"/>
          </a:bodyPr>
          <a:lstStyle/>
          <a:p>
            <a:pPr>
              <a:buFontTx/>
              <a:buNone/>
            </a:pPr>
            <a:r>
              <a:rPr lang="en-US" sz="2400" dirty="0"/>
              <a:t>	</a:t>
            </a:r>
          </a:p>
          <a:p>
            <a:pPr>
              <a:buFontTx/>
              <a:buNone/>
            </a:pPr>
            <a:r>
              <a:rPr lang="en-US" sz="2200" i="1" dirty="0"/>
              <a:t>	interface A { </a:t>
            </a:r>
          </a:p>
          <a:p>
            <a:pPr>
              <a:buFontTx/>
              <a:buNone/>
            </a:pPr>
            <a:r>
              <a:rPr lang="en-US" sz="2200" i="1" dirty="0"/>
              <a:t>	public void </a:t>
            </a:r>
            <a:r>
              <a:rPr lang="en-US" sz="2200" i="1" dirty="0" err="1"/>
              <a:t>aaa</a:t>
            </a:r>
            <a:r>
              <a:rPr lang="en-US" sz="2200" i="1" dirty="0"/>
              <a:t>();</a:t>
            </a:r>
          </a:p>
          <a:p>
            <a:pPr>
              <a:buFontTx/>
              <a:buNone/>
            </a:pPr>
            <a:r>
              <a:rPr lang="en-US" sz="2200" i="1" dirty="0"/>
              <a:t>	 } </a:t>
            </a:r>
          </a:p>
          <a:p>
            <a:pPr>
              <a:buFontTx/>
              <a:buNone/>
            </a:pPr>
            <a:r>
              <a:rPr lang="en-US" sz="2200" i="1" dirty="0"/>
              <a:t>	interface B { </a:t>
            </a:r>
          </a:p>
          <a:p>
            <a:pPr>
              <a:buFontTx/>
              <a:buNone/>
            </a:pPr>
            <a:r>
              <a:rPr lang="en-US" sz="2200" i="1" dirty="0"/>
              <a:t>	public void </a:t>
            </a:r>
            <a:r>
              <a:rPr lang="en-US" sz="2200" i="1" dirty="0" err="1"/>
              <a:t>bbb</a:t>
            </a:r>
            <a:r>
              <a:rPr lang="en-US" sz="2200" i="1" dirty="0"/>
              <a:t>(); </a:t>
            </a:r>
          </a:p>
          <a:p>
            <a:pPr>
              <a:buFontTx/>
              <a:buNone/>
            </a:pPr>
            <a:r>
              <a:rPr lang="en-US" sz="2200" i="1" dirty="0"/>
              <a:t>	}</a:t>
            </a:r>
          </a:p>
          <a:p>
            <a:pPr>
              <a:buFontTx/>
              <a:buNone/>
            </a:pPr>
            <a:r>
              <a:rPr lang="en-US" sz="2200" i="1" dirty="0"/>
              <a:t>	class Central implements A,B { </a:t>
            </a:r>
          </a:p>
          <a:p>
            <a:pPr>
              <a:buFontTx/>
              <a:buNone/>
            </a:pPr>
            <a:r>
              <a:rPr lang="en-US" sz="2200" i="1" dirty="0"/>
              <a:t>	public void </a:t>
            </a:r>
            <a:r>
              <a:rPr lang="en-US" sz="2200" i="1" dirty="0" err="1"/>
              <a:t>aaa</a:t>
            </a:r>
            <a:r>
              <a:rPr lang="en-US" sz="2200" i="1" dirty="0"/>
              <a:t>() {</a:t>
            </a:r>
          </a:p>
          <a:p>
            <a:pPr>
              <a:buFontTx/>
              <a:buNone/>
            </a:pPr>
            <a:r>
              <a:rPr lang="en-US" sz="2200" i="1" dirty="0"/>
              <a:t>	 //Any Code here </a:t>
            </a:r>
          </a:p>
          <a:p>
            <a:pPr>
              <a:buFontTx/>
              <a:buNone/>
            </a:pPr>
            <a:r>
              <a:rPr lang="en-US" sz="2200" i="1" dirty="0"/>
              <a:t>	} </a:t>
            </a:r>
          </a:p>
          <a:p>
            <a:pPr>
              <a:buFontTx/>
              <a:buNone/>
            </a:pPr>
            <a:r>
              <a:rPr lang="en-US" sz="2200" i="1" dirty="0"/>
              <a:t>	public void </a:t>
            </a:r>
            <a:r>
              <a:rPr lang="en-US" sz="2200" i="1" dirty="0" err="1"/>
              <a:t>bbb</a:t>
            </a:r>
            <a:r>
              <a:rPr lang="en-US" sz="2200" i="1" dirty="0"/>
              <a:t>() {</a:t>
            </a:r>
          </a:p>
          <a:p>
            <a:pPr>
              <a:buFontTx/>
              <a:buNone/>
            </a:pPr>
            <a:r>
              <a:rPr lang="en-US" sz="2200" i="1" dirty="0"/>
              <a:t>	 //Any Code here </a:t>
            </a:r>
          </a:p>
          <a:p>
            <a:pPr>
              <a:buFontTx/>
              <a:buNone/>
            </a:pPr>
            <a:r>
              <a:rPr lang="en-US" sz="2200" i="1" dirty="0"/>
              <a:t>	} </a:t>
            </a:r>
          </a:p>
        </p:txBody>
      </p:sp>
      <p:sp>
        <p:nvSpPr>
          <p:cNvPr id="4" name="Rectangle 3"/>
          <p:cNvSpPr txBox="1">
            <a:spLocks noChangeArrowheads="1"/>
          </p:cNvSpPr>
          <p:nvPr/>
        </p:nvSpPr>
        <p:spPr bwMode="auto">
          <a:xfrm>
            <a:off x="7109548" y="1537855"/>
            <a:ext cx="4429125" cy="3394363"/>
          </a:xfrm>
          <a:prstGeom prst="rect">
            <a:avLst/>
          </a:prstGeom>
          <a:noFill/>
          <a:ln w="9525">
            <a:noFill/>
            <a:miter lim="800000"/>
            <a:headEnd/>
            <a:tailEnd/>
          </a:ln>
        </p:spPr>
        <p:txBody>
          <a:bodyPr/>
          <a:lstStyle/>
          <a:p>
            <a:pPr marL="342900" indent="-342900" eaLnBrk="0" hangingPunct="0">
              <a:spcBef>
                <a:spcPct val="20000"/>
              </a:spcBef>
              <a:defRPr/>
            </a:pPr>
            <a:r>
              <a:rPr lang="en-US" sz="2400" kern="0" dirty="0"/>
              <a:t>	</a:t>
            </a:r>
          </a:p>
          <a:p>
            <a:pPr marL="342900" indent="-342900" eaLnBrk="0" hangingPunct="0">
              <a:spcBef>
                <a:spcPct val="20000"/>
              </a:spcBef>
              <a:defRPr/>
            </a:pPr>
            <a:endParaRPr lang="en-US" sz="2200" i="1" kern="0" dirty="0"/>
          </a:p>
          <a:p>
            <a:pPr marL="342900" indent="-342900" eaLnBrk="0" hangingPunct="0">
              <a:spcBef>
                <a:spcPct val="20000"/>
              </a:spcBef>
              <a:defRPr/>
            </a:pPr>
            <a:r>
              <a:rPr lang="en-US" sz="2200" i="1" kern="0" dirty="0"/>
              <a:t>	public static void main(String args[]) {</a:t>
            </a:r>
          </a:p>
          <a:p>
            <a:pPr marL="342900" indent="-342900" eaLnBrk="0" hangingPunct="0">
              <a:spcBef>
                <a:spcPct val="20000"/>
              </a:spcBef>
              <a:defRPr/>
            </a:pPr>
            <a:r>
              <a:rPr lang="en-US" sz="2200" i="1" kern="0" dirty="0"/>
              <a:t>	 //Statements </a:t>
            </a:r>
          </a:p>
          <a:p>
            <a:pPr marL="342900" indent="-342900" eaLnBrk="0" hangingPunct="0">
              <a:spcBef>
                <a:spcPct val="20000"/>
              </a:spcBef>
              <a:defRPr/>
            </a:pPr>
            <a:r>
              <a:rPr lang="en-US" sz="2200" i="1" kern="0" dirty="0"/>
              <a:t>		} </a:t>
            </a:r>
          </a:p>
          <a:p>
            <a:pPr marL="342900" indent="-342900" eaLnBrk="0" hangingPunct="0">
              <a:spcBef>
                <a:spcPct val="20000"/>
              </a:spcBef>
              <a:defRPr/>
            </a:pPr>
            <a:r>
              <a:rPr lang="en-US" sz="2200" i="1" kern="0" dirty="0"/>
              <a:t>	}</a:t>
            </a:r>
          </a:p>
          <a:p>
            <a:pPr marL="342900" indent="-342900" eaLnBrk="0" hangingPunct="0">
              <a:spcBef>
                <a:spcPct val="20000"/>
              </a:spcBef>
              <a:defRPr/>
            </a:pPr>
            <a:endParaRPr lang="en-US" sz="2400" i="1" kern="0" dirty="0"/>
          </a:p>
        </p:txBody>
      </p:sp>
    </p:spTree>
    <p:extLst>
      <p:ext uri="{BB962C8B-B14F-4D97-AF65-F5344CB8AC3E}">
        <p14:creationId xmlns:p14="http://schemas.microsoft.com/office/powerpoint/2010/main" val="422167986"/>
      </p:ext>
    </p:extLst>
  </p:cSld>
  <p:clrMapOvr>
    <a:masterClrMapping/>
  </p:clrMapOvr>
  <p:transition>
    <p:spli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orizontal Scroll 7"/>
          <p:cNvSpPr/>
          <p:nvPr/>
        </p:nvSpPr>
        <p:spPr>
          <a:xfrm>
            <a:off x="2694709" y="2617211"/>
            <a:ext cx="6769100" cy="1981200"/>
          </a:xfrm>
          <a:prstGeom prst="horizontalScroll">
            <a:avLst>
              <a:gd name="adj" fmla="val 20803"/>
            </a:avLst>
          </a:prstGeom>
          <a:solidFill>
            <a:srgbClr val="006666"/>
          </a:solidFill>
          <a:ln w="12700" cap="flat" cmpd="sng" algn="ctr">
            <a:solidFill>
              <a:schemeClr val="tx2"/>
            </a:solidFill>
            <a:prstDash val="solid"/>
          </a:ln>
          <a:effectLst>
            <a:outerShdw blurRad="50800" dist="25000" dir="5400000" rotWithShape="0">
              <a:srgbClr val="000000">
                <a:alpha val="40000"/>
              </a:srgbClr>
            </a:outerShdw>
          </a:effectLst>
        </p:spPr>
        <p:txBody>
          <a:bodyPr anchor="ctr"/>
          <a:lstStyle/>
          <a:p>
            <a:pPr algn="ctr">
              <a:defRPr/>
            </a:pPr>
            <a:r>
              <a:rPr lang="en-US" sz="3600" b="1" kern="0" dirty="0">
                <a:solidFill>
                  <a:schemeClr val="bg1"/>
                </a:solidFill>
              </a:rPr>
              <a:t>Key points about Interface</a:t>
            </a:r>
          </a:p>
        </p:txBody>
      </p:sp>
    </p:spTree>
    <p:extLst>
      <p:ext uri="{BB962C8B-B14F-4D97-AF65-F5344CB8AC3E}">
        <p14:creationId xmlns:p14="http://schemas.microsoft.com/office/powerpoint/2010/main" val="2004673776"/>
      </p:ext>
    </p:extLst>
  </p:cSld>
  <p:clrMapOvr>
    <a:masterClrMapping/>
  </p:clrMapOvr>
  <p:transition>
    <p:spli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4294967295"/>
          </p:nvPr>
        </p:nvSpPr>
        <p:spPr>
          <a:xfrm>
            <a:off x="1066800" y="1049482"/>
            <a:ext cx="10321635" cy="5379027"/>
          </a:xfrm>
        </p:spPr>
        <p:txBody>
          <a:bodyPr>
            <a:normAutofit/>
          </a:bodyPr>
          <a:lstStyle/>
          <a:p>
            <a:pPr algn="just" eaLnBrk="1" hangingPunct="1">
              <a:buFontTx/>
              <a:buNone/>
            </a:pPr>
            <a:endParaRPr lang="en-US" sz="2000" dirty="0">
              <a:solidFill>
                <a:schemeClr val="tx1"/>
              </a:solidFill>
              <a:latin typeface="Times New Roman" panose="02020603050405020304" pitchFamily="18" charset="0"/>
              <a:cs typeface="Times New Roman" panose="02020603050405020304" pitchFamily="18" charset="0"/>
            </a:endParaRPr>
          </a:p>
          <a:p>
            <a:pPr algn="just" eaLnBrk="1" hangingPunct="1">
              <a:buFontTx/>
              <a:buNone/>
            </a:pPr>
            <a:r>
              <a:rPr lang="en-US" sz="2400" dirty="0">
                <a:solidFill>
                  <a:schemeClr val="tx1"/>
                </a:solidFill>
                <a:latin typeface="Calibri" panose="020F0502020204030204" pitchFamily="34" charset="0"/>
                <a:cs typeface="Calibri" panose="020F0502020204030204" pitchFamily="34" charset="0"/>
              </a:rPr>
              <a:t>1-	Interface provides complete abstraction as none of its methods can have body. On the other hand, abstract class provides partial abstraction as it can have abstract and concrete methods both.</a:t>
            </a:r>
          </a:p>
          <a:p>
            <a:pPr algn="just" eaLnBrk="1" hangingPunct="1">
              <a:buFontTx/>
              <a:buNone/>
            </a:pPr>
            <a:endParaRPr lang="en-US" sz="2400" dirty="0">
              <a:solidFill>
                <a:schemeClr val="tx1"/>
              </a:solidFill>
              <a:latin typeface="Calibri" panose="020F0502020204030204" pitchFamily="34" charset="0"/>
              <a:cs typeface="Calibri" panose="020F0502020204030204" pitchFamily="34" charset="0"/>
            </a:endParaRPr>
          </a:p>
          <a:p>
            <a:pPr algn="just" eaLnBrk="1" hangingPunct="1">
              <a:buFontTx/>
              <a:buNone/>
            </a:pPr>
            <a:r>
              <a:rPr lang="en-US" sz="2400" dirty="0">
                <a:solidFill>
                  <a:schemeClr val="tx1"/>
                </a:solidFill>
                <a:latin typeface="Calibri" panose="020F0502020204030204" pitchFamily="34" charset="0"/>
                <a:cs typeface="Calibri" panose="020F0502020204030204" pitchFamily="34" charset="0"/>
              </a:rPr>
              <a:t>2-	Implements keyword is used by classes to implement an interface.</a:t>
            </a:r>
          </a:p>
          <a:p>
            <a:pPr algn="just" eaLnBrk="1" hangingPunct="1">
              <a:buFontTx/>
              <a:buNone/>
            </a:pPr>
            <a:endParaRPr lang="en-US" sz="2400" dirty="0">
              <a:solidFill>
                <a:schemeClr val="tx1"/>
              </a:solidFill>
              <a:latin typeface="Calibri" panose="020F0502020204030204" pitchFamily="34" charset="0"/>
              <a:cs typeface="Calibri" panose="020F0502020204030204" pitchFamily="34" charset="0"/>
            </a:endParaRPr>
          </a:p>
          <a:p>
            <a:pPr algn="just" eaLnBrk="1" hangingPunct="1">
              <a:buFontTx/>
              <a:buNone/>
            </a:pPr>
            <a:r>
              <a:rPr lang="en-US" sz="2400" dirty="0">
                <a:solidFill>
                  <a:schemeClr val="tx1"/>
                </a:solidFill>
                <a:latin typeface="Calibri" panose="020F0502020204030204" pitchFamily="34" charset="0"/>
                <a:cs typeface="Calibri" panose="020F0502020204030204" pitchFamily="34" charset="0"/>
              </a:rPr>
              <a:t>3-	 Class implementing any interface must implement all the methods, otherwise the class should be declared as “abstract”.</a:t>
            </a:r>
          </a:p>
          <a:p>
            <a:pPr algn="just" eaLnBrk="1" hangingPunct="1">
              <a:buFontTx/>
              <a:buNone/>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6848523"/>
      </p:ext>
    </p:extLst>
  </p:cSld>
  <p:clrMapOvr>
    <a:masterClrMapping/>
  </p:clrMapOvr>
  <p:transition>
    <p:spli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898" y="733293"/>
            <a:ext cx="8911687" cy="836200"/>
          </a:xfrm>
        </p:spPr>
        <p:txBody>
          <a:bodyPr/>
          <a:lstStyle/>
          <a:p>
            <a:r>
              <a:rPr lang="en-US" b="1" i="1" dirty="0"/>
              <a:t>Polymorphism</a:t>
            </a:r>
            <a:endParaRPr lang="en-US" dirty="0"/>
          </a:p>
        </p:txBody>
      </p:sp>
      <p:sp>
        <p:nvSpPr>
          <p:cNvPr id="21506" name="Subtitle 2"/>
          <p:cNvSpPr>
            <a:spLocks noGrp="1"/>
          </p:cNvSpPr>
          <p:nvPr>
            <p:ph idx="1"/>
          </p:nvPr>
        </p:nvSpPr>
        <p:spPr>
          <a:xfrm>
            <a:off x="927898" y="1917510"/>
            <a:ext cx="10211157" cy="4760381"/>
          </a:xfrm>
        </p:spPr>
        <p:txBody>
          <a:bodyPr>
            <a:noAutofit/>
          </a:bodyPr>
          <a:lstStyle/>
          <a:p>
            <a:pPr marL="0" indent="0" algn="just">
              <a:buNone/>
              <a:defRPr/>
            </a:pPr>
            <a:endParaRPr lang="en-US" sz="2400" b="1" i="1" dirty="0">
              <a:latin typeface="Calibri" panose="020F0502020204030204" pitchFamily="34" charset="0"/>
              <a:cs typeface="Calibri" panose="020F0502020204030204" pitchFamily="34" charset="0"/>
            </a:endParaRPr>
          </a:p>
          <a:p>
            <a:pPr algn="just">
              <a:defRPr/>
            </a:pPr>
            <a:r>
              <a:rPr lang="en-US" sz="2400" b="1" i="1" dirty="0">
                <a:latin typeface="Calibri" panose="020F0502020204030204" pitchFamily="34" charset="0"/>
                <a:cs typeface="Calibri" panose="020F0502020204030204" pitchFamily="34" charset="0"/>
              </a:rPr>
              <a:t>Polymorphism in java</a:t>
            </a:r>
            <a:r>
              <a:rPr lang="en-US" sz="2400" i="1" dirty="0">
                <a:latin typeface="Calibri" panose="020F0502020204030204" pitchFamily="34" charset="0"/>
                <a:cs typeface="Calibri" panose="020F0502020204030204" pitchFamily="34" charset="0"/>
              </a:rPr>
              <a:t> is a concept by which we can perform a single action by different ways. </a:t>
            </a:r>
            <a:endParaRPr lang="en-US" sz="2400" i="1" dirty="0" smtClean="0">
              <a:latin typeface="Calibri" panose="020F0502020204030204" pitchFamily="34" charset="0"/>
              <a:cs typeface="Calibri" panose="020F0502020204030204" pitchFamily="34" charset="0"/>
            </a:endParaRPr>
          </a:p>
          <a:p>
            <a:pPr algn="just">
              <a:defRPr/>
            </a:pPr>
            <a:endParaRPr lang="en-US" sz="800" i="1" dirty="0">
              <a:latin typeface="Calibri" panose="020F0502020204030204" pitchFamily="34" charset="0"/>
              <a:cs typeface="Calibri" panose="020F0502020204030204" pitchFamily="34" charset="0"/>
            </a:endParaRPr>
          </a:p>
          <a:p>
            <a:pPr algn="just">
              <a:defRPr/>
            </a:pPr>
            <a:r>
              <a:rPr lang="en-US" sz="2400" i="1" dirty="0">
                <a:latin typeface="Calibri" panose="020F0502020204030204" pitchFamily="34" charset="0"/>
                <a:cs typeface="Calibri" panose="020F0502020204030204" pitchFamily="34" charset="0"/>
              </a:rPr>
              <a:t>Polymorphism is derived from 2 greek words: poly and morphs. The word "poly" means many and "morphs" means forms. So polymorphism means many forms</a:t>
            </a:r>
            <a:r>
              <a:rPr lang="en-US" sz="2400" i="1" dirty="0" smtClean="0">
                <a:latin typeface="Calibri" panose="020F0502020204030204" pitchFamily="34" charset="0"/>
                <a:cs typeface="Calibri" panose="020F0502020204030204" pitchFamily="34" charset="0"/>
              </a:rPr>
              <a:t>.</a:t>
            </a:r>
          </a:p>
          <a:p>
            <a:pPr algn="just">
              <a:defRPr/>
            </a:pPr>
            <a:endParaRPr lang="en-US" sz="800" i="1" dirty="0">
              <a:latin typeface="Calibri" panose="020F0502020204030204" pitchFamily="34" charset="0"/>
              <a:cs typeface="Calibri" panose="020F0502020204030204" pitchFamily="34" charset="0"/>
            </a:endParaRPr>
          </a:p>
          <a:p>
            <a:pPr algn="just">
              <a:defRPr/>
            </a:pPr>
            <a:r>
              <a:rPr lang="en-US" sz="2400" i="1" dirty="0">
                <a:latin typeface="Calibri" panose="020F0502020204030204" pitchFamily="34" charset="0"/>
                <a:cs typeface="Calibri" panose="020F0502020204030204" pitchFamily="34" charset="0"/>
              </a:rPr>
              <a:t>There are two types of polymorphism in java: compile time polymorphism and runtime polymorphism. </a:t>
            </a:r>
            <a:endParaRPr lang="en-US" sz="2400" i="1" dirty="0" smtClean="0">
              <a:latin typeface="Calibri" panose="020F0502020204030204" pitchFamily="34" charset="0"/>
              <a:cs typeface="Calibri" panose="020F0502020204030204" pitchFamily="34" charset="0"/>
            </a:endParaRPr>
          </a:p>
          <a:p>
            <a:pPr algn="just">
              <a:defRPr/>
            </a:pPr>
            <a:endParaRPr lang="en-US" sz="800" i="1" dirty="0">
              <a:latin typeface="Calibri" panose="020F0502020204030204" pitchFamily="34" charset="0"/>
              <a:cs typeface="Calibri" panose="020F0502020204030204" pitchFamily="34" charset="0"/>
            </a:endParaRPr>
          </a:p>
          <a:p>
            <a:pPr algn="just">
              <a:defRPr/>
            </a:pPr>
            <a:r>
              <a:rPr lang="en-US" sz="2400" i="1" dirty="0">
                <a:latin typeface="Calibri" panose="020F0502020204030204" pitchFamily="34" charset="0"/>
                <a:cs typeface="Calibri" panose="020F0502020204030204" pitchFamily="34" charset="0"/>
              </a:rPr>
              <a:t>We can perform polymorphism in java by method overloading and method overriding.</a:t>
            </a:r>
          </a:p>
          <a:p>
            <a:pPr marL="457200" indent="-457200" algn="just">
              <a:defRPr/>
            </a:pPr>
            <a:endParaRPr lang="en-US" sz="24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7732044"/>
      </p:ext>
    </p:extLst>
  </p:cSld>
  <p:clrMapOvr>
    <a:masterClrMapping/>
  </p:clrMapOvr>
  <p:transition>
    <p:spli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4294967295"/>
          </p:nvPr>
        </p:nvSpPr>
        <p:spPr>
          <a:xfrm>
            <a:off x="914400" y="820882"/>
            <a:ext cx="10169236" cy="5929313"/>
          </a:xfrm>
        </p:spPr>
        <p:txBody>
          <a:bodyPr>
            <a:noAutofit/>
          </a:bodyPr>
          <a:lstStyle/>
          <a:p>
            <a:pPr>
              <a:buFontTx/>
              <a:buNone/>
            </a:pPr>
            <a:endParaRPr lang="en-US" sz="2000" i="1" dirty="0">
              <a:solidFill>
                <a:schemeClr val="tx1"/>
              </a:solidFill>
              <a:latin typeface="Times New Roman" panose="02020603050405020304" pitchFamily="18" charset="0"/>
              <a:cs typeface="Times New Roman" panose="02020603050405020304" pitchFamily="18" charset="0"/>
            </a:endParaRPr>
          </a:p>
          <a:p>
            <a:pPr>
              <a:buFontTx/>
              <a:buNone/>
            </a:pPr>
            <a:r>
              <a:rPr lang="en-US" sz="2000" dirty="0">
                <a:solidFill>
                  <a:schemeClr val="tx1"/>
                </a:solidFill>
                <a:latin typeface="Times New Roman" panose="02020603050405020304" pitchFamily="18" charset="0"/>
                <a:cs typeface="Times New Roman" panose="02020603050405020304" pitchFamily="18" charset="0"/>
              </a:rPr>
              <a:t>4</a:t>
            </a:r>
            <a:r>
              <a:rPr lang="en-US" sz="2000" dirty="0" smtClean="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	Variable names conflicts can be resolved by interface name </a:t>
            </a:r>
            <a:r>
              <a:rPr lang="en-US" sz="2000" dirty="0" err="1">
                <a:solidFill>
                  <a:schemeClr val="tx1"/>
                </a:solidFill>
                <a:latin typeface="Times New Roman" panose="02020603050405020304" pitchFamily="18" charset="0"/>
                <a:cs typeface="Times New Roman" panose="02020603050405020304" pitchFamily="18" charset="0"/>
              </a:rPr>
              <a:t>e.g</a:t>
            </a:r>
            <a:r>
              <a:rPr lang="en-US" sz="2000" dirty="0">
                <a:solidFill>
                  <a:schemeClr val="tx1"/>
                </a:solidFill>
                <a:latin typeface="Times New Roman" panose="02020603050405020304" pitchFamily="18" charset="0"/>
                <a:cs typeface="Times New Roman" panose="02020603050405020304" pitchFamily="18" charset="0"/>
              </a:rPr>
              <a:t>:</a:t>
            </a:r>
          </a:p>
          <a:p>
            <a:pPr>
              <a:buFontTx/>
              <a:buNone/>
            </a:pPr>
            <a:endParaRPr lang="en-US" sz="2000" i="1" dirty="0">
              <a:solidFill>
                <a:schemeClr val="tx1"/>
              </a:solidFill>
              <a:latin typeface="Times New Roman" panose="02020603050405020304" pitchFamily="18" charset="0"/>
              <a:cs typeface="Times New Roman" panose="02020603050405020304" pitchFamily="18" charset="0"/>
            </a:endParaRPr>
          </a:p>
          <a:p>
            <a:pPr>
              <a:buFontTx/>
              <a:buNone/>
            </a:pPr>
            <a:r>
              <a:rPr lang="en-US" sz="2000" i="1" dirty="0">
                <a:solidFill>
                  <a:schemeClr val="tx1"/>
                </a:solidFill>
                <a:latin typeface="Times New Roman" panose="02020603050405020304" pitchFamily="18" charset="0"/>
                <a:cs typeface="Times New Roman" panose="02020603050405020304" pitchFamily="18" charset="0"/>
              </a:rPr>
              <a:t>	interface A { </a:t>
            </a:r>
            <a:r>
              <a:rPr lang="en-US" sz="2000" i="1" dirty="0" err="1">
                <a:solidFill>
                  <a:schemeClr val="tx1"/>
                </a:solidFill>
                <a:latin typeface="Times New Roman" panose="02020603050405020304" pitchFamily="18" charset="0"/>
                <a:cs typeface="Times New Roman" panose="02020603050405020304" pitchFamily="18" charset="0"/>
              </a:rPr>
              <a:t>int</a:t>
            </a:r>
            <a:r>
              <a:rPr lang="en-US" sz="2000" i="1" dirty="0">
                <a:solidFill>
                  <a:schemeClr val="tx1"/>
                </a:solidFill>
                <a:latin typeface="Times New Roman" panose="02020603050405020304" pitchFamily="18" charset="0"/>
                <a:cs typeface="Times New Roman" panose="02020603050405020304" pitchFamily="18" charset="0"/>
              </a:rPr>
              <a:t> x=10; } </a:t>
            </a:r>
          </a:p>
          <a:p>
            <a:pPr>
              <a:buFontTx/>
              <a:buNone/>
            </a:pPr>
            <a:r>
              <a:rPr lang="en-US" sz="2000" i="1" dirty="0">
                <a:solidFill>
                  <a:schemeClr val="tx1"/>
                </a:solidFill>
                <a:latin typeface="Times New Roman" panose="02020603050405020304" pitchFamily="18" charset="0"/>
                <a:cs typeface="Times New Roman" panose="02020603050405020304" pitchFamily="18" charset="0"/>
              </a:rPr>
              <a:t>	interface B { </a:t>
            </a:r>
            <a:r>
              <a:rPr lang="en-US" sz="2000" i="1" dirty="0" err="1">
                <a:solidFill>
                  <a:schemeClr val="tx1"/>
                </a:solidFill>
                <a:latin typeface="Times New Roman" panose="02020603050405020304" pitchFamily="18" charset="0"/>
                <a:cs typeface="Times New Roman" panose="02020603050405020304" pitchFamily="18" charset="0"/>
              </a:rPr>
              <a:t>int</a:t>
            </a:r>
            <a:r>
              <a:rPr lang="en-US" sz="2000" i="1" dirty="0">
                <a:solidFill>
                  <a:schemeClr val="tx1"/>
                </a:solidFill>
                <a:latin typeface="Times New Roman" panose="02020603050405020304" pitchFamily="18" charset="0"/>
                <a:cs typeface="Times New Roman" panose="02020603050405020304" pitchFamily="18" charset="0"/>
              </a:rPr>
              <a:t> x=100; } </a:t>
            </a:r>
          </a:p>
          <a:p>
            <a:pPr>
              <a:buFontTx/>
              <a:buNone/>
            </a:pPr>
            <a:r>
              <a:rPr lang="en-US" sz="2000" i="1" dirty="0">
                <a:solidFill>
                  <a:schemeClr val="tx1"/>
                </a:solidFill>
                <a:latin typeface="Times New Roman" panose="02020603050405020304" pitchFamily="18" charset="0"/>
                <a:cs typeface="Times New Roman" panose="02020603050405020304" pitchFamily="18" charset="0"/>
              </a:rPr>
              <a:t>	class Hello implements A,B { </a:t>
            </a:r>
          </a:p>
          <a:p>
            <a:pPr>
              <a:buFontTx/>
              <a:buNone/>
            </a:pPr>
            <a:r>
              <a:rPr lang="en-US" sz="2000" i="1" dirty="0">
                <a:solidFill>
                  <a:schemeClr val="tx1"/>
                </a:solidFill>
                <a:latin typeface="Times New Roman" panose="02020603050405020304" pitchFamily="18" charset="0"/>
                <a:cs typeface="Times New Roman" panose="02020603050405020304" pitchFamily="18" charset="0"/>
              </a:rPr>
              <a:t>	public static void Main(String args[]) { </a:t>
            </a:r>
          </a:p>
          <a:p>
            <a:pPr>
              <a:buFontTx/>
              <a:buNone/>
            </a:pP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System.out.println</a:t>
            </a:r>
            <a:r>
              <a:rPr lang="en-US" sz="2000" i="1" dirty="0">
                <a:solidFill>
                  <a:schemeClr val="tx1"/>
                </a:solidFill>
                <a:latin typeface="Times New Roman" panose="02020603050405020304" pitchFamily="18" charset="0"/>
                <a:cs typeface="Times New Roman" panose="02020603050405020304" pitchFamily="18" charset="0"/>
              </a:rPr>
              <a:t>(x);  	 // reference to x is ambiguous both variables are x. </a:t>
            </a:r>
          </a:p>
          <a:p>
            <a:pPr>
              <a:buFontTx/>
              <a:buNone/>
            </a:pP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System.out.println</a:t>
            </a:r>
            <a:r>
              <a:rPr lang="en-US" sz="2000" i="1" dirty="0">
                <a:solidFill>
                  <a:schemeClr val="tx1"/>
                </a:solidFill>
                <a:latin typeface="Times New Roman" panose="02020603050405020304" pitchFamily="18" charset="0"/>
                <a:cs typeface="Times New Roman" panose="02020603050405020304" pitchFamily="18" charset="0"/>
              </a:rPr>
              <a:t>(</a:t>
            </a:r>
            <a:r>
              <a:rPr lang="en-US" sz="2000" i="1" dirty="0" err="1">
                <a:solidFill>
                  <a:schemeClr val="tx1"/>
                </a:solidFill>
                <a:latin typeface="Times New Roman" panose="02020603050405020304" pitchFamily="18" charset="0"/>
                <a:cs typeface="Times New Roman" panose="02020603050405020304" pitchFamily="18" charset="0"/>
              </a:rPr>
              <a:t>A.x</a:t>
            </a:r>
            <a:r>
              <a:rPr lang="en-US" sz="2000" i="1" dirty="0">
                <a:solidFill>
                  <a:schemeClr val="tx1"/>
                </a:solidFill>
                <a:latin typeface="Times New Roman" panose="02020603050405020304" pitchFamily="18" charset="0"/>
                <a:cs typeface="Times New Roman" panose="02020603050405020304" pitchFamily="18" charset="0"/>
              </a:rPr>
              <a:t>); </a:t>
            </a:r>
          </a:p>
          <a:p>
            <a:pPr>
              <a:buFontTx/>
              <a:buNone/>
            </a:pP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System.out.println</a:t>
            </a:r>
            <a:r>
              <a:rPr lang="en-US" sz="2000" i="1" dirty="0">
                <a:solidFill>
                  <a:schemeClr val="tx1"/>
                </a:solidFill>
                <a:latin typeface="Times New Roman" panose="02020603050405020304" pitchFamily="18" charset="0"/>
                <a:cs typeface="Times New Roman" panose="02020603050405020304" pitchFamily="18" charset="0"/>
              </a:rPr>
              <a:t>(</a:t>
            </a:r>
            <a:r>
              <a:rPr lang="en-US" sz="2000" i="1" dirty="0" err="1">
                <a:solidFill>
                  <a:schemeClr val="tx1"/>
                </a:solidFill>
                <a:latin typeface="Times New Roman" panose="02020603050405020304" pitchFamily="18" charset="0"/>
                <a:cs typeface="Times New Roman" panose="02020603050405020304" pitchFamily="18" charset="0"/>
              </a:rPr>
              <a:t>B.x</a:t>
            </a:r>
            <a:r>
              <a:rPr lang="en-US" sz="2000" i="1" dirty="0">
                <a:solidFill>
                  <a:schemeClr val="tx1"/>
                </a:solidFill>
                <a:latin typeface="Times New Roman" panose="02020603050405020304" pitchFamily="18" charset="0"/>
                <a:cs typeface="Times New Roman" panose="02020603050405020304" pitchFamily="18" charset="0"/>
              </a:rPr>
              <a:t>); </a:t>
            </a:r>
          </a:p>
          <a:p>
            <a:pPr>
              <a:buFontTx/>
              <a:buNone/>
            </a:pPr>
            <a:r>
              <a:rPr lang="en-US" sz="2000" i="1" dirty="0">
                <a:solidFill>
                  <a:schemeClr val="tx1"/>
                </a:solidFill>
                <a:latin typeface="Times New Roman" panose="02020603050405020304" pitchFamily="18" charset="0"/>
                <a:cs typeface="Times New Roman" panose="02020603050405020304" pitchFamily="18" charset="0"/>
              </a:rPr>
              <a:t>	} </a:t>
            </a:r>
          </a:p>
          <a:p>
            <a:pPr>
              <a:buFontTx/>
              <a:buNone/>
            </a:pPr>
            <a:r>
              <a:rPr lang="en-US" sz="2000" i="1"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92042396"/>
      </p:ext>
    </p:extLst>
  </p:cSld>
  <p:clrMapOvr>
    <a:masterClrMapping/>
  </p:clrMapOvr>
  <p:transition>
    <p:spli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orizontal Scroll 7"/>
          <p:cNvSpPr/>
          <p:nvPr/>
        </p:nvSpPr>
        <p:spPr>
          <a:xfrm>
            <a:off x="2722418" y="2547938"/>
            <a:ext cx="6769100" cy="1981200"/>
          </a:xfrm>
          <a:prstGeom prst="horizontalScroll">
            <a:avLst>
              <a:gd name="adj" fmla="val 20803"/>
            </a:avLst>
          </a:prstGeom>
          <a:solidFill>
            <a:srgbClr val="006666"/>
          </a:solidFill>
          <a:ln w="12700" cap="flat" cmpd="sng" algn="ctr">
            <a:solidFill>
              <a:schemeClr val="tx2"/>
            </a:solidFill>
            <a:prstDash val="solid"/>
          </a:ln>
          <a:effectLst>
            <a:outerShdw blurRad="50800" dist="25000" dir="5400000" rotWithShape="0">
              <a:srgbClr val="000000">
                <a:alpha val="40000"/>
              </a:srgbClr>
            </a:outerShdw>
          </a:effectLst>
        </p:spPr>
        <p:txBody>
          <a:bodyPr anchor="ctr"/>
          <a:lstStyle/>
          <a:p>
            <a:pPr algn="ctr">
              <a:defRPr/>
            </a:pPr>
            <a:r>
              <a:rPr lang="en-US" sz="3600" b="1" kern="0" dirty="0">
                <a:solidFill>
                  <a:schemeClr val="bg1"/>
                </a:solidFill>
              </a:rPr>
              <a:t>Difference b/w abstract class vs Interface</a:t>
            </a:r>
          </a:p>
        </p:txBody>
      </p:sp>
    </p:spTree>
    <p:extLst>
      <p:ext uri="{BB962C8B-B14F-4D97-AF65-F5344CB8AC3E}">
        <p14:creationId xmlns:p14="http://schemas.microsoft.com/office/powerpoint/2010/main" val="2938600386"/>
      </p:ext>
    </p:extLst>
  </p:cSld>
  <p:clrMapOvr>
    <a:masterClrMapping/>
  </p:clrMapOvr>
  <p:transition>
    <p:spli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4294967295"/>
          </p:nvPr>
        </p:nvSpPr>
        <p:spPr>
          <a:xfrm>
            <a:off x="1191491" y="1196253"/>
            <a:ext cx="9809018" cy="5079855"/>
          </a:xfrm>
        </p:spPr>
        <p:txBody>
          <a:bodyPr>
            <a:normAutofit/>
          </a:bodyPr>
          <a:lstStyle/>
          <a:p>
            <a:pPr algn="just" eaLnBrk="1" hangingPunct="1">
              <a:buFontTx/>
              <a:buNone/>
            </a:pPr>
            <a:endParaRPr lang="en-US" sz="2000" dirty="0">
              <a:solidFill>
                <a:schemeClr val="tx1"/>
              </a:solidFill>
              <a:latin typeface="Times New Roman" panose="02020603050405020304" pitchFamily="18" charset="0"/>
              <a:cs typeface="Times New Roman" panose="02020603050405020304" pitchFamily="18" charset="0"/>
            </a:endParaRPr>
          </a:p>
          <a:p>
            <a:pPr algn="just" eaLnBrk="1" hangingPunct="1">
              <a:buFontTx/>
              <a:buNone/>
            </a:pPr>
            <a:r>
              <a:rPr lang="en-US" sz="2400" dirty="0">
                <a:solidFill>
                  <a:schemeClr val="tx1"/>
                </a:solidFill>
                <a:latin typeface="Calibri" panose="020F0502020204030204" pitchFamily="34" charset="0"/>
                <a:cs typeface="Calibri" panose="020F0502020204030204" pitchFamily="34" charset="0"/>
              </a:rPr>
              <a:t>1-	Abstract class can extend only one class or one abstract class at a time.</a:t>
            </a:r>
          </a:p>
          <a:p>
            <a:pPr algn="just" eaLnBrk="1" hangingPunct="1">
              <a:buFontTx/>
              <a:buNone/>
            </a:pPr>
            <a:r>
              <a:rPr lang="en-US" sz="2400" dirty="0">
                <a:solidFill>
                  <a:schemeClr val="tx1"/>
                </a:solidFill>
                <a:latin typeface="Calibri" panose="020F0502020204030204" pitchFamily="34" charset="0"/>
                <a:cs typeface="Calibri" panose="020F0502020204030204" pitchFamily="34" charset="0"/>
              </a:rPr>
              <a:t>	Interface can extend any number of interfaces at a time.</a:t>
            </a:r>
          </a:p>
          <a:p>
            <a:pPr algn="just" eaLnBrk="1" hangingPunct="1">
              <a:buFontTx/>
              <a:buNone/>
            </a:pPr>
            <a:endParaRPr lang="en-US" sz="2400" dirty="0">
              <a:solidFill>
                <a:schemeClr val="tx1"/>
              </a:solidFill>
              <a:latin typeface="Calibri" panose="020F0502020204030204" pitchFamily="34" charset="0"/>
              <a:cs typeface="Calibri" panose="020F0502020204030204" pitchFamily="34" charset="0"/>
            </a:endParaRPr>
          </a:p>
          <a:p>
            <a:pPr algn="just" eaLnBrk="1" hangingPunct="1">
              <a:buFontTx/>
              <a:buNone/>
            </a:pPr>
            <a:r>
              <a:rPr lang="en-US" sz="2400" dirty="0">
                <a:solidFill>
                  <a:schemeClr val="tx1"/>
                </a:solidFill>
                <a:latin typeface="Calibri" panose="020F0502020204030204" pitchFamily="34" charset="0"/>
                <a:cs typeface="Calibri" panose="020F0502020204030204" pitchFamily="34" charset="0"/>
              </a:rPr>
              <a:t>2-	Abstract  class  can extend from a class or from an abstract class.</a:t>
            </a:r>
          </a:p>
          <a:p>
            <a:pPr algn="just" eaLnBrk="1" hangingPunct="1">
              <a:buFontTx/>
              <a:buNone/>
            </a:pPr>
            <a:r>
              <a:rPr lang="en-US" sz="2400" dirty="0">
                <a:solidFill>
                  <a:schemeClr val="tx1"/>
                </a:solidFill>
                <a:latin typeface="Calibri" panose="020F0502020204030204" pitchFamily="34" charset="0"/>
                <a:cs typeface="Calibri" panose="020F0502020204030204" pitchFamily="34" charset="0"/>
              </a:rPr>
              <a:t>	 Interface can extend only from an interface.</a:t>
            </a:r>
          </a:p>
          <a:p>
            <a:pPr algn="just" eaLnBrk="1" hangingPunct="1">
              <a:buFontTx/>
              <a:buNone/>
            </a:pPr>
            <a:endParaRPr lang="en-US" sz="2400" dirty="0">
              <a:solidFill>
                <a:schemeClr val="tx1"/>
              </a:solidFill>
              <a:latin typeface="Calibri" panose="020F0502020204030204" pitchFamily="34" charset="0"/>
              <a:cs typeface="Calibri" panose="020F0502020204030204" pitchFamily="34" charset="0"/>
            </a:endParaRPr>
          </a:p>
          <a:p>
            <a:pPr algn="just" eaLnBrk="1" hangingPunct="1">
              <a:buFontTx/>
              <a:buNone/>
            </a:pPr>
            <a:r>
              <a:rPr lang="en-US" sz="2400" dirty="0">
                <a:solidFill>
                  <a:schemeClr val="tx1"/>
                </a:solidFill>
                <a:latin typeface="Calibri" panose="020F0502020204030204" pitchFamily="34" charset="0"/>
                <a:cs typeface="Calibri" panose="020F0502020204030204" pitchFamily="34" charset="0"/>
              </a:rPr>
              <a:t>3-	Abstract  class  can  have  both  abstract and concrete methods.</a:t>
            </a:r>
          </a:p>
          <a:p>
            <a:pPr algn="just" eaLnBrk="1" hangingPunct="1">
              <a:buFontTx/>
              <a:buNone/>
            </a:pPr>
            <a:r>
              <a:rPr lang="en-US" sz="2400" dirty="0">
                <a:solidFill>
                  <a:schemeClr val="tx1"/>
                </a:solidFill>
                <a:latin typeface="Calibri" panose="020F0502020204030204" pitchFamily="34" charset="0"/>
                <a:cs typeface="Calibri" panose="020F0502020204030204" pitchFamily="34" charset="0"/>
              </a:rPr>
              <a:t>	Interface can  have only abstract methods.</a:t>
            </a:r>
          </a:p>
        </p:txBody>
      </p:sp>
    </p:spTree>
    <p:extLst>
      <p:ext uri="{BB962C8B-B14F-4D97-AF65-F5344CB8AC3E}">
        <p14:creationId xmlns:p14="http://schemas.microsoft.com/office/powerpoint/2010/main" val="2137351512"/>
      </p:ext>
    </p:extLst>
  </p:cSld>
  <p:clrMapOvr>
    <a:masterClrMapping/>
  </p:clrMapOvr>
  <p:transition>
    <p:spli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4294967295"/>
          </p:nvPr>
        </p:nvSpPr>
        <p:spPr>
          <a:xfrm>
            <a:off x="1136073" y="1088881"/>
            <a:ext cx="9989127" cy="5162550"/>
          </a:xfrm>
        </p:spPr>
        <p:txBody>
          <a:bodyPr>
            <a:normAutofit/>
          </a:bodyPr>
          <a:lstStyle/>
          <a:p>
            <a:pPr algn="just" eaLnBrk="1" hangingPunct="1">
              <a:buFontTx/>
              <a:buNone/>
            </a:pPr>
            <a:endParaRPr lang="en-US" sz="2400" dirty="0">
              <a:solidFill>
                <a:schemeClr val="tx1"/>
              </a:solidFill>
              <a:latin typeface="Calibri" panose="020F0502020204030204" pitchFamily="34" charset="0"/>
              <a:cs typeface="Calibri" panose="020F0502020204030204" pitchFamily="34" charset="0"/>
            </a:endParaRPr>
          </a:p>
          <a:p>
            <a:pPr algn="just" eaLnBrk="1" hangingPunct="1">
              <a:buFontTx/>
              <a:buNone/>
            </a:pPr>
            <a:r>
              <a:rPr lang="en-US" sz="2400" dirty="0">
                <a:solidFill>
                  <a:schemeClr val="tx1"/>
                </a:solidFill>
                <a:latin typeface="Calibri" panose="020F0502020204030204" pitchFamily="34" charset="0"/>
                <a:cs typeface="Calibri" panose="020F0502020204030204" pitchFamily="34" charset="0"/>
              </a:rPr>
              <a:t>4-	 A class can extend only one abstract class. </a:t>
            </a:r>
          </a:p>
          <a:p>
            <a:pPr algn="just" eaLnBrk="1" hangingPunct="1">
              <a:buFontTx/>
              <a:buNone/>
            </a:pPr>
            <a:r>
              <a:rPr lang="en-US" sz="2400" dirty="0">
                <a:solidFill>
                  <a:schemeClr val="tx1"/>
                </a:solidFill>
                <a:latin typeface="Calibri" panose="020F0502020204030204" pitchFamily="34" charset="0"/>
                <a:cs typeface="Calibri" panose="020F0502020204030204" pitchFamily="34" charset="0"/>
              </a:rPr>
              <a:t>	 A class can implement any number of interfaces.</a:t>
            </a:r>
          </a:p>
          <a:p>
            <a:pPr algn="just" eaLnBrk="1" hangingPunct="1">
              <a:buFontTx/>
              <a:buNone/>
            </a:pPr>
            <a:endParaRPr lang="en-US" sz="2400" dirty="0">
              <a:solidFill>
                <a:schemeClr val="tx1"/>
              </a:solidFill>
              <a:latin typeface="Calibri" panose="020F0502020204030204" pitchFamily="34" charset="0"/>
              <a:cs typeface="Calibri" panose="020F0502020204030204" pitchFamily="34" charset="0"/>
            </a:endParaRPr>
          </a:p>
          <a:p>
            <a:pPr algn="just" eaLnBrk="1" hangingPunct="1">
              <a:buFontTx/>
              <a:buNone/>
            </a:pPr>
            <a:r>
              <a:rPr lang="en-US" sz="2400" dirty="0">
                <a:solidFill>
                  <a:schemeClr val="tx1"/>
                </a:solidFill>
                <a:latin typeface="Calibri" panose="020F0502020204030204" pitchFamily="34" charset="0"/>
                <a:cs typeface="Calibri" panose="020F0502020204030204" pitchFamily="34" charset="0"/>
              </a:rPr>
              <a:t>5-	 In abstract class keyword ‘abstract’ is mandatory to declare a method as an abstract </a:t>
            </a:r>
          </a:p>
          <a:p>
            <a:pPr algn="just" eaLnBrk="1" hangingPunct="1">
              <a:buFontTx/>
              <a:buNone/>
            </a:pPr>
            <a:r>
              <a:rPr lang="en-US" sz="2400" dirty="0">
                <a:solidFill>
                  <a:schemeClr val="tx1"/>
                </a:solidFill>
                <a:latin typeface="Calibri" panose="020F0502020204030204" pitchFamily="34" charset="0"/>
                <a:cs typeface="Calibri" panose="020F0502020204030204" pitchFamily="34" charset="0"/>
              </a:rPr>
              <a:t>	In an interface keyword ‘abstract’ is optional to declare a method as an abstract.</a:t>
            </a:r>
          </a:p>
          <a:p>
            <a:pPr algn="just" eaLnBrk="1" hangingPunct="1">
              <a:buFontTx/>
              <a:buNone/>
            </a:pPr>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96487804"/>
      </p:ext>
    </p:extLst>
  </p:cSld>
  <p:clrMapOvr>
    <a:masterClrMapping/>
  </p:clrMapOvr>
  <p:transition>
    <p:spli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6406" y="1351536"/>
            <a:ext cx="8120699" cy="4371425"/>
          </a:xfrm>
          <a:prstGeom prst="rect">
            <a:avLst/>
          </a:prstGeom>
        </p:spPr>
      </p:pic>
    </p:spTree>
    <p:extLst>
      <p:ext uri="{BB962C8B-B14F-4D97-AF65-F5344CB8AC3E}">
        <p14:creationId xmlns:p14="http://schemas.microsoft.com/office/powerpoint/2010/main" val="1144647554"/>
      </p:ext>
    </p:extLst>
  </p:cSld>
  <p:clrMapOvr>
    <a:masterClrMapping/>
  </p:clrMapOvr>
  <p:transition>
    <p:spli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01002" y="2347415"/>
            <a:ext cx="10577016" cy="1883391"/>
          </a:xfrm>
        </p:spPr>
        <p:txBody>
          <a:bodyPr>
            <a:normAutofit/>
          </a:bodyPr>
          <a:lstStyle/>
          <a:p>
            <a:pPr marL="0" indent="0" algn="ctr">
              <a:buNone/>
            </a:pPr>
            <a:endParaRPr lang="en-US" sz="3600" dirty="0" smtClean="0"/>
          </a:p>
          <a:p>
            <a:pPr marL="0" indent="0" algn="ctr">
              <a:buNone/>
            </a:pPr>
            <a:r>
              <a:rPr lang="en-US" sz="3600" b="1" dirty="0" smtClean="0"/>
              <a:t>Lets Code!</a:t>
            </a:r>
            <a:endParaRPr lang="en-US" sz="3600" b="1" dirty="0"/>
          </a:p>
        </p:txBody>
      </p:sp>
    </p:spTree>
    <p:extLst>
      <p:ext uri="{BB962C8B-B14F-4D97-AF65-F5344CB8AC3E}">
        <p14:creationId xmlns:p14="http://schemas.microsoft.com/office/powerpoint/2010/main" val="34164449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801856"/>
            <a:ext cx="10515600" cy="740343"/>
          </a:xfrm>
        </p:spPr>
        <p:txBody>
          <a:bodyPr>
            <a:normAutofit/>
          </a:bodyPr>
          <a:lstStyle/>
          <a:p>
            <a:pPr algn="ctr"/>
            <a:r>
              <a:rPr lang="en-US" sz="4000" dirty="0" smtClean="0"/>
              <a:t> </a:t>
            </a:r>
            <a:endParaRPr lang="en-US" sz="4000" dirty="0"/>
          </a:p>
        </p:txBody>
      </p:sp>
      <p:sp>
        <p:nvSpPr>
          <p:cNvPr id="3" name="Content Placeholder 2"/>
          <p:cNvSpPr>
            <a:spLocks noGrp="1"/>
          </p:cNvSpPr>
          <p:nvPr>
            <p:ph idx="1"/>
          </p:nvPr>
        </p:nvSpPr>
        <p:spPr>
          <a:xfrm>
            <a:off x="2792130" y="2947916"/>
            <a:ext cx="6911428" cy="1897040"/>
          </a:xfrm>
        </p:spPr>
        <p:txBody>
          <a:bodyPr>
            <a:normAutofit/>
          </a:bodyPr>
          <a:lstStyle/>
          <a:p>
            <a:pPr marL="0" indent="0" algn="ctr">
              <a:buNone/>
            </a:pPr>
            <a:r>
              <a:rPr lang="en-US" sz="4400" b="1" dirty="0" smtClean="0"/>
              <a:t>HAVE </a:t>
            </a:r>
            <a:r>
              <a:rPr lang="en-US" sz="4400" b="1" smtClean="0"/>
              <a:t>A GOOD </a:t>
            </a:r>
            <a:r>
              <a:rPr lang="en-US" sz="4400" b="1" dirty="0" smtClean="0"/>
              <a:t>DAY</a:t>
            </a:r>
            <a:r>
              <a:rPr lang="en-US" sz="4400" b="1" dirty="0"/>
              <a:t>!</a:t>
            </a:r>
          </a:p>
        </p:txBody>
      </p:sp>
    </p:spTree>
    <p:extLst>
      <p:ext uri="{BB962C8B-B14F-4D97-AF65-F5344CB8AC3E}">
        <p14:creationId xmlns:p14="http://schemas.microsoft.com/office/powerpoint/2010/main" val="3164143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ubtitle 2"/>
          <p:cNvSpPr>
            <a:spLocks noGrp="1"/>
          </p:cNvSpPr>
          <p:nvPr>
            <p:ph idx="1"/>
          </p:nvPr>
        </p:nvSpPr>
        <p:spPr>
          <a:xfrm>
            <a:off x="927898" y="2119537"/>
            <a:ext cx="10391266" cy="4308971"/>
          </a:xfrm>
        </p:spPr>
        <p:txBody>
          <a:bodyPr>
            <a:noAutofit/>
          </a:bodyPr>
          <a:lstStyle/>
          <a:p>
            <a:pPr marL="0" indent="0" algn="just">
              <a:buNone/>
              <a:defRPr/>
            </a:pPr>
            <a:endParaRPr lang="en-US" sz="2400" b="1" i="1" dirty="0">
              <a:latin typeface="Calibri" panose="020F0502020204030204" pitchFamily="34" charset="0"/>
              <a:cs typeface="Calibri" panose="020F0502020204030204" pitchFamily="34" charset="0"/>
            </a:endParaRPr>
          </a:p>
          <a:p>
            <a:pPr algn="just">
              <a:defRPr/>
            </a:pPr>
            <a:r>
              <a:rPr lang="en-US" sz="2400" b="1" i="1" dirty="0">
                <a:latin typeface="Calibri" panose="020F0502020204030204" pitchFamily="34" charset="0"/>
                <a:cs typeface="Calibri" panose="020F0502020204030204" pitchFamily="34" charset="0"/>
              </a:rPr>
              <a:t>Runtime polymorphism </a:t>
            </a:r>
            <a:r>
              <a:rPr lang="en-US" sz="2400" i="1" dirty="0">
                <a:latin typeface="Calibri" panose="020F0502020204030204" pitchFamily="34" charset="0"/>
                <a:cs typeface="Calibri" panose="020F0502020204030204" pitchFamily="34" charset="0"/>
              </a:rPr>
              <a:t>is a process in which a call to an overridden method is resolved at runtime rather than compile-time.</a:t>
            </a:r>
          </a:p>
          <a:p>
            <a:pPr algn="just">
              <a:defRPr/>
            </a:pPr>
            <a:endParaRPr lang="en-US" sz="2400" i="1" dirty="0">
              <a:latin typeface="Calibri" panose="020F0502020204030204" pitchFamily="34" charset="0"/>
              <a:cs typeface="Calibri" panose="020F0502020204030204" pitchFamily="34" charset="0"/>
            </a:endParaRPr>
          </a:p>
          <a:p>
            <a:pPr algn="just">
              <a:defRPr/>
            </a:pPr>
            <a:r>
              <a:rPr lang="en-US" sz="2400" i="1" dirty="0">
                <a:latin typeface="Calibri" panose="020F0502020204030204" pitchFamily="34" charset="0"/>
                <a:cs typeface="Calibri" panose="020F0502020204030204" pitchFamily="34" charset="0"/>
              </a:rPr>
              <a:t>In this process, an overridden method is called through the reference variable of a super class. </a:t>
            </a:r>
          </a:p>
          <a:p>
            <a:pPr algn="just">
              <a:defRPr/>
            </a:pPr>
            <a:endParaRPr lang="en-US" sz="2400" i="1" dirty="0">
              <a:latin typeface="Calibri" panose="020F0502020204030204" pitchFamily="34" charset="0"/>
              <a:cs typeface="Calibri" panose="020F0502020204030204" pitchFamily="34" charset="0"/>
            </a:endParaRPr>
          </a:p>
          <a:p>
            <a:pPr algn="just">
              <a:defRPr/>
            </a:pPr>
            <a:r>
              <a:rPr lang="en-US" sz="2400" i="1" dirty="0">
                <a:latin typeface="Calibri" panose="020F0502020204030204" pitchFamily="34" charset="0"/>
                <a:cs typeface="Calibri" panose="020F0502020204030204" pitchFamily="34" charset="0"/>
              </a:rPr>
              <a:t>The determination of the method to be called is based on the object being referred to by the reference variable.</a:t>
            </a:r>
          </a:p>
          <a:p>
            <a:pPr marL="457200" indent="-457200" algn="just">
              <a:defRPr/>
            </a:pPr>
            <a:endParaRPr lang="en-US" sz="2400" i="1" dirty="0">
              <a:latin typeface="Calibri" panose="020F0502020204030204" pitchFamily="34" charset="0"/>
              <a:cs typeface="Calibri" panose="020F0502020204030204" pitchFamily="34" charset="0"/>
            </a:endParaRPr>
          </a:p>
        </p:txBody>
      </p:sp>
      <p:sp>
        <p:nvSpPr>
          <p:cNvPr id="3" name="Title 1"/>
          <p:cNvSpPr>
            <a:spLocks noGrp="1"/>
          </p:cNvSpPr>
          <p:nvPr>
            <p:ph type="title"/>
          </p:nvPr>
        </p:nvSpPr>
        <p:spPr>
          <a:xfrm>
            <a:off x="927898" y="733293"/>
            <a:ext cx="8911687" cy="836200"/>
          </a:xfrm>
        </p:spPr>
        <p:txBody>
          <a:bodyPr/>
          <a:lstStyle/>
          <a:p>
            <a:r>
              <a:rPr lang="en-US" b="1" i="1" dirty="0"/>
              <a:t>Polymorphism</a:t>
            </a:r>
            <a:endParaRPr lang="en-US" dirty="0"/>
          </a:p>
        </p:txBody>
      </p:sp>
    </p:spTree>
    <p:extLst>
      <p:ext uri="{BB962C8B-B14F-4D97-AF65-F5344CB8AC3E}">
        <p14:creationId xmlns:p14="http://schemas.microsoft.com/office/powerpoint/2010/main" val="314924107"/>
      </p:ext>
    </p:extLst>
  </p:cSld>
  <p:clrMapOvr>
    <a:masterClrMapping/>
  </p:clrMapOvr>
  <p:transition>
    <p:spli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ubtitle 2"/>
          <p:cNvSpPr>
            <a:spLocks noGrp="1"/>
          </p:cNvSpPr>
          <p:nvPr>
            <p:ph type="subTitle" idx="4294967295"/>
          </p:nvPr>
        </p:nvSpPr>
        <p:spPr>
          <a:xfrm>
            <a:off x="429491" y="678976"/>
            <a:ext cx="6100763" cy="5971205"/>
          </a:xfrm>
        </p:spPr>
        <p:txBody>
          <a:bodyPr>
            <a:normAutofit fontScale="92500" lnSpcReduction="20000"/>
          </a:bodyPr>
          <a:lstStyle/>
          <a:p>
            <a:pPr marL="0" indent="0">
              <a:buNone/>
              <a:defRPr/>
            </a:pPr>
            <a:endParaRPr lang="en-US" sz="2000" i="1" dirty="0"/>
          </a:p>
          <a:p>
            <a:pPr marL="0" indent="0" algn="l">
              <a:buNone/>
              <a:defRPr/>
            </a:pPr>
            <a:r>
              <a:rPr lang="en-US" sz="2000" b="1" dirty="0"/>
              <a:t>class</a:t>
            </a:r>
            <a:r>
              <a:rPr lang="en-US" sz="2000" dirty="0"/>
              <a:t> Animal{  </a:t>
            </a:r>
          </a:p>
          <a:p>
            <a:pPr marL="0" indent="0" algn="l">
              <a:buNone/>
              <a:defRPr/>
            </a:pPr>
            <a:r>
              <a:rPr lang="en-US" sz="2000" b="1" dirty="0"/>
              <a:t>void</a:t>
            </a:r>
            <a:r>
              <a:rPr lang="en-US" sz="2000" dirty="0"/>
              <a:t> eat() {System.out.println("eating...");}  </a:t>
            </a:r>
          </a:p>
          <a:p>
            <a:pPr marL="0" indent="0" algn="l">
              <a:buNone/>
              <a:defRPr/>
            </a:pPr>
            <a:r>
              <a:rPr lang="en-US" sz="2000" dirty="0"/>
              <a:t>}  </a:t>
            </a:r>
          </a:p>
          <a:p>
            <a:pPr marL="0" indent="0" algn="l">
              <a:buNone/>
              <a:defRPr/>
            </a:pPr>
            <a:r>
              <a:rPr lang="en-US" sz="2000" b="1" dirty="0"/>
              <a:t>class</a:t>
            </a:r>
            <a:r>
              <a:rPr lang="en-US" sz="2000" dirty="0"/>
              <a:t> Dog </a:t>
            </a:r>
            <a:r>
              <a:rPr lang="en-US" sz="2000" b="1" dirty="0"/>
              <a:t>extends</a:t>
            </a:r>
            <a:r>
              <a:rPr lang="en-US" sz="2000" dirty="0"/>
              <a:t> Animal{  </a:t>
            </a:r>
          </a:p>
          <a:p>
            <a:pPr marL="0" indent="0" algn="l">
              <a:buNone/>
              <a:defRPr/>
            </a:pPr>
            <a:r>
              <a:rPr lang="en-US" sz="2000" b="1" dirty="0"/>
              <a:t>void</a:t>
            </a:r>
            <a:r>
              <a:rPr lang="en-US" sz="2000" dirty="0"/>
              <a:t> eat() {System.out.println("eating bread...");}  </a:t>
            </a:r>
          </a:p>
          <a:p>
            <a:pPr marL="0" indent="0" algn="l">
              <a:buNone/>
              <a:defRPr/>
            </a:pPr>
            <a:r>
              <a:rPr lang="en-US" sz="2000" dirty="0"/>
              <a:t>}  </a:t>
            </a:r>
          </a:p>
          <a:p>
            <a:pPr marL="0" indent="0" algn="l">
              <a:buNone/>
              <a:defRPr/>
            </a:pPr>
            <a:r>
              <a:rPr lang="en-US" sz="2000" b="1" dirty="0"/>
              <a:t>class</a:t>
            </a:r>
            <a:r>
              <a:rPr lang="en-US" sz="2000" dirty="0"/>
              <a:t> Cat </a:t>
            </a:r>
            <a:r>
              <a:rPr lang="en-US" sz="2000" b="1" dirty="0"/>
              <a:t>extends</a:t>
            </a:r>
            <a:r>
              <a:rPr lang="en-US" sz="2000" dirty="0"/>
              <a:t> Animal{  </a:t>
            </a:r>
          </a:p>
          <a:p>
            <a:pPr marL="0" indent="0" algn="l">
              <a:buNone/>
              <a:defRPr/>
            </a:pPr>
            <a:r>
              <a:rPr lang="en-US" sz="2000" b="1" dirty="0"/>
              <a:t>void</a:t>
            </a:r>
            <a:r>
              <a:rPr lang="en-US" sz="2000" dirty="0"/>
              <a:t> eat() {System.out.println("eating rat...");}  </a:t>
            </a:r>
          </a:p>
          <a:p>
            <a:pPr marL="0" indent="0" algn="l">
              <a:buNone/>
              <a:defRPr/>
            </a:pPr>
            <a:r>
              <a:rPr lang="en-US" sz="2000" dirty="0"/>
              <a:t>}  </a:t>
            </a:r>
          </a:p>
          <a:p>
            <a:pPr marL="0" indent="0" algn="l">
              <a:buNone/>
              <a:defRPr/>
            </a:pPr>
            <a:r>
              <a:rPr lang="en-US" sz="2000" b="1" dirty="0"/>
              <a:t>class</a:t>
            </a:r>
            <a:r>
              <a:rPr lang="en-US" sz="2000" dirty="0"/>
              <a:t> Lion </a:t>
            </a:r>
            <a:r>
              <a:rPr lang="en-US" sz="2000" b="1" dirty="0"/>
              <a:t>extends</a:t>
            </a:r>
            <a:r>
              <a:rPr lang="en-US" sz="2000" dirty="0"/>
              <a:t> Animal{  </a:t>
            </a:r>
          </a:p>
          <a:p>
            <a:pPr marL="0" indent="0" algn="l">
              <a:buNone/>
              <a:defRPr/>
            </a:pPr>
            <a:r>
              <a:rPr lang="en-US" sz="2000" b="1" dirty="0"/>
              <a:t>void</a:t>
            </a:r>
            <a:r>
              <a:rPr lang="en-US" sz="2000" dirty="0"/>
              <a:t> eat() {System.out.println("eating meat...");}  </a:t>
            </a:r>
          </a:p>
          <a:p>
            <a:pPr marL="0" indent="0" algn="l">
              <a:buNone/>
              <a:defRPr/>
            </a:pPr>
            <a:r>
              <a:rPr lang="en-US" sz="2000" dirty="0"/>
              <a:t>}  </a:t>
            </a:r>
          </a:p>
          <a:p>
            <a:pPr marL="0" indent="0">
              <a:buNone/>
              <a:defRPr/>
            </a:pPr>
            <a:endParaRPr lang="en-US" sz="2000" i="1" dirty="0"/>
          </a:p>
          <a:p>
            <a:pPr marL="0" indent="0">
              <a:buNone/>
              <a:defRPr/>
            </a:pPr>
            <a:r>
              <a:rPr lang="en-US" sz="2000" i="1" dirty="0"/>
              <a:t>Output:</a:t>
            </a:r>
          </a:p>
          <a:p>
            <a:pPr marL="0" indent="0">
              <a:buNone/>
              <a:defRPr/>
            </a:pPr>
            <a:r>
              <a:rPr lang="en-US" sz="2000" dirty="0"/>
              <a:t>eating bread... eating rat... eating meat...</a:t>
            </a:r>
            <a:endParaRPr lang="en-US" sz="2000" i="1" dirty="0"/>
          </a:p>
        </p:txBody>
      </p:sp>
      <p:sp>
        <p:nvSpPr>
          <p:cNvPr id="4" name="Rectangle 3"/>
          <p:cNvSpPr/>
          <p:nvPr/>
        </p:nvSpPr>
        <p:spPr>
          <a:xfrm>
            <a:off x="7273637" y="1039195"/>
            <a:ext cx="4113352" cy="4500563"/>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en-US" b="1" i="1" dirty="0"/>
              <a:t>class</a:t>
            </a:r>
            <a:r>
              <a:rPr lang="en-US" i="1" dirty="0"/>
              <a:t> </a:t>
            </a:r>
            <a:r>
              <a:rPr lang="en-US" i="1" dirty="0" err="1" smtClean="0"/>
              <a:t>TestPolymorphism</a:t>
            </a:r>
            <a:r>
              <a:rPr lang="en-US" i="1" dirty="0" smtClean="0"/>
              <a:t> {</a:t>
            </a:r>
            <a:r>
              <a:rPr lang="en-US" i="1" dirty="0"/>
              <a:t>  </a:t>
            </a:r>
          </a:p>
          <a:p>
            <a:pPr>
              <a:defRPr/>
            </a:pPr>
            <a:r>
              <a:rPr lang="en-US" b="1" i="1" dirty="0"/>
              <a:t>public</a:t>
            </a:r>
            <a:r>
              <a:rPr lang="en-US" i="1" dirty="0"/>
              <a:t> </a:t>
            </a:r>
            <a:r>
              <a:rPr lang="en-US" b="1" i="1" dirty="0"/>
              <a:t>static</a:t>
            </a:r>
            <a:r>
              <a:rPr lang="en-US" i="1" dirty="0"/>
              <a:t> </a:t>
            </a:r>
            <a:r>
              <a:rPr lang="en-US" b="1" i="1" dirty="0"/>
              <a:t>void</a:t>
            </a:r>
            <a:r>
              <a:rPr lang="en-US" i="1" dirty="0"/>
              <a:t> main(String[] args)</a:t>
            </a:r>
          </a:p>
          <a:p>
            <a:pPr>
              <a:defRPr/>
            </a:pPr>
            <a:r>
              <a:rPr lang="en-US" i="1" dirty="0"/>
              <a:t> </a:t>
            </a:r>
            <a:r>
              <a:rPr lang="en-US" i="1" dirty="0" smtClean="0"/>
              <a:t>   {</a:t>
            </a:r>
            <a:r>
              <a:rPr lang="en-US" i="1" dirty="0"/>
              <a:t>  </a:t>
            </a:r>
          </a:p>
          <a:p>
            <a:pPr lvl="1">
              <a:defRPr/>
            </a:pPr>
            <a:r>
              <a:rPr lang="en-US" i="1" dirty="0"/>
              <a:t>Animal a;  </a:t>
            </a:r>
          </a:p>
          <a:p>
            <a:pPr lvl="1">
              <a:defRPr/>
            </a:pPr>
            <a:r>
              <a:rPr lang="en-US" i="1" dirty="0"/>
              <a:t>a=</a:t>
            </a:r>
            <a:r>
              <a:rPr lang="en-US" b="1" i="1" dirty="0"/>
              <a:t>new</a:t>
            </a:r>
            <a:r>
              <a:rPr lang="en-US" i="1" dirty="0"/>
              <a:t> Dog();  </a:t>
            </a:r>
          </a:p>
          <a:p>
            <a:pPr lvl="1">
              <a:defRPr/>
            </a:pPr>
            <a:r>
              <a:rPr lang="en-US" i="1" dirty="0"/>
              <a:t>a.eat();  </a:t>
            </a:r>
          </a:p>
          <a:p>
            <a:pPr lvl="1">
              <a:defRPr/>
            </a:pPr>
            <a:r>
              <a:rPr lang="en-US" i="1" dirty="0"/>
              <a:t>a=</a:t>
            </a:r>
            <a:r>
              <a:rPr lang="en-US" b="1" i="1" dirty="0"/>
              <a:t>new</a:t>
            </a:r>
            <a:r>
              <a:rPr lang="en-US" i="1" dirty="0"/>
              <a:t> Cat();  </a:t>
            </a:r>
          </a:p>
          <a:p>
            <a:pPr lvl="1">
              <a:defRPr/>
            </a:pPr>
            <a:r>
              <a:rPr lang="en-US" i="1" dirty="0"/>
              <a:t>a.eat();  </a:t>
            </a:r>
          </a:p>
          <a:p>
            <a:pPr lvl="1">
              <a:defRPr/>
            </a:pPr>
            <a:r>
              <a:rPr lang="en-US" i="1" dirty="0"/>
              <a:t>a=</a:t>
            </a:r>
            <a:r>
              <a:rPr lang="en-US" b="1" i="1" dirty="0"/>
              <a:t>new</a:t>
            </a:r>
            <a:r>
              <a:rPr lang="en-US" i="1" dirty="0"/>
              <a:t> Lion();  </a:t>
            </a:r>
          </a:p>
          <a:p>
            <a:pPr lvl="1">
              <a:defRPr/>
            </a:pPr>
            <a:r>
              <a:rPr lang="en-US" i="1" dirty="0"/>
              <a:t>a.eat();  </a:t>
            </a:r>
          </a:p>
          <a:p>
            <a:pPr lvl="1">
              <a:defRPr/>
            </a:pPr>
            <a:r>
              <a:rPr lang="en-US" i="1" dirty="0" smtClean="0"/>
              <a:t> </a:t>
            </a:r>
            <a:r>
              <a:rPr lang="en-US" i="1" dirty="0"/>
              <a:t>}</a:t>
            </a:r>
          </a:p>
          <a:p>
            <a:pPr>
              <a:defRPr/>
            </a:pPr>
            <a:r>
              <a:rPr lang="en-US" i="1" dirty="0"/>
              <a:t>}  </a:t>
            </a:r>
          </a:p>
          <a:p>
            <a:pPr algn="ctr">
              <a:defRPr/>
            </a:pPr>
            <a:endParaRPr lang="en-US" i="1" dirty="0"/>
          </a:p>
        </p:txBody>
      </p:sp>
    </p:spTree>
    <p:extLst>
      <p:ext uri="{BB962C8B-B14F-4D97-AF65-F5344CB8AC3E}">
        <p14:creationId xmlns:p14="http://schemas.microsoft.com/office/powerpoint/2010/main" val="140275777"/>
      </p:ext>
    </p:extLst>
  </p:cSld>
  <p:clrMapOvr>
    <a:masterClrMapping/>
  </p:clrMapOvr>
  <p:transition>
    <p:spli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669" y="682217"/>
            <a:ext cx="8911687" cy="945383"/>
          </a:xfrm>
        </p:spPr>
        <p:txBody>
          <a:bodyPr>
            <a:normAutofit/>
          </a:bodyPr>
          <a:lstStyle/>
          <a:p>
            <a:r>
              <a:rPr lang="en-US" i="1" dirty="0" smtClean="0"/>
              <a:t>Static and Dynamic Binding</a:t>
            </a:r>
            <a:endParaRPr lang="en-US" dirty="0"/>
          </a:p>
        </p:txBody>
      </p:sp>
      <p:sp>
        <p:nvSpPr>
          <p:cNvPr id="25602" name="Subtitle 2"/>
          <p:cNvSpPr>
            <a:spLocks noGrp="1"/>
          </p:cNvSpPr>
          <p:nvPr>
            <p:ph idx="1"/>
          </p:nvPr>
        </p:nvSpPr>
        <p:spPr>
          <a:xfrm>
            <a:off x="1177636" y="2168340"/>
            <a:ext cx="10183091" cy="3913805"/>
          </a:xfrm>
        </p:spPr>
        <p:txBody>
          <a:bodyPr>
            <a:noAutofit/>
          </a:bodyPr>
          <a:lstStyle/>
          <a:p>
            <a:pPr marL="0" indent="0" algn="just">
              <a:buNone/>
            </a:pPr>
            <a:endParaRPr lang="en-US" sz="2000" i="1" dirty="0">
              <a:latin typeface="Times New Roman" panose="02020603050405020304" pitchFamily="18" charset="0"/>
              <a:cs typeface="Times New Roman" panose="02020603050405020304" pitchFamily="18" charset="0"/>
            </a:endParaRPr>
          </a:p>
          <a:p>
            <a:pPr marL="0" indent="0" algn="just">
              <a:buNone/>
            </a:pPr>
            <a:r>
              <a:rPr lang="en-US" sz="2400" i="1" dirty="0" smtClean="0">
                <a:latin typeface="Calibri" panose="020F0502020204030204" pitchFamily="34" charset="0"/>
                <a:cs typeface="Calibri" panose="020F0502020204030204" pitchFamily="34" charset="0"/>
              </a:rPr>
              <a:t>Association </a:t>
            </a:r>
            <a:r>
              <a:rPr lang="en-US" sz="2400" i="1" dirty="0">
                <a:latin typeface="Calibri" panose="020F0502020204030204" pitchFamily="34" charset="0"/>
                <a:cs typeface="Calibri" panose="020F0502020204030204" pitchFamily="34" charset="0"/>
              </a:rPr>
              <a:t>of method definition to the method call is known as binding. </a:t>
            </a:r>
          </a:p>
          <a:p>
            <a:pPr marL="0" indent="0" algn="just">
              <a:buNone/>
            </a:pPr>
            <a:r>
              <a:rPr lang="en-US" sz="2400" i="1" dirty="0" smtClean="0">
                <a:latin typeface="Calibri" panose="020F0502020204030204" pitchFamily="34" charset="0"/>
                <a:cs typeface="Calibri" panose="020F0502020204030204" pitchFamily="34" charset="0"/>
              </a:rPr>
              <a:t>	There </a:t>
            </a:r>
            <a:r>
              <a:rPr lang="en-US" sz="2400" i="1" dirty="0">
                <a:latin typeface="Calibri" panose="020F0502020204030204" pitchFamily="34" charset="0"/>
                <a:cs typeface="Calibri" panose="020F0502020204030204" pitchFamily="34" charset="0"/>
              </a:rPr>
              <a:t>are two types of binding: </a:t>
            </a:r>
          </a:p>
          <a:p>
            <a:pPr marL="0" indent="0" algn="just">
              <a:buNone/>
            </a:pPr>
            <a:r>
              <a:rPr lang="en-US" sz="2400" i="1" dirty="0" smtClean="0">
                <a:latin typeface="Calibri" panose="020F0502020204030204" pitchFamily="34" charset="0"/>
                <a:cs typeface="Calibri" panose="020F0502020204030204" pitchFamily="34" charset="0"/>
              </a:rPr>
              <a:t>	Static </a:t>
            </a:r>
            <a:r>
              <a:rPr lang="en-US" sz="2400" i="1" dirty="0">
                <a:latin typeface="Calibri" panose="020F0502020204030204" pitchFamily="34" charset="0"/>
                <a:cs typeface="Calibri" panose="020F0502020204030204" pitchFamily="34" charset="0"/>
              </a:rPr>
              <a:t>binding and dynamic binding. </a:t>
            </a:r>
            <a:endParaRPr lang="en-US" sz="2400" i="1" dirty="0" smtClean="0">
              <a:latin typeface="Calibri" panose="020F0502020204030204" pitchFamily="34" charset="0"/>
              <a:cs typeface="Calibri" panose="020F0502020204030204" pitchFamily="34" charset="0"/>
            </a:endParaRPr>
          </a:p>
          <a:p>
            <a:pPr marL="0" indent="0" algn="just">
              <a:buNone/>
            </a:pPr>
            <a:endParaRPr lang="en-US" sz="2400" i="1" dirty="0">
              <a:latin typeface="Calibri" panose="020F0502020204030204" pitchFamily="34" charset="0"/>
              <a:cs typeface="Calibri" panose="020F0502020204030204" pitchFamily="34" charset="0"/>
            </a:endParaRPr>
          </a:p>
          <a:p>
            <a:pPr marL="0" indent="0" algn="just">
              <a:buNone/>
            </a:pPr>
            <a:r>
              <a:rPr lang="en-US" sz="2400" i="1" dirty="0" smtClean="0">
                <a:latin typeface="Calibri" panose="020F0502020204030204" pitchFamily="34" charset="0"/>
                <a:cs typeface="Calibri" panose="020F0502020204030204" pitchFamily="34" charset="0"/>
              </a:rPr>
              <a:t>The </a:t>
            </a:r>
            <a:r>
              <a:rPr lang="en-US" sz="2400" i="1" dirty="0">
                <a:latin typeface="Calibri" panose="020F0502020204030204" pitchFamily="34" charset="0"/>
                <a:cs typeface="Calibri" panose="020F0502020204030204" pitchFamily="34" charset="0"/>
              </a:rPr>
              <a:t>binding which can be resolved at compile time by compiler is known as static or early binding. </a:t>
            </a:r>
          </a:p>
        </p:txBody>
      </p:sp>
    </p:spTree>
    <p:extLst>
      <p:ext uri="{BB962C8B-B14F-4D97-AF65-F5344CB8AC3E}">
        <p14:creationId xmlns:p14="http://schemas.microsoft.com/office/powerpoint/2010/main" val="984068817"/>
      </p:ext>
    </p:extLst>
  </p:cSld>
  <p:clrMapOvr>
    <a:masterClrMapping/>
  </p:clrMapOvr>
  <p:transition>
    <p:spli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ubtitle 2"/>
          <p:cNvSpPr>
            <a:spLocks noGrp="1"/>
          </p:cNvSpPr>
          <p:nvPr>
            <p:ph idx="1"/>
          </p:nvPr>
        </p:nvSpPr>
        <p:spPr>
          <a:xfrm>
            <a:off x="1282476" y="1760768"/>
            <a:ext cx="9280027" cy="4471916"/>
          </a:xfrm>
        </p:spPr>
        <p:txBody>
          <a:bodyPr>
            <a:normAutofit/>
          </a:bodyPr>
          <a:lstStyle/>
          <a:p>
            <a:pPr marL="0" indent="0" algn="just">
              <a:buNone/>
            </a:pPr>
            <a:endParaRPr lang="en-US" sz="2400" dirty="0">
              <a:latin typeface="Calibri" panose="020F0502020204030204" pitchFamily="34" charset="0"/>
              <a:cs typeface="Calibri" panose="020F0502020204030204" pitchFamily="34" charset="0"/>
            </a:endParaRPr>
          </a:p>
          <a:p>
            <a:pPr marL="0" indent="0" algn="just">
              <a:buNone/>
            </a:pPr>
            <a:r>
              <a:rPr lang="en-US" sz="2400" i="1" dirty="0" smtClean="0">
                <a:latin typeface="Calibri" panose="020F0502020204030204" pitchFamily="34" charset="0"/>
                <a:cs typeface="Calibri" panose="020F0502020204030204" pitchFamily="34" charset="0"/>
              </a:rPr>
              <a:t>All </a:t>
            </a:r>
            <a:r>
              <a:rPr lang="en-US" sz="2400" i="1" dirty="0">
                <a:latin typeface="Calibri" panose="020F0502020204030204" pitchFamily="34" charset="0"/>
                <a:cs typeface="Calibri" panose="020F0502020204030204" pitchFamily="34" charset="0"/>
              </a:rPr>
              <a:t>the static, private methods have always been bonded at </a:t>
            </a:r>
            <a:r>
              <a:rPr lang="en-US" sz="2400" b="1" i="1" dirty="0">
                <a:latin typeface="Calibri" panose="020F0502020204030204" pitchFamily="34" charset="0"/>
                <a:cs typeface="Calibri" panose="020F0502020204030204" pitchFamily="34" charset="0"/>
              </a:rPr>
              <a:t>compile time</a:t>
            </a:r>
            <a:r>
              <a:rPr lang="en-US" sz="2400" i="1" dirty="0">
                <a:latin typeface="Calibri" panose="020F0502020204030204" pitchFamily="34" charset="0"/>
                <a:cs typeface="Calibri" panose="020F0502020204030204" pitchFamily="34" charset="0"/>
              </a:rPr>
              <a:t> .</a:t>
            </a:r>
          </a:p>
          <a:p>
            <a:pPr marL="0" indent="0" algn="just">
              <a:buNone/>
            </a:pPr>
            <a:endParaRPr lang="en-US" sz="800" dirty="0">
              <a:latin typeface="Calibri" panose="020F0502020204030204" pitchFamily="34" charset="0"/>
              <a:cs typeface="Calibri" panose="020F0502020204030204" pitchFamily="34" charset="0"/>
            </a:endParaRPr>
          </a:p>
          <a:p>
            <a:pPr marL="0" indent="0" algn="just">
              <a:buNone/>
            </a:pPr>
            <a:r>
              <a:rPr lang="en-US" sz="2400" i="1" dirty="0" smtClean="0">
                <a:latin typeface="Calibri" panose="020F0502020204030204" pitchFamily="34" charset="0"/>
                <a:cs typeface="Calibri" panose="020F0502020204030204" pitchFamily="34" charset="0"/>
              </a:rPr>
              <a:t>Compiler </a:t>
            </a:r>
            <a:r>
              <a:rPr lang="en-US" sz="2400" i="1" dirty="0">
                <a:latin typeface="Calibri" panose="020F0502020204030204" pitchFamily="34" charset="0"/>
                <a:cs typeface="Calibri" panose="020F0502020204030204" pitchFamily="34" charset="0"/>
              </a:rPr>
              <a:t>knows that all such methods cannot be overridden and will always be accessed by object of local class. </a:t>
            </a:r>
          </a:p>
          <a:p>
            <a:pPr marL="0" indent="0" algn="just">
              <a:buNone/>
            </a:pPr>
            <a:endParaRPr lang="en-US" sz="800" i="1" dirty="0">
              <a:latin typeface="Calibri" panose="020F0502020204030204" pitchFamily="34" charset="0"/>
              <a:cs typeface="Calibri" panose="020F0502020204030204" pitchFamily="34" charset="0"/>
            </a:endParaRPr>
          </a:p>
          <a:p>
            <a:pPr marL="0" indent="0" algn="just">
              <a:buNone/>
            </a:pPr>
            <a:r>
              <a:rPr lang="en-US" sz="2400" i="1" dirty="0" smtClean="0">
                <a:latin typeface="Calibri" panose="020F0502020204030204" pitchFamily="34" charset="0"/>
                <a:cs typeface="Calibri" panose="020F0502020204030204" pitchFamily="34" charset="0"/>
              </a:rPr>
              <a:t>Hence </a:t>
            </a:r>
            <a:r>
              <a:rPr lang="en-US" sz="2400" i="1" dirty="0">
                <a:latin typeface="Calibri" panose="020F0502020204030204" pitchFamily="34" charset="0"/>
                <a:cs typeface="Calibri" panose="020F0502020204030204" pitchFamily="34" charset="0"/>
              </a:rPr>
              <a:t>compiler doesn’t have any difficulty to determine object of class (local class for sure). </a:t>
            </a:r>
          </a:p>
          <a:p>
            <a:pPr marL="0" indent="0" algn="just">
              <a:buNone/>
            </a:pPr>
            <a:endParaRPr lang="en-US" sz="800" i="1" dirty="0">
              <a:latin typeface="Calibri" panose="020F0502020204030204" pitchFamily="34" charset="0"/>
              <a:cs typeface="Calibri" panose="020F0502020204030204" pitchFamily="34" charset="0"/>
            </a:endParaRPr>
          </a:p>
          <a:p>
            <a:pPr marL="0" indent="0" algn="just">
              <a:buNone/>
            </a:pPr>
            <a:r>
              <a:rPr lang="en-US" sz="2400" i="1" dirty="0">
                <a:latin typeface="Calibri" panose="020F0502020204030204" pitchFamily="34" charset="0"/>
                <a:cs typeface="Calibri" panose="020F0502020204030204" pitchFamily="34" charset="0"/>
              </a:rPr>
              <a:t>	That’s the reason binding for such methods is static.</a:t>
            </a:r>
          </a:p>
        </p:txBody>
      </p:sp>
    </p:spTree>
    <p:extLst>
      <p:ext uri="{BB962C8B-B14F-4D97-AF65-F5344CB8AC3E}">
        <p14:creationId xmlns:p14="http://schemas.microsoft.com/office/powerpoint/2010/main" val="2041573829"/>
      </p:ext>
    </p:extLst>
  </p:cSld>
  <p:clrMapOvr>
    <a:masterClrMapping/>
  </p:clrMapOvr>
  <p:transition>
    <p:spli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ubtitle 2"/>
          <p:cNvSpPr>
            <a:spLocks noGrp="1"/>
          </p:cNvSpPr>
          <p:nvPr>
            <p:ph type="subTitle" idx="4294967295"/>
          </p:nvPr>
        </p:nvSpPr>
        <p:spPr>
          <a:xfrm>
            <a:off x="457200" y="775855"/>
            <a:ext cx="6497782" cy="5724958"/>
          </a:xfrm>
        </p:spPr>
        <p:txBody>
          <a:bodyPr>
            <a:normAutofit fontScale="85000" lnSpcReduction="20000"/>
          </a:bodyPr>
          <a:lstStyle/>
          <a:p>
            <a:pPr marL="0" indent="0" algn="just">
              <a:buNone/>
            </a:pPr>
            <a:r>
              <a:rPr lang="en-US" sz="2000" i="1" dirty="0" smtClean="0"/>
              <a:t>Example</a:t>
            </a:r>
            <a:r>
              <a:rPr lang="en-US" sz="2000" i="1" dirty="0"/>
              <a:t>:</a:t>
            </a:r>
          </a:p>
          <a:p>
            <a:pPr marL="457200" indent="-457200" algn="just"/>
            <a:endParaRPr lang="en-US" sz="800" b="1" dirty="0"/>
          </a:p>
          <a:p>
            <a:pPr marL="0" indent="0" algn="just">
              <a:buNone/>
            </a:pPr>
            <a:r>
              <a:rPr lang="en-US" sz="2200" b="1" dirty="0">
                <a:latin typeface="Calibri" panose="020F0502020204030204" pitchFamily="34" charset="0"/>
                <a:cs typeface="Calibri" panose="020F0502020204030204" pitchFamily="34" charset="0"/>
              </a:rPr>
              <a:t>class</a:t>
            </a:r>
            <a:r>
              <a:rPr lang="en-US" sz="2200" dirty="0">
                <a:latin typeface="Calibri" panose="020F0502020204030204" pitchFamily="34" charset="0"/>
                <a:cs typeface="Calibri" panose="020F0502020204030204" pitchFamily="34" charset="0"/>
              </a:rPr>
              <a:t> Human { </a:t>
            </a:r>
          </a:p>
          <a:p>
            <a:pPr marL="0" indent="0" algn="just">
              <a:buNone/>
            </a:pPr>
            <a:r>
              <a:rPr lang="en-US" sz="2200" dirty="0">
                <a:latin typeface="Calibri" panose="020F0502020204030204" pitchFamily="34" charset="0"/>
                <a:cs typeface="Calibri" panose="020F0502020204030204" pitchFamily="34" charset="0"/>
              </a:rPr>
              <a:t>	.... </a:t>
            </a:r>
          </a:p>
          <a:p>
            <a:pPr marL="0" indent="0" algn="just">
              <a:buNone/>
            </a:pPr>
            <a:r>
              <a:rPr lang="en-US" sz="2200" dirty="0">
                <a:latin typeface="Calibri" panose="020F0502020204030204" pitchFamily="34" charset="0"/>
                <a:cs typeface="Calibri" panose="020F0502020204030204" pitchFamily="34" charset="0"/>
              </a:rPr>
              <a:t>	}</a:t>
            </a:r>
          </a:p>
          <a:p>
            <a:pPr marL="0" indent="0" algn="just">
              <a:buNone/>
            </a:pPr>
            <a:endParaRPr lang="en-US" sz="2200" dirty="0">
              <a:latin typeface="Calibri" panose="020F0502020204030204" pitchFamily="34" charset="0"/>
              <a:cs typeface="Calibri" panose="020F0502020204030204" pitchFamily="34" charset="0"/>
            </a:endParaRPr>
          </a:p>
          <a:p>
            <a:pPr marL="0" indent="0" algn="just">
              <a:buNone/>
            </a:pPr>
            <a:r>
              <a:rPr lang="en-US" sz="2200" dirty="0">
                <a:latin typeface="Calibri" panose="020F0502020204030204" pitchFamily="34" charset="0"/>
                <a:cs typeface="Calibri" panose="020F0502020204030204" pitchFamily="34" charset="0"/>
              </a:rPr>
              <a:t>class Boy extends Human { </a:t>
            </a:r>
          </a:p>
          <a:p>
            <a:pPr marL="0" indent="0" algn="just">
              <a:buNone/>
            </a:pPr>
            <a:r>
              <a:rPr lang="en-US" sz="2200" dirty="0">
                <a:latin typeface="Calibri" panose="020F0502020204030204" pitchFamily="34" charset="0"/>
                <a:cs typeface="Calibri" panose="020F0502020204030204" pitchFamily="34" charset="0"/>
              </a:rPr>
              <a:t>public void walk() {</a:t>
            </a:r>
          </a:p>
          <a:p>
            <a:pPr marL="0" indent="0" algn="just">
              <a:buNone/>
            </a:pPr>
            <a:r>
              <a:rPr lang="en-US" sz="2200" dirty="0">
                <a:latin typeface="Calibri" panose="020F0502020204030204" pitchFamily="34" charset="0"/>
                <a:cs typeface="Calibri" panose="020F0502020204030204" pitchFamily="34" charset="0"/>
              </a:rPr>
              <a:t>System.out.println("Boy walks"); </a:t>
            </a:r>
          </a:p>
          <a:p>
            <a:pPr marL="0" indent="0" algn="just">
              <a:buNone/>
            </a:pPr>
            <a:r>
              <a:rPr lang="en-US" sz="2200" dirty="0">
                <a:latin typeface="Calibri" panose="020F0502020204030204" pitchFamily="34" charset="0"/>
                <a:cs typeface="Calibri" panose="020F0502020204030204" pitchFamily="34" charset="0"/>
              </a:rPr>
              <a:t>	}</a:t>
            </a:r>
          </a:p>
          <a:p>
            <a:pPr marL="0" indent="0" algn="just">
              <a:buNone/>
            </a:pPr>
            <a:endParaRPr lang="en-US" sz="2200" dirty="0">
              <a:latin typeface="Calibri" panose="020F0502020204030204" pitchFamily="34" charset="0"/>
              <a:cs typeface="Calibri" panose="020F0502020204030204" pitchFamily="34" charset="0"/>
            </a:endParaRPr>
          </a:p>
          <a:p>
            <a:pPr marL="0" indent="0" algn="just">
              <a:buNone/>
            </a:pPr>
            <a:r>
              <a:rPr lang="en-US" sz="2200" dirty="0">
                <a:latin typeface="Calibri" panose="020F0502020204030204" pitchFamily="34" charset="0"/>
                <a:cs typeface="Calibri" panose="020F0502020204030204" pitchFamily="34" charset="0"/>
              </a:rPr>
              <a:t>public static void main( String </a:t>
            </a:r>
            <a:r>
              <a:rPr lang="en-US" sz="2200" dirty="0" err="1">
                <a:latin typeface="Calibri" panose="020F0502020204030204" pitchFamily="34" charset="0"/>
                <a:cs typeface="Calibri" panose="020F0502020204030204" pitchFamily="34" charset="0"/>
              </a:rPr>
              <a:t>args</a:t>
            </a:r>
            <a:r>
              <a:rPr lang="en-US" sz="2200" dirty="0">
                <a:latin typeface="Calibri" panose="020F0502020204030204" pitchFamily="34" charset="0"/>
                <a:cs typeface="Calibri" panose="020F0502020204030204" pitchFamily="34" charset="0"/>
              </a:rPr>
              <a:t>[]) { </a:t>
            </a:r>
          </a:p>
          <a:p>
            <a:pPr marL="0" indent="0" algn="just">
              <a:buNone/>
            </a:pPr>
            <a:r>
              <a:rPr lang="en-US" sz="2200" dirty="0">
                <a:latin typeface="Calibri" panose="020F0502020204030204" pitchFamily="34" charset="0"/>
                <a:cs typeface="Calibri" panose="020F0502020204030204" pitchFamily="34" charset="0"/>
              </a:rPr>
              <a:t>Boy obj1 = new Boy(); </a:t>
            </a:r>
          </a:p>
          <a:p>
            <a:pPr marL="0" indent="0" algn="just">
              <a:buNone/>
            </a:pPr>
            <a:r>
              <a:rPr lang="en-US" sz="2200" dirty="0">
                <a:latin typeface="Calibri" panose="020F0502020204030204" pitchFamily="34" charset="0"/>
                <a:cs typeface="Calibri" panose="020F0502020204030204" pitchFamily="34" charset="0"/>
              </a:rPr>
              <a:t>obj1.walk(); </a:t>
            </a:r>
          </a:p>
          <a:p>
            <a:pPr marL="0" indent="0" algn="just">
              <a:buNone/>
            </a:pPr>
            <a:r>
              <a:rPr lang="en-US" sz="2200" dirty="0">
                <a:latin typeface="Calibri" panose="020F0502020204030204" pitchFamily="34" charset="0"/>
                <a:cs typeface="Calibri" panose="020F0502020204030204" pitchFamily="34" charset="0"/>
              </a:rPr>
              <a:t>	}</a:t>
            </a:r>
          </a:p>
          <a:p>
            <a:pPr marL="0" indent="0" algn="just">
              <a:buNone/>
            </a:pPr>
            <a:r>
              <a:rPr lang="en-US" sz="2200" dirty="0">
                <a:latin typeface="Calibri" panose="020F0502020204030204" pitchFamily="34" charset="0"/>
                <a:cs typeface="Calibri" panose="020F0502020204030204" pitchFamily="34" charset="0"/>
              </a:rPr>
              <a:t>}</a:t>
            </a:r>
            <a:endParaRPr lang="en-US" sz="2200" i="1" dirty="0">
              <a:latin typeface="Calibri" panose="020F0502020204030204" pitchFamily="34" charset="0"/>
              <a:cs typeface="Calibri" panose="020F0502020204030204" pitchFamily="34" charset="0"/>
            </a:endParaRPr>
          </a:p>
        </p:txBody>
      </p:sp>
      <p:sp>
        <p:nvSpPr>
          <p:cNvPr id="4" name="Rectangle 3"/>
          <p:cNvSpPr/>
          <p:nvPr/>
        </p:nvSpPr>
        <p:spPr>
          <a:xfrm rot="21287937">
            <a:off x="7598786" y="1842223"/>
            <a:ext cx="4000500" cy="34290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b="1" dirty="0">
                <a:solidFill>
                  <a:schemeClr val="tx1"/>
                </a:solidFill>
              </a:rPr>
              <a:t>Note:</a:t>
            </a:r>
          </a:p>
          <a:p>
            <a:pPr algn="just">
              <a:defRPr/>
            </a:pPr>
            <a:r>
              <a:rPr lang="en-US" b="1" dirty="0">
                <a:solidFill>
                  <a:schemeClr val="tx1"/>
                </a:solidFill>
              </a:rPr>
              <a:t>Here we have created an object of Boy class and calling the method walk() of the same class. Since nothing is ambiguous here, compiler would be able to resolve this binding during compile-time, such kind of binding is known as static binding.</a:t>
            </a:r>
          </a:p>
        </p:txBody>
      </p:sp>
    </p:spTree>
    <p:extLst>
      <p:ext uri="{BB962C8B-B14F-4D97-AF65-F5344CB8AC3E}">
        <p14:creationId xmlns:p14="http://schemas.microsoft.com/office/powerpoint/2010/main" val="1861324910"/>
      </p:ext>
    </p:extLst>
  </p:cSld>
  <p:clrMapOvr>
    <a:masterClrMapping/>
  </p:clrMapOvr>
  <p:transition>
    <p:spli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ubtitle 2"/>
          <p:cNvSpPr>
            <a:spLocks noGrp="1"/>
          </p:cNvSpPr>
          <p:nvPr>
            <p:ph type="subTitle" idx="4294967295"/>
          </p:nvPr>
        </p:nvSpPr>
        <p:spPr>
          <a:xfrm>
            <a:off x="942108" y="895497"/>
            <a:ext cx="10349345" cy="5075815"/>
          </a:xfrm>
        </p:spPr>
        <p:txBody>
          <a:bodyPr>
            <a:normAutofit/>
          </a:bodyPr>
          <a:lstStyle/>
          <a:p>
            <a:pPr marL="0" indent="0" algn="just">
              <a:buNone/>
            </a:pPr>
            <a:endParaRPr lang="en-US" sz="2000" dirty="0">
              <a:latin typeface="Times New Roman" panose="02020603050405020304" pitchFamily="18" charset="0"/>
              <a:cs typeface="Times New Roman" panose="02020603050405020304" pitchFamily="18" charset="0"/>
            </a:endParaRPr>
          </a:p>
          <a:p>
            <a:pPr marL="457200" indent="-457200" algn="just"/>
            <a:r>
              <a:rPr lang="en-US" sz="2400" i="1" dirty="0" smtClean="0">
                <a:solidFill>
                  <a:schemeClr val="tx1"/>
                </a:solidFill>
                <a:latin typeface="Calibri" panose="020F0502020204030204" pitchFamily="34" charset="0"/>
                <a:cs typeface="Calibri" panose="020F0502020204030204" pitchFamily="34" charset="0"/>
              </a:rPr>
              <a:t>When </a:t>
            </a:r>
            <a:r>
              <a:rPr lang="en-US" sz="2400" i="1" dirty="0">
                <a:solidFill>
                  <a:schemeClr val="tx1"/>
                </a:solidFill>
                <a:latin typeface="Calibri" panose="020F0502020204030204" pitchFamily="34" charset="0"/>
                <a:cs typeface="Calibri" panose="020F0502020204030204" pitchFamily="34" charset="0"/>
              </a:rPr>
              <a:t>compiler is not able to resolve the call/binding at compile time, such binding is known as Dynamic or late Binding. </a:t>
            </a:r>
          </a:p>
          <a:p>
            <a:pPr marL="457200" indent="-457200" algn="just"/>
            <a:endParaRPr lang="en-US" sz="2400" i="1" dirty="0">
              <a:solidFill>
                <a:schemeClr val="tx1"/>
              </a:solidFill>
              <a:latin typeface="Calibri" panose="020F0502020204030204" pitchFamily="34" charset="0"/>
              <a:cs typeface="Calibri" panose="020F0502020204030204" pitchFamily="34" charset="0"/>
            </a:endParaRPr>
          </a:p>
          <a:p>
            <a:pPr marL="457200" indent="-457200" algn="just"/>
            <a:r>
              <a:rPr lang="en-US" sz="2400" i="1" dirty="0" smtClean="0">
                <a:solidFill>
                  <a:schemeClr val="tx1"/>
                </a:solidFill>
                <a:latin typeface="Calibri" panose="020F0502020204030204" pitchFamily="34" charset="0"/>
                <a:cs typeface="Calibri" panose="020F0502020204030204" pitchFamily="34" charset="0"/>
              </a:rPr>
              <a:t>Overriding </a:t>
            </a:r>
            <a:r>
              <a:rPr lang="en-US" sz="2400" i="1" dirty="0">
                <a:solidFill>
                  <a:schemeClr val="tx1"/>
                </a:solidFill>
                <a:latin typeface="Calibri" panose="020F0502020204030204" pitchFamily="34" charset="0"/>
                <a:cs typeface="Calibri" panose="020F0502020204030204" pitchFamily="34" charset="0"/>
              </a:rPr>
              <a:t>is a perfect example of dynamic binding as in overriding both parent and child classes have same method.</a:t>
            </a:r>
          </a:p>
          <a:p>
            <a:pPr marL="457200" indent="-457200" algn="just"/>
            <a:endParaRPr lang="en-US" sz="2400" i="1" dirty="0">
              <a:solidFill>
                <a:schemeClr val="tx1"/>
              </a:solidFill>
              <a:latin typeface="Calibri" panose="020F0502020204030204" pitchFamily="34" charset="0"/>
              <a:cs typeface="Calibri" panose="020F0502020204030204" pitchFamily="34" charset="0"/>
            </a:endParaRPr>
          </a:p>
          <a:p>
            <a:pPr marL="457200" indent="-457200" algn="just"/>
            <a:r>
              <a:rPr lang="en-US" sz="2400" i="1" dirty="0" smtClean="0">
                <a:solidFill>
                  <a:schemeClr val="tx1"/>
                </a:solidFill>
                <a:latin typeface="Calibri" panose="020F0502020204030204" pitchFamily="34" charset="0"/>
                <a:cs typeface="Calibri" panose="020F0502020204030204" pitchFamily="34" charset="0"/>
              </a:rPr>
              <a:t>Thus </a:t>
            </a:r>
            <a:r>
              <a:rPr lang="en-US" sz="2400" i="1" dirty="0">
                <a:solidFill>
                  <a:schemeClr val="tx1"/>
                </a:solidFill>
                <a:latin typeface="Calibri" panose="020F0502020204030204" pitchFamily="34" charset="0"/>
                <a:cs typeface="Calibri" panose="020F0502020204030204" pitchFamily="34" charset="0"/>
              </a:rPr>
              <a:t>while calling the overridden method, the compiler gets confused between parent and child class method(since both the methods have same name).</a:t>
            </a:r>
          </a:p>
        </p:txBody>
      </p:sp>
    </p:spTree>
    <p:extLst>
      <p:ext uri="{BB962C8B-B14F-4D97-AF65-F5344CB8AC3E}">
        <p14:creationId xmlns:p14="http://schemas.microsoft.com/office/powerpoint/2010/main" val="1960809270"/>
      </p:ext>
    </p:extLst>
  </p:cSld>
  <p:clrMapOvr>
    <a:masterClrMapping/>
  </p:clrMapOvr>
  <p:transition>
    <p:split/>
  </p:transition>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2082</TotalTime>
  <Words>427</Words>
  <Application>Microsoft Office PowerPoint</Application>
  <PresentationFormat>Widescreen</PresentationFormat>
  <Paragraphs>269</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Calibri</vt:lpstr>
      <vt:lpstr>Gill Sans MT</vt:lpstr>
      <vt:lpstr>Times New Roman</vt:lpstr>
      <vt:lpstr>Wingdings 2</vt:lpstr>
      <vt:lpstr>Dividend</vt:lpstr>
      <vt:lpstr>SOFTWARE Design &amp; Analysis (Week-9)</vt:lpstr>
      <vt:lpstr>Agenda of Week # 9</vt:lpstr>
      <vt:lpstr>Polymorphism</vt:lpstr>
      <vt:lpstr>Polymorphism</vt:lpstr>
      <vt:lpstr>PowerPoint Presentation</vt:lpstr>
      <vt:lpstr>Static and Dynamic Binding</vt:lpstr>
      <vt:lpstr>PowerPoint Presentation</vt:lpstr>
      <vt:lpstr>PowerPoint Presentation</vt:lpstr>
      <vt:lpstr>PowerPoint Presentation</vt:lpstr>
      <vt:lpstr>Case Study: Payroll System using Polymorphism</vt:lpstr>
      <vt:lpstr>Case Study: Payroll System using Polymorphism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(Week-1)</dc:title>
  <dc:creator>Hp</dc:creator>
  <cp:lastModifiedBy>Hp</cp:lastModifiedBy>
  <cp:revision>292</cp:revision>
  <dcterms:created xsi:type="dcterms:W3CDTF">2021-02-17T13:59:14Z</dcterms:created>
  <dcterms:modified xsi:type="dcterms:W3CDTF">2021-11-12T12:00:09Z</dcterms:modified>
</cp:coreProperties>
</file>