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4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9B33E01-6D0A-48C0-A60C-A3AA58E9BD3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072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3D1014B-709E-4586-9C7A-D17CF24C28E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0101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Note: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|λ|=0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|w</a:t>
            </a:r>
            <a:r>
              <a:rPr lang="en-US" sz="1200" b="0" strike="noStrike" spc="-1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|=|w|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|wv|=|vw|</a:t>
            </a:r>
          </a:p>
        </p:txBody>
      </p:sp>
      <p:sp>
        <p:nvSpPr>
          <p:cNvPr id="35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C96B1DB-E06F-4D0D-AD62-319BF453BAF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326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W=abc, v=y=ab then wv=abcab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note: λw=wλ=w</a:t>
            </a:r>
          </a:p>
        </p:txBody>
      </p:sp>
      <p:sp>
        <p:nvSpPr>
          <p:cNvPr id="35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0D12E38-3DC2-4328-8221-0C17344969A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5223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73DF04A-3A63-480C-B3A9-AD1D4F3B6F4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0883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2: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Σ= {B, aB, bab, d}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s=BaBbabBd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Fist tokenize it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S=(B)(aB)(bab)(B)(d)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Rev(s)=dBbabaBB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CEB9D25-B91C-4169-99E6-F1AC1D52D5F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3529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After L1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abt even length?</a:t>
            </a:r>
          </a:p>
        </p:txBody>
      </p:sp>
      <p:sp>
        <p:nvSpPr>
          <p:cNvPr id="36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00EDDA8-4525-452C-8F50-A2EEE01D482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6748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L8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will be the length of next string in L8?</a:t>
            </a:r>
          </a:p>
        </p:txBody>
      </p:sp>
      <p:sp>
        <p:nvSpPr>
          <p:cNvPr id="36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FAC96C5-A700-4A7A-9C31-3BB26ACBCE5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416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Picture 114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8/28/18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51FDA1F-AA95-4AA0-B0C0-A2D79648E3A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8/28/18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D899839-1DEE-4730-A761-858A856FD2A5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06440" y="228600"/>
            <a:ext cx="77720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886040"/>
            <a:ext cx="4012920" cy="417168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22760" y="1886040"/>
            <a:ext cx="4012920" cy="417168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Theory of Automata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0" y="3228480"/>
            <a:ext cx="9143640" cy="175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720"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Shakir Ullah Shah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4"/>
          <p:cNvSpPr/>
          <p:nvPr/>
        </p:nvSpPr>
        <p:spPr>
          <a:xfrm>
            <a:off x="0" y="6488640"/>
            <a:ext cx="9143640" cy="3646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Background (cont.)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will arrive at what we may believe to be the most powerful machine possible. When we do, we will be surprised to find tasks that even such machine cannot perform.</a:t>
            </a: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Our ultimate result is that no matter what machine we build, there will always be questions that are simple to state and that the machine can not answer.</a:t>
            </a:r>
          </a:p>
        </p:txBody>
      </p:sp>
      <p:sp>
        <p:nvSpPr>
          <p:cNvPr id="168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4"/>
          <p:cNvSpPr/>
          <p:nvPr/>
        </p:nvSpPr>
        <p:spPr>
          <a:xfrm>
            <a:off x="0" y="6488640"/>
            <a:ext cx="9143640" cy="3646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8763120" y="6248520"/>
            <a:ext cx="38052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fld id="{95C30B76-B572-46D9-9CD3-F431C33C6B3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do automata mean?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is the plural of </a:t>
            </a:r>
            <a:r>
              <a:rPr lang="en-US" sz="3200" b="0" strike="noStrike" spc="-1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automaton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and it means  </a:t>
            </a:r>
            <a:r>
              <a:rPr lang="en-US" sz="3200" b="0" strike="noStrike" spc="-1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“something that works automatically”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4"/>
          <p:cNvSpPr/>
          <p:nvPr/>
        </p:nvSpPr>
        <p:spPr>
          <a:xfrm>
            <a:off x="0" y="6488640"/>
            <a:ext cx="9143640" cy="3646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8763120" y="6248520"/>
            <a:ext cx="38052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fld id="{87DE555F-E09B-4C50-A3FC-E72550B230B8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59832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2756520" y="304920"/>
            <a:ext cx="328572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Automaton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905120" y="1409760"/>
            <a:ext cx="3657240" cy="6091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4"/>
          <p:cNvSpPr/>
          <p:nvPr/>
        </p:nvSpPr>
        <p:spPr>
          <a:xfrm>
            <a:off x="6095880" y="2933640"/>
            <a:ext cx="1371240" cy="6091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5"/>
          <p:cNvSpPr/>
          <p:nvPr/>
        </p:nvSpPr>
        <p:spPr>
          <a:xfrm>
            <a:off x="6095880" y="4229280"/>
            <a:ext cx="1371240" cy="6091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6"/>
          <p:cNvSpPr/>
          <p:nvPr/>
        </p:nvSpPr>
        <p:spPr>
          <a:xfrm>
            <a:off x="6207840" y="3009960"/>
            <a:ext cx="10940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input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7"/>
          <p:cNvSpPr/>
          <p:nvPr/>
        </p:nvSpPr>
        <p:spPr>
          <a:xfrm>
            <a:off x="6053400" y="4305240"/>
            <a:ext cx="13514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output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8"/>
          <p:cNvSpPr/>
          <p:nvPr/>
        </p:nvSpPr>
        <p:spPr>
          <a:xfrm>
            <a:off x="1815120" y="1486080"/>
            <a:ext cx="36435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temporary memory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Line 9"/>
          <p:cNvSpPr/>
          <p:nvPr/>
        </p:nvSpPr>
        <p:spPr>
          <a:xfrm>
            <a:off x="4114800" y="2019240"/>
            <a:ext cx="360" cy="990360"/>
          </a:xfrm>
          <a:prstGeom prst="line">
            <a:avLst/>
          </a:prstGeom>
          <a:ln w="936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Line 10"/>
          <p:cNvSpPr/>
          <p:nvPr/>
        </p:nvSpPr>
        <p:spPr>
          <a:xfrm flipV="1">
            <a:off x="5715000" y="3238200"/>
            <a:ext cx="380880" cy="76320"/>
          </a:xfrm>
          <a:prstGeom prst="line">
            <a:avLst/>
          </a:prstGeom>
          <a:ln w="9360">
            <a:solidFill>
              <a:schemeClr val="tx1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Line 11"/>
          <p:cNvSpPr/>
          <p:nvPr/>
        </p:nvSpPr>
        <p:spPr>
          <a:xfrm>
            <a:off x="5715000" y="4457520"/>
            <a:ext cx="380880" cy="7632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12"/>
          <p:cNvSpPr/>
          <p:nvPr/>
        </p:nvSpPr>
        <p:spPr>
          <a:xfrm>
            <a:off x="1676520" y="3009960"/>
            <a:ext cx="4038120" cy="2971440"/>
          </a:xfrm>
          <a:prstGeom prst="rect">
            <a:avLst/>
          </a:prstGeom>
          <a:noFill/>
          <a:ln w="255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13"/>
          <p:cNvSpPr/>
          <p:nvPr/>
        </p:nvSpPr>
        <p:spPr>
          <a:xfrm>
            <a:off x="1729800" y="2549520"/>
            <a:ext cx="2150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Automaton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14"/>
          <p:cNvSpPr/>
          <p:nvPr/>
        </p:nvSpPr>
        <p:spPr>
          <a:xfrm>
            <a:off x="1981080" y="3390840"/>
            <a:ext cx="456840" cy="45684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15"/>
          <p:cNvSpPr/>
          <p:nvPr/>
        </p:nvSpPr>
        <p:spPr>
          <a:xfrm>
            <a:off x="2590920" y="4152960"/>
            <a:ext cx="456840" cy="45684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16"/>
          <p:cNvSpPr/>
          <p:nvPr/>
        </p:nvSpPr>
        <p:spPr>
          <a:xfrm>
            <a:off x="3276720" y="3467160"/>
            <a:ext cx="456840" cy="45684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17"/>
          <p:cNvSpPr/>
          <p:nvPr/>
        </p:nvSpPr>
        <p:spPr>
          <a:xfrm>
            <a:off x="3657600" y="4686480"/>
            <a:ext cx="456840" cy="45684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18"/>
          <p:cNvSpPr/>
          <p:nvPr/>
        </p:nvSpPr>
        <p:spPr>
          <a:xfrm>
            <a:off x="4495680" y="3619440"/>
            <a:ext cx="456840" cy="45684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19"/>
          <p:cNvSpPr/>
          <p:nvPr/>
        </p:nvSpPr>
        <p:spPr>
          <a:xfrm>
            <a:off x="2057400" y="5219640"/>
            <a:ext cx="456840" cy="45684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Line 20"/>
          <p:cNvSpPr/>
          <p:nvPr/>
        </p:nvSpPr>
        <p:spPr>
          <a:xfrm>
            <a:off x="2361960" y="3771720"/>
            <a:ext cx="304920" cy="457200"/>
          </a:xfrm>
          <a:prstGeom prst="line">
            <a:avLst/>
          </a:prstGeom>
          <a:ln w="936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Line 21"/>
          <p:cNvSpPr/>
          <p:nvPr/>
        </p:nvSpPr>
        <p:spPr>
          <a:xfrm flipV="1">
            <a:off x="2971800" y="3848040"/>
            <a:ext cx="380880" cy="380880"/>
          </a:xfrm>
          <a:prstGeom prst="line">
            <a:avLst/>
          </a:prstGeom>
          <a:ln w="936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Line 22"/>
          <p:cNvSpPr/>
          <p:nvPr/>
        </p:nvSpPr>
        <p:spPr>
          <a:xfrm>
            <a:off x="3733560" y="3771720"/>
            <a:ext cx="762120" cy="76320"/>
          </a:xfrm>
          <a:prstGeom prst="line">
            <a:avLst/>
          </a:prstGeom>
          <a:ln w="936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Line 23"/>
          <p:cNvSpPr/>
          <p:nvPr/>
        </p:nvSpPr>
        <p:spPr>
          <a:xfrm flipH="1" flipV="1">
            <a:off x="3581280" y="3924000"/>
            <a:ext cx="228600" cy="762120"/>
          </a:xfrm>
          <a:prstGeom prst="line">
            <a:avLst/>
          </a:prstGeom>
          <a:ln w="936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Line 24"/>
          <p:cNvSpPr/>
          <p:nvPr/>
        </p:nvSpPr>
        <p:spPr>
          <a:xfrm flipV="1">
            <a:off x="2361960" y="4609800"/>
            <a:ext cx="381240" cy="609840"/>
          </a:xfrm>
          <a:prstGeom prst="line">
            <a:avLst/>
          </a:prstGeom>
          <a:ln w="936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Line 25"/>
          <p:cNvSpPr/>
          <p:nvPr/>
        </p:nvSpPr>
        <p:spPr>
          <a:xfrm flipV="1">
            <a:off x="2514600" y="4991040"/>
            <a:ext cx="1143000" cy="380880"/>
          </a:xfrm>
          <a:prstGeom prst="line">
            <a:avLst/>
          </a:prstGeom>
          <a:ln w="936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26"/>
          <p:cNvSpPr/>
          <p:nvPr/>
        </p:nvSpPr>
        <p:spPr>
          <a:xfrm>
            <a:off x="4724280" y="4686480"/>
            <a:ext cx="456840" cy="45684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Line 27"/>
          <p:cNvSpPr/>
          <p:nvPr/>
        </p:nvSpPr>
        <p:spPr>
          <a:xfrm>
            <a:off x="4114800" y="4914720"/>
            <a:ext cx="609480" cy="360"/>
          </a:xfrm>
          <a:prstGeom prst="line">
            <a:avLst/>
          </a:prstGeom>
          <a:ln w="936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Line 28"/>
          <p:cNvSpPr/>
          <p:nvPr/>
        </p:nvSpPr>
        <p:spPr>
          <a:xfrm flipH="1" flipV="1">
            <a:off x="4724280" y="4076640"/>
            <a:ext cx="152280" cy="609480"/>
          </a:xfrm>
          <a:prstGeom prst="line">
            <a:avLst/>
          </a:prstGeom>
          <a:ln w="936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29"/>
          <p:cNvSpPr/>
          <p:nvPr/>
        </p:nvSpPr>
        <p:spPr>
          <a:xfrm>
            <a:off x="1747080" y="5524560"/>
            <a:ext cx="9507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state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30"/>
          <p:cNvSpPr/>
          <p:nvPr/>
        </p:nvSpPr>
        <p:spPr>
          <a:xfrm>
            <a:off x="2414160" y="4991040"/>
            <a:ext cx="13896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transition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31"/>
          <p:cNvSpPr/>
          <p:nvPr/>
        </p:nvSpPr>
        <p:spPr>
          <a:xfrm>
            <a:off x="8763120" y="6248520"/>
            <a:ext cx="38052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fld id="{F7DC48A6-BB8D-4619-9110-B228BC733A35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2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33"/>
          <p:cNvSpPr/>
          <p:nvPr/>
        </p:nvSpPr>
        <p:spPr>
          <a:xfrm>
            <a:off x="0" y="6488640"/>
            <a:ext cx="9143640" cy="3646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457200" y="59832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457200" y="1924200"/>
            <a:ext cx="746712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2756520" y="304920"/>
            <a:ext cx="328572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Automaton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3352680" y="3162240"/>
            <a:ext cx="1523520" cy="15235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5"/>
          <p:cNvSpPr/>
          <p:nvPr/>
        </p:nvSpPr>
        <p:spPr>
          <a:xfrm>
            <a:off x="3628800" y="3695760"/>
            <a:ext cx="9036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CPU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6"/>
          <p:cNvSpPr/>
          <p:nvPr/>
        </p:nvSpPr>
        <p:spPr>
          <a:xfrm>
            <a:off x="1905120" y="1409760"/>
            <a:ext cx="3657240" cy="6091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7"/>
          <p:cNvSpPr/>
          <p:nvPr/>
        </p:nvSpPr>
        <p:spPr>
          <a:xfrm>
            <a:off x="6095880" y="2933640"/>
            <a:ext cx="1371240" cy="6091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8"/>
          <p:cNvSpPr/>
          <p:nvPr/>
        </p:nvSpPr>
        <p:spPr>
          <a:xfrm>
            <a:off x="6095880" y="4229280"/>
            <a:ext cx="1371240" cy="6091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9"/>
          <p:cNvSpPr/>
          <p:nvPr/>
        </p:nvSpPr>
        <p:spPr>
          <a:xfrm>
            <a:off x="1981080" y="5219640"/>
            <a:ext cx="3580920" cy="6091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10"/>
          <p:cNvSpPr/>
          <p:nvPr/>
        </p:nvSpPr>
        <p:spPr>
          <a:xfrm>
            <a:off x="6207840" y="3009960"/>
            <a:ext cx="10940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input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11"/>
          <p:cNvSpPr/>
          <p:nvPr/>
        </p:nvSpPr>
        <p:spPr>
          <a:xfrm>
            <a:off x="6053400" y="4305240"/>
            <a:ext cx="13514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output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12"/>
          <p:cNvSpPr/>
          <p:nvPr/>
        </p:nvSpPr>
        <p:spPr>
          <a:xfrm>
            <a:off x="2197800" y="5295960"/>
            <a:ext cx="32749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Program memory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13"/>
          <p:cNvSpPr/>
          <p:nvPr/>
        </p:nvSpPr>
        <p:spPr>
          <a:xfrm>
            <a:off x="1815120" y="1486080"/>
            <a:ext cx="36435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temporary memory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Line 14"/>
          <p:cNvSpPr/>
          <p:nvPr/>
        </p:nvSpPr>
        <p:spPr>
          <a:xfrm>
            <a:off x="4114800" y="2019240"/>
            <a:ext cx="360" cy="1143000"/>
          </a:xfrm>
          <a:prstGeom prst="line">
            <a:avLst/>
          </a:prstGeom>
          <a:ln w="936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Line 15"/>
          <p:cNvSpPr/>
          <p:nvPr/>
        </p:nvSpPr>
        <p:spPr>
          <a:xfrm flipV="1">
            <a:off x="4876560" y="3238200"/>
            <a:ext cx="1219320" cy="152640"/>
          </a:xfrm>
          <a:prstGeom prst="line">
            <a:avLst/>
          </a:prstGeom>
          <a:ln w="9360">
            <a:solidFill>
              <a:schemeClr val="tx1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Line 16"/>
          <p:cNvSpPr/>
          <p:nvPr/>
        </p:nvSpPr>
        <p:spPr>
          <a:xfrm>
            <a:off x="4876560" y="4381200"/>
            <a:ext cx="1219320" cy="15264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Line 17"/>
          <p:cNvSpPr/>
          <p:nvPr/>
        </p:nvSpPr>
        <p:spPr>
          <a:xfrm>
            <a:off x="4114800" y="4686120"/>
            <a:ext cx="360" cy="533520"/>
          </a:xfrm>
          <a:prstGeom prst="line">
            <a:avLst/>
          </a:prstGeom>
          <a:ln w="9360">
            <a:solidFill>
              <a:schemeClr val="tx1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18"/>
          <p:cNvSpPr/>
          <p:nvPr/>
        </p:nvSpPr>
        <p:spPr>
          <a:xfrm>
            <a:off x="1676520" y="3009960"/>
            <a:ext cx="4038120" cy="2971440"/>
          </a:xfrm>
          <a:prstGeom prst="rect">
            <a:avLst/>
          </a:prstGeom>
          <a:noFill/>
          <a:ln w="255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19"/>
          <p:cNvSpPr/>
          <p:nvPr/>
        </p:nvSpPr>
        <p:spPr>
          <a:xfrm>
            <a:off x="1729800" y="2549520"/>
            <a:ext cx="2150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Automaton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0"/>
          <p:cNvSpPr/>
          <p:nvPr/>
        </p:nvSpPr>
        <p:spPr>
          <a:xfrm>
            <a:off x="8763120" y="6248520"/>
            <a:ext cx="38052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fld id="{9D97169E-CD4A-4AFC-8966-5EDBED1EF7EE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1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CustomShape 22"/>
          <p:cNvSpPr/>
          <p:nvPr/>
        </p:nvSpPr>
        <p:spPr>
          <a:xfrm>
            <a:off x="0" y="6488640"/>
            <a:ext cx="9143640" cy="3646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Types of languages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304920" y="1371600"/>
            <a:ext cx="8381520" cy="4876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There are two types of languages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Formal Languages are used as a basis for defining computer languages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predefined set of symbols and string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Formal language theory studies purely syntactical aspects of a language (e.g., word 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abcd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Informal Languages  such as English has many different versions.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CustomShape 4"/>
          <p:cNvSpPr/>
          <p:nvPr/>
        </p:nvSpPr>
        <p:spPr>
          <a:xfrm>
            <a:off x="0" y="6488640"/>
            <a:ext cx="9143640" cy="3646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5"/>
          <p:cNvSpPr/>
          <p:nvPr/>
        </p:nvSpPr>
        <p:spPr>
          <a:xfrm>
            <a:off x="8763120" y="6248520"/>
            <a:ext cx="38052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fld id="{4CFC80C3-E510-429F-85B7-2F3859490610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457200" y="5594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 Element of a Formal Language – Alphabets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457200" y="1905120"/>
            <a:ext cx="8178480" cy="4171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Definition:</a:t>
            </a:r>
          </a:p>
          <a:p>
            <a:pPr marL="343080" indent="-342720">
              <a:lnSpc>
                <a:spcPct val="9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A finite non-empty set of symbols (letters), is called an alphabet. It is denoted by Greek letter sigma Σ.</a:t>
            </a: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Example:</a:t>
            </a:r>
          </a:p>
          <a:p>
            <a:pPr marL="343080" indent="-342720">
              <a:lnSpc>
                <a:spcPct val="9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Σ={1,2,3}</a:t>
            </a:r>
          </a:p>
          <a:p>
            <a:pPr marL="343080" indent="-342720">
              <a:lnSpc>
                <a:spcPct val="9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Σ={0,1} //Binary digits</a:t>
            </a:r>
          </a:p>
          <a:p>
            <a:pPr marL="343080" indent="-342720">
              <a:lnSpc>
                <a:spcPct val="9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Σ={i,j,k}</a:t>
            </a:r>
          </a:p>
        </p:txBody>
      </p:sp>
      <p:sp>
        <p:nvSpPr>
          <p:cNvPr id="239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4"/>
          <p:cNvSpPr/>
          <p:nvPr/>
        </p:nvSpPr>
        <p:spPr>
          <a:xfrm>
            <a:off x="0" y="6488640"/>
            <a:ext cx="9143640" cy="3646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5"/>
          <p:cNvSpPr/>
          <p:nvPr/>
        </p:nvSpPr>
        <p:spPr>
          <a:xfrm>
            <a:off x="8763120" y="6248520"/>
            <a:ext cx="38052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fld id="{6934135D-9797-4D57-A8B6-22F304F7C29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Alphabet:</a:t>
            </a: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3"/>
          <p:cNvSpPr/>
          <p:nvPr/>
        </p:nvSpPr>
        <p:spPr>
          <a:xfrm>
            <a:off x="0" y="6488640"/>
            <a:ext cx="9143640" cy="3646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8763120" y="6248520"/>
            <a:ext cx="38052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fld id="{C38094B8-2D2E-4E56-871A-659317F7D1C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46" name="Table 5"/>
          <p:cNvGraphicFramePr/>
          <p:nvPr/>
        </p:nvGraphicFramePr>
        <p:xfrm>
          <a:off x="1828800" y="2286000"/>
          <a:ext cx="6362280" cy="4160520"/>
        </p:xfrm>
        <a:graphic>
          <a:graphicData uri="http://schemas.openxmlformats.org/drawingml/2006/table">
            <a:tbl>
              <a:tblPr/>
              <a:tblGrid>
                <a:gridCol w="1590480"/>
                <a:gridCol w="1590480"/>
                <a:gridCol w="1590480"/>
                <a:gridCol w="1590840"/>
              </a:tblGrid>
              <a:tr h="53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Alphabet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4160" marR="74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Symbols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4160" marR="74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Symbol
Name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4160" marR="74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String
Name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4160" marR="74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EB4E3"/>
                    </a:solidFill>
                  </a:tcPr>
                </a:tc>
              </a:tr>
              <a:tr h="302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binary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4160" marR="74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4160" marR="74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bit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4160" marR="74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Bit string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4160" marR="74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987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Eng .Alph.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4160" marR="74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abcdefghijklmnopqrstuvwxyz
ABCDEFGHIJKLMNOPQRSTUVWXYZ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4160" marR="74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letter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4160" marR="74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word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4160" marR="74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2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decimal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4160" marR="74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0123456789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4160" marR="74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digit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4160" marR="74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integer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4160" marR="74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special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4160" marR="74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~!@#$%^&amp;*()_-+={[}]|\:;"'&lt;,&gt;.?/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4160" marR="74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160" marR="74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160" marR="74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59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keyboard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4160" marR="74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Eng .Alph.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+ decimal + special+..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4160" marR="74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keystroke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4160" marR="74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typescript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4160" marR="74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2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ASCII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4160" marR="74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4160" marR="74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byte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4160" marR="74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String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4160" marR="74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2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UNICODE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4160" marR="74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4160" marR="74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char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4160" marR="74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String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4160" marR="74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7" name="CustomShape 6"/>
          <p:cNvSpPr/>
          <p:nvPr/>
        </p:nvSpPr>
        <p:spPr>
          <a:xfrm>
            <a:off x="457200" y="5594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 Element of a Formal Language – Alphabets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string over the alphabet Σ means a string all of whose symbols are in Σ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Example:</a:t>
            </a:r>
          </a:p>
          <a:p>
            <a:pPr marL="343080" indent="-342720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If Σ= {a,b} then</a:t>
            </a:r>
          </a:p>
          <a:p>
            <a:pPr marL="343080" indent="-342720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a, abab, aaabb, ababababababababab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set of all strings of length 2 over the alphabet {</a:t>
            </a:r>
            <a:r>
              <a:rPr lang="en-US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a,b} is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{aa, ab, ba, bb}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4"/>
          <p:cNvSpPr/>
          <p:nvPr/>
        </p:nvSpPr>
        <p:spPr>
          <a:xfrm>
            <a:off x="0" y="6488640"/>
            <a:ext cx="9143640" cy="3646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5"/>
          <p:cNvSpPr/>
          <p:nvPr/>
        </p:nvSpPr>
        <p:spPr>
          <a:xfrm>
            <a:off x="8763120" y="6248520"/>
            <a:ext cx="38052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fld id="{BD768A78-0608-4A03-A652-FCED2484F94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40644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an EMPTY or NULL String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457200" y="1886040"/>
            <a:ext cx="8381520" cy="443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lang="en-US" sz="3000" b="0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string with no symbol </a:t>
            </a: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denoted by (Small Greek letter Lambda) λ or (Capital Greek letter Lambda) Λ. It is called an empty string or null string.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will prefer Λ in this course. Please don’t confuse it with logical operator ‘and’.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One important thing to note is that we never allow Λ to be part of alphabet of a language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4"/>
          <p:cNvSpPr/>
          <p:nvPr/>
        </p:nvSpPr>
        <p:spPr>
          <a:xfrm>
            <a:off x="0" y="6488640"/>
            <a:ext cx="9143640" cy="3646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5"/>
          <p:cNvSpPr/>
          <p:nvPr/>
        </p:nvSpPr>
        <p:spPr>
          <a:xfrm>
            <a:off x="8763120" y="6248520"/>
            <a:ext cx="38052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fld id="{2C6297C0-DD37-489C-9EB2-EB32C214DD6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Substring, prefix and suffix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Substring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</a:p>
          <a:p>
            <a:pPr marL="343080" indent="-342720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any consecutive sequence of symbols that occurs anywhere in a string. For example, 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 and bc are substrings in abc while cb or ac are not.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Prefix and Suffix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</a:p>
          <a:p>
            <a:pPr marL="343080" indent="-342720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beginning of a string (upto any symbol) is called prefix and ending is called suffix, if w=xy with |x|,|y| &gt;=0, then x is prefix and y is a suffix of w. Example</a:t>
            </a:r>
          </a:p>
          <a:p>
            <a:pPr marL="343080" indent="-342720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W=abaab</a:t>
            </a:r>
          </a:p>
          <a:p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Λ ,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a, aba, and abaab are some prefixes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Λ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abaab, aab, and baab are some suffixes.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Note: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string is prefix and suffix of itself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Λ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a prefix and suffix of any string</a:t>
            </a:r>
          </a:p>
          <a:p>
            <a:pPr marL="343080" indent="-342720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4"/>
          <p:cNvSpPr/>
          <p:nvPr/>
        </p:nvSpPr>
        <p:spPr>
          <a:xfrm>
            <a:off x="0" y="6488640"/>
            <a:ext cx="9143640" cy="3646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5"/>
          <p:cNvSpPr/>
          <p:nvPr/>
        </p:nvSpPr>
        <p:spPr>
          <a:xfrm>
            <a:off x="8763120" y="6248520"/>
            <a:ext cx="38052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fld id="{E657FAD2-837D-44DD-B21D-C5544CCC330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Recommended Book(s)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3"/>
          <p:cNvSpPr/>
          <p:nvPr/>
        </p:nvSpPr>
        <p:spPr>
          <a:xfrm>
            <a:off x="0" y="6488640"/>
            <a:ext cx="9143640" cy="3646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8763120" y="6248520"/>
            <a:ext cx="38052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fld id="{25DD469D-7DE5-4AB3-B642-FCEAB54D993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5"/>
          <p:cNvSpPr txBox="1"/>
          <p:nvPr/>
        </p:nvSpPr>
        <p:spPr>
          <a:xfrm>
            <a:off x="457200" y="1073880"/>
            <a:ext cx="8229240" cy="557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Text Book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Introduction to Computer Theory, by Daniel I. A Cohen, John Wiley and Sons, Inc., Second Edition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Reference Book(s)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John E. Hopcroft, Rajeev Motwani and Jeffrey D. Ullman, Introduction to Automata Theory, Languages and Computation, Second Edition. Addison-Wesley, 2001.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John C. Martin. Introduction to Languages and the Theory of Computation. McGraw-Hill, 2003.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Introduction to the Theory of Computation, Michael Sipser, 2nd edition, Thomson Course Technology, 2005.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457200" y="1040639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Words are strings belonging to some language.</a:t>
            </a:r>
          </a:p>
          <a:p>
            <a:pPr marL="343080" indent="-342720"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Example:</a:t>
            </a:r>
          </a:p>
          <a:p>
            <a:pPr marL="343080" indent="-342720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 If Σ= {a} then a language L can be defined as </a:t>
            </a:r>
          </a:p>
          <a:p>
            <a:pPr marL="343080" indent="-342720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L={a</a:t>
            </a:r>
            <a:r>
              <a:rPr lang="en-US" sz="3200" b="0" strike="noStrike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n=1,2,3,…..} or L={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a,aa,aaa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,….}</a:t>
            </a:r>
          </a:p>
          <a:p>
            <a:pPr marL="343080" indent="-342720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Here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a,aa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,… are the words of L but not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558ED5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words are strings, but not all strings are words.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0" y="6488640"/>
            <a:ext cx="9143640" cy="3646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8763120" y="6248520"/>
            <a:ext cx="38052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fld id="{601C34FB-340A-4EA0-9283-A1357F9A0B6B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Ambiguity (Cont’d…)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Example:  an alphabet may contain letters consisting of group of symbols for example </a:t>
            </a:r>
          </a:p>
          <a:p>
            <a:pPr marL="343080" indent="-34272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Σ</a:t>
            </a:r>
            <a:r>
              <a:rPr lang="en-US" sz="32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{A, aA, bab, d}.</a:t>
            </a:r>
          </a:p>
          <a:p>
            <a:pPr marL="343080" indent="-342720">
              <a:lnSpc>
                <a:spcPct val="8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Now  consider an alphabet </a:t>
            </a:r>
          </a:p>
          <a:p>
            <a:pPr marL="343080" indent="-342720">
              <a:lnSpc>
                <a:spcPct val="8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Σ</a:t>
            </a:r>
            <a:r>
              <a:rPr lang="en-US" sz="3200" b="0" strike="noStrike" spc="-1" baseline="-12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{A, Aa, bab, d} and a string AababA.</a:t>
            </a: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4"/>
          <p:cNvSpPr/>
          <p:nvPr/>
        </p:nvSpPr>
        <p:spPr>
          <a:xfrm>
            <a:off x="0" y="6488640"/>
            <a:ext cx="9143640" cy="3646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5"/>
          <p:cNvSpPr/>
          <p:nvPr/>
        </p:nvSpPr>
        <p:spPr>
          <a:xfrm>
            <a:off x="8763120" y="6248520"/>
            <a:ext cx="38052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fld id="{790C8893-8FBC-4FEB-A596-94E2878C9D1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457200" y="1886040"/>
            <a:ext cx="8178480" cy="4209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string can be factored in two different ways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(Aa), (bab), (A)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(A), (abab), (A)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Which shows that the second group cannot be identified as a string, defined over Σ = {a, b}.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due to ambiguity in the defined alphabet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Σ</a:t>
            </a:r>
            <a:r>
              <a:rPr lang="en-US" sz="2800" b="0" strike="noStrike" spc="-1" baseline="-12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Ambiguity (Cont’d…)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0" y="6488640"/>
            <a:ext cx="9143640" cy="3646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5"/>
          <p:cNvSpPr/>
          <p:nvPr/>
        </p:nvSpPr>
        <p:spPr>
          <a:xfrm>
            <a:off x="8763120" y="6248520"/>
            <a:ext cx="38052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fld id="{8A0AC2D2-CB65-4EED-9CA7-4C2C15DA0840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228600" y="1600200"/>
            <a:ext cx="8457840" cy="5028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 Ambiguity comes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A computer program first scans A as a letter belonging to Σ</a:t>
            </a:r>
            <a:r>
              <a:rPr lang="en-US" sz="32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while for the second letter, the computer program would not be able to identify the symbols correctly. 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Ambiguity Rule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:- The Alphabets should be defined in a way that letters consisting of more than one symbols should not start with a letter, already being used by some other letter. </a:t>
            </a:r>
          </a:p>
        </p:txBody>
      </p:sp>
      <p:sp>
        <p:nvSpPr>
          <p:cNvPr id="279" name="CustomShape 2"/>
          <p:cNvSpPr/>
          <p:nvPr/>
        </p:nvSpPr>
        <p:spPr>
          <a:xfrm>
            <a:off x="609480" y="42696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Ambiguity (Cont’d…)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CustomShape 4"/>
          <p:cNvSpPr/>
          <p:nvPr/>
        </p:nvSpPr>
        <p:spPr>
          <a:xfrm>
            <a:off x="0" y="6488640"/>
            <a:ext cx="9143640" cy="3646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5"/>
          <p:cNvSpPr/>
          <p:nvPr/>
        </p:nvSpPr>
        <p:spPr>
          <a:xfrm>
            <a:off x="8763120" y="6248520"/>
            <a:ext cx="38052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fld id="{CC4EF5CF-A551-45F2-A4A0-A8A51561B383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457200" y="763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Ambiguity Examples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Σ</a:t>
            </a:r>
            <a:r>
              <a:rPr lang="en-US" sz="3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{A, aA, bab, d}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Σ</a:t>
            </a:r>
            <a:r>
              <a:rPr lang="en-US" sz="3000" b="0" strike="noStrike" spc="-1" baseline="-1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{A, Aa, bab, d}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Σ</a:t>
            </a:r>
            <a:r>
              <a:rPr lang="en-US" sz="3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</a:t>
            </a: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a valid alphabet while Σ</a:t>
            </a:r>
            <a:r>
              <a:rPr lang="en-US" sz="3000" b="0" strike="noStrike" spc="-1" baseline="-1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</a:t>
            </a: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an in-valid alphabet.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Similarly,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Σ</a:t>
            </a:r>
            <a:r>
              <a:rPr lang="en-US" sz="3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{a, ab, ac}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Σ</a:t>
            </a:r>
            <a:r>
              <a:rPr lang="en-US" sz="3000" b="0" strike="noStrike" spc="-1" baseline="-1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{a, ba, ca}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this case, Σ</a:t>
            </a:r>
            <a:r>
              <a:rPr lang="en-US" sz="3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</a:t>
            </a: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a invalid alphabet while Σ</a:t>
            </a:r>
            <a:r>
              <a:rPr lang="en-US" sz="3000" b="0" strike="noStrike" spc="-1" baseline="-1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</a:t>
            </a: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a valid alphabet.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CustomShape 4"/>
          <p:cNvSpPr/>
          <p:nvPr/>
        </p:nvSpPr>
        <p:spPr>
          <a:xfrm>
            <a:off x="0" y="6488640"/>
            <a:ext cx="9143640" cy="3646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5"/>
          <p:cNvSpPr/>
          <p:nvPr/>
        </p:nvSpPr>
        <p:spPr>
          <a:xfrm>
            <a:off x="8763120" y="6248520"/>
            <a:ext cx="38052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fld id="{D9AA91AC-8C91-4A9D-B981-55E01EAD9B63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40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97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109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125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141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String Operations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74320" indent="-273960">
              <a:lnSpc>
                <a:spcPct val="100000"/>
              </a:lnSpc>
              <a:buClr>
                <a:srgbClr val="9BBB59"/>
              </a:buClr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Length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define the function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length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of a string to be the number of letters in the string s, denoted by |s|.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74320" indent="-273960">
              <a:lnSpc>
                <a:spcPct val="100000"/>
              </a:lnSpc>
              <a:buClr>
                <a:srgbClr val="9BBB59"/>
              </a:buClr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Σ={a,b}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s=ababa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|s|=5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any language that includes the null word </a:t>
            </a: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Λ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then length(</a:t>
            </a: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Λ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= 0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any word w in any language, if length(w) = 0 then w =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Λ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4"/>
          <p:cNvSpPr/>
          <p:nvPr/>
        </p:nvSpPr>
        <p:spPr>
          <a:xfrm>
            <a:off x="0" y="6488640"/>
            <a:ext cx="9143640" cy="3646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5"/>
          <p:cNvSpPr/>
          <p:nvPr/>
        </p:nvSpPr>
        <p:spPr>
          <a:xfrm>
            <a:off x="8763120" y="6248520"/>
            <a:ext cx="38052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fld id="{02AD2576-4582-4263-90AA-B712F8FF6F9B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Word Length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Σ= {A, aA, bab, d}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s=AaAbabAd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Factoring=(A), (aA), (bab),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(A), </a:t>
            </a: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(d)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|s|=5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One important point to note here is that </a:t>
            </a: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aA</a:t>
            </a: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has a length </a:t>
            </a: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not </a:t>
            </a: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0" y="8784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4"/>
          <p:cNvSpPr/>
          <p:nvPr/>
        </p:nvSpPr>
        <p:spPr>
          <a:xfrm>
            <a:off x="0" y="6488640"/>
            <a:ext cx="9143640" cy="3646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5"/>
          <p:cNvSpPr/>
          <p:nvPr/>
        </p:nvSpPr>
        <p:spPr>
          <a:xfrm>
            <a:off x="8763120" y="6248520"/>
            <a:ext cx="38052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fld id="{8CDCACC3-522D-415B-84B9-50C1C24925BE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Length of strings over n alphabets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Formula: </a:t>
            </a: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of strings of length ‘m’ defined over   alphabet of ‘n’ letters is </a:t>
            </a:r>
            <a:r>
              <a:rPr lang="en-US" sz="3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lang="en-US" sz="3000" b="1" strike="noStrike" spc="-1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Examples: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language of strings of length 2, defined over Σ={a,b}is L={aa, ab, ba, bb} </a:t>
            </a:r>
            <a:r>
              <a:rPr lang="en-US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i.e.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number of strings = 2</a:t>
            </a:r>
            <a:r>
              <a:rPr lang="en-US" sz="3200" b="0" strike="noStrike" spc="-1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language of strings of length 3, defined over Σ={a,b} is L={aaa, aab, aba, baa, abb, bab, bba, bbb} </a:t>
            </a:r>
            <a:r>
              <a:rPr lang="en-US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i.e.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number of strings = 2</a:t>
            </a:r>
            <a:r>
              <a:rPr lang="en-US" sz="3200" b="0" strike="noStrike" spc="-1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" name="CustomShape 4"/>
          <p:cNvSpPr/>
          <p:nvPr/>
        </p:nvSpPr>
        <p:spPr>
          <a:xfrm>
            <a:off x="0" y="6488640"/>
            <a:ext cx="9143640" cy="3646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5"/>
          <p:cNvSpPr/>
          <p:nvPr/>
        </p:nvSpPr>
        <p:spPr>
          <a:xfrm>
            <a:off x="8763120" y="6248520"/>
            <a:ext cx="38052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fld id="{62CDFCB9-172D-48C1-ABE8-1BF63D0FFE29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String Operations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Concatenation: wy, w</a:t>
            </a:r>
            <a:r>
              <a:rPr lang="en-US" sz="3200" b="0" strike="noStrike" spc="-1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6720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 w = w</a:t>
            </a:r>
            <a:r>
              <a:rPr lang="en-US" sz="32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. . .w</a:t>
            </a:r>
            <a:r>
              <a:rPr lang="en-US" sz="32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y = y</a:t>
            </a:r>
            <a:r>
              <a:rPr lang="en-US" sz="32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. . . y</a:t>
            </a:r>
            <a:r>
              <a:rPr lang="en-US" sz="32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be two strings over some alphabet Σ . Then the concatenation of w and y (in symbols w · y, or just wy) is the string w</a:t>
            </a:r>
            <a:r>
              <a:rPr lang="en-US" sz="32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. . .w</a:t>
            </a:r>
            <a:r>
              <a:rPr lang="en-US" sz="32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r>
              <a:rPr lang="en-US" sz="32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. . . Y</a:t>
            </a:r>
            <a:r>
              <a:rPr lang="en-US" sz="32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k,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w = a1…. a</a:t>
            </a:r>
            <a:r>
              <a:rPr lang="en-US" sz="32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 y= b1….b</a:t>
            </a:r>
            <a:r>
              <a:rPr lang="en-US" sz="32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then w.y   (or wy) </a:t>
            </a:r>
          </a:p>
          <a:p>
            <a:pPr marL="343080" indent="-342720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= a1…a</a:t>
            </a:r>
            <a:r>
              <a:rPr lang="en-US" sz="32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b1…b</a:t>
            </a:r>
            <a:r>
              <a:rPr lang="en-US" sz="32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6720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Notation: by w</a:t>
            </a:r>
            <a:r>
              <a:rPr lang="en-US" sz="3200" b="0" strike="noStrike" spc="-1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denote w concatenated with itself k times, i.e. </a:t>
            </a:r>
          </a:p>
          <a:p>
            <a:pPr marL="343080" indent="-342720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 Σ={0,1} ; 0</a:t>
            </a:r>
            <a:r>
              <a:rPr lang="en-US" sz="3200" b="0" strike="noStrike" spc="-1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00000</a:t>
            </a:r>
          </a:p>
          <a:p>
            <a:pPr marL="343080" indent="-342720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For any 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x,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Λ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 = x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Λ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x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4"/>
          <p:cNvSpPr/>
          <p:nvPr/>
        </p:nvSpPr>
        <p:spPr>
          <a:xfrm>
            <a:off x="0" y="6488640"/>
            <a:ext cx="9143640" cy="3646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7" name="Picture 2"/>
          <p:cNvPicPr/>
          <p:nvPr/>
        </p:nvPicPr>
        <p:blipFill>
          <a:blip r:embed="rId3"/>
          <a:stretch/>
        </p:blipFill>
        <p:spPr>
          <a:xfrm>
            <a:off x="4876920" y="5353200"/>
            <a:ext cx="1904760" cy="952200"/>
          </a:xfrm>
          <a:prstGeom prst="rect">
            <a:avLst/>
          </a:prstGeom>
          <a:ln>
            <a:noFill/>
          </a:ln>
        </p:spPr>
      </p:pic>
      <p:sp>
        <p:nvSpPr>
          <p:cNvPr id="308" name="CustomShape 5"/>
          <p:cNvSpPr/>
          <p:nvPr/>
        </p:nvSpPr>
        <p:spPr>
          <a:xfrm>
            <a:off x="8763120" y="6248520"/>
            <a:ext cx="38052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fld id="{A8138913-FAD4-4174-8914-D4B99AAE1AE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String Operations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reverse of a string s denoted by Rev(s) or  s</a:t>
            </a:r>
            <a:r>
              <a:rPr lang="en-US" sz="2300" b="0" strike="noStrike" spc="-1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 is defined as as follows: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If s=</a:t>
            </a:r>
            <a:r>
              <a:rPr lang="en-US" sz="23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Λ then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s</a:t>
            </a:r>
            <a:r>
              <a:rPr lang="en-US" sz="2300" b="0" strike="noStrike" spc="-1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lang="en-US" sz="23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Λ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otherwise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s=s</a:t>
            </a:r>
            <a:r>
              <a:rPr lang="en-US" sz="23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…s</a:t>
            </a:r>
            <a:r>
              <a:rPr lang="en-US" sz="23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then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s</a:t>
            </a:r>
            <a:r>
              <a:rPr lang="en-US" sz="2300" b="0" strike="noStrike" spc="-1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=s</a:t>
            </a:r>
            <a:r>
              <a:rPr lang="en-US" sz="23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…s</a:t>
            </a:r>
            <a:r>
              <a:rPr lang="en-US" sz="23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300" b="0" strike="noStrike" spc="-1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lang="en-US" sz="2300" b="0" strike="noStrike" spc="-1" baseline="30000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 </a:t>
            </a:r>
            <a:r>
              <a:rPr lang="en-US" sz="2300" b="0" strike="noStrike" spc="-1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obtained by writing the letters of s in reverse order.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1: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s=abc is a string defined over Σ={a,b,c} then Rev(s) or s</a:t>
            </a:r>
            <a:r>
              <a:rPr lang="en-US" sz="2300" b="0" strike="noStrike" spc="-1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cba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CustomShape 4"/>
          <p:cNvSpPr/>
          <p:nvPr/>
        </p:nvSpPr>
        <p:spPr>
          <a:xfrm>
            <a:off x="0" y="6488640"/>
            <a:ext cx="9143640" cy="3646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5"/>
          <p:cNvSpPr/>
          <p:nvPr/>
        </p:nvSpPr>
        <p:spPr>
          <a:xfrm>
            <a:off x="8763120" y="6248520"/>
            <a:ext cx="38052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fld id="{C6591FF0-F70D-4CA2-BA4D-CAA400CA8D4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Objectives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introduce the basic parts of formal languages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describe the various methods to define a language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teach different formal models of computation such as Finite Automata and Turing Machines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build mathematical models and then to study their limitations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understand about the various types of Languages, including Regular languages</a:t>
            </a:r>
          </a:p>
        </p:txBody>
      </p:sp>
      <p:sp>
        <p:nvSpPr>
          <p:cNvPr id="133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4"/>
          <p:cNvSpPr/>
          <p:nvPr/>
        </p:nvSpPr>
        <p:spPr>
          <a:xfrm>
            <a:off x="0" y="6488640"/>
            <a:ext cx="9143640" cy="3646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8763120" y="6248520"/>
            <a:ext cx="38052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fld id="{E6D4BD37-FC68-4AFC-AABD-144B520D765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String Operations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Σ= {A, aA, bab, d}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s=AaAbabAd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Rev(s)=dAbabaAA or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	Rev(s)= dAbabAaA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Which one is correct?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4"/>
          <p:cNvSpPr/>
          <p:nvPr/>
        </p:nvSpPr>
        <p:spPr>
          <a:xfrm>
            <a:off x="0" y="6488640"/>
            <a:ext cx="9143640" cy="3646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5"/>
          <p:cNvSpPr/>
          <p:nvPr/>
        </p:nvSpPr>
        <p:spPr>
          <a:xfrm>
            <a:off x="8763120" y="6248520"/>
            <a:ext cx="38052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fld id="{92A1EEFE-AC8A-417F-A414-BC883F0C6C93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43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63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83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About Null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74320" indent="-273960">
              <a:lnSpc>
                <a:spcPct val="100000"/>
              </a:lnSpc>
              <a:buClr>
                <a:srgbClr val="9BBB59"/>
              </a:buClr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empty set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Ø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a language which has no strings. </a:t>
            </a:r>
          </a:p>
          <a:p>
            <a:pPr marL="274320" indent="-273960">
              <a:lnSpc>
                <a:spcPct val="100000"/>
              </a:lnSpc>
              <a:buClr>
                <a:srgbClr val="9BBB59"/>
              </a:buClr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 L=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Ø then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is not true that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Λ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a word in the language ø since this language has no words at all.</a:t>
            </a: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74320" indent="-273960">
              <a:lnSpc>
                <a:spcPct val="100000"/>
              </a:lnSpc>
              <a:buClr>
                <a:srgbClr val="9BBB59"/>
              </a:buClr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set {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Λ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} is a language which has one string, namely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Λ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. So it is not empty. </a:t>
            </a:r>
          </a:p>
          <a:p>
            <a:pPr marL="274320" indent="-273960">
              <a:lnSpc>
                <a:spcPct val="100000"/>
              </a:lnSpc>
              <a:buClr>
                <a:srgbClr val="9BBB59"/>
              </a:buClr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a certain language L does not contain the word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Λ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we wish to add it to L, we use the operation “+” to form L + {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Λ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}. This language is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the same as L.</a:t>
            </a: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74320" indent="-273960">
              <a:lnSpc>
                <a:spcPct val="100000"/>
              </a:lnSpc>
              <a:buClr>
                <a:srgbClr val="9BBB59"/>
              </a:buClr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However, the language L + ø is the same as L since no new words have been added.</a:t>
            </a:r>
          </a:p>
        </p:txBody>
      </p:sp>
      <p:sp>
        <p:nvSpPr>
          <p:cNvPr id="321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CustomShape 4"/>
          <p:cNvSpPr/>
          <p:nvPr/>
        </p:nvSpPr>
        <p:spPr>
          <a:xfrm>
            <a:off x="0" y="6488640"/>
            <a:ext cx="9143640" cy="3646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5"/>
          <p:cNvSpPr/>
          <p:nvPr/>
        </p:nvSpPr>
        <p:spPr>
          <a:xfrm>
            <a:off x="8763120" y="6248520"/>
            <a:ext cx="38052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fld id="{B544E3AF-0754-4B30-88F7-67A464241010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Defining Languages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rules for defining a language can be of two kinds:</a:t>
            </a:r>
          </a:p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They can tell us how to test if a string of alphabet letters is a valid word, or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They can tell us how to construct all the words in the language by some clear procedures.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CustomShape 4"/>
          <p:cNvSpPr/>
          <p:nvPr/>
        </p:nvSpPr>
        <p:spPr>
          <a:xfrm>
            <a:off x="0" y="6488640"/>
            <a:ext cx="9143640" cy="3646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5"/>
          <p:cNvSpPr/>
          <p:nvPr/>
        </p:nvSpPr>
        <p:spPr>
          <a:xfrm>
            <a:off x="8763120" y="6248520"/>
            <a:ext cx="38052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fld id="{5D9BF763-4B4F-4F7F-93D5-231870BB9849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Defining Languages (contd.)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6840">
              <a:lnSpc>
                <a:spcPct val="100000"/>
              </a:lnSpc>
              <a:buClr>
                <a:srgbClr val="9BBB59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languages can be defined in different ways, such as </a:t>
            </a:r>
          </a:p>
          <a:p>
            <a:pPr marL="514440" indent="-514080">
              <a:lnSpc>
                <a:spcPct val="100000"/>
              </a:lnSpc>
              <a:buClr>
                <a:srgbClr val="9BBB59"/>
              </a:buClr>
              <a:buFont typeface="Calibri"/>
              <a:buAutoNum type="arabicPeriod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Descriptive definition, </a:t>
            </a:r>
          </a:p>
          <a:p>
            <a:pPr marL="514440" indent="-514080">
              <a:lnSpc>
                <a:spcPct val="100000"/>
              </a:lnSpc>
              <a:buClr>
                <a:srgbClr val="9BBB59"/>
              </a:buClr>
              <a:buFont typeface="Calibri"/>
              <a:buAutoNum type="arabicPeriod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Recursive definition, </a:t>
            </a:r>
          </a:p>
          <a:p>
            <a:pPr marL="514440" indent="-514080">
              <a:lnSpc>
                <a:spcPct val="100000"/>
              </a:lnSpc>
              <a:buClr>
                <a:srgbClr val="9BBB59"/>
              </a:buClr>
              <a:buFont typeface="Calibri"/>
              <a:buAutoNum type="arabicPeriod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Expressions(RE) </a:t>
            </a:r>
          </a:p>
          <a:p>
            <a:pPr marL="514440" indent="-514080">
              <a:lnSpc>
                <a:spcPct val="100000"/>
              </a:lnSpc>
              <a:buClr>
                <a:srgbClr val="9BBB59"/>
              </a:buClr>
              <a:buFont typeface="Calibri"/>
              <a:buAutoNum type="arabicPeriod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Finite Automaton(FA) etc.</a:t>
            </a: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9BBB59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Descriptive Definition:</a:t>
            </a: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language is defined by describing the conditions imposed on its words.</a:t>
            </a: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CustomShape 4"/>
          <p:cNvSpPr/>
          <p:nvPr/>
        </p:nvSpPr>
        <p:spPr>
          <a:xfrm>
            <a:off x="0" y="6488640"/>
            <a:ext cx="9143640" cy="3646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5"/>
          <p:cNvSpPr/>
          <p:nvPr/>
        </p:nvSpPr>
        <p:spPr>
          <a:xfrm>
            <a:off x="8763120" y="6248520"/>
            <a:ext cx="38052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fld id="{AC43DB44-2A43-483D-AC71-AA4A68DC0CF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Descriptive definition of language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The language  L of strings of odd length, defined over Σ={a}, can be written as</a:t>
            </a: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L1={a, aaa, aaaaa,…..}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The language L of strings that does not start with a, defined over Σ ={a,b,c}</a:t>
            </a: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L2 ={Λ, b, c, ba, bb, bc, ca, cb,  cc, …}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The language L of strings of length 2, defined over Σ ={0,1,2},</a:t>
            </a: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L3={00, 01, 02,10, 11,12,20,21,22}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CustomShape 4"/>
          <p:cNvSpPr/>
          <p:nvPr/>
        </p:nvSpPr>
        <p:spPr>
          <a:xfrm>
            <a:off x="0" y="6488640"/>
            <a:ext cx="9143640" cy="3646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5"/>
          <p:cNvSpPr/>
          <p:nvPr/>
        </p:nvSpPr>
        <p:spPr>
          <a:xfrm>
            <a:off x="8763120" y="6248520"/>
            <a:ext cx="38052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fld id="{0EA9A53D-6E66-4230-8BC8-2B934762BC9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92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16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97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240" end="3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307" end="3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Descriptive definition of language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0" name="TextShape 2"/>
          <p:cNvSpPr txBox="1"/>
          <p:nvPr/>
        </p:nvSpPr>
        <p:spPr>
          <a:xfrm>
            <a:off x="76320" y="1600200"/>
            <a:ext cx="838152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 The language L of strings ending in 0, defined over  Σ ={0,1}, can be written as</a:t>
            </a: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L4={0,00,10,000,010,100,110,…}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 The language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EQUAL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of strings with number of a’s equal to number of b’s, defined over Σ={a,b}</a:t>
            </a: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L5={Λ ,ab,aabb,abab,baba,abba,…}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 The language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EVEN-EVEN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of strings with even number of a’s and even number of b’s, defined over Σ={a,b}</a:t>
            </a: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L6={Λ, aa, bb, aaaa,aabb,abab, abba, baab, baba, bbaa, bbbb,…}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4"/>
          <p:cNvSpPr/>
          <p:nvPr/>
        </p:nvSpPr>
        <p:spPr>
          <a:xfrm>
            <a:off x="0" y="6488640"/>
            <a:ext cx="9143640" cy="3646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5"/>
          <p:cNvSpPr/>
          <p:nvPr/>
        </p:nvSpPr>
        <p:spPr>
          <a:xfrm>
            <a:off x="8763120" y="6248520"/>
            <a:ext cx="38052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fld id="{8AFFB771-F1E0-4B36-9D29-A9654AB3740B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84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116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214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248" end="3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355" end="4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Descriptive definition of language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5" name="TextShape 2"/>
          <p:cNvSpPr txBox="1"/>
          <p:nvPr/>
        </p:nvSpPr>
        <p:spPr>
          <a:xfrm>
            <a:off x="228600" y="1600200"/>
            <a:ext cx="838152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 The language {a</a:t>
            </a:r>
            <a:r>
              <a:rPr lang="en-US" sz="3200" b="0" strike="noStrike" spc="-1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lang="en-US" sz="3200" b="0" strike="noStrike" spc="-1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}, of strings defined over Σ={a,b}, as  {a</a:t>
            </a:r>
            <a:r>
              <a:rPr lang="en-US" sz="3200" b="0" strike="noStrike" spc="-1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lang="en-US" sz="3200" b="0" strike="noStrike" spc="-1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n=1,2,3,…}</a:t>
            </a: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L7={ab, aabb, aaabbb,aaaabbbb,…}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8. The language FACTORIAL, of strings defined over Σ={a}, as {a</a:t>
            </a:r>
            <a:r>
              <a:rPr lang="en-US" sz="3200" b="0" strike="noStrike" spc="-1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n!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n=1,2,3,…}, can be written as</a:t>
            </a: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L8={a,aa,aaaaaa,…}.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CustomShape 4"/>
          <p:cNvSpPr/>
          <p:nvPr/>
        </p:nvSpPr>
        <p:spPr>
          <a:xfrm>
            <a:off x="0" y="6488640"/>
            <a:ext cx="9143640" cy="3646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5"/>
          <p:cNvSpPr/>
          <p:nvPr/>
        </p:nvSpPr>
        <p:spPr>
          <a:xfrm>
            <a:off x="8763120" y="6248520"/>
            <a:ext cx="38052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fld id="{998BAFD9-3077-4020-8326-DE6FBC13BE93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79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114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212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Outcomes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Understand a language and its basic parts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to define languages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Finding the language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successful inputs of a machine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Language processing machines, including FSA , TG , Mealy &amp; Moore machines 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Comparison of various Languages</a:t>
            </a:r>
          </a:p>
        </p:txBody>
      </p:sp>
      <p:sp>
        <p:nvSpPr>
          <p:cNvPr id="138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4"/>
          <p:cNvSpPr/>
          <p:nvPr/>
        </p:nvSpPr>
        <p:spPr>
          <a:xfrm>
            <a:off x="0" y="6488640"/>
            <a:ext cx="9143640" cy="3646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8763120" y="6248520"/>
            <a:ext cx="38052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fld id="{A1AA7FA2-713F-4786-991E-ACF8F8B22547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Tentative Class Policy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Grading</a:t>
            </a: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Assignments					10%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Quizzes						10%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Class Participation		5%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Project							10%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Sessional Exams 			25%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Final Exams.					40%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4"/>
          <p:cNvSpPr/>
          <p:nvPr/>
        </p:nvSpPr>
        <p:spPr>
          <a:xfrm>
            <a:off x="0" y="6488640"/>
            <a:ext cx="9143640" cy="3646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8763120" y="6248520"/>
            <a:ext cx="38052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fld id="{5C1E52E8-D92F-4AFE-970F-3D62F9C28FF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does Theory of automata mean?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457200" y="1886040"/>
            <a:ext cx="8178480" cy="443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word “Theory” means that this subject is a more mathematical subject and less practical.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is not like your other courses such as programming. However, this subject is the foundation  for many other practical subjects.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Automata is the plural of the word Automaton which means “self-acting”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general, this subject focuses on the theoretical aspects of computer science.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0" y="6488640"/>
            <a:ext cx="9143640" cy="3646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5"/>
          <p:cNvSpPr/>
          <p:nvPr/>
        </p:nvSpPr>
        <p:spPr>
          <a:xfrm>
            <a:off x="8763120" y="6248520"/>
            <a:ext cx="38052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fld id="{D05BFD9F-8D64-4F81-9E9E-59CD07CDAF5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0" y="6488640"/>
            <a:ext cx="9143640" cy="3646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3"/>
          <p:cNvSpPr/>
          <p:nvPr/>
        </p:nvSpPr>
        <p:spPr>
          <a:xfrm>
            <a:off x="609480" y="42696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Theory of Automa Applications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609480" y="1752480"/>
            <a:ext cx="8229240" cy="452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subject plays a major role in: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Theory of Computation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Compiler Construction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Parsing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Formal Verification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Defining computer languages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5"/>
          <p:cNvSpPr/>
          <p:nvPr/>
        </p:nvSpPr>
        <p:spPr>
          <a:xfrm>
            <a:off x="8763120" y="6248520"/>
            <a:ext cx="38052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fld id="{7C758E9F-8ED8-4916-BB08-0E491400A6AB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Background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this course we will consider a </a:t>
            </a:r>
            <a:r>
              <a:rPr lang="en-US" sz="3200" b="1" i="1" strike="noStrike" spc="-1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mathematical model</a:t>
            </a:r>
            <a:r>
              <a:rPr lang="en-US" sz="32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computing, called </a:t>
            </a:r>
            <a:r>
              <a:rPr lang="en-US" sz="3200" b="1" strike="noStrike" spc="-1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and then to study their limitations by analyzing the types of </a:t>
            </a:r>
            <a:r>
              <a:rPr lang="en-US" sz="3200" b="1" strike="noStrike" spc="-1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inputs</a:t>
            </a:r>
            <a:r>
              <a:rPr lang="en-US" sz="3200" b="0" strike="noStrike" spc="-1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which they can operate successfully.</a:t>
            </a: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collection of these </a:t>
            </a:r>
            <a:r>
              <a:rPr lang="en-US" sz="3200" b="1" strike="noStrike" spc="-1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successful inputs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called the </a:t>
            </a:r>
            <a:r>
              <a:rPr lang="en-US" sz="3200" b="1" strike="noStrike" spc="-1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language</a:t>
            </a:r>
            <a:r>
              <a:rPr lang="en-US" sz="3200" b="0" strike="noStrike" spc="-1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the machine.</a:t>
            </a: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These </a:t>
            </a:r>
            <a:r>
              <a:rPr lang="en-US" sz="3200" b="1" strike="noStrike" spc="-1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theoretical models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helped/lead to the construction of </a:t>
            </a:r>
            <a:r>
              <a:rPr lang="en-US" sz="3200" b="1" strike="noStrike" spc="-1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real computers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4"/>
          <p:cNvSpPr/>
          <p:nvPr/>
        </p:nvSpPr>
        <p:spPr>
          <a:xfrm>
            <a:off x="0" y="6488640"/>
            <a:ext cx="9143640" cy="3646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8763120" y="6248520"/>
            <a:ext cx="38052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fld id="{EA17F0DF-12B4-49C8-A153-4B486380B069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Background (cont.)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Every time we introduce a new machine, we will learn its </a:t>
            </a:r>
            <a:r>
              <a:rPr lang="en-US" sz="3200" b="1" strike="noStrike" spc="-1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language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 and every time we develop a new language, we will try to find a </a:t>
            </a:r>
            <a:r>
              <a:rPr lang="en-US" sz="3200" b="1" strike="noStrike" spc="-1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</a:t>
            </a:r>
            <a:r>
              <a:rPr lang="en-US" sz="3200" b="0" strike="noStrike" spc="-1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that corresponds to it.</a:t>
            </a: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interplay between languages and machines will be our way of investigating problems and their potential solutions by automatic procedures, which we call </a:t>
            </a:r>
            <a:r>
              <a:rPr lang="en-US" sz="3200" b="1" strike="noStrike" spc="-1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algorithms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</a:p>
        </p:txBody>
      </p:sp>
      <p:sp>
        <p:nvSpPr>
          <p:cNvPr id="163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0" y="6488640"/>
            <a:ext cx="9143640" cy="3646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8763120" y="6248520"/>
            <a:ext cx="38052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fld id="{DEE8AE63-965A-48DF-9B12-22A3BBBB2F1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</TotalTime>
  <Words>2121</Words>
  <Application>Microsoft Office PowerPoint</Application>
  <PresentationFormat>On-screen Show (4:3)</PresentationFormat>
  <Paragraphs>361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Arial</vt:lpstr>
      <vt:lpstr>Calibri</vt:lpstr>
      <vt:lpstr>Comic Sans MS</vt:lpstr>
      <vt:lpstr>DejaVu Sans</vt:lpstr>
      <vt:lpstr>Lucida Sans Unicode</vt:lpstr>
      <vt:lpstr>Symbol</vt:lpstr>
      <vt:lpstr>Tahoma</vt:lpstr>
      <vt:lpstr>Times New Roman</vt:lpstr>
      <vt:lpstr>Wingdings</vt:lpstr>
      <vt:lpstr>Wingdings 2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Research papers published so far..   Presented to: Dr Jamil Ahmed presented by: Abdul Basit       PhD Scholar   IQRA University Islamabad Campus (IUIC) Islamabad</dc:title>
  <dc:subject/>
  <dc:creator>Xone</dc:creator>
  <dc:description/>
  <cp:lastModifiedBy>Shakir Shah</cp:lastModifiedBy>
  <cp:revision>159</cp:revision>
  <dcterms:created xsi:type="dcterms:W3CDTF">2010-09-29T14:13:34Z</dcterms:created>
  <dcterms:modified xsi:type="dcterms:W3CDTF">2018-08-30T02:25:41Z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36</vt:i4>
  </property>
</Properties>
</file>