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7" r:id="rId2"/>
    <p:sldId id="316" r:id="rId3"/>
    <p:sldId id="317" r:id="rId4"/>
    <p:sldId id="318" r:id="rId5"/>
    <p:sldId id="333" r:id="rId6"/>
    <p:sldId id="319" r:id="rId7"/>
    <p:sldId id="320" r:id="rId8"/>
    <p:sldId id="321" r:id="rId9"/>
    <p:sldId id="322" r:id="rId10"/>
    <p:sldId id="267" r:id="rId11"/>
    <p:sldId id="268" r:id="rId12"/>
    <p:sldId id="334" r:id="rId13"/>
    <p:sldId id="269" r:id="rId14"/>
    <p:sldId id="305" r:id="rId15"/>
    <p:sldId id="270" r:id="rId16"/>
    <p:sldId id="306" r:id="rId17"/>
    <p:sldId id="271" r:id="rId18"/>
    <p:sldId id="272" r:id="rId19"/>
    <p:sldId id="314" r:id="rId20"/>
    <p:sldId id="273" r:id="rId21"/>
    <p:sldId id="335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9" autoAdjust="0"/>
  </p:normalViewPr>
  <p:slideViewPr>
    <p:cSldViewPr>
      <p:cViewPr varScale="1">
        <p:scale>
          <a:sx n="66" d="100"/>
          <a:sy n="66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 typeface="Wingdings" pitchFamily="2" charset="2"/>
              <a:buNone/>
            </a:pPr>
            <a:r>
              <a:rPr kumimoji="1" lang="en-US" sz="2800" dirty="0" smtClean="0"/>
              <a:t>Prove that for any set of strings S </a:t>
            </a:r>
          </a:p>
          <a:p>
            <a:pPr marL="1035050" lvl="1" indent="-577850"/>
            <a:r>
              <a:rPr kumimoji="1" lang="en-US" dirty="0" smtClean="0"/>
              <a:t>(S</a:t>
            </a:r>
            <a:r>
              <a:rPr kumimoji="1" lang="en-US" baseline="30000" dirty="0" smtClean="0"/>
              <a:t>+</a:t>
            </a:r>
            <a:r>
              <a:rPr kumimoji="1" lang="en-US" dirty="0" smtClean="0"/>
              <a:t>)*=(S*)*</a:t>
            </a:r>
          </a:p>
          <a:p>
            <a:pPr marL="1035050" lvl="1" indent="-577850"/>
            <a:r>
              <a:rPr kumimoji="1" lang="en-US" dirty="0" smtClean="0"/>
              <a:t>(S</a:t>
            </a:r>
            <a:r>
              <a:rPr kumimoji="1" lang="en-US" baseline="30000" dirty="0" smtClean="0"/>
              <a:t>+</a:t>
            </a:r>
            <a:r>
              <a:rPr kumimoji="1" lang="en-US" dirty="0" smtClean="0"/>
              <a:t>)</a:t>
            </a:r>
            <a:r>
              <a:rPr kumimoji="1" lang="en-US" baseline="30000" dirty="0" smtClean="0"/>
              <a:t>+</a:t>
            </a:r>
            <a:r>
              <a:rPr kumimoji="1" lang="en-US" dirty="0" smtClean="0"/>
              <a:t>= S</a:t>
            </a:r>
            <a:r>
              <a:rPr kumimoji="1" lang="en-US" baseline="30000" dirty="0" smtClean="0"/>
              <a:t>+</a:t>
            </a:r>
            <a:endParaRPr kumimoji="1" lang="en-US" dirty="0" smtClean="0"/>
          </a:p>
          <a:p>
            <a:pPr marL="1035050" lvl="1" indent="-577850"/>
            <a:r>
              <a:rPr kumimoji="1" lang="en-US" dirty="0" smtClean="0"/>
              <a:t>Is (S*)</a:t>
            </a:r>
            <a:r>
              <a:rPr kumimoji="1" lang="en-US" baseline="30000" dirty="0" smtClean="0"/>
              <a:t>+</a:t>
            </a:r>
            <a:r>
              <a:rPr kumimoji="1" lang="en-US" dirty="0" smtClean="0"/>
              <a:t>=(S</a:t>
            </a:r>
            <a:r>
              <a:rPr kumimoji="1" lang="en-US" baseline="30000" dirty="0" smtClean="0"/>
              <a:t>+</a:t>
            </a:r>
            <a:r>
              <a:rPr kumimoji="1" lang="en-US" dirty="0" smtClean="0"/>
              <a:t>)*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a,aa,ba,</a:t>
            </a:r>
            <a:r>
              <a:rPr lang="en-US" baseline="0" dirty="0" err="1" smtClean="0"/>
              <a:t>aaa,aba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baa,bba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r>
              <a:rPr lang="en-US" dirty="0" err="1" smtClean="0"/>
              <a:t>aa,bb,aaa,aba,bab,bbb</a:t>
            </a:r>
            <a:r>
              <a:rPr lang="en-US" dirty="0" smtClean="0"/>
              <a:t>,….}</a:t>
            </a:r>
          </a:p>
          <a:p>
            <a:endParaRPr lang="en-US" dirty="0" smtClean="0"/>
          </a:p>
          <a:p>
            <a:r>
              <a:rPr lang="en-US" dirty="0" smtClean="0"/>
              <a:t>What about</a:t>
            </a:r>
            <a:r>
              <a:rPr lang="en-US" baseline="0" dirty="0" smtClean="0"/>
              <a:t> beginning and ending in different letters?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containing </a:t>
            </a:r>
            <a:r>
              <a:rPr lang="en-US" dirty="0" err="1" smtClean="0"/>
              <a:t>aa</a:t>
            </a:r>
            <a:r>
              <a:rPr lang="en-US" dirty="0" smtClean="0"/>
              <a:t> and bb? 	S(</a:t>
            </a:r>
            <a:r>
              <a:rPr lang="en-US" dirty="0" err="1" smtClean="0"/>
              <a:t>aa</a:t>
            </a:r>
            <a:r>
              <a:rPr lang="en-US" dirty="0" smtClean="0"/>
              <a:t>)s(bb)s</a:t>
            </a:r>
            <a:r>
              <a:rPr lang="en-US" baseline="0" dirty="0" smtClean="0"/>
              <a:t> or s(bb)s(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)s</a:t>
            </a:r>
            <a:endParaRPr lang="en-US" dirty="0" smtClean="0"/>
          </a:p>
          <a:p>
            <a:r>
              <a:rPr lang="en-US" dirty="0" smtClean="0"/>
              <a:t>What about containing two a’s? 	S(a)s(a)s</a:t>
            </a:r>
            <a:r>
              <a:rPr lang="en-US" baseline="0" dirty="0" smtClean="0"/>
              <a:t> where s belong b*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DE0-65EF-41FF-90F1-98802A827968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Theory of Automata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 smtClean="0"/>
              <a:t>Shakir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Kleene</a:t>
            </a:r>
            <a:r>
              <a:rPr lang="en-US" dirty="0"/>
              <a:t>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70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Definition:</a:t>
            </a:r>
            <a:r>
              <a:rPr lang="en-US" dirty="0"/>
              <a:t> Given an alphabet </a:t>
            </a:r>
            <a:r>
              <a:rPr lang="en-US" dirty="0">
                <a:cs typeface="Arial" charset="0"/>
              </a:rPr>
              <a:t>∑, we define a language in which any string of letters from ∑ is a word, even the null string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 We call this language the </a:t>
            </a:r>
            <a:r>
              <a:rPr lang="en-US" b="1" dirty="0">
                <a:cs typeface="Arial" charset="0"/>
              </a:rPr>
              <a:t>closure</a:t>
            </a:r>
            <a:r>
              <a:rPr lang="en-US" dirty="0">
                <a:cs typeface="Arial" charset="0"/>
              </a:rPr>
              <a:t> of the alphabet ∑, and denote this language by ∑*.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cs typeface="Arial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Examples: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	If ∑ = { 0, 1 } then </a:t>
            </a:r>
            <a:endParaRPr lang="en-US" dirty="0" smtClean="0">
              <a:cs typeface="Arial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	∑</a:t>
            </a:r>
            <a:r>
              <a:rPr lang="en-US" dirty="0">
                <a:cs typeface="Arial" charset="0"/>
              </a:rPr>
              <a:t>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0, 1, 00, 01, 10, 11, </a:t>
            </a:r>
            <a:r>
              <a:rPr lang="en-US" dirty="0" smtClean="0">
                <a:cs typeface="Arial" charset="0"/>
              </a:rPr>
              <a:t>000</a:t>
            </a:r>
            <a:r>
              <a:rPr lang="en-US" dirty="0">
                <a:cs typeface="Arial" charset="0"/>
              </a:rPr>
              <a:t>, 001, … }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If ∑ = { a, </a:t>
            </a:r>
            <a:r>
              <a:rPr lang="en-US" dirty="0" smtClean="0">
                <a:cs typeface="Arial" charset="0"/>
              </a:rPr>
              <a:t>b </a:t>
            </a:r>
            <a:r>
              <a:rPr lang="en-US" dirty="0">
                <a:cs typeface="Arial" charset="0"/>
              </a:rPr>
              <a:t>} then </a:t>
            </a:r>
            <a:endParaRPr lang="en-US" dirty="0" smtClean="0">
              <a:cs typeface="Arial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	∑</a:t>
            </a:r>
            <a:r>
              <a:rPr lang="en-US" dirty="0">
                <a:cs typeface="Arial" charset="0"/>
              </a:rPr>
              <a:t>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a, </a:t>
            </a:r>
            <a:r>
              <a:rPr lang="en-US" dirty="0" smtClean="0">
                <a:cs typeface="Arial" charset="0"/>
              </a:rPr>
              <a:t>b, </a:t>
            </a:r>
            <a:r>
              <a:rPr lang="en-US" dirty="0" err="1">
                <a:cs typeface="Arial" charset="0"/>
              </a:rPr>
              <a:t>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ab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ba</a:t>
            </a:r>
            <a:r>
              <a:rPr lang="en-US" dirty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bb, </a:t>
            </a:r>
            <a:r>
              <a:rPr lang="en-US" dirty="0" err="1">
                <a:cs typeface="Arial" charset="0"/>
              </a:rPr>
              <a:t>aaa</a:t>
            </a:r>
            <a:r>
              <a:rPr lang="en-US" dirty="0">
                <a:cs typeface="Arial" charset="0"/>
              </a:rPr>
              <a:t>, …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l-GR" dirty="0">
              <a:cs typeface="Arial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129" y="5918054"/>
            <a:ext cx="415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subset of </a:t>
            </a:r>
            <a:r>
              <a:rPr lang="en-US" dirty="0">
                <a:cs typeface="Arial" charset="0"/>
              </a:rPr>
              <a:t>∑ </a:t>
            </a:r>
            <a:r>
              <a:rPr lang="en-US" dirty="0" smtClean="0"/>
              <a:t>∗ </a:t>
            </a:r>
            <a:r>
              <a:rPr lang="en-US" dirty="0"/>
              <a:t>is called a language over </a:t>
            </a:r>
            <a:r>
              <a:rPr lang="en-US" dirty="0">
                <a:cs typeface="Arial" charset="0"/>
              </a:rPr>
              <a:t>∑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Kleene</a:t>
            </a:r>
            <a:r>
              <a:rPr lang="en-US" dirty="0"/>
              <a:t> </a:t>
            </a:r>
            <a:r>
              <a:rPr lang="en-US" dirty="0" smtClean="0"/>
              <a:t>Closure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Notice </a:t>
            </a:r>
            <a:r>
              <a:rPr lang="en-US" sz="2400" dirty="0"/>
              <a:t>that we listed the words in a language in size order (i.e., words of shortest length first), and then listed all the words of the same length alphabetically.</a:t>
            </a:r>
          </a:p>
          <a:p>
            <a:r>
              <a:rPr lang="en-US" sz="2400" dirty="0"/>
              <a:t>This ordering is called </a:t>
            </a:r>
            <a:r>
              <a:rPr lang="en-US" sz="2400" b="1" dirty="0"/>
              <a:t>lexicographic</a:t>
            </a:r>
            <a:r>
              <a:rPr lang="en-US" sz="2400" dirty="0"/>
              <a:t> </a:t>
            </a:r>
            <a:r>
              <a:rPr lang="en-US" sz="2400" dirty="0" smtClean="0"/>
              <a:t>order.</a:t>
            </a:r>
            <a:endParaRPr lang="en-US" sz="2400" dirty="0"/>
          </a:p>
          <a:p>
            <a:r>
              <a:rPr lang="en-US" sz="2400" dirty="0"/>
              <a:t>The star in the closure notation is known as the </a:t>
            </a:r>
            <a:r>
              <a:rPr lang="en-US" sz="2400" b="1" dirty="0" err="1"/>
              <a:t>Kleene</a:t>
            </a:r>
            <a:r>
              <a:rPr lang="en-US" sz="2400" b="1" dirty="0"/>
              <a:t> star</a:t>
            </a:r>
            <a:r>
              <a:rPr lang="en-US" sz="2400" dirty="0"/>
              <a:t>.</a:t>
            </a:r>
          </a:p>
          <a:p>
            <a:r>
              <a:rPr lang="en-US" sz="2400" dirty="0"/>
              <a:t>We can think of the </a:t>
            </a:r>
            <a:r>
              <a:rPr lang="en-US" sz="2400" dirty="0" err="1"/>
              <a:t>Kleene</a:t>
            </a:r>
            <a:r>
              <a:rPr lang="en-US" sz="2400" dirty="0"/>
              <a:t> star as an </a:t>
            </a:r>
            <a:r>
              <a:rPr lang="en-US" sz="2400" b="1" dirty="0"/>
              <a:t>operation</a:t>
            </a:r>
            <a:r>
              <a:rPr lang="en-US" sz="2400" dirty="0"/>
              <a:t> that makes, out of an alphabet, an </a:t>
            </a:r>
            <a:r>
              <a:rPr lang="en-US" sz="2400" i="1" dirty="0"/>
              <a:t>infinite</a:t>
            </a:r>
            <a:r>
              <a:rPr lang="en-US" sz="2400" dirty="0"/>
              <a:t> language (i.e., </a:t>
            </a:r>
            <a:r>
              <a:rPr lang="en-US" sz="2400" i="1" dirty="0"/>
              <a:t>infinitely many</a:t>
            </a:r>
            <a:r>
              <a:rPr lang="en-US" sz="2400" dirty="0"/>
              <a:t> words, each of </a:t>
            </a:r>
            <a:r>
              <a:rPr lang="en-US" sz="2400" i="1" dirty="0"/>
              <a:t>finite</a:t>
            </a:r>
            <a:r>
              <a:rPr lang="en-US" sz="2400" dirty="0"/>
              <a:t> length</a:t>
            </a:r>
            <a:r>
              <a:rPr lang="en-US" sz="2400" dirty="0" smtClean="0"/>
              <a:t>).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Kleene</a:t>
            </a:r>
            <a:r>
              <a:rPr lang="en-US" dirty="0"/>
              <a:t> </a:t>
            </a:r>
            <a:r>
              <a:rPr lang="en-US" dirty="0" smtClean="0"/>
              <a:t>Closure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Canonical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Say </a:t>
            </a:r>
            <a:r>
              <a:rPr lang="en-US" sz="2400" dirty="0">
                <a:cs typeface="Arial" charset="0"/>
              </a:rPr>
              <a:t>∑</a:t>
            </a:r>
            <a:r>
              <a:rPr lang="en-US" sz="2400" dirty="0" smtClean="0"/>
              <a:t> </a:t>
            </a:r>
            <a:r>
              <a:rPr lang="en-US" sz="2400" dirty="0"/>
              <a:t>= {0, 1}, the string 11 is canonically smaller in </a:t>
            </a:r>
            <a:r>
              <a:rPr lang="en-US" sz="2400" dirty="0" smtClean="0">
                <a:cs typeface="Arial" charset="0"/>
              </a:rPr>
              <a:t>∑</a:t>
            </a:r>
            <a:r>
              <a:rPr lang="en-US" sz="2400" dirty="0" smtClean="0"/>
              <a:t>* </a:t>
            </a:r>
            <a:r>
              <a:rPr lang="en-US" sz="2400" dirty="0"/>
              <a:t>than the </a:t>
            </a:r>
            <a:r>
              <a:rPr lang="en-US" sz="2400" dirty="0" smtClean="0"/>
              <a:t>string 000</a:t>
            </a:r>
            <a:r>
              <a:rPr lang="en-US" sz="2400" dirty="0"/>
              <a:t>, because 11 is shorter string than 000, or 00 is canonically </a:t>
            </a:r>
            <a:r>
              <a:rPr lang="en-US" sz="2400" dirty="0" smtClean="0"/>
              <a:t>smaller </a:t>
            </a:r>
            <a:r>
              <a:rPr lang="en-US" sz="2400" dirty="0"/>
              <a:t>than 11, because the strings are equal in length but 00 is </a:t>
            </a:r>
            <a:r>
              <a:rPr lang="en-US" sz="2400" dirty="0" smtClean="0"/>
              <a:t>alphabetically smaller </a:t>
            </a:r>
            <a:r>
              <a:rPr lang="en-US" sz="2400" dirty="0"/>
              <a:t>than 11.</a:t>
            </a:r>
          </a:p>
          <a:p>
            <a:r>
              <a:rPr lang="en-US" sz="2400" dirty="0"/>
              <a:t>The set </a:t>
            </a:r>
            <a:r>
              <a:rPr lang="en-US" sz="2400" dirty="0">
                <a:cs typeface="Arial" charset="0"/>
              </a:rPr>
              <a:t>∑ </a:t>
            </a:r>
            <a:r>
              <a:rPr lang="en-US" sz="2400" dirty="0" smtClean="0"/>
              <a:t>* </a:t>
            </a:r>
            <a:r>
              <a:rPr lang="en-US" sz="2400" dirty="0"/>
              <a:t>= </a:t>
            </a:r>
            <a:r>
              <a:rPr lang="en-US" sz="2400" dirty="0" smtClean="0"/>
              <a:t>{</a:t>
            </a:r>
            <a:r>
              <a:rPr lang="el-GR" sz="2400" b="1" dirty="0" smtClean="0">
                <a:cs typeface="Arial" charset="0"/>
              </a:rPr>
              <a:t>Λ</a:t>
            </a:r>
            <a:r>
              <a:rPr lang="en-US" sz="2400" b="1" dirty="0">
                <a:cs typeface="Arial" charset="0"/>
              </a:rPr>
              <a:t>,</a:t>
            </a:r>
            <a:r>
              <a:rPr lang="en-US" sz="2400" dirty="0" smtClean="0"/>
              <a:t> 0, 1, 00, 01, 10, 11, 000, 001, </a:t>
            </a:r>
            <a:r>
              <a:rPr lang="en-US" sz="2400" dirty="0"/>
              <a:t>….} is given in its </a:t>
            </a:r>
            <a:r>
              <a:rPr lang="en-US" sz="2400" dirty="0" smtClean="0"/>
              <a:t>canonical ordering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Kleene</a:t>
            </a:r>
            <a:r>
              <a:rPr lang="en-US" dirty="0"/>
              <a:t> Closure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If S = { </a:t>
            </a:r>
            <a:r>
              <a:rPr lang="en-US" dirty="0" err="1"/>
              <a:t>aa</a:t>
            </a:r>
            <a:r>
              <a:rPr lang="en-US" dirty="0"/>
              <a:t>, b } then</a:t>
            </a:r>
          </a:p>
          <a:p>
            <a:pPr>
              <a:buFontTx/>
              <a:buNone/>
            </a:pPr>
            <a:r>
              <a:rPr lang="en-US" dirty="0"/>
              <a:t>	S*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plus any word composed of factors of    </a:t>
            </a:r>
            <a:r>
              <a:rPr lang="en-US" dirty="0" err="1">
                <a:cs typeface="Arial" charset="0"/>
              </a:rPr>
              <a:t>aa</a:t>
            </a:r>
            <a:r>
              <a:rPr lang="en-US" dirty="0">
                <a:cs typeface="Arial" charset="0"/>
              </a:rPr>
              <a:t> and b }, or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S* = {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plus any strings of a’s and b’s in which the a’s occur in </a:t>
            </a:r>
            <a:r>
              <a:rPr lang="en-US" b="1" dirty="0">
                <a:cs typeface="Arial" charset="0"/>
              </a:rPr>
              <a:t>even</a:t>
            </a:r>
            <a:r>
              <a:rPr lang="en-US" dirty="0">
                <a:cs typeface="Arial" charset="0"/>
              </a:rPr>
              <a:t> clumps }, or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S* = { </a:t>
            </a:r>
            <a:r>
              <a:rPr lang="el-GR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b, </a:t>
            </a:r>
            <a:r>
              <a:rPr lang="en-US" dirty="0" err="1">
                <a:cs typeface="Arial" charset="0"/>
              </a:rPr>
              <a:t>aa</a:t>
            </a:r>
            <a:r>
              <a:rPr lang="en-US" dirty="0">
                <a:cs typeface="Arial" charset="0"/>
              </a:rPr>
              <a:t>, bb, </a:t>
            </a:r>
            <a:r>
              <a:rPr lang="en-US" dirty="0" err="1">
                <a:cs typeface="Arial" charset="0"/>
              </a:rPr>
              <a:t>aab</a:t>
            </a:r>
            <a:r>
              <a:rPr lang="en-US" dirty="0">
                <a:cs typeface="Arial" charset="0"/>
              </a:rPr>
              <a:t>, baa, </a:t>
            </a:r>
            <a:r>
              <a:rPr lang="en-US" dirty="0" err="1">
                <a:cs typeface="Arial" charset="0"/>
              </a:rPr>
              <a:t>bbb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bbaa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bbbb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aabbb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baaaa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baabb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bbaab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bbbaa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bbbbb</a:t>
            </a:r>
            <a:r>
              <a:rPr lang="en-US" dirty="0">
                <a:cs typeface="Arial" charset="0"/>
              </a:rPr>
              <a:t>, … }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Note that the string </a:t>
            </a:r>
            <a:r>
              <a:rPr lang="en-US" dirty="0" err="1">
                <a:cs typeface="Arial" charset="0"/>
              </a:rPr>
              <a:t>aabaaab</a:t>
            </a:r>
            <a:r>
              <a:rPr lang="en-US" dirty="0">
                <a:cs typeface="Arial" charset="0"/>
              </a:rPr>
              <a:t> is not in S* because it has a clump of a’s of length 3. </a:t>
            </a:r>
            <a:endParaRPr lang="el-GR" dirty="0">
              <a:cs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Kleene</a:t>
            </a:r>
            <a:r>
              <a:rPr lang="en-US" dirty="0"/>
              <a:t> Closure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Example: Let S = { a, </a:t>
            </a:r>
            <a:r>
              <a:rPr lang="en-US" dirty="0" err="1"/>
              <a:t>ab</a:t>
            </a:r>
            <a:r>
              <a:rPr lang="en-US" dirty="0"/>
              <a:t> }. Then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/>
              <a:t>	S*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plus any word composed of factors of a and </a:t>
            </a:r>
            <a:r>
              <a:rPr lang="en-US" dirty="0" err="1">
                <a:cs typeface="Arial" charset="0"/>
              </a:rPr>
              <a:t>ab</a:t>
            </a:r>
            <a:r>
              <a:rPr lang="en-US" dirty="0">
                <a:cs typeface="Arial" charset="0"/>
              </a:rPr>
              <a:t> }, or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>
              <a:cs typeface="Arial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S*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plus all strings of a’s and b’s except those that start with b and those that contain a double b }, or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S*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a, </a:t>
            </a:r>
            <a:r>
              <a:rPr lang="en-US" dirty="0" err="1">
                <a:cs typeface="Arial" charset="0"/>
              </a:rPr>
              <a:t>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</a:t>
            </a:r>
            <a:r>
              <a:rPr lang="en-US" dirty="0">
                <a:cs typeface="Arial" charset="0"/>
              </a:rPr>
              <a:t>, aba, </a:t>
            </a:r>
            <a:r>
              <a:rPr lang="en-US" dirty="0" err="1">
                <a:cs typeface="Arial" charset="0"/>
              </a:rPr>
              <a:t>aaaa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aaba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abaa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abab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aaaba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aabab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abaaa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abaab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ababa</a:t>
            </a:r>
            <a:r>
              <a:rPr lang="en-US" dirty="0">
                <a:cs typeface="Arial" charset="0"/>
              </a:rPr>
              <a:t>, … }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Note that for each word in S*, every b must have an a immediately to its left, so the double b, that is bb, is not possible; neither any string starting with b</a:t>
            </a:r>
            <a:r>
              <a:rPr lang="en-US" dirty="0" smtClean="0">
                <a:cs typeface="Arial" charset="0"/>
              </a:rPr>
              <a:t>.</a:t>
            </a:r>
            <a:endParaRPr lang="el-GR" dirty="0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How to prove a certain word is in the closure language S</a:t>
            </a:r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Let </a:t>
            </a:r>
            <a:r>
              <a:rPr lang="en-US" dirty="0"/>
              <a:t>S={</a:t>
            </a:r>
            <a:r>
              <a:rPr lang="en-US" dirty="0" err="1"/>
              <a:t>a,ab</a:t>
            </a:r>
            <a:r>
              <a:rPr lang="en-US" dirty="0"/>
              <a:t>} then </a:t>
            </a:r>
            <a:r>
              <a:rPr lang="en-US" dirty="0" err="1"/>
              <a:t>abaab</a:t>
            </a:r>
            <a:r>
              <a:rPr lang="en-US" dirty="0"/>
              <a:t> is in S*, we can factor it as follows:</a:t>
            </a:r>
          </a:p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abaab</a:t>
            </a:r>
            <a:r>
              <a:rPr lang="en-US" dirty="0"/>
              <a:t> = (</a:t>
            </a:r>
            <a:r>
              <a:rPr lang="en-US" dirty="0" err="1"/>
              <a:t>ab</a:t>
            </a:r>
            <a:r>
              <a:rPr lang="en-US" dirty="0"/>
              <a:t>)(a)(</a:t>
            </a:r>
            <a:r>
              <a:rPr lang="en-US" dirty="0" err="1"/>
              <a:t>ab</a:t>
            </a:r>
            <a:r>
              <a:rPr lang="en-US" dirty="0"/>
              <a:t>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These three factors are all in the set S, therefore their concatenation is in S*.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Note that the parentheses, ( ), are used for the sole purpose of demarcating the ends of factors.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How to prove a certain word is in the closure language S</a:t>
            </a:r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Observe that if the alphabet has no letters, then its closure is the language with the null string as its only word; that is</a:t>
            </a:r>
          </a:p>
          <a:p>
            <a:pPr marL="274320" indent="-274320" algn="ctr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/>
              <a:t>	if </a:t>
            </a:r>
            <a:r>
              <a:rPr lang="en-US" dirty="0">
                <a:cs typeface="Arial" charset="0"/>
              </a:rPr>
              <a:t>∑ = ø (the empty set), then </a:t>
            </a:r>
            <a:endParaRPr lang="en-US" dirty="0" smtClean="0">
              <a:cs typeface="Arial" charset="0"/>
            </a:endParaRPr>
          </a:p>
          <a:p>
            <a:pPr marL="274320" indent="-274320" algn="ctr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cs typeface="Arial" charset="0"/>
              </a:rPr>
              <a:t>∑</a:t>
            </a:r>
            <a:r>
              <a:rPr lang="en-US" dirty="0">
                <a:cs typeface="Arial" charset="0"/>
              </a:rPr>
              <a:t>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}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Also, observe that if the set S has the null string as its only word, then the closure language S* also has the null string as its only word; that is</a:t>
            </a:r>
          </a:p>
          <a:p>
            <a:pPr marL="274320" indent="-274320" algn="ctr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if S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}, </a:t>
            </a:r>
            <a:endParaRPr lang="en-US" dirty="0" smtClean="0">
              <a:cs typeface="Arial" charset="0"/>
            </a:endParaRPr>
          </a:p>
          <a:p>
            <a:pPr marL="274320" indent="-274320" algn="ctr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cs typeface="Arial" charset="0"/>
              </a:rPr>
              <a:t>then </a:t>
            </a:r>
            <a:r>
              <a:rPr lang="en-US" dirty="0">
                <a:cs typeface="Arial" charset="0"/>
              </a:rPr>
              <a:t>S* = {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Arial" charset="0"/>
              </a:rPr>
              <a:t>	because </a:t>
            </a:r>
            <a:r>
              <a:rPr lang="el-GR" b="1" dirty="0">
                <a:cs typeface="Arial" charset="0"/>
              </a:rPr>
              <a:t>ΛΛ</a:t>
            </a:r>
            <a:r>
              <a:rPr lang="en-US" dirty="0">
                <a:cs typeface="Arial" charset="0"/>
              </a:rPr>
              <a:t> =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Hence, the </a:t>
            </a:r>
            <a:r>
              <a:rPr lang="en-US" dirty="0" err="1">
                <a:cs typeface="Arial" charset="0"/>
              </a:rPr>
              <a:t>Kleene</a:t>
            </a:r>
            <a:r>
              <a:rPr lang="en-US" dirty="0">
                <a:cs typeface="Arial" charset="0"/>
              </a:rPr>
              <a:t> closure always produces an infinite language unless the underlying set is one of the two cases above.</a:t>
            </a:r>
            <a:endParaRPr lang="el-GR" dirty="0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077200" cy="4525963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If we wish to modify the concept of closure to refer only the concatenation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zero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/>
              <a:t> strings from a set S, we use the notation + instead of *.</a:t>
            </a:r>
          </a:p>
          <a:p>
            <a:pPr marL="533400" indent="-53340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This “plus operation” is called </a:t>
            </a:r>
            <a:r>
              <a:rPr lang="en-US" b="1" dirty="0"/>
              <a:t>positive closure</a:t>
            </a:r>
            <a:r>
              <a:rPr lang="en-US" dirty="0"/>
              <a:t>.</a:t>
            </a:r>
          </a:p>
          <a:p>
            <a:pPr marL="533400" indent="-53340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Example: if </a:t>
            </a:r>
            <a:r>
              <a:rPr lang="en-US" dirty="0">
                <a:cs typeface="Arial" charset="0"/>
              </a:rPr>
              <a:t>∑ = { </a:t>
            </a:r>
            <a:r>
              <a:rPr lang="en-US" dirty="0" smtClean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} then ∑</a:t>
            </a:r>
            <a:r>
              <a:rPr lang="en-US" baseline="30000" dirty="0">
                <a:cs typeface="Arial" charset="0"/>
              </a:rPr>
              <a:t>+</a:t>
            </a:r>
            <a:r>
              <a:rPr lang="en-US" dirty="0">
                <a:cs typeface="Arial" charset="0"/>
              </a:rPr>
              <a:t> = { a, </a:t>
            </a:r>
            <a:r>
              <a:rPr lang="en-US" dirty="0" err="1" smtClean="0">
                <a:cs typeface="Arial" charset="0"/>
              </a:rPr>
              <a:t>aa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aaa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>
                <a:cs typeface="Arial" charset="0"/>
              </a:rPr>
              <a:t>… }</a:t>
            </a:r>
            <a:r>
              <a:rPr lang="en-US" dirty="0"/>
              <a:t> </a:t>
            </a:r>
          </a:p>
          <a:p>
            <a:pPr marL="533400" indent="-53340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Observe that:</a:t>
            </a:r>
          </a:p>
          <a:p>
            <a:pPr marL="533400" indent="-53340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dirty="0"/>
              <a:t>If S is a language that </a:t>
            </a:r>
            <a:r>
              <a:rPr lang="en-US" b="1" dirty="0"/>
              <a:t>does not</a:t>
            </a:r>
            <a:r>
              <a:rPr lang="en-US" dirty="0"/>
              <a:t> contain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then S</a:t>
            </a:r>
            <a:r>
              <a:rPr lang="en-US" baseline="30000" dirty="0">
                <a:cs typeface="Arial" charset="0"/>
              </a:rPr>
              <a:t>+</a:t>
            </a:r>
            <a:r>
              <a:rPr lang="en-US" dirty="0">
                <a:cs typeface="Arial" charset="0"/>
              </a:rPr>
              <a:t> is </a:t>
            </a:r>
            <a:endParaRPr lang="en-US" dirty="0" smtClean="0">
              <a:cs typeface="Arial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language S* without the null word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endParaRPr lang="en-US" dirty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dirty="0"/>
              <a:t>If S is a language that </a:t>
            </a:r>
            <a:r>
              <a:rPr lang="en-US" b="1" dirty="0"/>
              <a:t>does</a:t>
            </a:r>
            <a:r>
              <a:rPr lang="en-US" dirty="0"/>
              <a:t> contain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, then S</a:t>
            </a:r>
            <a:r>
              <a:rPr lang="en-US" baseline="30000" dirty="0">
                <a:cs typeface="Arial" charset="0"/>
              </a:rPr>
              <a:t>+</a:t>
            </a:r>
            <a:r>
              <a:rPr lang="en-US" dirty="0">
                <a:cs typeface="Arial" charset="0"/>
              </a:rPr>
              <a:t> = S*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endParaRPr lang="en-US" dirty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en-US" dirty="0"/>
              <a:t>Likewise, if </a:t>
            </a:r>
            <a:r>
              <a:rPr lang="en-US" dirty="0">
                <a:cs typeface="Arial" charset="0"/>
              </a:rPr>
              <a:t>∑ is an alphabet, then ∑</a:t>
            </a:r>
            <a:r>
              <a:rPr lang="en-US" baseline="30000" dirty="0">
                <a:cs typeface="Arial" charset="0"/>
              </a:rPr>
              <a:t>+</a:t>
            </a:r>
            <a:r>
              <a:rPr lang="en-US" dirty="0">
                <a:cs typeface="Arial" charset="0"/>
              </a:rPr>
              <a:t> is ∑* without the word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(S*)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happens if we apply the closure operator twice?</a:t>
            </a:r>
          </a:p>
          <a:p>
            <a:pPr lvl="1"/>
            <a:r>
              <a:rPr lang="en-US" sz="2000" dirty="0"/>
              <a:t>We start with a set of words S and form its closure S*</a:t>
            </a:r>
          </a:p>
          <a:p>
            <a:pPr lvl="1"/>
            <a:r>
              <a:rPr lang="en-US" sz="2000" dirty="0"/>
              <a:t>We then start with the set S* and try to form its closure, which we denote as (S*)* or S**</a:t>
            </a:r>
          </a:p>
          <a:p>
            <a:r>
              <a:rPr lang="en-US" sz="2400" b="1" dirty="0"/>
              <a:t>Theorem 1:</a:t>
            </a:r>
          </a:p>
          <a:p>
            <a:pPr>
              <a:buFontTx/>
              <a:buNone/>
            </a:pPr>
            <a:r>
              <a:rPr lang="en-US" sz="2400" dirty="0"/>
              <a:t>	For any set S of strings, we have S* = S**</a:t>
            </a:r>
          </a:p>
          <a:p>
            <a:r>
              <a:rPr lang="en-US" sz="2400" dirty="0"/>
              <a:t>Before we prove the theorem, recall from Set Theory that</a:t>
            </a:r>
          </a:p>
          <a:p>
            <a:pPr lvl="1"/>
            <a:r>
              <a:rPr lang="en-US" sz="2000" dirty="0"/>
              <a:t>A = B if A is a subset of B </a:t>
            </a:r>
            <a:r>
              <a:rPr lang="en-US" sz="2000" b="1" dirty="0"/>
              <a:t>and</a:t>
            </a:r>
            <a:r>
              <a:rPr lang="en-US" sz="2000" dirty="0"/>
              <a:t> B is a subset of A</a:t>
            </a:r>
          </a:p>
          <a:p>
            <a:pPr lvl="1"/>
            <a:r>
              <a:rPr lang="en-US" sz="2000" dirty="0"/>
              <a:t>A is a subset of B if for all x in A, x is also in 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Theorem </a:t>
            </a:r>
            <a:r>
              <a:rPr lang="en-US" dirty="0" smtClean="0"/>
              <a:t>1: </a:t>
            </a:r>
            <a:r>
              <a:rPr lang="en-US" sz="4800" dirty="0" smtClean="0"/>
              <a:t>S</a:t>
            </a:r>
            <a:r>
              <a:rPr lang="en-US" sz="4800" dirty="0"/>
              <a:t>* = S</a:t>
            </a:r>
            <a:r>
              <a:rPr lang="en-US" sz="4800" dirty="0" smtClean="0"/>
              <a:t>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Let us first prove that S** is a subset of S*: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Every word in S** is made up of factors from S*. Every factor from S* is made up of factors from S. Hence, every word from S** is made up of factors from S. Therefore, every word in S** is also a word in S*. This implies that S** is a subset of S*.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dirty="0"/>
              <a:t>us now prove that S* is a subset of S**: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In general, it is true that for any set A, we have A is a subset of A*, because in A* we can choose as a word any factor from A. So if we consider A to be our set S* then S* is a subset of S**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Together</a:t>
            </a:r>
            <a:r>
              <a:rPr lang="en-US" sz="2400" dirty="0"/>
              <a:t>, these two inclusions prove that S* = S</a:t>
            </a:r>
            <a:r>
              <a:rPr lang="en-US" sz="2400" dirty="0" smtClean="0"/>
              <a:t>**.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PALINDROME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3200" dirty="0"/>
              <a:t>	The language consisting of </a:t>
            </a:r>
            <a:r>
              <a:rPr lang="el-G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Λ</a:t>
            </a:r>
            <a:r>
              <a:rPr lang="en-US" sz="3200" dirty="0"/>
              <a:t> and the strings s defined over </a:t>
            </a:r>
            <a:r>
              <a:rPr lang="el-GR" sz="3200" dirty="0"/>
              <a:t>Σ</a:t>
            </a:r>
            <a:r>
              <a:rPr lang="en-US" sz="3200" dirty="0"/>
              <a:t>  such that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Rev(s) = s</a:t>
            </a:r>
            <a:r>
              <a:rPr lang="en-US" sz="3200" dirty="0"/>
              <a:t>. 	It is to be denoted that the words of PALINDROME are called palindromes.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3200" dirty="0">
                <a:solidFill>
                  <a:srgbClr val="FFFF99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3200" dirty="0"/>
              <a:t>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3200" dirty="0"/>
              <a:t>	For </a:t>
            </a:r>
            <a:r>
              <a:rPr lang="el-GR" sz="3200" dirty="0"/>
              <a:t>Σ</a:t>
            </a:r>
            <a:r>
              <a:rPr lang="en-US" sz="3200" dirty="0"/>
              <a:t>={</a:t>
            </a:r>
            <a:r>
              <a:rPr lang="en-US" sz="3200" dirty="0" err="1"/>
              <a:t>a,b</a:t>
            </a:r>
            <a:r>
              <a:rPr lang="en-US" sz="3200" dirty="0"/>
              <a:t>}, 	PALINDROME={</a:t>
            </a:r>
            <a:r>
              <a:rPr lang="el-GR" sz="3200" dirty="0"/>
              <a:t>Λ</a:t>
            </a:r>
            <a:r>
              <a:rPr lang="en-US" sz="3200" dirty="0"/>
              <a:t> , a, b, </a:t>
            </a:r>
            <a:r>
              <a:rPr lang="en-US" sz="3200" dirty="0" err="1"/>
              <a:t>aa</a:t>
            </a:r>
            <a:r>
              <a:rPr lang="en-US" sz="3200" dirty="0"/>
              <a:t>, bb, </a:t>
            </a:r>
            <a:r>
              <a:rPr lang="en-US" sz="3200" dirty="0" err="1"/>
              <a:t>aaa</a:t>
            </a:r>
            <a:r>
              <a:rPr lang="en-US" sz="3200" dirty="0"/>
              <a:t>, aba, </a:t>
            </a:r>
            <a:r>
              <a:rPr lang="en-US" sz="3200" dirty="0" err="1"/>
              <a:t>bab</a:t>
            </a:r>
            <a:r>
              <a:rPr lang="en-US" sz="3200" dirty="0"/>
              <a:t>, </a:t>
            </a:r>
            <a:r>
              <a:rPr lang="en-US" sz="3200" dirty="0" err="1"/>
              <a:t>bbb</a:t>
            </a:r>
            <a:r>
              <a:rPr lang="en-US" sz="3200" dirty="0"/>
              <a:t>, </a:t>
            </a:r>
            <a:r>
              <a:rPr lang="en-US" sz="3200" dirty="0" smtClean="0"/>
              <a:t>...}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Theorem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s={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/>
              <a:t>bbb</a:t>
            </a:r>
            <a:r>
              <a:rPr lang="en-US" dirty="0"/>
              <a:t>}, then S* is the set of all string where the a’s occur in even clumps and b’s in the group of 3,6,9…. Some words in S* are </a:t>
            </a:r>
            <a:r>
              <a:rPr lang="en-US" dirty="0" err="1" smtClean="0"/>
              <a:t>aabbbaaaa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, </a:t>
            </a:r>
            <a:r>
              <a:rPr lang="en-US" dirty="0" err="1"/>
              <a:t>bbbaa</a:t>
            </a:r>
            <a:endParaRPr lang="en-US" dirty="0"/>
          </a:p>
          <a:p>
            <a:r>
              <a:rPr lang="en-US" dirty="0"/>
              <a:t>If we concatenate these three elements of S*, we get one beg word of S** , which is again in S*</a:t>
            </a:r>
          </a:p>
          <a:p>
            <a:r>
              <a:rPr lang="en-US" dirty="0" err="1"/>
              <a:t>aabbbaaaabbbbbbaa</a:t>
            </a:r>
            <a:endParaRPr lang="en-US" dirty="0"/>
          </a:p>
          <a:p>
            <a:r>
              <a:rPr lang="en-US" dirty="0"/>
              <a:t>[(</a:t>
            </a:r>
            <a:r>
              <a:rPr lang="en-US" dirty="0" err="1"/>
              <a:t>aa</a:t>
            </a:r>
            <a:r>
              <a:rPr lang="en-US" dirty="0"/>
              <a:t>)(</a:t>
            </a:r>
            <a:r>
              <a:rPr lang="en-US" dirty="0" err="1"/>
              <a:t>bbb</a:t>
            </a:r>
            <a:r>
              <a:rPr lang="en-US" dirty="0"/>
              <a:t>)(</a:t>
            </a:r>
            <a:r>
              <a:rPr lang="en-US" dirty="0" err="1"/>
              <a:t>aa</a:t>
            </a:r>
            <a:r>
              <a:rPr lang="en-US" dirty="0"/>
              <a:t>)(</a:t>
            </a:r>
            <a:r>
              <a:rPr lang="en-US" dirty="0" err="1"/>
              <a:t>aa</a:t>
            </a:r>
            <a:r>
              <a:rPr lang="en-US" dirty="0"/>
              <a:t>)][(</a:t>
            </a:r>
            <a:r>
              <a:rPr lang="en-US" dirty="0" err="1"/>
              <a:t>bbb</a:t>
            </a:r>
            <a:r>
              <a:rPr lang="en-US" dirty="0"/>
              <a:t>)][(</a:t>
            </a:r>
            <a:r>
              <a:rPr lang="en-US" dirty="0" err="1"/>
              <a:t>bbbaa</a:t>
            </a:r>
            <a:r>
              <a:rPr lang="en-US" dirty="0"/>
              <a:t>)]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Languages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accent3"/>
              </a:buClr>
              <a:defRPr/>
            </a:pPr>
            <a:r>
              <a:rPr lang="en-US" sz="3200" dirty="0"/>
              <a:t>The languages can be defined in different </a:t>
            </a:r>
            <a:r>
              <a:rPr lang="en-US" sz="3200" dirty="0" smtClean="0"/>
              <a:t>ways, </a:t>
            </a:r>
            <a:r>
              <a:rPr lang="en-US" sz="3200" dirty="0"/>
              <a:t>such as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b="1" dirty="0"/>
              <a:t>Descriptive definition</a:t>
            </a:r>
            <a:r>
              <a:rPr lang="en-US" sz="3200" dirty="0"/>
              <a:t>, </a:t>
            </a:r>
            <a:r>
              <a:rPr lang="en-US" sz="3200" dirty="0" smtClean="0"/>
              <a:t> (covered)</a:t>
            </a:r>
            <a:endParaRPr lang="en-US" sz="3200" dirty="0"/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Recursive definition,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Regular Expressions(RE)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 smtClean="0"/>
              <a:t>Finite </a:t>
            </a:r>
            <a:r>
              <a:rPr lang="en-US" sz="3200" dirty="0"/>
              <a:t>Automaton(FA) etc</a:t>
            </a:r>
            <a:r>
              <a:rPr lang="en-US" sz="3200" dirty="0" smtClean="0"/>
              <a:t>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3200" dirty="0" smtClean="0"/>
          </a:p>
          <a:p>
            <a:pPr marL="457200" indent="-457200">
              <a:buClr>
                <a:schemeClr val="accent3"/>
              </a:buClr>
              <a:defRPr/>
            </a:pPr>
            <a:r>
              <a:rPr lang="en-US" sz="3200" dirty="0" smtClean="0"/>
              <a:t>Descriptive Definition:</a:t>
            </a:r>
            <a:endParaRPr lang="en-US" sz="3200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The language is defined by describing the conditions imposed on its words.</a:t>
            </a:r>
          </a:p>
          <a:p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Recursive definition of languages: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3200" u="sng" dirty="0">
              <a:solidFill>
                <a:srgbClr val="FFFF99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en-US" sz="3200" dirty="0" smtClean="0"/>
              <a:t>The </a:t>
            </a:r>
            <a:r>
              <a:rPr kumimoji="1" lang="en-US" sz="3200" dirty="0"/>
              <a:t>following three steps are used in </a:t>
            </a:r>
            <a:r>
              <a:rPr kumimoji="1" lang="en-US" sz="3200" dirty="0" smtClean="0"/>
              <a:t>recursive </a:t>
            </a:r>
            <a:r>
              <a:rPr kumimoji="1" lang="en-US" sz="3200" dirty="0"/>
              <a:t>definition </a:t>
            </a:r>
            <a:endParaRPr kumimoji="1" lang="en-US" sz="3200" dirty="0" smtClean="0"/>
          </a:p>
          <a:p>
            <a:pPr marL="0" indent="0">
              <a:lnSpc>
                <a:spcPct val="90000"/>
              </a:lnSpc>
              <a:buNone/>
            </a:pPr>
            <a:endParaRPr kumimoji="1" lang="en-US" sz="32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1" lang="en-US" sz="3200" dirty="0"/>
              <a:t>Some </a:t>
            </a:r>
            <a:r>
              <a:rPr kumimoji="1"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basic words</a:t>
            </a:r>
            <a:r>
              <a:rPr kumimoji="1" lang="en-US" sz="3200" dirty="0"/>
              <a:t> are specified in the language.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1"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Rules for constructing more words </a:t>
            </a:r>
            <a:r>
              <a:rPr kumimoji="1" lang="en-US" sz="3200" dirty="0"/>
              <a:t>are defined in the language.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kumimoji="1"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strings except those constructed </a:t>
            </a:r>
            <a:r>
              <a:rPr kumimoji="1" lang="en-US" sz="3200" dirty="0"/>
              <a:t>in above, are allowed to be in the language.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language of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INTEGER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1: </a:t>
            </a:r>
            <a:r>
              <a:rPr lang="en-US" sz="3200" dirty="0"/>
              <a:t>	1 is in </a:t>
            </a:r>
            <a:r>
              <a:rPr lang="en-US" sz="3200" b="1" dirty="0"/>
              <a:t>INTEGER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2: </a:t>
            </a:r>
            <a:r>
              <a:rPr lang="en-US" sz="3200" dirty="0"/>
              <a:t>	If x is in </a:t>
            </a:r>
            <a:r>
              <a:rPr lang="en-US" sz="3200" b="1" dirty="0"/>
              <a:t>INTEGER</a:t>
            </a:r>
            <a:r>
              <a:rPr lang="en-US" sz="3200" dirty="0"/>
              <a:t> then x+1 and x-1 are also in </a:t>
            </a:r>
            <a:r>
              <a:rPr lang="en-US" sz="3200" b="1" dirty="0"/>
              <a:t>INTEGER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3: </a:t>
            </a:r>
            <a:r>
              <a:rPr lang="en-US" sz="3200" dirty="0"/>
              <a:t>	No strings except those constructed in above, are allowed to be in </a:t>
            </a:r>
            <a:r>
              <a:rPr lang="en-US" sz="3200" b="1" dirty="0"/>
              <a:t>INTEGER</a:t>
            </a:r>
            <a:r>
              <a:rPr lang="en-US" sz="3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language of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</a:t>
            </a:r>
            <a:r>
              <a:rPr lang="en-US" sz="3200" b="1" dirty="0"/>
              <a:t> 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1: </a:t>
            </a:r>
            <a:r>
              <a:rPr lang="en-US" sz="3200" dirty="0"/>
              <a:t>	2 is in </a:t>
            </a:r>
            <a:r>
              <a:rPr lang="en-US" sz="3200" b="1" dirty="0"/>
              <a:t>EVEN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2: </a:t>
            </a:r>
            <a:r>
              <a:rPr lang="en-US" sz="3200" dirty="0"/>
              <a:t>	If x is in </a:t>
            </a:r>
            <a:r>
              <a:rPr lang="en-US" sz="3200" b="1" dirty="0"/>
              <a:t>EVEN</a:t>
            </a:r>
            <a:r>
              <a:rPr lang="en-US" sz="3200" dirty="0"/>
              <a:t> then x+2 and x-2 are also in </a:t>
            </a:r>
            <a:r>
              <a:rPr lang="en-US" sz="3200" b="1" dirty="0"/>
              <a:t>EVEN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</a:pPr>
            <a:endParaRPr lang="en-US" sz="3200" u="sng" dirty="0"/>
          </a:p>
          <a:p>
            <a:pPr>
              <a:lnSpc>
                <a:spcPct val="90000"/>
              </a:lnSpc>
            </a:pPr>
            <a:r>
              <a:rPr lang="en-US" sz="3200" u="sng" dirty="0"/>
              <a:t>Step 3: </a:t>
            </a:r>
            <a:r>
              <a:rPr lang="en-US" sz="3200" dirty="0"/>
              <a:t>	No strings except those constructed in above, are allowed to be in </a:t>
            </a:r>
            <a:r>
              <a:rPr lang="en-US" sz="3200" b="1" dirty="0"/>
              <a:t>EVEN</a:t>
            </a:r>
            <a:r>
              <a:rPr lang="en-US" sz="32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Defining the language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factorial </a:t>
            </a:r>
          </a:p>
          <a:p>
            <a:endParaRPr lang="en-US" sz="3200" u="sng" dirty="0"/>
          </a:p>
          <a:p>
            <a:r>
              <a:rPr lang="en-US" sz="3200" u="sng" dirty="0"/>
              <a:t>Step 1: </a:t>
            </a:r>
            <a:r>
              <a:rPr lang="en-US" sz="3200" dirty="0"/>
              <a:t>	As 0!=1, so 1 is in </a:t>
            </a:r>
            <a:r>
              <a:rPr lang="en-US" sz="3200" b="1" dirty="0"/>
              <a:t>factorial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u="sng" dirty="0"/>
              <a:t>Step 2: </a:t>
            </a:r>
            <a:r>
              <a:rPr lang="en-US" sz="3200" dirty="0"/>
              <a:t>	n!=n*(n-1)! is in </a:t>
            </a:r>
            <a:r>
              <a:rPr lang="en-US" sz="3200" b="1" dirty="0"/>
              <a:t>factorial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u="sng" dirty="0"/>
              <a:t>Step 3: </a:t>
            </a:r>
            <a:r>
              <a:rPr lang="en-US" sz="3200" dirty="0"/>
              <a:t>	No strings except those constructed in above, are allowed to be in </a:t>
            </a:r>
            <a:r>
              <a:rPr lang="en-US" sz="3200" b="1" dirty="0"/>
              <a:t>factorial</a:t>
            </a:r>
            <a:r>
              <a:rPr lang="en-US" sz="32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the language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PALINDROME</a:t>
            </a:r>
            <a:r>
              <a:rPr lang="en-US" sz="3200" b="1" dirty="0"/>
              <a:t>, defined over </a:t>
            </a:r>
            <a:r>
              <a:rPr lang="el-GR" sz="3200" dirty="0"/>
              <a:t>Σ</a:t>
            </a:r>
            <a:r>
              <a:rPr lang="en-US" sz="3200" dirty="0"/>
              <a:t> = {</a:t>
            </a:r>
            <a:r>
              <a:rPr lang="en-US" sz="3200" dirty="0" err="1"/>
              <a:t>a,b</a:t>
            </a:r>
            <a:r>
              <a:rPr lang="en-US" sz="3200" dirty="0"/>
              <a:t>} </a:t>
            </a:r>
            <a:endParaRPr lang="en-US" sz="3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a and b are in </a:t>
            </a:r>
            <a:r>
              <a:rPr lang="en-US" sz="3200" b="1" dirty="0"/>
              <a:t>PALINDROME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if x is palindrome, then s(x)Rev(s) and xx will also be palindrome, where s belongs to </a:t>
            </a:r>
            <a:r>
              <a:rPr lang="el-GR" sz="3200" dirty="0"/>
              <a:t>Σ</a:t>
            </a:r>
            <a:r>
              <a:rPr lang="en-US" sz="3200" baseline="40000" dirty="0"/>
              <a:t>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 	No strings except those constructed in above, are allowed to be in palindrome</a:t>
            </a:r>
            <a:endParaRPr lang="en-US" sz="32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the language {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3200" b="1" baseline="40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3200" b="1" baseline="40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b="1" baseline="4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/>
              <a:t>}, n=1,2,3,… , of strings defined over </a:t>
            </a:r>
            <a:r>
              <a:rPr lang="el-GR" sz="3200" b="1" dirty="0"/>
              <a:t>Σ</a:t>
            </a:r>
            <a:r>
              <a:rPr lang="en-US" sz="3200" b="1" dirty="0"/>
              <a:t>={</a:t>
            </a:r>
            <a:r>
              <a:rPr lang="en-US" sz="3200" b="1" dirty="0" err="1"/>
              <a:t>a,b</a:t>
            </a:r>
            <a:r>
              <a:rPr lang="en-US" sz="32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</a:t>
            </a:r>
            <a:r>
              <a:rPr lang="en-US" sz="3200" dirty="0" err="1"/>
              <a:t>ab</a:t>
            </a:r>
            <a:r>
              <a:rPr lang="en-US" sz="3200" dirty="0"/>
              <a:t> is in {</a:t>
            </a:r>
            <a:r>
              <a:rPr lang="en-US" sz="3200" b="1" dirty="0" err="1"/>
              <a:t>a</a:t>
            </a:r>
            <a:r>
              <a:rPr lang="en-US" sz="3200" b="1" baseline="40000" dirty="0" err="1"/>
              <a:t>n</a:t>
            </a:r>
            <a:r>
              <a:rPr lang="en-US" sz="3200" b="1" dirty="0" err="1"/>
              <a:t>b</a:t>
            </a:r>
            <a:r>
              <a:rPr lang="en-US" sz="3200" b="1" baseline="40000" dirty="0" err="1"/>
              <a:t>n</a:t>
            </a:r>
            <a:r>
              <a:rPr lang="en-US" sz="3200" dirty="0"/>
              <a:t>}</a:t>
            </a:r>
            <a:r>
              <a:rPr lang="en-US" sz="3200" b="1" baseline="40000" dirty="0"/>
              <a:t> </a:t>
            </a: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if x is in {</a:t>
            </a:r>
            <a:r>
              <a:rPr lang="en-US" sz="3200" b="1" dirty="0" err="1"/>
              <a:t>a</a:t>
            </a:r>
            <a:r>
              <a:rPr lang="en-US" sz="3200" b="1" baseline="40000" dirty="0" err="1"/>
              <a:t>n</a:t>
            </a:r>
            <a:r>
              <a:rPr lang="en-US" sz="3200" b="1" dirty="0" err="1"/>
              <a:t>b</a:t>
            </a:r>
            <a:r>
              <a:rPr lang="en-US" sz="3200" b="1" baseline="40000" dirty="0" err="1"/>
              <a:t>n</a:t>
            </a:r>
            <a:r>
              <a:rPr lang="en-US" sz="3200" dirty="0"/>
              <a:t>}, then </a:t>
            </a:r>
            <a:r>
              <a:rPr lang="en-US" sz="3200" dirty="0" err="1"/>
              <a:t>axb</a:t>
            </a:r>
            <a:r>
              <a:rPr lang="en-US" sz="3200" dirty="0"/>
              <a:t> is in {</a:t>
            </a:r>
            <a:r>
              <a:rPr lang="en-US" sz="3200" b="1" dirty="0" err="1"/>
              <a:t>a</a:t>
            </a:r>
            <a:r>
              <a:rPr lang="en-US" sz="3200" b="1" baseline="40000" dirty="0" err="1"/>
              <a:t>n</a:t>
            </a:r>
            <a:r>
              <a:rPr lang="en-US" sz="3200" b="1" dirty="0" err="1"/>
              <a:t>b</a:t>
            </a:r>
            <a:r>
              <a:rPr lang="en-US" sz="3200" b="1" baseline="40000" dirty="0" err="1"/>
              <a:t>n</a:t>
            </a:r>
            <a:r>
              <a:rPr lang="en-US" sz="3200" dirty="0"/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 	No strings except those constructed in above, are allowed to be in {</a:t>
            </a:r>
            <a:r>
              <a:rPr lang="en-US" sz="3200" b="1" dirty="0" err="1"/>
              <a:t>a</a:t>
            </a:r>
            <a:r>
              <a:rPr lang="en-US" sz="3200" b="1" baseline="40000" dirty="0" err="1"/>
              <a:t>n</a:t>
            </a:r>
            <a:r>
              <a:rPr lang="en-US" sz="3200" b="1" dirty="0" err="1"/>
              <a:t>b</a:t>
            </a:r>
            <a:r>
              <a:rPr lang="en-US" sz="3200" b="1" baseline="40000" dirty="0" err="1"/>
              <a:t>n</a:t>
            </a:r>
            <a:r>
              <a:rPr lang="en-US" sz="3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the language L, of strings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ending in a</a:t>
            </a:r>
            <a:r>
              <a:rPr lang="en-US" sz="3200" b="1" dirty="0"/>
              <a:t> , defined over  </a:t>
            </a:r>
            <a:r>
              <a:rPr lang="el-GR" sz="3200" b="1" dirty="0"/>
              <a:t>Σ</a:t>
            </a:r>
            <a:r>
              <a:rPr lang="en-US" sz="3200" b="1" dirty="0"/>
              <a:t>={</a:t>
            </a:r>
            <a:r>
              <a:rPr lang="en-US" sz="3200" b="1" dirty="0" err="1"/>
              <a:t>a,b</a:t>
            </a:r>
            <a:r>
              <a:rPr lang="en-US" sz="32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a is in L</a:t>
            </a:r>
            <a:r>
              <a:rPr lang="en-US" sz="3200" b="1" baseline="40000" dirty="0"/>
              <a:t> </a:t>
            </a: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if x is in L then s(x) is also in </a:t>
            </a:r>
            <a:r>
              <a:rPr lang="en-US" sz="3200" b="1" dirty="0"/>
              <a:t>L, </a:t>
            </a:r>
            <a:r>
              <a:rPr lang="en-US" sz="3200" dirty="0"/>
              <a:t>where s belongs to </a:t>
            </a:r>
            <a:r>
              <a:rPr lang="el-GR" sz="3200" dirty="0"/>
              <a:t>Σ</a:t>
            </a:r>
            <a:r>
              <a:rPr lang="en-US" sz="3200" baseline="40000" dirty="0"/>
              <a:t>*</a:t>
            </a:r>
            <a:endParaRPr lang="en-US" sz="3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 	No strings except those constructed in above, are allowed to be in </a:t>
            </a:r>
            <a:r>
              <a:rPr lang="en-US" sz="3200" b="1" dirty="0"/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Defining the language L, of strings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beginning and ending in same letters</a:t>
            </a:r>
            <a:r>
              <a:rPr lang="en-US" sz="3200" b="1" dirty="0"/>
              <a:t> , defined over  </a:t>
            </a:r>
            <a:r>
              <a:rPr lang="el-GR" sz="3200" b="1" dirty="0"/>
              <a:t>Σ</a:t>
            </a:r>
            <a:r>
              <a:rPr lang="en-US" sz="3200" b="1" dirty="0"/>
              <a:t>={a, 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a and b are in L</a:t>
            </a:r>
            <a:r>
              <a:rPr lang="en-US" sz="3200" b="1" baseline="40000" dirty="0"/>
              <a:t> </a:t>
            </a: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(a)s(a) and (b)s(b) are also in </a:t>
            </a:r>
            <a:r>
              <a:rPr lang="en-US" sz="3200" b="1" dirty="0"/>
              <a:t>L, </a:t>
            </a:r>
            <a:r>
              <a:rPr lang="en-US" sz="3200" dirty="0"/>
              <a:t>where s belongs to </a:t>
            </a:r>
            <a:r>
              <a:rPr lang="el-GR" sz="3200" dirty="0"/>
              <a:t>Σ</a:t>
            </a:r>
            <a:r>
              <a:rPr lang="en-US" sz="3200" baseline="40000" dirty="0"/>
              <a:t>*</a:t>
            </a:r>
            <a:endParaRPr lang="en-US" sz="3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 	No strings except those constructed in above, are allowed to be in </a:t>
            </a:r>
            <a:r>
              <a:rPr lang="en-US" sz="3200" b="1" dirty="0"/>
              <a:t>L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Sometimes two words in PALINDROME when concatenated will produce a word in PALINDROME</a:t>
            </a:r>
          </a:p>
          <a:p>
            <a:pPr lvl="1"/>
            <a:r>
              <a:rPr lang="en-US" sz="2400" b="1" dirty="0" err="1"/>
              <a:t>abba</a:t>
            </a:r>
            <a:r>
              <a:rPr lang="en-US" sz="2400" dirty="0"/>
              <a:t> concatenated with </a:t>
            </a:r>
            <a:r>
              <a:rPr lang="en-US" sz="2400" b="1" dirty="0" err="1"/>
              <a:t>abbaabba</a:t>
            </a:r>
            <a:r>
              <a:rPr lang="en-US" sz="2400" dirty="0"/>
              <a:t> gives </a:t>
            </a:r>
            <a:r>
              <a:rPr lang="en-US" sz="2400" b="1" dirty="0" err="1"/>
              <a:t>abbaabbaabba</a:t>
            </a:r>
            <a:r>
              <a:rPr lang="en-US" sz="2400" b="1" dirty="0"/>
              <a:t> </a:t>
            </a:r>
            <a:r>
              <a:rPr lang="en-US" sz="2400" dirty="0"/>
              <a:t>(in PALINDROME)</a:t>
            </a:r>
          </a:p>
          <a:p>
            <a:r>
              <a:rPr lang="en-US" sz="2800" dirty="0" smtClean="0"/>
              <a:t>But </a:t>
            </a:r>
            <a:r>
              <a:rPr lang="en-US" sz="2800" dirty="0"/>
              <a:t>more often, the concatenation is not a word in PALINDROME</a:t>
            </a:r>
          </a:p>
          <a:p>
            <a:pPr lvl="1"/>
            <a:r>
              <a:rPr lang="en-US" sz="2400" b="1" dirty="0" err="1" smtClean="0"/>
              <a:t>aa</a:t>
            </a:r>
            <a:r>
              <a:rPr lang="en-US" sz="2400" dirty="0" smtClean="0"/>
              <a:t> </a:t>
            </a:r>
            <a:r>
              <a:rPr lang="en-US" sz="2400" dirty="0"/>
              <a:t>concatenated with </a:t>
            </a:r>
            <a:r>
              <a:rPr lang="en-US" sz="2400" b="1" dirty="0"/>
              <a:t>aba</a:t>
            </a:r>
            <a:r>
              <a:rPr lang="en-US" sz="2400" dirty="0"/>
              <a:t> gives </a:t>
            </a:r>
            <a:r>
              <a:rPr lang="en-US" sz="2400" b="1" dirty="0" err="1"/>
              <a:t>aaaba</a:t>
            </a:r>
            <a:r>
              <a:rPr lang="en-US" sz="2400" dirty="0"/>
              <a:t> (NOT in PALINDROME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Defining the language L, of strings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containing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 bb</a:t>
            </a:r>
            <a:r>
              <a:rPr lang="en-US" b="1" dirty="0"/>
              <a:t> , defined over       </a:t>
            </a:r>
            <a:r>
              <a:rPr lang="el-GR" b="1" dirty="0"/>
              <a:t>Σ</a:t>
            </a:r>
            <a:r>
              <a:rPr lang="en-US" b="1" dirty="0"/>
              <a:t>={a, 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aa</a:t>
            </a:r>
            <a:r>
              <a:rPr lang="en-US" dirty="0"/>
              <a:t> and bb are in L</a:t>
            </a:r>
            <a:r>
              <a:rPr lang="en-US" b="1" baseline="40000" dirty="0"/>
              <a:t>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s(</a:t>
            </a:r>
            <a:r>
              <a:rPr lang="en-US" dirty="0" err="1"/>
              <a:t>aa</a:t>
            </a:r>
            <a:r>
              <a:rPr lang="en-US" dirty="0"/>
              <a:t>)s and s(bb)s are also in </a:t>
            </a:r>
            <a:r>
              <a:rPr lang="en-US" b="1" dirty="0"/>
              <a:t>L, </a:t>
            </a:r>
            <a:r>
              <a:rPr lang="en-US" dirty="0"/>
              <a:t>where s belongs to </a:t>
            </a:r>
            <a:r>
              <a:rPr lang="el-GR" dirty="0"/>
              <a:t>Σ</a:t>
            </a:r>
            <a:r>
              <a:rPr lang="en-US" baseline="40000" dirty="0"/>
              <a:t>*</a:t>
            </a:r>
            <a:endParaRPr lang="en-US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 	No strings except those constructed in above, are allowed to be in </a:t>
            </a:r>
            <a:r>
              <a:rPr lang="en-US" b="1" dirty="0"/>
              <a:t>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Defining the language L, of strings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containing exactly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aa</a:t>
            </a:r>
            <a:r>
              <a:rPr lang="en-US" b="1" dirty="0"/>
              <a:t>, defined over       </a:t>
            </a:r>
            <a:r>
              <a:rPr lang="el-GR" b="1" dirty="0"/>
              <a:t>Σ</a:t>
            </a:r>
            <a:r>
              <a:rPr lang="en-US" b="1" dirty="0"/>
              <a:t>={a, 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aa</a:t>
            </a:r>
            <a:r>
              <a:rPr lang="en-US" dirty="0"/>
              <a:t> is in L</a:t>
            </a:r>
            <a:r>
              <a:rPr lang="en-US" b="1" baseline="40000" dirty="0"/>
              <a:t>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2: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s(</a:t>
            </a:r>
            <a:r>
              <a:rPr lang="en-US" dirty="0" err="1"/>
              <a:t>aa</a:t>
            </a:r>
            <a:r>
              <a:rPr lang="en-US" dirty="0"/>
              <a:t>)s is also in </a:t>
            </a:r>
            <a:r>
              <a:rPr lang="en-US" b="1" dirty="0"/>
              <a:t>L, </a:t>
            </a:r>
            <a:r>
              <a:rPr lang="en-US" dirty="0"/>
              <a:t>where s belongs to b</a:t>
            </a:r>
            <a:r>
              <a:rPr lang="en-US" baseline="40000" dirty="0"/>
              <a:t>*</a:t>
            </a:r>
            <a:endParaRPr lang="en-US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/>
              <a:t>Step 3: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 	No strings except those constructed in above, are allowed to be in </a:t>
            </a:r>
            <a:r>
              <a:rPr lang="en-US" b="1" dirty="0"/>
              <a:t>L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90475" cy="4525963"/>
          </a:xfrm>
        </p:spPr>
        <p:txBody>
          <a:bodyPr/>
          <a:lstStyle/>
          <a:p>
            <a:r>
              <a:rPr lang="en-US" dirty="0"/>
              <a:t>Prove that there are as many palindromes of length 2n, defined over  </a:t>
            </a:r>
            <a:r>
              <a:rPr lang="el-GR" dirty="0"/>
              <a:t>Σ</a:t>
            </a:r>
            <a:r>
              <a:rPr lang="en-US" dirty="0"/>
              <a:t> = {</a:t>
            </a:r>
            <a:r>
              <a:rPr lang="en-US" dirty="0" err="1" smtClean="0"/>
              <a:t>a,b</a:t>
            </a:r>
            <a:r>
              <a:rPr lang="en-US" dirty="0" smtClean="0"/>
              <a:t>}, </a:t>
            </a:r>
            <a:r>
              <a:rPr lang="en-US" dirty="0"/>
              <a:t>as there are of length 2n-1, n = 1,2,3… . </a:t>
            </a:r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/>
              <a:t>the number of palindromes of length 2n defined over the same alphabet as well.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4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b="1" u="sng" dirty="0"/>
              <a:t>Examples</a:t>
            </a:r>
            <a:endParaRPr lang="en-US" b="1" dirty="0"/>
          </a:p>
          <a:p>
            <a:r>
              <a:rPr lang="en-US" b="1" dirty="0"/>
              <a:t>The language of strings of length 2, defined over </a:t>
            </a:r>
            <a:r>
              <a:rPr lang="el-GR" b="1" dirty="0"/>
              <a:t>Σ</a:t>
            </a:r>
            <a:r>
              <a:rPr lang="en-US" b="1" dirty="0"/>
              <a:t>={</a:t>
            </a:r>
            <a:r>
              <a:rPr lang="en-US" b="1" dirty="0" err="1"/>
              <a:t>a,b</a:t>
            </a:r>
            <a:r>
              <a:rPr lang="en-US" b="1" dirty="0"/>
              <a:t>} is </a:t>
            </a:r>
            <a:endParaRPr lang="en-US" b="1" dirty="0" smtClean="0"/>
          </a:p>
          <a:p>
            <a:pPr marL="36576" indent="0">
              <a:buNone/>
            </a:pPr>
            <a:r>
              <a:rPr lang="en-US" b="1" dirty="0" smtClean="0"/>
              <a:t>L</a:t>
            </a:r>
            <a:r>
              <a:rPr lang="en-US" b="1" dirty="0"/>
              <a:t>={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ab</a:t>
            </a:r>
            <a:r>
              <a:rPr lang="en-US" b="1" dirty="0"/>
              <a:t>, </a:t>
            </a:r>
            <a:r>
              <a:rPr lang="en-US" b="1" dirty="0" err="1"/>
              <a:t>ba</a:t>
            </a:r>
            <a:r>
              <a:rPr lang="en-US" b="1" dirty="0"/>
              <a:t>, bb} </a:t>
            </a:r>
            <a:r>
              <a:rPr lang="en-US" b="1" i="1" dirty="0" smtClean="0"/>
              <a:t>i.e</a:t>
            </a:r>
            <a:r>
              <a:rPr lang="en-US" b="1" i="1" dirty="0"/>
              <a:t>.</a:t>
            </a:r>
            <a:r>
              <a:rPr lang="en-US" b="1" dirty="0"/>
              <a:t> number of strings = 2</a:t>
            </a:r>
            <a:r>
              <a:rPr lang="en-US" b="1" baseline="30000" dirty="0"/>
              <a:t>2 </a:t>
            </a:r>
            <a:endParaRPr lang="en-US" b="1" dirty="0"/>
          </a:p>
          <a:p>
            <a:r>
              <a:rPr lang="en-US" b="1" dirty="0"/>
              <a:t>The language of strings of length 3, defined over </a:t>
            </a:r>
            <a:r>
              <a:rPr lang="el-GR" b="1" dirty="0"/>
              <a:t>Σ</a:t>
            </a:r>
            <a:r>
              <a:rPr lang="en-US" b="1" dirty="0"/>
              <a:t>={</a:t>
            </a:r>
            <a:r>
              <a:rPr lang="en-US" b="1" dirty="0" err="1"/>
              <a:t>a,b</a:t>
            </a:r>
            <a:r>
              <a:rPr lang="en-US" b="1" dirty="0"/>
              <a:t>} is </a:t>
            </a:r>
            <a:endParaRPr lang="en-US" b="1" dirty="0" smtClean="0"/>
          </a:p>
          <a:p>
            <a:r>
              <a:rPr lang="en-US" b="1" dirty="0" smtClean="0"/>
              <a:t>L</a:t>
            </a:r>
            <a:r>
              <a:rPr lang="en-US" b="1" dirty="0"/>
              <a:t>={</a:t>
            </a:r>
            <a:r>
              <a:rPr lang="en-US" b="1" dirty="0" err="1"/>
              <a:t>aaa</a:t>
            </a:r>
            <a:r>
              <a:rPr lang="en-US" b="1" dirty="0"/>
              <a:t>, </a:t>
            </a:r>
            <a:r>
              <a:rPr lang="en-US" b="1" dirty="0" err="1"/>
              <a:t>aab</a:t>
            </a:r>
            <a:r>
              <a:rPr lang="en-US" b="1" dirty="0"/>
              <a:t>, aba, baa, </a:t>
            </a:r>
            <a:r>
              <a:rPr lang="en-US" b="1" dirty="0" err="1"/>
              <a:t>abb</a:t>
            </a:r>
            <a:r>
              <a:rPr lang="en-US" b="1" dirty="0"/>
              <a:t>, </a:t>
            </a:r>
            <a:r>
              <a:rPr lang="en-US" b="1" dirty="0" err="1"/>
              <a:t>bab</a:t>
            </a:r>
            <a:r>
              <a:rPr lang="en-US" b="1" dirty="0"/>
              <a:t>, </a:t>
            </a:r>
            <a:r>
              <a:rPr lang="en-US" b="1" dirty="0" err="1"/>
              <a:t>bba</a:t>
            </a:r>
            <a:r>
              <a:rPr lang="en-US" b="1" dirty="0"/>
              <a:t>, </a:t>
            </a:r>
            <a:r>
              <a:rPr lang="en-US" b="1" dirty="0" err="1"/>
              <a:t>bbb</a:t>
            </a:r>
            <a:r>
              <a:rPr lang="en-US" b="1" dirty="0"/>
              <a:t>} </a:t>
            </a:r>
            <a:r>
              <a:rPr lang="en-US" b="1" i="1" dirty="0"/>
              <a:t>i.e.</a:t>
            </a:r>
            <a:r>
              <a:rPr lang="en-US" b="1" dirty="0"/>
              <a:t> number of strings = 2</a:t>
            </a:r>
            <a:r>
              <a:rPr lang="en-US" b="1" baseline="30000" dirty="0"/>
              <a:t>3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032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 </a:t>
            </a:r>
            <a:r>
              <a:rPr lang="en-US" sz="3200" dirty="0"/>
              <a:t>calculate the number of palindromes of  length(2n), consider the following diagram,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79474"/>
              </p:ext>
            </p:extLst>
          </p:nvPr>
        </p:nvGraphicFramePr>
        <p:xfrm>
          <a:off x="533400" y="3286075"/>
          <a:ext cx="7086600" cy="30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tmap Image" r:id="rId3" imgW="4877481" imgH="2343477" progId="PBrush">
                  <p:embed/>
                </p:oleObj>
              </mc:Choice>
              <mc:Fallback>
                <p:oleObj name="Bitmap Image" r:id="rId3" imgW="4877481" imgH="2343477" progId="PBrush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86075"/>
                        <a:ext cx="7086600" cy="302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23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shows that there are as many palindromes of length 2n as there are the strings of length n </a:t>
            </a:r>
            <a:r>
              <a:rPr lang="en-US" i="1" dirty="0"/>
              <a:t>i.e. </a:t>
            </a:r>
            <a:r>
              <a:rPr lang="en-US" dirty="0"/>
              <a:t>the required number of palindromes are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/>
              <a:t>(as there are </a:t>
            </a:r>
            <a:r>
              <a:rPr lang="en-US" dirty="0" smtClean="0"/>
              <a:t>two letters </a:t>
            </a:r>
            <a:r>
              <a:rPr lang="en-US" dirty="0"/>
              <a:t>in the given alphabet, so the number of strings of length n will be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/>
              <a:t>).</a:t>
            </a:r>
            <a:r>
              <a:rPr lang="en-US" baseline="300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09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r>
              <a:rPr lang="en-US" sz="3200" dirty="0"/>
              <a:t>To calculate the number of palindromes of length (2n-1) with a as the middle letter, consider the following diagram,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13821"/>
              </p:ext>
            </p:extLst>
          </p:nvPr>
        </p:nvGraphicFramePr>
        <p:xfrm>
          <a:off x="838200" y="3657600"/>
          <a:ext cx="6781800" cy="2633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Bitmap Image" r:id="rId3" imgW="5200000" imgH="2276793" progId="PBrush">
                  <p:embed/>
                </p:oleObj>
              </mc:Choice>
              <mc:Fallback>
                <p:oleObj name="Bitmap Image" r:id="rId3" imgW="5200000" imgH="2276793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6781800" cy="2633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546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which shows that there are as many palindromes of length 2n-1 as there are the strings of length n-1 </a:t>
            </a:r>
            <a:r>
              <a:rPr lang="en-US" sz="3200" i="1" dirty="0"/>
              <a:t>i.e. </a:t>
            </a:r>
            <a:r>
              <a:rPr lang="en-US" sz="3200" dirty="0"/>
              <a:t>the required number of palindromes are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n-1</a:t>
            </a:r>
            <a:r>
              <a:rPr lang="en-US" sz="3200" dirty="0"/>
              <a:t>. 	</a:t>
            </a:r>
          </a:p>
          <a:p>
            <a:endParaRPr lang="en-US" sz="3200" dirty="0"/>
          </a:p>
          <a:p>
            <a:r>
              <a:rPr lang="en-US" sz="3200" dirty="0"/>
              <a:t>Similarly the number of palindromes of length 2n-1, with ‘ b ’ as middle letter, will be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n-1</a:t>
            </a:r>
            <a:r>
              <a:rPr lang="en-US" sz="3200" dirty="0"/>
              <a:t> as well. Hence the total number of palindromes of length 2n-1 will be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n-1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+ 2</a:t>
            </a:r>
            <a:r>
              <a:rPr lang="en-US" sz="3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n-1</a:t>
            </a:r>
            <a:r>
              <a:rPr lang="en-US" sz="3200" dirty="0"/>
              <a:t> = 2 (2</a:t>
            </a:r>
            <a:r>
              <a:rPr lang="en-US" sz="3200" baseline="30000" dirty="0"/>
              <a:t>n-1</a:t>
            </a:r>
            <a:r>
              <a:rPr lang="en-US" sz="3200" dirty="0"/>
              <a:t>)= 2</a:t>
            </a:r>
            <a:r>
              <a:rPr lang="en-US" sz="3200" baseline="30000" dirty="0"/>
              <a:t>n 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7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1563</Words>
  <Application>Microsoft Office PowerPoint</Application>
  <PresentationFormat>On-screen Show (4:3)</PresentationFormat>
  <Paragraphs>249</Paragraphs>
  <Slides>31</Slides>
  <Notes>6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Lucida Sans Unicode</vt:lpstr>
      <vt:lpstr>Times New Roman</vt:lpstr>
      <vt:lpstr>Wingdings</vt:lpstr>
      <vt:lpstr>Wingdings 2</vt:lpstr>
      <vt:lpstr>Office Theme</vt:lpstr>
      <vt:lpstr>Bitmap Image</vt:lpstr>
      <vt:lpstr>Theory of Automata</vt:lpstr>
      <vt:lpstr>An Important language </vt:lpstr>
      <vt:lpstr>PALINDROME </vt:lpstr>
      <vt:lpstr>Task 1</vt:lpstr>
      <vt:lpstr>Task 1</vt:lpstr>
      <vt:lpstr>Task 1</vt:lpstr>
      <vt:lpstr>Task 1</vt:lpstr>
      <vt:lpstr>Task 1</vt:lpstr>
      <vt:lpstr>Task 1</vt:lpstr>
      <vt:lpstr>Kleene Closure</vt:lpstr>
      <vt:lpstr>Kleene Closure (contd.)</vt:lpstr>
      <vt:lpstr>Kleene Closure (contd.)</vt:lpstr>
      <vt:lpstr>Kleene Closure (contd.)</vt:lpstr>
      <vt:lpstr>Kleene Closure (contd.)</vt:lpstr>
      <vt:lpstr>How to prove a certain word is in the closure language S*</vt:lpstr>
      <vt:lpstr>How to prove a certain word is in the closure language S*</vt:lpstr>
      <vt:lpstr>Positive Closure</vt:lpstr>
      <vt:lpstr> (S*)*</vt:lpstr>
      <vt:lpstr>Proof of Theorem 1: S* = S**</vt:lpstr>
      <vt:lpstr>Example for Theorem 1:</vt:lpstr>
      <vt:lpstr>Defining Languages (contd.)</vt:lpstr>
      <vt:lpstr>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Recursive definition</vt:lpstr>
      <vt:lpstr>Recursive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Shah</cp:lastModifiedBy>
  <cp:revision>116</cp:revision>
  <dcterms:created xsi:type="dcterms:W3CDTF">2010-09-29T14:13:34Z</dcterms:created>
  <dcterms:modified xsi:type="dcterms:W3CDTF">2014-08-21T21:01:14Z</dcterms:modified>
</cp:coreProperties>
</file>