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2"/>
  </p:notesMasterIdLst>
  <p:sldIdLst>
    <p:sldId id="257" r:id="rId2"/>
    <p:sldId id="341" r:id="rId3"/>
    <p:sldId id="343" r:id="rId4"/>
    <p:sldId id="344" r:id="rId5"/>
    <p:sldId id="347" r:id="rId6"/>
    <p:sldId id="316" r:id="rId7"/>
    <p:sldId id="342" r:id="rId8"/>
    <p:sldId id="317" r:id="rId9"/>
    <p:sldId id="318" r:id="rId10"/>
    <p:sldId id="319" r:id="rId11"/>
    <p:sldId id="328" r:id="rId12"/>
    <p:sldId id="329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0" r:id="rId21"/>
    <p:sldId id="369" r:id="rId22"/>
    <p:sldId id="320" r:id="rId23"/>
    <p:sldId id="332" r:id="rId24"/>
    <p:sldId id="331" r:id="rId25"/>
    <p:sldId id="334" r:id="rId26"/>
    <p:sldId id="333" r:id="rId27"/>
    <p:sldId id="336" r:id="rId28"/>
    <p:sldId id="335" r:id="rId29"/>
    <p:sldId id="337" r:id="rId30"/>
    <p:sldId id="385" r:id="rId31"/>
    <p:sldId id="338" r:id="rId32"/>
    <p:sldId id="386" r:id="rId33"/>
    <p:sldId id="387" r:id="rId34"/>
    <p:sldId id="388" r:id="rId35"/>
    <p:sldId id="389" r:id="rId36"/>
    <p:sldId id="393" r:id="rId37"/>
    <p:sldId id="339" r:id="rId38"/>
    <p:sldId id="340" r:id="rId39"/>
    <p:sldId id="345" r:id="rId40"/>
    <p:sldId id="348" r:id="rId41"/>
    <p:sldId id="350" r:id="rId42"/>
    <p:sldId id="349" r:id="rId43"/>
    <p:sldId id="351" r:id="rId44"/>
    <p:sldId id="352" r:id="rId45"/>
    <p:sldId id="353" r:id="rId46"/>
    <p:sldId id="359" r:id="rId47"/>
    <p:sldId id="360" r:id="rId48"/>
    <p:sldId id="363" r:id="rId49"/>
    <p:sldId id="362" r:id="rId50"/>
    <p:sldId id="361" r:id="rId51"/>
    <p:sldId id="364" r:id="rId52"/>
    <p:sldId id="365" r:id="rId53"/>
    <p:sldId id="366" r:id="rId54"/>
    <p:sldId id="367" r:id="rId55"/>
    <p:sldId id="368" r:id="rId56"/>
    <p:sldId id="354" r:id="rId57"/>
    <p:sldId id="372" r:id="rId58"/>
    <p:sldId id="373" r:id="rId59"/>
    <p:sldId id="374" r:id="rId60"/>
    <p:sldId id="375" r:id="rId61"/>
    <p:sldId id="377" r:id="rId62"/>
    <p:sldId id="378" r:id="rId63"/>
    <p:sldId id="379" r:id="rId64"/>
    <p:sldId id="376" r:id="rId65"/>
    <p:sldId id="381" r:id="rId66"/>
    <p:sldId id="380" r:id="rId67"/>
    <p:sldId id="382" r:id="rId68"/>
    <p:sldId id="384" r:id="rId69"/>
    <p:sldId id="383" r:id="rId70"/>
    <p:sldId id="371" r:id="rId71"/>
    <p:sldId id="355" r:id="rId72"/>
    <p:sldId id="356" r:id="rId73"/>
    <p:sldId id="357" r:id="rId74"/>
    <p:sldId id="358" r:id="rId75"/>
    <p:sldId id="370" r:id="rId76"/>
    <p:sldId id="390" r:id="rId77"/>
    <p:sldId id="394" r:id="rId78"/>
    <p:sldId id="395" r:id="rId79"/>
    <p:sldId id="396" r:id="rId80"/>
    <p:sldId id="39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952" autoAdjust="0"/>
  </p:normalViewPr>
  <p:slideViewPr>
    <p:cSldViewPr>
      <p:cViewPr varScale="1">
        <p:scale>
          <a:sx n="41" d="100"/>
          <a:sy n="41" d="100"/>
        </p:scale>
        <p:origin x="20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CF581-9539-4EF3-8AC5-E93DD560929F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7376-BE02-4C40-8BE1-F35C65EBF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a*b*?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/////////</a:t>
            </a:r>
          </a:p>
          <a:p>
            <a:r>
              <a:rPr lang="en-US" dirty="0" smtClean="0"/>
              <a:t>(a*)(b*)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  <a:r>
              <a:rPr lang="en-US" sz="1050" dirty="0" smtClean="0">
                <a:cs typeface="Arial" charset="0"/>
              </a:rPr>
              <a:t>Ʌ</a:t>
            </a:r>
            <a:r>
              <a:rPr lang="en-US" dirty="0" smtClean="0"/>
              <a:t>,</a:t>
            </a:r>
            <a:r>
              <a:rPr lang="en-US" dirty="0" err="1" smtClean="0"/>
              <a:t>a,aa,aaa,aaaa</a:t>
            </a:r>
            <a:r>
              <a:rPr lang="en-US" dirty="0" smtClean="0"/>
              <a:t>,...</a:t>
            </a:r>
          </a:p>
          <a:p>
            <a:r>
              <a:rPr lang="en-US" sz="1200" dirty="0" err="1" smtClean="0"/>
              <a:t>b,bb,bbb,bbbb</a:t>
            </a:r>
            <a:r>
              <a:rPr lang="en-US" sz="1200" dirty="0" smtClean="0"/>
              <a:t>,...</a:t>
            </a:r>
          </a:p>
          <a:p>
            <a:r>
              <a:rPr lang="en-US" sz="1200" dirty="0" err="1" smtClean="0"/>
              <a:t>ab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abb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abbb</a:t>
            </a:r>
            <a:r>
              <a:rPr lang="en-US" sz="1200" baseline="0" dirty="0" smtClean="0"/>
              <a:t>, ….</a:t>
            </a:r>
          </a:p>
          <a:p>
            <a:r>
              <a:rPr lang="en-US" sz="1200" baseline="0" dirty="0" err="1" smtClean="0"/>
              <a:t>aab,aabb,aabbb</a:t>
            </a:r>
            <a:r>
              <a:rPr lang="en-US" sz="1200" baseline="0" dirty="0" smtClean="0"/>
              <a:t>,….</a:t>
            </a:r>
          </a:p>
          <a:p>
            <a:r>
              <a:rPr lang="en-US" sz="1200" baseline="0" dirty="0" smtClean="0"/>
              <a:t>…….</a:t>
            </a:r>
          </a:p>
          <a:p>
            <a:r>
              <a:rPr lang="en-US" sz="1200" baseline="0" dirty="0" smtClean="0"/>
              <a:t>{</a:t>
            </a:r>
            <a:r>
              <a:rPr lang="en-US" sz="1200" dirty="0" smtClean="0">
                <a:cs typeface="Arial" charset="0"/>
              </a:rPr>
              <a:t>Ʌ,</a:t>
            </a:r>
            <a:r>
              <a:rPr lang="en-US" sz="1200" dirty="0" err="1" smtClean="0">
                <a:cs typeface="Arial" charset="0"/>
              </a:rPr>
              <a:t>a,b,aa,ab,bb,aaa</a:t>
            </a:r>
            <a:r>
              <a:rPr lang="en-US" sz="1200" dirty="0" smtClean="0">
                <a:cs typeface="Arial" charset="0"/>
              </a:rPr>
              <a:t>, </a:t>
            </a:r>
            <a:r>
              <a:rPr lang="en-US" sz="1200" dirty="0" err="1" smtClean="0">
                <a:cs typeface="Arial" charset="0"/>
              </a:rPr>
              <a:t>aab</a:t>
            </a:r>
            <a:r>
              <a:rPr lang="en-US" sz="1200" dirty="0" smtClean="0">
                <a:cs typeface="Arial" charset="0"/>
              </a:rPr>
              <a:t>, </a:t>
            </a:r>
            <a:r>
              <a:rPr lang="en-US" sz="1200" dirty="0" err="1" smtClean="0">
                <a:cs typeface="Arial" charset="0"/>
              </a:rPr>
              <a:t>abb</a:t>
            </a:r>
            <a:r>
              <a:rPr lang="en-US" sz="1200" dirty="0" smtClean="0">
                <a:cs typeface="Arial" charset="0"/>
              </a:rPr>
              <a:t>,….</a:t>
            </a:r>
          </a:p>
          <a:p>
            <a:r>
              <a:rPr lang="en-US" sz="1200" baseline="0" dirty="0" smtClean="0">
                <a:cs typeface="Arial" charset="0"/>
              </a:rPr>
              <a:t>Some a’s followed by some b’s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(</a:t>
            </a:r>
            <a:r>
              <a:rPr lang="en-US" b="1" dirty="0" err="1" smtClean="0"/>
              <a:t>a|b</a:t>
            </a:r>
            <a:r>
              <a:rPr lang="en-US" b="1" dirty="0" smtClean="0"/>
              <a:t>)*(</a:t>
            </a:r>
            <a:r>
              <a:rPr lang="en-US" b="1" dirty="0" err="1" smtClean="0"/>
              <a:t>aa|ab|bb</a:t>
            </a:r>
            <a:r>
              <a:rPr lang="en-US" b="1" dirty="0" smtClean="0"/>
              <a:t>) | a | b | e</a:t>
            </a:r>
            <a:r>
              <a:rPr lang="en-US" dirty="0" smtClean="0"/>
              <a:t>: </a:t>
            </a:r>
            <a:r>
              <a:rPr lang="en-US" dirty="0" err="1" smtClean="0"/>
              <a:t>regexpr</a:t>
            </a:r>
            <a:r>
              <a:rPr lang="en-US" dirty="0" smtClean="0"/>
              <a:t> for only those words that do not end in "</a:t>
            </a:r>
            <a:r>
              <a:rPr lang="en-US" dirty="0" err="1" smtClean="0"/>
              <a:t>ba</a:t>
            </a:r>
            <a:r>
              <a:rPr lang="en-US" dirty="0" smtClean="0"/>
              <a:t>" .</a:t>
            </a:r>
          </a:p>
          <a:p>
            <a:endParaRPr lang="en-US" dirty="0" smtClean="0"/>
          </a:p>
          <a:p>
            <a:pPr rtl="0"/>
            <a:r>
              <a:rPr lang="en-US" b="1" dirty="0" smtClean="0"/>
              <a:t>(a + b)*(</a:t>
            </a:r>
            <a:r>
              <a:rPr lang="en-US" b="1" dirty="0" err="1" smtClean="0"/>
              <a:t>ab</a:t>
            </a:r>
            <a:r>
              <a:rPr lang="en-US" b="1" dirty="0" smtClean="0"/>
              <a:t> + </a:t>
            </a:r>
            <a:r>
              <a:rPr lang="en-US" b="1" dirty="0" err="1" smtClean="0"/>
              <a:t>ba</a:t>
            </a:r>
            <a:r>
              <a:rPr lang="en-US" b="1" dirty="0" smtClean="0"/>
              <a:t>) + a + b + /\: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strings that do not end in a double letter</a:t>
            </a:r>
          </a:p>
          <a:p>
            <a:pPr rtl="0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 + /\)(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)*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)*(b + /\) + (a + /\)(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)*bb(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)*(a + /\):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strings that have exactly one double letter in them</a:t>
            </a:r>
          </a:p>
          <a:p>
            <a:pPr rtl="0"/>
            <a:r>
              <a:rPr lang="en-US" b="1" dirty="0" smtClean="0"/>
              <a:t>(/\ + b + bb)(a + </a:t>
            </a:r>
            <a:r>
              <a:rPr lang="en-US" b="1" dirty="0" err="1" smtClean="0"/>
              <a:t>ab</a:t>
            </a:r>
            <a:r>
              <a:rPr lang="en-US" b="1" dirty="0" smtClean="0"/>
              <a:t> + </a:t>
            </a:r>
            <a:r>
              <a:rPr lang="en-US" b="1" dirty="0" err="1" smtClean="0"/>
              <a:t>abb</a:t>
            </a:r>
            <a:r>
              <a:rPr lang="en-US" b="1" dirty="0" smtClean="0"/>
              <a:t>)*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strings in which the letter b is never tripled. This means that no word contains the substring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(/\ + b + bb)(a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)*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(/\ + b + bb)(a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)* +</a:t>
            </a:r>
          </a:p>
          <a:p>
            <a:pPr rtl="0"/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(/\ + a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)(b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baa)*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(/\ + a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)(b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baa)*</a:t>
            </a:r>
          </a:p>
          <a:p>
            <a:pPr rt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words in which a is tripled or b is tripled, but not both. This means each word contains the substring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the substring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not both.</a:t>
            </a:r>
          </a:p>
          <a:p>
            <a:pPr rtl="0"/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(b*ab*ab*ab*)*: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strings in which the total number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a’s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divisible by 3 no matter how they are distributed, such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aabaabbaba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have double 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b+ab</a:t>
            </a:r>
            <a:r>
              <a:rPr lang="en-US" dirty="0" smtClean="0"/>
              <a:t>)*(</a:t>
            </a:r>
            <a:r>
              <a:rPr lang="en-US" dirty="0" err="1" smtClean="0"/>
              <a:t>a+lemda</a:t>
            </a:r>
            <a:r>
              <a:rPr lang="en-US" smtClean="0"/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DE0-65EF-41FF-90F1-98802A82796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22098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Theory of Automata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r>
              <a:rPr lang="en-US" dirty="0" smtClean="0"/>
              <a:t>Shakir </a:t>
            </a:r>
            <a:r>
              <a:rPr lang="en-US" dirty="0" err="1" smtClean="0"/>
              <a:t>Ullah</a:t>
            </a:r>
            <a:r>
              <a:rPr lang="en-US" dirty="0" smtClean="0"/>
              <a:t> Shah</a:t>
            </a:r>
          </a:p>
          <a:p>
            <a:pPr marL="36576" indent="0" algn="ctr">
              <a:buNone/>
              <a:defRPr/>
            </a:pPr>
            <a:endParaRPr lang="en-US" dirty="0"/>
          </a:p>
          <a:p>
            <a:pPr marL="36576" indent="0" algn="ctr">
              <a:buNone/>
              <a:defRPr/>
            </a:pPr>
            <a:r>
              <a:rPr lang="en-US" sz="4000" dirty="0" smtClean="0"/>
              <a:t>Lecture 3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Rule 1: </a:t>
            </a:r>
            <a:r>
              <a:rPr lang="en-US" sz="2400" dirty="0"/>
              <a:t>Any number (positive, negative, or zero) is in AE.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Rule 1: </a:t>
            </a:r>
            <a:r>
              <a:rPr lang="en-US" sz="2400" dirty="0"/>
              <a:t>Any number (positive, negative, or zero) is in AE.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b="1" dirty="0"/>
              <a:t>Rule 2: </a:t>
            </a:r>
            <a:r>
              <a:rPr lang="en-US" sz="2400" dirty="0"/>
              <a:t>If x is in AE, then so are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(i) </a:t>
            </a:r>
            <a:r>
              <a:rPr lang="en-US" sz="2000" dirty="0"/>
              <a:t>(x)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(ii) -</a:t>
            </a:r>
            <a:r>
              <a:rPr lang="en-US" sz="2000" dirty="0"/>
              <a:t>x (provided that x does not already start with a minus sign)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Rule 1: </a:t>
            </a:r>
            <a:r>
              <a:rPr lang="en-US" sz="2400" dirty="0"/>
              <a:t>Any number (positive, negative, or zero) is in AE.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b="1" dirty="0"/>
              <a:t>Rule 2: </a:t>
            </a:r>
            <a:r>
              <a:rPr lang="en-US" sz="2400" dirty="0"/>
              <a:t>If x is in AE, then so are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(i) </a:t>
            </a:r>
            <a:r>
              <a:rPr lang="en-US" sz="2000" dirty="0"/>
              <a:t>(x)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(ii) -</a:t>
            </a:r>
            <a:r>
              <a:rPr lang="en-US" sz="2000" dirty="0"/>
              <a:t>x (provided that x does not already start with a minus sign)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Rule 3: </a:t>
            </a:r>
            <a:r>
              <a:rPr lang="en-US" sz="2400" dirty="0"/>
              <a:t>If x and y are in AE, then so are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(i) </a:t>
            </a:r>
            <a:r>
              <a:rPr lang="en-US" sz="2000" dirty="0"/>
              <a:t>x + y (if the first symbol in y is not + or -)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(ii) </a:t>
            </a:r>
            <a:r>
              <a:rPr lang="en-US" sz="2000" dirty="0"/>
              <a:t>x - y (if the first symbol in y is not + or -)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(iii) </a:t>
            </a:r>
            <a:r>
              <a:rPr lang="en-US" sz="2000" dirty="0"/>
              <a:t>x *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(iv) </a:t>
            </a:r>
            <a:r>
              <a:rPr lang="en-US" sz="2000" dirty="0"/>
              <a:t>x /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(v) </a:t>
            </a:r>
            <a:r>
              <a:rPr lang="en-US" sz="2000" dirty="0"/>
              <a:t>x ** y (our notation for exponentiation)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(2 + 4) * (7 * (9 - 3)/4)/4 * (2 + 8) </a:t>
            </a:r>
            <a:r>
              <a:rPr lang="en-US" sz="2800" dirty="0" smtClean="0"/>
              <a:t>– 1</a:t>
            </a:r>
          </a:p>
          <a:p>
            <a:r>
              <a:rPr lang="en-US" sz="2800" dirty="0"/>
              <a:t> We do not really scan over the string, looking for forbidden  substrings or count the parentheses.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actually imagine the expression in our mind broken down into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components: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(2 + 4) * (7 * (9 - 3)/4)/4 * (2 + 8) </a:t>
            </a:r>
            <a:r>
              <a:rPr lang="en-US" sz="2800" dirty="0" smtClean="0"/>
              <a:t>– 1</a:t>
            </a:r>
          </a:p>
          <a:p>
            <a:r>
              <a:rPr lang="en-US" sz="2800" dirty="0"/>
              <a:t> We do not really scan over the string, looking for forbidden  substrings or count the parentheses.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actually imagine the expression in our mind broken down into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components:</a:t>
            </a:r>
            <a:endParaRPr lang="en-US" sz="3200" dirty="0"/>
          </a:p>
          <a:p>
            <a:r>
              <a:rPr lang="en-US" sz="2800" dirty="0"/>
              <a:t>Is (2 + 4) OK?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(2 + 4) * (7 * (9 - 3)/4)/4 * (2 + 8) </a:t>
            </a:r>
            <a:r>
              <a:rPr lang="en-US" sz="2800" dirty="0" smtClean="0"/>
              <a:t>– 1</a:t>
            </a:r>
          </a:p>
          <a:p>
            <a:r>
              <a:rPr lang="en-US" sz="2800" dirty="0"/>
              <a:t> We do not really scan over the string, looking for forbidden  substrings or count the parentheses.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actually imagine the expression in our mind broken down into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components:</a:t>
            </a:r>
            <a:endParaRPr lang="en-US" sz="3200" dirty="0"/>
          </a:p>
          <a:p>
            <a:r>
              <a:rPr lang="en-US" sz="2800" dirty="0"/>
              <a:t>Is (2 + 4) OK</a:t>
            </a:r>
            <a:r>
              <a:rPr lang="en-US" sz="2800" dirty="0" smtClean="0"/>
              <a:t>?    Yes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(2 + 4) * (7 * (9 - 3)/4)/4 * (2 + 8) </a:t>
            </a:r>
            <a:r>
              <a:rPr lang="en-US" sz="2800" dirty="0" smtClean="0"/>
              <a:t>– 1</a:t>
            </a:r>
          </a:p>
          <a:p>
            <a:r>
              <a:rPr lang="en-US" sz="2800" dirty="0"/>
              <a:t> We do not really scan over the string, looking for forbidden  substrings or count the parentheses.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actually imagine the expression in our mind broken down into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components:</a:t>
            </a:r>
            <a:endParaRPr lang="en-US" sz="3200" dirty="0"/>
          </a:p>
          <a:p>
            <a:r>
              <a:rPr lang="en-US" sz="2800" dirty="0"/>
              <a:t>Is (2 + 4) OK</a:t>
            </a:r>
            <a:r>
              <a:rPr lang="en-US" sz="2800" dirty="0" smtClean="0"/>
              <a:t>?    Yes</a:t>
            </a:r>
          </a:p>
          <a:p>
            <a:r>
              <a:rPr lang="en-US" sz="2800" dirty="0"/>
              <a:t>Is </a:t>
            </a:r>
            <a:r>
              <a:rPr lang="en-US" sz="2800" dirty="0" smtClean="0"/>
              <a:t>(9 - 3) </a:t>
            </a:r>
            <a:r>
              <a:rPr lang="en-US" sz="2800" dirty="0"/>
              <a:t>OK?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(2 + 4) * (7 * (9 - 3)/4)/4 * (2 + 8) </a:t>
            </a:r>
            <a:r>
              <a:rPr lang="en-US" sz="2800" dirty="0" smtClean="0"/>
              <a:t>– 1</a:t>
            </a:r>
          </a:p>
          <a:p>
            <a:r>
              <a:rPr lang="en-US" sz="2800" dirty="0"/>
              <a:t> We do not really scan over the string, looking for forbidden  substrings or count the parentheses.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actually imagine the expression in our mind broken down into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components:</a:t>
            </a:r>
            <a:endParaRPr lang="en-US" sz="3200" dirty="0"/>
          </a:p>
          <a:p>
            <a:r>
              <a:rPr lang="en-US" sz="2800" dirty="0"/>
              <a:t>Is (2 + 4) OK</a:t>
            </a:r>
            <a:r>
              <a:rPr lang="en-US" sz="2800" dirty="0" smtClean="0"/>
              <a:t>?    Yes</a:t>
            </a:r>
          </a:p>
          <a:p>
            <a:r>
              <a:rPr lang="en-US" sz="2800" dirty="0"/>
              <a:t>Is </a:t>
            </a:r>
            <a:r>
              <a:rPr lang="en-US" sz="2800" dirty="0" smtClean="0"/>
              <a:t>(</a:t>
            </a:r>
            <a:r>
              <a:rPr lang="en-US" sz="2800" dirty="0"/>
              <a:t>9 - 3</a:t>
            </a:r>
            <a:r>
              <a:rPr lang="en-US" sz="2800" dirty="0" smtClean="0"/>
              <a:t>) </a:t>
            </a:r>
            <a:r>
              <a:rPr lang="en-US" sz="2800" dirty="0"/>
              <a:t>OK</a:t>
            </a:r>
            <a:r>
              <a:rPr lang="en-US" sz="2800" dirty="0" smtClean="0"/>
              <a:t>?    Yes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(2 + 4) * (7 * (9 - 3)/4)/4 * (2 + 8) </a:t>
            </a:r>
            <a:r>
              <a:rPr lang="en-US" sz="2800" dirty="0" smtClean="0"/>
              <a:t>– 1</a:t>
            </a:r>
          </a:p>
          <a:p>
            <a:r>
              <a:rPr lang="en-US" sz="2800" dirty="0"/>
              <a:t> We do not really scan over the string, looking for forbidden  substrings or count the parentheses.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actually imagine the expression in our mind broken down into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components:</a:t>
            </a:r>
            <a:endParaRPr lang="en-US" sz="3200" dirty="0"/>
          </a:p>
          <a:p>
            <a:r>
              <a:rPr lang="en-US" sz="2800" dirty="0"/>
              <a:t>Is (2 + 4) OK</a:t>
            </a:r>
            <a:r>
              <a:rPr lang="en-US" sz="2800" dirty="0" smtClean="0"/>
              <a:t>?    Yes</a:t>
            </a:r>
          </a:p>
          <a:p>
            <a:r>
              <a:rPr lang="en-US" sz="2800" dirty="0"/>
              <a:t>Is </a:t>
            </a:r>
            <a:r>
              <a:rPr lang="en-US" sz="2800" dirty="0" smtClean="0"/>
              <a:t>(9 </a:t>
            </a:r>
            <a:r>
              <a:rPr lang="en-US" sz="2800" dirty="0"/>
              <a:t>-</a:t>
            </a:r>
            <a:r>
              <a:rPr lang="en-US" sz="2800" dirty="0" smtClean="0"/>
              <a:t> 3) </a:t>
            </a:r>
            <a:r>
              <a:rPr lang="en-US" sz="2800" dirty="0"/>
              <a:t>OK</a:t>
            </a:r>
            <a:r>
              <a:rPr lang="en-US" sz="2800" dirty="0" smtClean="0"/>
              <a:t>?    Yes</a:t>
            </a:r>
          </a:p>
          <a:p>
            <a:r>
              <a:rPr lang="en-US" sz="2800" dirty="0"/>
              <a:t>Is 7 * (9 - 3)/4 OK?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Recursive Definition of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(2 + 4) * (7 * (9 - 3)/4)/4 * (2 + 8) </a:t>
            </a:r>
            <a:r>
              <a:rPr lang="en-US" sz="2800" dirty="0" smtClean="0"/>
              <a:t>– 1</a:t>
            </a:r>
          </a:p>
          <a:p>
            <a:r>
              <a:rPr lang="en-US" sz="2800" dirty="0"/>
              <a:t> We do not really scan over the string, looking for forbidden  substrings or count the parentheses.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actually imagine the expression in our mind broken down into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components:</a:t>
            </a:r>
            <a:endParaRPr lang="en-US" sz="3200" dirty="0"/>
          </a:p>
          <a:p>
            <a:r>
              <a:rPr lang="en-US" sz="2800" dirty="0"/>
              <a:t>Is (2 + 4) OK</a:t>
            </a:r>
            <a:r>
              <a:rPr lang="en-US" sz="2800" dirty="0" smtClean="0"/>
              <a:t>?    Yes</a:t>
            </a:r>
          </a:p>
          <a:p>
            <a:r>
              <a:rPr lang="en-US" sz="2800" dirty="0"/>
              <a:t>Is </a:t>
            </a:r>
            <a:r>
              <a:rPr lang="en-US" sz="2800" dirty="0" smtClean="0"/>
              <a:t>(9 </a:t>
            </a:r>
            <a:r>
              <a:rPr lang="en-US" sz="2800" dirty="0"/>
              <a:t>-</a:t>
            </a:r>
            <a:r>
              <a:rPr lang="en-US" sz="2800" dirty="0" smtClean="0"/>
              <a:t> 3) </a:t>
            </a:r>
            <a:r>
              <a:rPr lang="en-US" sz="2800" dirty="0"/>
              <a:t>OK</a:t>
            </a:r>
            <a:r>
              <a:rPr lang="en-US" sz="2800" dirty="0" smtClean="0"/>
              <a:t>?    Yes</a:t>
            </a:r>
          </a:p>
          <a:p>
            <a:r>
              <a:rPr lang="en-US" sz="2800" dirty="0"/>
              <a:t>Is 7 * (9 - 3)/4 OK? Yes, and so 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Union, intersection and difference ---same as on sets,</a:t>
            </a:r>
          </a:p>
          <a:p>
            <a:r>
              <a:rPr lang="en-US" dirty="0"/>
              <a:t>Let </a:t>
            </a:r>
            <a:r>
              <a:rPr kumimoji="1" lang="el-GR" dirty="0"/>
              <a:t>Σ </a:t>
            </a:r>
            <a:r>
              <a:rPr lang="en-US" dirty="0" smtClean="0"/>
              <a:t>={</a:t>
            </a:r>
            <a:r>
              <a:rPr lang="en-US" dirty="0" err="1"/>
              <a:t>a,b</a:t>
            </a:r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a,ba,ab</a:t>
            </a:r>
            <a:r>
              <a:rPr lang="en-US" dirty="0" smtClean="0"/>
              <a:t>} ∩ {</a:t>
            </a:r>
            <a:r>
              <a:rPr lang="en-US" sz="3200" dirty="0" smtClean="0">
                <a:cs typeface="Arial" charset="0"/>
              </a:rPr>
              <a:t>Ʌ, a, </a:t>
            </a:r>
            <a:r>
              <a:rPr lang="en-US" sz="3200" dirty="0" err="1" smtClean="0">
                <a:cs typeface="Arial" charset="0"/>
              </a:rPr>
              <a:t>aa</a:t>
            </a:r>
            <a:r>
              <a:rPr lang="en-US" sz="3200" dirty="0" smtClean="0">
                <a:cs typeface="Arial" charset="0"/>
              </a:rPr>
              <a:t>, </a:t>
            </a:r>
            <a:r>
              <a:rPr lang="en-US" sz="3200" dirty="0" err="1" smtClean="0">
                <a:cs typeface="Arial" charset="0"/>
              </a:rPr>
              <a:t>aaa</a:t>
            </a:r>
            <a:r>
              <a:rPr lang="en-US" sz="3200" dirty="0" smtClean="0">
                <a:cs typeface="Arial" charset="0"/>
              </a:rPr>
              <a:t>,…}=?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2130425"/>
            <a:ext cx="7772400" cy="228917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Defining Languages by Another New Method</a:t>
            </a:r>
          </a:p>
          <a:p>
            <a:pPr algn="ctr"/>
            <a:r>
              <a:rPr lang="en-US" b="1" dirty="0" smtClean="0"/>
              <a:t>Regular Expression (RE)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sz="4800" b="1" dirty="0"/>
              <a:t>Recursive definition of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Regular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Expression(RE)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1: Every letter of Σ including Λ is a 		regular expression. 	</a:t>
            </a:r>
          </a:p>
          <a:p>
            <a:r>
              <a:rPr lang="en-US" dirty="0"/>
              <a:t>Step 2: If R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dirty="0" smtClean="0"/>
              <a:t>R2 </a:t>
            </a:r>
            <a:r>
              <a:rPr lang="en-US" dirty="0"/>
              <a:t>are regular expressions then 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(R1</a:t>
            </a:r>
            <a:r>
              <a:rPr lang="en-US" dirty="0"/>
              <a:t>) 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1 </a:t>
            </a:r>
            <a:r>
              <a:rPr lang="en-US" dirty="0"/>
              <a:t>R</a:t>
            </a:r>
            <a:r>
              <a:rPr lang="en-US" dirty="0" smtClean="0"/>
              <a:t>2</a:t>
            </a:r>
            <a:endParaRPr lang="en-US" dirty="0"/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1 </a:t>
            </a:r>
            <a:r>
              <a:rPr lang="en-US" dirty="0"/>
              <a:t>+ R</a:t>
            </a:r>
            <a:r>
              <a:rPr lang="en-US" dirty="0" smtClean="0"/>
              <a:t>2 </a:t>
            </a:r>
            <a:r>
              <a:rPr lang="en-US" dirty="0"/>
              <a:t>and 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1</a:t>
            </a:r>
            <a:r>
              <a:rPr lang="en-US" dirty="0"/>
              <a:t>* </a:t>
            </a:r>
          </a:p>
          <a:p>
            <a:pPr marL="448056" lvl="1" indent="0">
              <a:buNone/>
            </a:pPr>
            <a:r>
              <a:rPr lang="en-US" dirty="0"/>
              <a:t>are also regular expressions.    </a:t>
            </a:r>
          </a:p>
          <a:p>
            <a:r>
              <a:rPr lang="en-US" dirty="0"/>
              <a:t>Step 3: Nothing else is a regular expression.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Regular Expression (RE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Regular Expression (RE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a*={</a:t>
            </a:r>
            <a:r>
              <a:rPr lang="en-US" sz="2400" dirty="0">
                <a:cs typeface="Arial" charset="0"/>
              </a:rPr>
              <a:t>Ʌ</a:t>
            </a:r>
            <a:r>
              <a:rPr lang="en-US" dirty="0" smtClean="0"/>
              <a:t>,</a:t>
            </a:r>
            <a:r>
              <a:rPr lang="en-US" dirty="0" err="1" smtClean="0"/>
              <a:t>a,aa,aaa,aaaa</a:t>
            </a:r>
            <a:r>
              <a:rPr lang="en-US" dirty="0" smtClean="0"/>
              <a:t>,...}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a*={</a:t>
            </a:r>
            <a:r>
              <a:rPr lang="en-US" sz="2400" dirty="0">
                <a:cs typeface="Arial" charset="0"/>
              </a:rPr>
              <a:t>Ʌ</a:t>
            </a:r>
            <a:r>
              <a:rPr lang="en-US" dirty="0" smtClean="0"/>
              <a:t>,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0</a:t>
            </a:r>
            <a:r>
              <a:rPr lang="en-US" dirty="0" smtClean="0"/>
              <a:t>,a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,…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a*={</a:t>
            </a:r>
            <a:r>
              <a:rPr lang="en-US" sz="2400" dirty="0">
                <a:cs typeface="Arial" charset="0"/>
              </a:rPr>
              <a:t>Ʌ</a:t>
            </a:r>
            <a:r>
              <a:rPr lang="en-US" dirty="0" smtClean="0"/>
              <a:t>,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0</a:t>
            </a:r>
            <a:r>
              <a:rPr lang="en-US" dirty="0" smtClean="0"/>
              <a:t>,a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={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a*={</a:t>
            </a:r>
            <a:r>
              <a:rPr lang="en-US" sz="2400" dirty="0">
                <a:cs typeface="Arial" charset="0"/>
              </a:rPr>
              <a:t>Ʌ</a:t>
            </a:r>
            <a:r>
              <a:rPr lang="en-US" dirty="0" smtClean="0"/>
              <a:t>,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0</a:t>
            </a:r>
            <a:r>
              <a:rPr lang="en-US" dirty="0" smtClean="0"/>
              <a:t>,a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={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/>
              <a:t>,…</a:t>
            </a:r>
          </a:p>
          <a:p>
            <a:r>
              <a:rPr lang="en-US" sz="3200" dirty="0" smtClean="0"/>
              <a:t>b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={</a:t>
            </a:r>
            <a:r>
              <a:rPr lang="en-US" sz="3200" dirty="0" err="1" smtClean="0"/>
              <a:t>b,bb,bbb,bbbb</a:t>
            </a:r>
            <a:r>
              <a:rPr lang="en-US" sz="3200" dirty="0" smtClean="0"/>
              <a:t>,...}</a:t>
            </a:r>
            <a:endParaRPr lang="en-US" sz="32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a*={</a:t>
            </a:r>
            <a:r>
              <a:rPr lang="en-US" sz="2400" dirty="0">
                <a:cs typeface="Arial" charset="0"/>
              </a:rPr>
              <a:t>Ʌ</a:t>
            </a:r>
            <a:r>
              <a:rPr lang="en-US" dirty="0" smtClean="0"/>
              <a:t>,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0</a:t>
            </a:r>
            <a:r>
              <a:rPr lang="en-US" dirty="0" smtClean="0"/>
              <a:t>,a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={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/>
              <a:t>,…</a:t>
            </a:r>
          </a:p>
          <a:p>
            <a:r>
              <a:rPr lang="en-US" sz="3200" dirty="0" smtClean="0"/>
              <a:t>b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={</a:t>
            </a:r>
            <a:r>
              <a:rPr lang="en-US" sz="3200" dirty="0" err="1" smtClean="0"/>
              <a:t>b,bb,bbb,bbbb</a:t>
            </a:r>
            <a:r>
              <a:rPr lang="en-US" sz="3200" dirty="0" smtClean="0"/>
              <a:t>,...}</a:t>
            </a:r>
            <a:endParaRPr lang="en-US" sz="3200" dirty="0"/>
          </a:p>
          <a:p>
            <a:r>
              <a:rPr lang="en-US" sz="3200" dirty="0" smtClean="0"/>
              <a:t>L </a:t>
            </a:r>
            <a:r>
              <a:rPr lang="en-US" sz="3200" dirty="0"/>
              <a:t>= {a, </a:t>
            </a:r>
            <a:r>
              <a:rPr lang="en-US" sz="3200" dirty="0" err="1"/>
              <a:t>ab</a:t>
            </a:r>
            <a:r>
              <a:rPr lang="en-US" sz="3200" dirty="0"/>
              <a:t>, </a:t>
            </a:r>
            <a:r>
              <a:rPr lang="en-US" sz="3200" dirty="0" err="1"/>
              <a:t>abb</a:t>
            </a:r>
            <a:r>
              <a:rPr lang="en-US" sz="3200" dirty="0"/>
              <a:t>, </a:t>
            </a:r>
            <a:r>
              <a:rPr lang="en-US" sz="3200" dirty="0" err="1"/>
              <a:t>abbb</a:t>
            </a:r>
            <a:r>
              <a:rPr lang="en-US" sz="3200" dirty="0"/>
              <a:t>, </a:t>
            </a:r>
            <a:r>
              <a:rPr lang="en-US" sz="3200" dirty="0" err="1"/>
              <a:t>abbbb</a:t>
            </a:r>
            <a:r>
              <a:rPr lang="en-US" sz="3200" dirty="0"/>
              <a:t>, …}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a*={</a:t>
            </a:r>
            <a:r>
              <a:rPr lang="en-US" sz="2400" dirty="0">
                <a:cs typeface="Arial" charset="0"/>
              </a:rPr>
              <a:t>Ʌ</a:t>
            </a:r>
            <a:r>
              <a:rPr lang="en-US" dirty="0" smtClean="0"/>
              <a:t>,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0</a:t>
            </a:r>
            <a:r>
              <a:rPr lang="en-US" dirty="0" smtClean="0"/>
              <a:t>,a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={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/>
              <a:t>,…</a:t>
            </a:r>
          </a:p>
          <a:p>
            <a:r>
              <a:rPr lang="en-US" sz="3200" dirty="0" smtClean="0"/>
              <a:t>b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={</a:t>
            </a:r>
            <a:r>
              <a:rPr lang="en-US" sz="3200" dirty="0" err="1" smtClean="0"/>
              <a:t>b,bb,bbb,bbbb</a:t>
            </a:r>
            <a:r>
              <a:rPr lang="en-US" sz="3200" dirty="0" smtClean="0"/>
              <a:t>,...}</a:t>
            </a:r>
            <a:endParaRPr lang="en-US" sz="3200" dirty="0"/>
          </a:p>
          <a:p>
            <a:r>
              <a:rPr lang="en-US" sz="3200" dirty="0" smtClean="0"/>
              <a:t>L </a:t>
            </a:r>
            <a:r>
              <a:rPr lang="en-US" sz="3200" dirty="0"/>
              <a:t>= {a, </a:t>
            </a:r>
            <a:r>
              <a:rPr lang="en-US" sz="3200" dirty="0" err="1"/>
              <a:t>ab</a:t>
            </a:r>
            <a:r>
              <a:rPr lang="en-US" sz="3200" dirty="0"/>
              <a:t>, </a:t>
            </a:r>
            <a:r>
              <a:rPr lang="en-US" sz="3200" dirty="0" err="1"/>
              <a:t>abb</a:t>
            </a:r>
            <a:r>
              <a:rPr lang="en-US" sz="3200" dirty="0"/>
              <a:t>, </a:t>
            </a:r>
            <a:r>
              <a:rPr lang="en-US" sz="3200" dirty="0" err="1"/>
              <a:t>abbb</a:t>
            </a:r>
            <a:r>
              <a:rPr lang="en-US" sz="3200" dirty="0"/>
              <a:t>, </a:t>
            </a:r>
            <a:r>
              <a:rPr lang="en-US" sz="3200" dirty="0" err="1"/>
              <a:t>abbbb</a:t>
            </a:r>
            <a:r>
              <a:rPr lang="en-US" sz="3200" dirty="0"/>
              <a:t>, …}</a:t>
            </a:r>
          </a:p>
          <a:p>
            <a:r>
              <a:rPr lang="en-US" sz="3200" dirty="0" smtClean="0"/>
              <a:t>L </a:t>
            </a:r>
            <a:r>
              <a:rPr lang="en-US" sz="3200" dirty="0"/>
              <a:t>= language (</a:t>
            </a:r>
            <a:r>
              <a:rPr lang="en-US" sz="3200" dirty="0" err="1"/>
              <a:t>ab</a:t>
            </a:r>
            <a:r>
              <a:rPr lang="en-US" sz="3200" dirty="0" smtClean="0"/>
              <a:t>*)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a*={</a:t>
            </a:r>
            <a:r>
              <a:rPr lang="en-US" sz="2400" dirty="0">
                <a:cs typeface="Arial" charset="0"/>
              </a:rPr>
              <a:t>Ʌ</a:t>
            </a:r>
            <a:r>
              <a:rPr lang="en-US" dirty="0" smtClean="0"/>
              <a:t>,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0</a:t>
            </a:r>
            <a:r>
              <a:rPr lang="en-US" dirty="0" smtClean="0"/>
              <a:t>,a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={</a:t>
            </a:r>
            <a:r>
              <a:rPr lang="en-US" dirty="0" err="1" smtClean="0"/>
              <a:t>a,aa,aaa,aaaa</a:t>
            </a:r>
            <a:r>
              <a:rPr lang="en-US" dirty="0" smtClean="0"/>
              <a:t>,...}=a</a:t>
            </a:r>
            <a:r>
              <a:rPr lang="en-US" baseline="30000" dirty="0" smtClean="0"/>
              <a:t>1</a:t>
            </a:r>
            <a:r>
              <a:rPr lang="en-US" dirty="0" smtClean="0"/>
              <a:t>,a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/>
              <a:t>,…</a:t>
            </a:r>
          </a:p>
          <a:p>
            <a:r>
              <a:rPr lang="en-US" sz="3200" dirty="0" smtClean="0"/>
              <a:t>b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={</a:t>
            </a:r>
            <a:r>
              <a:rPr lang="en-US" sz="3200" dirty="0" err="1" smtClean="0"/>
              <a:t>b,bb,bbb,bbbb</a:t>
            </a:r>
            <a:r>
              <a:rPr lang="en-US" sz="3200" dirty="0" smtClean="0"/>
              <a:t>,...}</a:t>
            </a:r>
            <a:endParaRPr lang="en-US" sz="3200" dirty="0"/>
          </a:p>
          <a:p>
            <a:r>
              <a:rPr lang="en-US" sz="3200" dirty="0" smtClean="0"/>
              <a:t>L </a:t>
            </a:r>
            <a:r>
              <a:rPr lang="en-US" sz="3200" dirty="0"/>
              <a:t>= {a, </a:t>
            </a:r>
            <a:r>
              <a:rPr lang="en-US" sz="3200" dirty="0" err="1"/>
              <a:t>ab</a:t>
            </a:r>
            <a:r>
              <a:rPr lang="en-US" sz="3200" dirty="0"/>
              <a:t>, </a:t>
            </a:r>
            <a:r>
              <a:rPr lang="en-US" sz="3200" dirty="0" err="1"/>
              <a:t>abb</a:t>
            </a:r>
            <a:r>
              <a:rPr lang="en-US" sz="3200" dirty="0"/>
              <a:t>, </a:t>
            </a:r>
            <a:r>
              <a:rPr lang="en-US" sz="3200" dirty="0" err="1"/>
              <a:t>abbb</a:t>
            </a:r>
            <a:r>
              <a:rPr lang="en-US" sz="3200" dirty="0"/>
              <a:t>, </a:t>
            </a:r>
            <a:r>
              <a:rPr lang="en-US" sz="3200" dirty="0" err="1"/>
              <a:t>abbbb</a:t>
            </a:r>
            <a:r>
              <a:rPr lang="en-US" sz="3200" dirty="0"/>
              <a:t>, …}</a:t>
            </a:r>
          </a:p>
          <a:p>
            <a:r>
              <a:rPr lang="en-US" sz="3200" dirty="0" smtClean="0"/>
              <a:t>L </a:t>
            </a:r>
            <a:r>
              <a:rPr lang="en-US" sz="3200" dirty="0"/>
              <a:t>= language (</a:t>
            </a:r>
            <a:r>
              <a:rPr lang="en-US" sz="3200" dirty="0" err="1"/>
              <a:t>ab</a:t>
            </a:r>
            <a:r>
              <a:rPr lang="en-US" sz="3200" dirty="0"/>
              <a:t>*)</a:t>
            </a:r>
          </a:p>
          <a:p>
            <a:pPr algn="just">
              <a:lnSpc>
                <a:spcPct val="90000"/>
              </a:lnSpc>
            </a:pPr>
            <a:r>
              <a:rPr lang="en-US" sz="3200" dirty="0" smtClean="0"/>
              <a:t>L </a:t>
            </a:r>
            <a:r>
              <a:rPr lang="en-US" sz="3200" dirty="0"/>
              <a:t>is the language in which the words are the concatenation of an initial a with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some or no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b’s.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Union, intersection and difference ---same as on sets,</a:t>
            </a:r>
          </a:p>
          <a:p>
            <a:r>
              <a:rPr lang="en-US" dirty="0"/>
              <a:t>Let </a:t>
            </a:r>
            <a:r>
              <a:rPr kumimoji="1" lang="el-GR" dirty="0"/>
              <a:t>Σ </a:t>
            </a:r>
            <a:r>
              <a:rPr lang="en-US" dirty="0" smtClean="0"/>
              <a:t>={</a:t>
            </a:r>
            <a:r>
              <a:rPr lang="en-US" dirty="0" err="1"/>
              <a:t>a,b</a:t>
            </a:r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a,ba,ab</a:t>
            </a:r>
            <a:r>
              <a:rPr lang="en-US" dirty="0" smtClean="0"/>
              <a:t>} ∩ {</a:t>
            </a:r>
            <a:r>
              <a:rPr lang="en-US" sz="3200" dirty="0" smtClean="0">
                <a:cs typeface="Arial" charset="0"/>
              </a:rPr>
              <a:t>Ʌ, a, </a:t>
            </a:r>
            <a:r>
              <a:rPr lang="en-US" sz="3200" dirty="0" err="1" smtClean="0">
                <a:cs typeface="Arial" charset="0"/>
              </a:rPr>
              <a:t>aa</a:t>
            </a:r>
            <a:r>
              <a:rPr lang="en-US" sz="3200" dirty="0" smtClean="0">
                <a:cs typeface="Arial" charset="0"/>
              </a:rPr>
              <a:t>, </a:t>
            </a:r>
            <a:r>
              <a:rPr lang="en-US" sz="3200" dirty="0" err="1" smtClean="0">
                <a:cs typeface="Arial" charset="0"/>
              </a:rPr>
              <a:t>aaa</a:t>
            </a:r>
            <a:r>
              <a:rPr lang="en-US" sz="3200" dirty="0" smtClean="0">
                <a:cs typeface="Arial" charset="0"/>
              </a:rPr>
              <a:t>,…}={a}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apply the </a:t>
            </a:r>
            <a:r>
              <a:rPr lang="en-US" dirty="0" err="1"/>
              <a:t>Kleene</a:t>
            </a:r>
            <a:r>
              <a:rPr lang="en-US" dirty="0"/>
              <a:t> star to the whole string </a:t>
            </a:r>
            <a:r>
              <a:rPr lang="en-US" dirty="0" err="1"/>
              <a:t>ab</a:t>
            </a:r>
            <a:r>
              <a:rPr lang="en-US" dirty="0"/>
              <a:t> if we want:</a:t>
            </a:r>
          </a:p>
          <a:p>
            <a:pPr>
              <a:buFontTx/>
              <a:buNone/>
            </a:pPr>
            <a:r>
              <a:rPr lang="en-US" dirty="0"/>
              <a:t>		(</a:t>
            </a:r>
            <a:r>
              <a:rPr lang="en-US" dirty="0" err="1"/>
              <a:t>ab</a:t>
            </a:r>
            <a:r>
              <a:rPr lang="en-US" dirty="0"/>
              <a:t>)* =</a:t>
            </a:r>
            <a:r>
              <a:rPr lang="en-US" dirty="0">
                <a:cs typeface="Arial" charset="0"/>
              </a:rPr>
              <a:t> Ʌ</a:t>
            </a:r>
            <a:r>
              <a:rPr lang="en-US" dirty="0"/>
              <a:t>  or </a:t>
            </a:r>
            <a:r>
              <a:rPr lang="en-US" dirty="0" err="1"/>
              <a:t>ab</a:t>
            </a:r>
            <a:r>
              <a:rPr lang="en-US" dirty="0"/>
              <a:t> or </a:t>
            </a:r>
            <a:r>
              <a:rPr lang="en-US" dirty="0" err="1"/>
              <a:t>abab</a:t>
            </a:r>
            <a:r>
              <a:rPr lang="en-US" dirty="0"/>
              <a:t> or </a:t>
            </a:r>
            <a:r>
              <a:rPr lang="en-US" dirty="0" err="1"/>
              <a:t>ababab</a:t>
            </a:r>
            <a:r>
              <a:rPr lang="en-US" dirty="0"/>
              <a:t>…</a:t>
            </a:r>
          </a:p>
          <a:p>
            <a:r>
              <a:rPr lang="en-US" dirty="0"/>
              <a:t> Observe that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ab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)*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a*b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apply the </a:t>
            </a:r>
            <a:r>
              <a:rPr lang="en-US" dirty="0" err="1"/>
              <a:t>Kleene</a:t>
            </a:r>
            <a:r>
              <a:rPr lang="en-US" dirty="0"/>
              <a:t> star to the whole string </a:t>
            </a:r>
            <a:r>
              <a:rPr lang="en-US" dirty="0" err="1"/>
              <a:t>ab</a:t>
            </a:r>
            <a:r>
              <a:rPr lang="en-US" dirty="0"/>
              <a:t> if we want:</a:t>
            </a:r>
          </a:p>
          <a:p>
            <a:pPr>
              <a:buFontTx/>
              <a:buNone/>
            </a:pPr>
            <a:r>
              <a:rPr lang="en-US" dirty="0"/>
              <a:t>		(</a:t>
            </a:r>
            <a:r>
              <a:rPr lang="en-US" dirty="0" err="1"/>
              <a:t>ab</a:t>
            </a:r>
            <a:r>
              <a:rPr lang="en-US" dirty="0"/>
              <a:t>)* =</a:t>
            </a:r>
            <a:r>
              <a:rPr lang="en-US" dirty="0">
                <a:cs typeface="Arial" charset="0"/>
              </a:rPr>
              <a:t> Ʌ</a:t>
            </a:r>
            <a:r>
              <a:rPr lang="en-US" dirty="0"/>
              <a:t>  or </a:t>
            </a:r>
            <a:r>
              <a:rPr lang="en-US" dirty="0" err="1"/>
              <a:t>ab</a:t>
            </a:r>
            <a:r>
              <a:rPr lang="en-US" dirty="0"/>
              <a:t> or </a:t>
            </a:r>
            <a:r>
              <a:rPr lang="en-US" dirty="0" err="1"/>
              <a:t>abab</a:t>
            </a:r>
            <a:r>
              <a:rPr lang="en-US" dirty="0"/>
              <a:t> or </a:t>
            </a:r>
            <a:r>
              <a:rPr lang="en-US" dirty="0" err="1"/>
              <a:t>ababab</a:t>
            </a:r>
            <a:r>
              <a:rPr lang="en-US" dirty="0"/>
              <a:t>…</a:t>
            </a:r>
          </a:p>
          <a:p>
            <a:r>
              <a:rPr lang="en-US" dirty="0"/>
              <a:t> Observe that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ab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)*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a*b*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apply the </a:t>
            </a:r>
            <a:r>
              <a:rPr lang="en-US" dirty="0" err="1"/>
              <a:t>Kleene</a:t>
            </a:r>
            <a:r>
              <a:rPr lang="en-US" dirty="0"/>
              <a:t> star to the whole string </a:t>
            </a:r>
            <a:r>
              <a:rPr lang="en-US" dirty="0" err="1"/>
              <a:t>ab</a:t>
            </a:r>
            <a:r>
              <a:rPr lang="en-US" dirty="0"/>
              <a:t> if we want:</a:t>
            </a:r>
          </a:p>
          <a:p>
            <a:pPr>
              <a:buFontTx/>
              <a:buNone/>
            </a:pPr>
            <a:r>
              <a:rPr lang="en-US" dirty="0"/>
              <a:t>		(</a:t>
            </a:r>
            <a:r>
              <a:rPr lang="en-US" dirty="0" err="1"/>
              <a:t>ab</a:t>
            </a:r>
            <a:r>
              <a:rPr lang="en-US" dirty="0"/>
              <a:t>)* =</a:t>
            </a:r>
            <a:r>
              <a:rPr lang="en-US" dirty="0">
                <a:cs typeface="Arial" charset="0"/>
              </a:rPr>
              <a:t> Ʌ</a:t>
            </a:r>
            <a:r>
              <a:rPr lang="en-US" dirty="0"/>
              <a:t>  or </a:t>
            </a:r>
            <a:r>
              <a:rPr lang="en-US" dirty="0" err="1"/>
              <a:t>ab</a:t>
            </a:r>
            <a:r>
              <a:rPr lang="en-US" dirty="0"/>
              <a:t> or </a:t>
            </a:r>
            <a:r>
              <a:rPr lang="en-US" dirty="0" err="1"/>
              <a:t>abab</a:t>
            </a:r>
            <a:r>
              <a:rPr lang="en-US" dirty="0"/>
              <a:t> or </a:t>
            </a:r>
            <a:r>
              <a:rPr lang="en-US" dirty="0" err="1"/>
              <a:t>ababab</a:t>
            </a:r>
            <a:r>
              <a:rPr lang="en-US" dirty="0"/>
              <a:t>…</a:t>
            </a:r>
          </a:p>
          <a:p>
            <a:r>
              <a:rPr lang="en-US" dirty="0"/>
              <a:t> Observe that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ab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)*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≠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a*b*</a:t>
            </a:r>
          </a:p>
          <a:p>
            <a:r>
              <a:rPr lang="en-US" dirty="0"/>
              <a:t>because the language defined by the expression on the left contains the word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abab</a:t>
            </a:r>
            <a:r>
              <a:rPr lang="en-US" dirty="0"/>
              <a:t>, whereas the language defined by the expression on the right does not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en-US" sz="3200" dirty="0" smtClean="0"/>
              <a:t>a*+ b</a:t>
            </a:r>
            <a:r>
              <a:rPr kumimoji="1" lang="en-US" sz="3200" dirty="0"/>
              <a:t>*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?</a:t>
            </a:r>
            <a:r>
              <a:rPr lang="en-US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charset="0"/>
              </a:rPr>
              <a:t> </a:t>
            </a:r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en-US" sz="3200" dirty="0" smtClean="0"/>
              <a:t>a*+ b</a:t>
            </a:r>
            <a:r>
              <a:rPr kumimoji="1" lang="en-US" sz="3200" dirty="0"/>
              <a:t>*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≠</a:t>
            </a:r>
            <a:r>
              <a:rPr lang="en-US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charset="0"/>
              </a:rPr>
              <a:t> </a:t>
            </a:r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en-US" sz="3200" dirty="0" smtClean="0"/>
              <a:t>a*+ b</a:t>
            </a:r>
            <a:r>
              <a:rPr kumimoji="1" lang="en-US" sz="3200" dirty="0"/>
              <a:t>*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≠ </a:t>
            </a:r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</a:t>
            </a:r>
          </a:p>
          <a:p>
            <a:pPr>
              <a:lnSpc>
                <a:spcPct val="90000"/>
              </a:lnSpc>
              <a:defRPr/>
            </a:pPr>
            <a:r>
              <a:rPr kumimoji="1" lang="en-US" sz="3200" dirty="0"/>
              <a:t>Here a*+b*</a:t>
            </a:r>
            <a:r>
              <a:rPr kumimoji="1" lang="en-US" sz="3200" dirty="0" smtClean="0"/>
              <a:t> </a:t>
            </a:r>
            <a:r>
              <a:rPr kumimoji="1" lang="en-US" sz="3200" dirty="0"/>
              <a:t>does not generate any string of concatenation of a and b, while </a:t>
            </a:r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 </a:t>
            </a:r>
            <a:r>
              <a:rPr kumimoji="1" lang="en-US" sz="3200" dirty="0"/>
              <a:t>generates such strings</a:t>
            </a:r>
            <a:r>
              <a:rPr kumimoji="1" lang="en-US" sz="3200" dirty="0" smtClean="0"/>
              <a:t>.</a:t>
            </a:r>
          </a:p>
          <a:p>
            <a:r>
              <a:rPr lang="en-US" sz="3200" dirty="0"/>
              <a:t>	(a + b*)*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3200" dirty="0" smtClean="0"/>
              <a:t> </a:t>
            </a:r>
            <a:r>
              <a:rPr lang="en-US" sz="3200" dirty="0"/>
              <a:t>(a + b)*</a:t>
            </a:r>
          </a:p>
          <a:p>
            <a:pPr>
              <a:buFontTx/>
              <a:buNone/>
            </a:pPr>
            <a:r>
              <a:rPr lang="en-US" sz="3200" dirty="0"/>
              <a:t>  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en-US" sz="3200" dirty="0" smtClean="0"/>
              <a:t>a*+ b</a:t>
            </a:r>
            <a:r>
              <a:rPr kumimoji="1" lang="en-US" sz="3200" dirty="0"/>
              <a:t>*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≠ </a:t>
            </a:r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</a:t>
            </a:r>
          </a:p>
          <a:p>
            <a:pPr>
              <a:lnSpc>
                <a:spcPct val="90000"/>
              </a:lnSpc>
              <a:defRPr/>
            </a:pPr>
            <a:r>
              <a:rPr kumimoji="1" lang="en-US" sz="3200" dirty="0"/>
              <a:t>Here a*+b*</a:t>
            </a:r>
            <a:r>
              <a:rPr kumimoji="1" lang="en-US" sz="3200" dirty="0" smtClean="0"/>
              <a:t> </a:t>
            </a:r>
            <a:r>
              <a:rPr kumimoji="1" lang="en-US" sz="3200" dirty="0"/>
              <a:t>does not generate any string of concatenation of a and b, while </a:t>
            </a:r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 </a:t>
            </a:r>
            <a:r>
              <a:rPr kumimoji="1" lang="en-US" sz="3200" dirty="0"/>
              <a:t>generates such strings</a:t>
            </a:r>
            <a:r>
              <a:rPr kumimoji="1" lang="en-US" sz="3200" dirty="0" smtClean="0"/>
              <a:t>.</a:t>
            </a:r>
          </a:p>
          <a:p>
            <a:r>
              <a:rPr lang="en-US" sz="3200" dirty="0"/>
              <a:t>	(a + b*)*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3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dirty="0"/>
              <a:t>a + b)*</a:t>
            </a:r>
          </a:p>
          <a:p>
            <a:pPr>
              <a:buFontTx/>
              <a:buNone/>
            </a:pPr>
            <a:r>
              <a:rPr lang="en-US" sz="3200" dirty="0"/>
              <a:t>   since the internal * adds nothing to the language</a:t>
            </a:r>
            <a:r>
              <a:rPr lang="en-US" sz="3200" dirty="0" smtClean="0"/>
              <a:t>.</a:t>
            </a:r>
            <a:endParaRPr kumimoji="1"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Let </a:t>
            </a:r>
            <a:r>
              <a:rPr lang="en-US" dirty="0"/>
              <a:t>us introduce another use of the plus sign. </a:t>
            </a:r>
            <a:r>
              <a:rPr lang="en-US" dirty="0" smtClean="0"/>
              <a:t>Let </a:t>
            </a:r>
            <a:r>
              <a:rPr lang="el-GR" dirty="0" smtClean="0">
                <a:cs typeface="Arial" charset="0"/>
              </a:rPr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}. By </a:t>
            </a:r>
            <a:r>
              <a:rPr lang="en-US" dirty="0"/>
              <a:t>the expression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smtClean="0"/>
              <a:t>a </a:t>
            </a:r>
            <a:r>
              <a:rPr lang="en-US" dirty="0"/>
              <a:t>+ </a:t>
            </a:r>
            <a:r>
              <a:rPr lang="en-US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Let </a:t>
            </a:r>
            <a:r>
              <a:rPr lang="en-US" dirty="0"/>
              <a:t>us introduce another use of the plus sign. </a:t>
            </a:r>
            <a:r>
              <a:rPr lang="en-US" dirty="0" smtClean="0"/>
              <a:t>Let </a:t>
            </a:r>
            <a:r>
              <a:rPr lang="el-GR" dirty="0" smtClean="0">
                <a:cs typeface="Arial" charset="0"/>
              </a:rPr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}. By </a:t>
            </a:r>
            <a:r>
              <a:rPr lang="en-US" dirty="0"/>
              <a:t>the expression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smtClean="0"/>
              <a:t>a </a:t>
            </a:r>
            <a:r>
              <a:rPr lang="en-US" dirty="0"/>
              <a:t>+ </a:t>
            </a:r>
            <a:r>
              <a:rPr lang="en-US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means </a:t>
            </a:r>
            <a:r>
              <a:rPr lang="en-US" b="1" dirty="0"/>
              <a:t>either </a:t>
            </a:r>
            <a:r>
              <a:rPr lang="en-US" dirty="0" smtClean="0"/>
              <a:t>a </a:t>
            </a:r>
            <a:r>
              <a:rPr lang="en-US" b="1" dirty="0"/>
              <a:t>or </a:t>
            </a:r>
            <a:r>
              <a:rPr lang="en-US" dirty="0" smtClean="0"/>
              <a:t>b.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Let </a:t>
            </a:r>
            <a:r>
              <a:rPr lang="en-US" dirty="0"/>
              <a:t>us introduce another use of the plus sign. </a:t>
            </a:r>
            <a:r>
              <a:rPr lang="en-US" dirty="0" smtClean="0"/>
              <a:t>Let </a:t>
            </a:r>
            <a:r>
              <a:rPr lang="el-GR" dirty="0" smtClean="0">
                <a:cs typeface="Arial" charset="0"/>
              </a:rPr>
              <a:t>Σ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}. By </a:t>
            </a:r>
            <a:r>
              <a:rPr lang="en-US" dirty="0"/>
              <a:t>the </a:t>
            </a:r>
            <a:r>
              <a:rPr lang="en-US" dirty="0" smtClean="0"/>
              <a:t>expression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smtClean="0"/>
              <a:t>a </a:t>
            </a:r>
            <a:r>
              <a:rPr lang="en-US" dirty="0"/>
              <a:t>+ </a:t>
            </a:r>
            <a:r>
              <a:rPr lang="en-US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means </a:t>
            </a:r>
            <a:r>
              <a:rPr lang="en-US" b="1" dirty="0"/>
              <a:t>either </a:t>
            </a:r>
            <a:r>
              <a:rPr lang="en-US" dirty="0" smtClean="0"/>
              <a:t>a </a:t>
            </a:r>
            <a:r>
              <a:rPr lang="en-US" b="1" dirty="0"/>
              <a:t>or </a:t>
            </a:r>
            <a:r>
              <a:rPr lang="en-US" dirty="0" smtClean="0"/>
              <a:t>b.</a:t>
            </a:r>
            <a:endParaRPr lang="en-US" dirty="0"/>
          </a:p>
          <a:p>
            <a:r>
              <a:rPr lang="en-US" dirty="0" smtClean="0"/>
              <a:t>Care </a:t>
            </a:r>
            <a:r>
              <a:rPr lang="en-US" dirty="0"/>
              <a:t>should be taken so as not to confuse this notation with the notation + (as an exponent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Union, intersection and difference ---same as on sets, </a:t>
            </a:r>
          </a:p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kumimoji="1" lang="el-GR" dirty="0"/>
              <a:t>Σ </a:t>
            </a:r>
            <a:r>
              <a:rPr lang="en-US" dirty="0" smtClean="0"/>
              <a:t>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a,ba,ab</a:t>
            </a:r>
            <a:r>
              <a:rPr lang="en-US" dirty="0" smtClean="0"/>
              <a:t>} ∩ {</a:t>
            </a:r>
            <a:r>
              <a:rPr lang="en-US" sz="3200" dirty="0" smtClean="0">
                <a:cs typeface="Arial" charset="0"/>
              </a:rPr>
              <a:t>Ʌ, a, </a:t>
            </a:r>
            <a:r>
              <a:rPr lang="en-US" sz="3200" dirty="0" err="1" smtClean="0">
                <a:cs typeface="Arial" charset="0"/>
              </a:rPr>
              <a:t>aa</a:t>
            </a:r>
            <a:r>
              <a:rPr lang="en-US" sz="3200" dirty="0" smtClean="0">
                <a:cs typeface="Arial" charset="0"/>
              </a:rPr>
              <a:t>, </a:t>
            </a:r>
            <a:r>
              <a:rPr lang="en-US" sz="3200" dirty="0" err="1" smtClean="0">
                <a:cs typeface="Arial" charset="0"/>
              </a:rPr>
              <a:t>aaa</a:t>
            </a:r>
            <a:r>
              <a:rPr lang="en-US" sz="3200" dirty="0" smtClean="0">
                <a:cs typeface="Arial" charset="0"/>
              </a:rPr>
              <a:t>,…}={a}</a:t>
            </a:r>
          </a:p>
          <a:p>
            <a:r>
              <a:rPr lang="en-US" dirty="0" smtClean="0"/>
              <a:t>Complement: Let L={</a:t>
            </a:r>
            <a:r>
              <a:rPr lang="en-US" sz="2800" dirty="0" smtClean="0">
                <a:cs typeface="Arial" charset="0"/>
              </a:rPr>
              <a:t>Ʌ, </a:t>
            </a:r>
            <a:r>
              <a:rPr lang="en-US" sz="2800" dirty="0" err="1" smtClean="0">
                <a:cs typeface="Arial" charset="0"/>
              </a:rPr>
              <a:t>a,aa,aaa</a:t>
            </a:r>
            <a:r>
              <a:rPr lang="en-US" sz="2800" dirty="0" smtClean="0">
                <a:cs typeface="Arial" charset="0"/>
              </a:rPr>
              <a:t>,..}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ab,bc</a:t>
            </a:r>
            <a:r>
              <a:rPr lang="en-US" dirty="0" smtClean="0"/>
              <a:t>}=</a:t>
            </a:r>
            <a:r>
              <a:rPr lang="en-US" dirty="0" err="1" smtClean="0"/>
              <a:t>ab+bc</a:t>
            </a:r>
            <a:endParaRPr lang="en-US" dirty="0" smtClean="0"/>
          </a:p>
          <a:p>
            <a:endParaRPr lang="en-US" dirty="0" smtClean="0">
              <a:cs typeface="Arial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ab,bc</a:t>
            </a:r>
            <a:r>
              <a:rPr lang="en-US" dirty="0" smtClean="0"/>
              <a:t>}=</a:t>
            </a:r>
            <a:r>
              <a:rPr lang="en-US" dirty="0" err="1" smtClean="0"/>
              <a:t>ab+bc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abb,bcb</a:t>
            </a:r>
            <a:r>
              <a:rPr lang="en-US" dirty="0" smtClean="0"/>
              <a:t>}=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6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ab,bc</a:t>
            </a:r>
            <a:r>
              <a:rPr lang="en-US" dirty="0" smtClean="0"/>
              <a:t>}=</a:t>
            </a:r>
            <a:r>
              <a:rPr lang="en-US" dirty="0" err="1" smtClean="0"/>
              <a:t>ab+bc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abb,bcb</a:t>
            </a:r>
            <a:r>
              <a:rPr lang="en-US" dirty="0" smtClean="0"/>
              <a:t>}=(</a:t>
            </a:r>
            <a:r>
              <a:rPr lang="en-US" dirty="0" err="1" smtClean="0"/>
              <a:t>ab+bc</a:t>
            </a:r>
            <a:r>
              <a:rPr lang="en-US" dirty="0" smtClean="0"/>
              <a:t>).b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}*=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57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ab,bc</a:t>
            </a:r>
            <a:r>
              <a:rPr lang="en-US" dirty="0" smtClean="0"/>
              <a:t>}=</a:t>
            </a:r>
            <a:r>
              <a:rPr lang="en-US" dirty="0" err="1" smtClean="0"/>
              <a:t>ab+bc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abb,bcb</a:t>
            </a:r>
            <a:r>
              <a:rPr lang="en-US" dirty="0" smtClean="0"/>
              <a:t>}=(</a:t>
            </a:r>
            <a:r>
              <a:rPr lang="en-US" dirty="0" err="1" smtClean="0"/>
              <a:t>ab+bc</a:t>
            </a:r>
            <a:r>
              <a:rPr lang="en-US" dirty="0" smtClean="0"/>
              <a:t>).b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}*=(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ac,c</a:t>
            </a:r>
            <a:r>
              <a:rPr lang="en-US" dirty="0" smtClean="0"/>
              <a:t>}=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5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ab,bc</a:t>
            </a:r>
            <a:r>
              <a:rPr lang="en-US" dirty="0" smtClean="0"/>
              <a:t>}=</a:t>
            </a:r>
            <a:r>
              <a:rPr lang="en-US" dirty="0" err="1" smtClean="0"/>
              <a:t>ab+bc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abb,bcb</a:t>
            </a:r>
            <a:r>
              <a:rPr lang="en-US" dirty="0" smtClean="0"/>
              <a:t>}=(</a:t>
            </a:r>
            <a:r>
              <a:rPr lang="en-US" dirty="0" err="1" smtClean="0"/>
              <a:t>ab+bc</a:t>
            </a:r>
            <a:r>
              <a:rPr lang="en-US" dirty="0" smtClean="0"/>
              <a:t>).b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}*=(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ac,c</a:t>
            </a:r>
            <a:r>
              <a:rPr lang="en-US" dirty="0" smtClean="0"/>
              <a:t>}=(a+</a:t>
            </a:r>
            <a:r>
              <a:rPr lang="en-US" dirty="0" smtClean="0">
                <a:cs typeface="Arial" charset="0"/>
              </a:rPr>
              <a:t> Ʌ</a:t>
            </a:r>
            <a:r>
              <a:rPr lang="en-US" dirty="0" smtClean="0"/>
              <a:t>).c</a:t>
            </a:r>
          </a:p>
          <a:p>
            <a:r>
              <a:rPr lang="en-US" dirty="0" smtClean="0"/>
              <a:t>{</a:t>
            </a:r>
            <a:r>
              <a:rPr lang="en-US" dirty="0" smtClean="0">
                <a:cs typeface="Arial" charset="0"/>
              </a:rPr>
              <a:t>Ʌ,</a:t>
            </a:r>
            <a:r>
              <a:rPr lang="en-US" dirty="0" err="1" smtClean="0">
                <a:cs typeface="Arial" charset="0"/>
              </a:rPr>
              <a:t>a,b,ab</a:t>
            </a:r>
            <a:r>
              <a:rPr lang="en-US" dirty="0" smtClean="0">
                <a:cs typeface="Arial" charset="0"/>
              </a:rPr>
              <a:t>}=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Plus sign: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ab,bc</a:t>
            </a:r>
            <a:r>
              <a:rPr lang="en-US" dirty="0" smtClean="0"/>
              <a:t>}=</a:t>
            </a:r>
            <a:r>
              <a:rPr lang="en-US" dirty="0" err="1" smtClean="0"/>
              <a:t>ab+bc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abb,bcb</a:t>
            </a:r>
            <a:r>
              <a:rPr lang="en-US" dirty="0" smtClean="0"/>
              <a:t>}=(</a:t>
            </a:r>
            <a:r>
              <a:rPr lang="en-US" dirty="0" err="1" smtClean="0"/>
              <a:t>ab+bc</a:t>
            </a:r>
            <a:r>
              <a:rPr lang="en-US" dirty="0" smtClean="0"/>
              <a:t>).b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}*=(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ac,c</a:t>
            </a:r>
            <a:r>
              <a:rPr lang="en-US" dirty="0" smtClean="0"/>
              <a:t>}=(a+</a:t>
            </a:r>
            <a:r>
              <a:rPr lang="en-US" dirty="0" smtClean="0">
                <a:cs typeface="Arial" charset="0"/>
              </a:rPr>
              <a:t> Ʌ</a:t>
            </a:r>
            <a:r>
              <a:rPr lang="en-US" dirty="0" smtClean="0"/>
              <a:t>).c</a:t>
            </a:r>
          </a:p>
          <a:p>
            <a:r>
              <a:rPr lang="en-US" dirty="0" smtClean="0"/>
              <a:t>{</a:t>
            </a:r>
            <a:r>
              <a:rPr lang="en-US" dirty="0" smtClean="0">
                <a:cs typeface="Arial" charset="0"/>
              </a:rPr>
              <a:t>Ʌ,</a:t>
            </a:r>
            <a:r>
              <a:rPr lang="en-US" dirty="0" err="1" smtClean="0">
                <a:cs typeface="Arial" charset="0"/>
              </a:rPr>
              <a:t>a,b,ab</a:t>
            </a:r>
            <a:r>
              <a:rPr lang="en-US" dirty="0" smtClean="0">
                <a:cs typeface="Arial" charset="0"/>
              </a:rPr>
              <a:t>}=(a+ Ʌ)(b+Ʌ)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35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/>
              <a:t>)</a:t>
            </a:r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): </a:t>
            </a:r>
            <a:endParaRPr kumimoji="1" lang="en-US" sz="2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/>
              <a:t>)</a:t>
            </a:r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): </a:t>
            </a:r>
            <a:endParaRPr kumimoji="1" lang="en-US" sz="2800" dirty="0" smtClean="0"/>
          </a:p>
          <a:p>
            <a:r>
              <a:rPr kumimoji="1" lang="en-US" sz="2800" dirty="0" smtClean="0"/>
              <a:t>language </a:t>
            </a:r>
            <a:r>
              <a:rPr kumimoji="1" lang="en-US" sz="2800" dirty="0"/>
              <a:t>of </a:t>
            </a:r>
            <a:r>
              <a:rPr kumimoji="1" lang="en-US" sz="2800" dirty="0" smtClean="0"/>
              <a:t>3 </a:t>
            </a:r>
            <a:r>
              <a:rPr kumimoji="1" lang="en-US" sz="2800" dirty="0"/>
              <a:t>length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Languages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Union, intersection and difference ---same as on sets, </a:t>
                </a:r>
              </a:p>
              <a:p>
                <a:r>
                  <a:rPr lang="en-US" dirty="0" smtClean="0"/>
                  <a:t>Let </a:t>
                </a:r>
                <a:r>
                  <a:rPr kumimoji="1" lang="el-GR" dirty="0"/>
                  <a:t>Σ </a:t>
                </a:r>
                <a:r>
                  <a:rPr lang="en-US" dirty="0" smtClean="0"/>
                  <a:t>={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}</a:t>
                </a:r>
              </a:p>
              <a:p>
                <a:r>
                  <a:rPr lang="en-US" dirty="0" smtClean="0"/>
                  <a:t>{</a:t>
                </a:r>
                <a:r>
                  <a:rPr lang="en-US" dirty="0" err="1" smtClean="0"/>
                  <a:t>a,ba,ab</a:t>
                </a:r>
                <a:r>
                  <a:rPr lang="en-US" dirty="0" smtClean="0"/>
                  <a:t>} ∩ {</a:t>
                </a:r>
                <a:r>
                  <a:rPr lang="en-US" sz="3200" dirty="0" smtClean="0">
                    <a:cs typeface="Arial" charset="0"/>
                  </a:rPr>
                  <a:t>Ʌ, a, </a:t>
                </a:r>
                <a:r>
                  <a:rPr lang="en-US" sz="3200" dirty="0" err="1" smtClean="0">
                    <a:cs typeface="Arial" charset="0"/>
                  </a:rPr>
                  <a:t>aa</a:t>
                </a:r>
                <a:r>
                  <a:rPr lang="en-US" sz="3200" dirty="0" smtClean="0">
                    <a:cs typeface="Arial" charset="0"/>
                  </a:rPr>
                  <a:t>, </a:t>
                </a:r>
                <a:r>
                  <a:rPr lang="en-US" sz="3200" dirty="0" err="1" smtClean="0">
                    <a:cs typeface="Arial" charset="0"/>
                  </a:rPr>
                  <a:t>aaa</a:t>
                </a:r>
                <a:r>
                  <a:rPr lang="en-US" sz="3200" dirty="0" smtClean="0">
                    <a:cs typeface="Arial" charset="0"/>
                  </a:rPr>
                  <a:t>,…}={a}</a:t>
                </a:r>
              </a:p>
              <a:p>
                <a:r>
                  <a:rPr lang="en-US" dirty="0" smtClean="0"/>
                  <a:t>Complement: Let L={</a:t>
                </a:r>
                <a:r>
                  <a:rPr lang="en-US" sz="2800" dirty="0" smtClean="0">
                    <a:cs typeface="Arial" charset="0"/>
                  </a:rPr>
                  <a:t>Ʌ, </a:t>
                </a:r>
                <a:r>
                  <a:rPr lang="en-US" sz="2800" dirty="0" err="1" smtClean="0">
                    <a:cs typeface="Arial" charset="0"/>
                  </a:rPr>
                  <a:t>a,aa,aaa</a:t>
                </a:r>
                <a:r>
                  <a:rPr lang="en-US" sz="2800" dirty="0" smtClean="0">
                    <a:cs typeface="Arial" charset="0"/>
                  </a:rPr>
                  <a:t>,..}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bar>
                  </m:oMath>
                </a14:m>
                <a:r>
                  <a:rPr lang="en-US" dirty="0" smtClean="0"/>
                  <a:t>={w: w includes all b’s}</a:t>
                </a:r>
              </a:p>
              <a:p>
                <a:r>
                  <a:rPr lang="en-US" dirty="0" smtClean="0"/>
                  <a:t>Reverse: Let L={</a:t>
                </a:r>
                <a:r>
                  <a:rPr lang="en-US" dirty="0" err="1" smtClean="0"/>
                  <a:t>a,ba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abc</a:t>
                </a:r>
                <a:r>
                  <a:rPr lang="en-US" dirty="0" smtClean="0"/>
                  <a:t>}</a:t>
                </a:r>
              </a:p>
              <a:p>
                <a:r>
                  <a:rPr lang="en-US" dirty="0" smtClean="0"/>
                  <a:t>L</a:t>
                </a:r>
                <a:r>
                  <a:rPr lang="en-US" baseline="30000" dirty="0" smtClean="0"/>
                  <a:t>R </a:t>
                </a:r>
                <a:r>
                  <a:rPr lang="en-US" dirty="0" smtClean="0"/>
                  <a:t>={</a:t>
                </a:r>
                <a:r>
                  <a:rPr lang="en-US" dirty="0" err="1" smtClean="0"/>
                  <a:t>a,ab,cba</a:t>
                </a:r>
                <a:r>
                  <a:rPr lang="en-US" dirty="0" smtClean="0"/>
                  <a:t>}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/>
              <a:t>)</a:t>
            </a:r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): </a:t>
            </a:r>
            <a:endParaRPr kumimoji="1" lang="en-US" sz="2800" dirty="0" smtClean="0"/>
          </a:p>
          <a:p>
            <a:r>
              <a:rPr kumimoji="1" lang="en-US" sz="2800" dirty="0" smtClean="0"/>
              <a:t>language </a:t>
            </a:r>
            <a:r>
              <a:rPr kumimoji="1" lang="en-US" sz="2800" dirty="0"/>
              <a:t>of </a:t>
            </a:r>
            <a:r>
              <a:rPr kumimoji="1" lang="en-US" sz="2800" dirty="0" smtClean="0"/>
              <a:t>3 </a:t>
            </a:r>
            <a:r>
              <a:rPr kumimoji="1" lang="en-US" sz="2800" dirty="0"/>
              <a:t>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 smtClean="0"/>
              <a:t>a+b</a:t>
            </a:r>
            <a:r>
              <a:rPr kumimoji="1" lang="en-US" sz="2800" dirty="0" smtClean="0"/>
              <a:t>):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/>
              <a:t>)</a:t>
            </a:r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): </a:t>
            </a:r>
            <a:endParaRPr kumimoji="1" lang="en-US" sz="2800" dirty="0" smtClean="0"/>
          </a:p>
          <a:p>
            <a:r>
              <a:rPr kumimoji="1" lang="en-US" sz="2800" dirty="0" smtClean="0"/>
              <a:t>language </a:t>
            </a:r>
            <a:r>
              <a:rPr kumimoji="1" lang="en-US" sz="2800" dirty="0"/>
              <a:t>of </a:t>
            </a:r>
            <a:r>
              <a:rPr kumimoji="1" lang="en-US" sz="2800" dirty="0" smtClean="0"/>
              <a:t>3 </a:t>
            </a:r>
            <a:r>
              <a:rPr kumimoji="1" lang="en-US" sz="2800" dirty="0"/>
              <a:t>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 smtClean="0"/>
              <a:t>a+b</a:t>
            </a:r>
            <a:r>
              <a:rPr kumimoji="1" lang="en-US" sz="2800" dirty="0" smtClean="0"/>
              <a:t>): </a:t>
            </a:r>
          </a:p>
          <a:p>
            <a:r>
              <a:rPr kumimoji="1" lang="en-US" sz="2800" dirty="0" smtClean="0"/>
              <a:t>language of 4 length </a:t>
            </a:r>
            <a:endParaRPr kumimoji="1" lang="en-US" sz="2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60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/>
              <a:t>)</a:t>
            </a:r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): </a:t>
            </a:r>
            <a:endParaRPr kumimoji="1" lang="en-US" sz="2800" dirty="0" smtClean="0"/>
          </a:p>
          <a:p>
            <a:r>
              <a:rPr kumimoji="1" lang="en-US" sz="2800" dirty="0" smtClean="0"/>
              <a:t>language </a:t>
            </a:r>
            <a:r>
              <a:rPr kumimoji="1" lang="en-US" sz="2800" dirty="0"/>
              <a:t>of </a:t>
            </a:r>
            <a:r>
              <a:rPr kumimoji="1" lang="en-US" sz="2800" dirty="0" smtClean="0"/>
              <a:t>3 </a:t>
            </a:r>
            <a:r>
              <a:rPr kumimoji="1" lang="en-US" sz="2800" dirty="0"/>
              <a:t>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 smtClean="0"/>
              <a:t>a+b</a:t>
            </a:r>
            <a:r>
              <a:rPr kumimoji="1" lang="en-US" sz="2800" dirty="0" smtClean="0"/>
              <a:t>): </a:t>
            </a:r>
          </a:p>
          <a:p>
            <a:r>
              <a:rPr kumimoji="1" lang="en-US" sz="2800" dirty="0"/>
              <a:t>language </a:t>
            </a:r>
            <a:r>
              <a:rPr kumimoji="1" lang="en-US" sz="2800" dirty="0" smtClean="0"/>
              <a:t>of 4 length </a:t>
            </a:r>
            <a:endParaRPr kumimoji="1" lang="en-US" sz="2800" dirty="0"/>
          </a:p>
          <a:p>
            <a:r>
              <a:rPr kumimoji="1" lang="en-US" sz="3200" dirty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02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/>
              <a:t>)</a:t>
            </a:r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): </a:t>
            </a:r>
            <a:endParaRPr kumimoji="1" lang="en-US" sz="2800" dirty="0" smtClean="0"/>
          </a:p>
          <a:p>
            <a:r>
              <a:rPr kumimoji="1" lang="en-US" sz="2800" dirty="0" smtClean="0"/>
              <a:t>language </a:t>
            </a:r>
            <a:r>
              <a:rPr kumimoji="1" lang="en-US" sz="2800" dirty="0"/>
              <a:t>of </a:t>
            </a:r>
            <a:r>
              <a:rPr kumimoji="1" lang="en-US" sz="2800" dirty="0" smtClean="0"/>
              <a:t>3 </a:t>
            </a:r>
            <a:r>
              <a:rPr kumimoji="1" lang="en-US" sz="2800" dirty="0"/>
              <a:t>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 smtClean="0"/>
              <a:t>a+b</a:t>
            </a:r>
            <a:r>
              <a:rPr kumimoji="1" lang="en-US" sz="2800" dirty="0" smtClean="0"/>
              <a:t>): </a:t>
            </a:r>
          </a:p>
          <a:p>
            <a:r>
              <a:rPr kumimoji="1" lang="en-US" sz="2800" dirty="0" smtClean="0"/>
              <a:t>language of 4 length </a:t>
            </a:r>
            <a:endParaRPr kumimoji="1" lang="en-US" sz="2800" dirty="0"/>
          </a:p>
          <a:p>
            <a:r>
              <a:rPr kumimoji="1" lang="en-US" sz="3200" dirty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)*: all strings including 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/>
              <a:t>)</a:t>
            </a:r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): </a:t>
            </a:r>
            <a:endParaRPr kumimoji="1" lang="en-US" sz="2800" dirty="0" smtClean="0"/>
          </a:p>
          <a:p>
            <a:r>
              <a:rPr kumimoji="1" lang="en-US" sz="2800" dirty="0" smtClean="0"/>
              <a:t>language </a:t>
            </a:r>
            <a:r>
              <a:rPr kumimoji="1" lang="en-US" sz="2800" dirty="0"/>
              <a:t>of </a:t>
            </a:r>
            <a:r>
              <a:rPr kumimoji="1" lang="en-US" sz="2800" dirty="0" smtClean="0"/>
              <a:t>3 </a:t>
            </a:r>
            <a:r>
              <a:rPr kumimoji="1" lang="en-US" sz="2800" dirty="0"/>
              <a:t>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 smtClean="0"/>
              <a:t>a+b</a:t>
            </a:r>
            <a:r>
              <a:rPr kumimoji="1" lang="en-US" sz="2800" dirty="0" smtClean="0"/>
              <a:t>): </a:t>
            </a:r>
          </a:p>
          <a:p>
            <a:r>
              <a:rPr kumimoji="1" lang="en-US" sz="2800" dirty="0" smtClean="0"/>
              <a:t>language of 4 length </a:t>
            </a:r>
            <a:endParaRPr kumimoji="1" lang="en-US" sz="2800" dirty="0"/>
          </a:p>
          <a:p>
            <a:r>
              <a:rPr kumimoji="1" lang="en-US" sz="3200" dirty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)*: all strings including null</a:t>
            </a:r>
          </a:p>
          <a:p>
            <a:r>
              <a:rPr kumimoji="1" lang="en-US" sz="2800" dirty="0" smtClean="0"/>
              <a:t>(</a:t>
            </a:r>
            <a:r>
              <a:rPr kumimoji="1" lang="en-US" sz="2800" dirty="0" err="1" smtClean="0"/>
              <a:t>a+b</a:t>
            </a:r>
            <a:r>
              <a:rPr kumimoji="1" lang="en-US" sz="2800" dirty="0" smtClean="0"/>
              <a:t>)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+</a:t>
            </a:r>
            <a:r>
              <a:rPr kumimoji="1" lang="en-US" sz="2800" dirty="0" smtClean="0"/>
              <a:t> 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42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kumimoji="1" lang="en-US" sz="2800" dirty="0" smtClean="0"/>
              <a:t>Let </a:t>
            </a:r>
            <a:r>
              <a:rPr kumimoji="1" lang="el-GR" sz="2800" dirty="0"/>
              <a:t>Σ</a:t>
            </a:r>
            <a:r>
              <a:rPr kumimoji="1" lang="en-US" sz="2800" dirty="0"/>
              <a:t> = {a, b}</a:t>
            </a:r>
            <a:endParaRPr kumimoji="1" lang="en-US" sz="2800" dirty="0" smtClean="0"/>
          </a:p>
          <a:p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</a:p>
          <a:p>
            <a:r>
              <a:rPr kumimoji="1" lang="en-US" sz="2800" dirty="0" smtClean="0"/>
              <a:t> language of 2 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/>
              <a:t>)</a:t>
            </a:r>
            <a:r>
              <a:rPr kumimoji="1" lang="en-US" sz="2800" dirty="0" smtClean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/>
              <a:t>): </a:t>
            </a:r>
            <a:endParaRPr kumimoji="1" lang="en-US" sz="2800" dirty="0" smtClean="0"/>
          </a:p>
          <a:p>
            <a:r>
              <a:rPr kumimoji="1" lang="en-US" sz="2800" dirty="0" smtClean="0"/>
              <a:t>language </a:t>
            </a:r>
            <a:r>
              <a:rPr kumimoji="1" lang="en-US" sz="2800" dirty="0"/>
              <a:t>of </a:t>
            </a:r>
            <a:r>
              <a:rPr kumimoji="1" lang="en-US" sz="2800" dirty="0" smtClean="0"/>
              <a:t>3 </a:t>
            </a:r>
            <a:r>
              <a:rPr kumimoji="1" lang="en-US" sz="2800" dirty="0"/>
              <a:t>length</a:t>
            </a:r>
          </a:p>
          <a:p>
            <a:r>
              <a:rPr kumimoji="1" lang="en-US" sz="2800" dirty="0"/>
              <a:t>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/>
              <a:t>a+b</a:t>
            </a:r>
            <a:r>
              <a:rPr kumimoji="1" lang="en-US" sz="2800" dirty="0" smtClean="0"/>
              <a:t>)</a:t>
            </a:r>
            <a:r>
              <a:rPr kumimoji="1" lang="en-US" sz="2800" dirty="0"/>
              <a:t> (</a:t>
            </a:r>
            <a:r>
              <a:rPr kumimoji="1" lang="en-US" sz="2800" dirty="0" err="1" smtClean="0"/>
              <a:t>a+b</a:t>
            </a:r>
            <a:r>
              <a:rPr kumimoji="1" lang="en-US" sz="2800" dirty="0" smtClean="0"/>
              <a:t>): </a:t>
            </a:r>
          </a:p>
          <a:p>
            <a:r>
              <a:rPr kumimoji="1" lang="en-US" sz="2800" dirty="0" smtClean="0"/>
              <a:t>language of 4 length </a:t>
            </a:r>
            <a:endParaRPr kumimoji="1" lang="en-US" sz="2800" dirty="0"/>
          </a:p>
          <a:p>
            <a:r>
              <a:rPr kumimoji="1" lang="en-US" sz="3200" dirty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)*: all strings including null</a:t>
            </a:r>
          </a:p>
          <a:p>
            <a:r>
              <a:rPr kumimoji="1" lang="en-US" sz="2800" dirty="0" smtClean="0"/>
              <a:t>(</a:t>
            </a:r>
            <a:r>
              <a:rPr kumimoji="1" lang="en-US" sz="2800" dirty="0" err="1" smtClean="0"/>
              <a:t>a+b</a:t>
            </a:r>
            <a:r>
              <a:rPr kumimoji="1" lang="en-US" sz="2800" dirty="0" smtClean="0"/>
              <a:t>)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+</a:t>
            </a:r>
            <a:r>
              <a:rPr kumimoji="1" lang="en-US" sz="2800" dirty="0" smtClean="0"/>
              <a:t> : all strings without null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81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70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3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2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</a:t>
            </a:r>
            <a:r>
              <a:rPr kumimoji="1" lang="en-US" sz="2800" dirty="0" smtClean="0"/>
              <a:t>anything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0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(AE)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Alphabet of valid arithmetic expression</a:t>
            </a:r>
          </a:p>
          <a:p>
            <a:pPr>
              <a:lnSpc>
                <a:spcPct val="90000"/>
              </a:lnSpc>
              <a:defRPr/>
            </a:pPr>
            <a:r>
              <a:rPr lang="el-GR" dirty="0" smtClean="0">
                <a:cs typeface="Arial" charset="0"/>
              </a:rPr>
              <a:t>Σ</a:t>
            </a:r>
            <a:r>
              <a:rPr lang="en-US" dirty="0" smtClean="0"/>
              <a:t> </a:t>
            </a:r>
            <a:r>
              <a:rPr lang="en-US" dirty="0"/>
              <a:t>= {0, 1, 2, 3, 4, 5, 6, 7, 8, 9, +, -, *, /, (, </a:t>
            </a:r>
            <a:r>
              <a:rPr lang="en-US" dirty="0" smtClean="0"/>
              <a:t>)}</a:t>
            </a:r>
          </a:p>
          <a:p>
            <a:pPr marL="36576" indent="0">
              <a:lnSpc>
                <a:spcPct val="90000"/>
              </a:lnSpc>
              <a:buNone/>
              <a:defRPr/>
            </a:pPr>
            <a:endParaRPr lang="en-US" sz="3200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8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74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4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at least one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36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at least one a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</a:t>
            </a:r>
            <a:r>
              <a:rPr kumimoji="1" lang="en-US" sz="3200" dirty="0" err="1" smtClean="0"/>
              <a:t>aa</a:t>
            </a:r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17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at least one a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</a:t>
            </a:r>
            <a:r>
              <a:rPr kumimoji="1" lang="en-US" sz="3200" dirty="0" err="1" smtClean="0"/>
              <a:t>aa</a:t>
            </a:r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double a</a:t>
            </a:r>
            <a:endParaRPr kumimoji="1"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19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at least one a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</a:t>
            </a:r>
            <a:r>
              <a:rPr kumimoji="1" lang="en-US" sz="3200" dirty="0" err="1" smtClean="0"/>
              <a:t>aa</a:t>
            </a:r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double a</a:t>
            </a:r>
            <a:endParaRPr kumimoji="1" lang="en-US" sz="2800" b="1" dirty="0" smtClean="0"/>
          </a:p>
          <a:p>
            <a:r>
              <a:rPr kumimoji="1" lang="en-US" sz="3200" dirty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/>
              <a:t>)*</a:t>
            </a:r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959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at least one a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</a:t>
            </a:r>
            <a:r>
              <a:rPr kumimoji="1" lang="en-US" sz="3200" dirty="0" err="1" smtClean="0"/>
              <a:t>aa</a:t>
            </a:r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double a</a:t>
            </a:r>
            <a:endParaRPr kumimoji="1" lang="en-US" sz="2800" b="1" dirty="0" smtClean="0"/>
          </a:p>
          <a:p>
            <a:r>
              <a:rPr kumimoji="1" lang="en-US" sz="3200" dirty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/>
              <a:t>)*</a:t>
            </a:r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having </a:t>
            </a:r>
            <a:r>
              <a:rPr kumimoji="1" lang="en-US" sz="2800" dirty="0" smtClean="0"/>
              <a:t>at least two a’s</a:t>
            </a:r>
            <a:endParaRPr kumimoji="1" lang="en-US" sz="2800" dirty="0"/>
          </a:p>
          <a:p>
            <a:endParaRPr kumimoji="1" lang="en-US" sz="2800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655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at least one a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</a:t>
            </a:r>
            <a:r>
              <a:rPr kumimoji="1" lang="en-US" sz="3200" dirty="0" err="1" smtClean="0"/>
              <a:t>aa</a:t>
            </a:r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double a</a:t>
            </a:r>
            <a:endParaRPr kumimoji="1" lang="en-US" sz="2800" b="1" dirty="0" smtClean="0"/>
          </a:p>
          <a:p>
            <a:r>
              <a:rPr kumimoji="1" lang="en-US" sz="3200" dirty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/>
              <a:t>)*</a:t>
            </a:r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having </a:t>
            </a:r>
            <a:r>
              <a:rPr kumimoji="1" lang="en-US" sz="2800" dirty="0" smtClean="0"/>
              <a:t>at least two a’s</a:t>
            </a:r>
            <a:endParaRPr kumimoji="1" lang="en-US" sz="2800" dirty="0"/>
          </a:p>
          <a:p>
            <a:r>
              <a:rPr lang="en-US" sz="2800" dirty="0"/>
              <a:t>b*</a:t>
            </a:r>
            <a:r>
              <a:rPr lang="en-US" sz="2800" dirty="0" err="1"/>
              <a:t>ab</a:t>
            </a:r>
            <a:r>
              <a:rPr lang="en-US" sz="2800" dirty="0"/>
              <a:t>*a(a + b</a:t>
            </a:r>
            <a:r>
              <a:rPr lang="en-US" sz="2800" dirty="0" smtClean="0"/>
              <a:t>)*:</a:t>
            </a:r>
            <a:endParaRPr kumimoji="1" lang="en-US" sz="2800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190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)*: </a:t>
            </a:r>
            <a:r>
              <a:rPr kumimoji="1" lang="en-US" sz="2800" dirty="0" smtClean="0"/>
              <a:t>begin with a followed by anything</a:t>
            </a:r>
            <a:r>
              <a:rPr kumimoji="1" lang="en-US" sz="3200" dirty="0" smtClean="0"/>
              <a:t> </a:t>
            </a:r>
          </a:p>
          <a:p>
            <a:r>
              <a:rPr kumimoji="1" lang="en-US" sz="3200" dirty="0" smtClean="0"/>
              <a:t>b(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begin with </a:t>
            </a:r>
            <a:r>
              <a:rPr kumimoji="1" lang="en-US" sz="2800" dirty="0" smtClean="0"/>
              <a:t>b </a:t>
            </a:r>
            <a:r>
              <a:rPr kumimoji="1" lang="en-US" sz="2800" dirty="0"/>
              <a:t>followed by anything</a:t>
            </a:r>
            <a:endParaRPr lang="en-US" dirty="0" smtClean="0"/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)*b: </a:t>
            </a:r>
            <a:r>
              <a:rPr kumimoji="1" lang="en-US" sz="2800" dirty="0" smtClean="0"/>
              <a:t>end with b 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at least one a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</a:t>
            </a:r>
            <a:r>
              <a:rPr kumimoji="1" lang="en-US" sz="3200" dirty="0" err="1" smtClean="0"/>
              <a:t>aa</a:t>
            </a:r>
            <a:r>
              <a:rPr kumimoji="1" lang="en-US" sz="3200" dirty="0" smtClean="0"/>
              <a:t>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 smtClean="0"/>
              <a:t>having double a</a:t>
            </a:r>
            <a:endParaRPr kumimoji="1" lang="en-US" sz="2800" b="1" dirty="0" smtClean="0"/>
          </a:p>
          <a:p>
            <a:r>
              <a:rPr kumimoji="1" lang="en-US" sz="3200" dirty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/>
              <a:t>)*</a:t>
            </a:r>
            <a:r>
              <a:rPr kumimoji="1" lang="en-US" sz="3200" dirty="0" smtClean="0"/>
              <a:t>a(</a:t>
            </a:r>
            <a:r>
              <a:rPr kumimoji="1" lang="en-US" sz="3200" dirty="0" err="1" smtClean="0"/>
              <a:t>a+b</a:t>
            </a:r>
            <a:r>
              <a:rPr kumimoji="1" lang="en-US" sz="3200" dirty="0" smtClean="0"/>
              <a:t>)*a(</a:t>
            </a:r>
            <a:r>
              <a:rPr kumimoji="1" lang="en-US" sz="3200" dirty="0" err="1" smtClean="0"/>
              <a:t>a+b</a:t>
            </a:r>
            <a:r>
              <a:rPr kumimoji="1" lang="en-US" sz="3200" dirty="0"/>
              <a:t>)*: </a:t>
            </a:r>
            <a:r>
              <a:rPr kumimoji="1" lang="en-US" sz="2800" dirty="0"/>
              <a:t>having </a:t>
            </a:r>
            <a:r>
              <a:rPr kumimoji="1" lang="en-US" sz="2800" dirty="0" smtClean="0"/>
              <a:t>at least two a’s</a:t>
            </a:r>
            <a:endParaRPr kumimoji="1" lang="en-US" sz="2800" dirty="0"/>
          </a:p>
          <a:p>
            <a:r>
              <a:rPr lang="en-US" sz="2800" dirty="0"/>
              <a:t>b*</a:t>
            </a:r>
            <a:r>
              <a:rPr lang="en-US" sz="2800" dirty="0" err="1"/>
              <a:t>ab</a:t>
            </a:r>
            <a:r>
              <a:rPr lang="en-US" sz="2800" dirty="0"/>
              <a:t>*a(a + b</a:t>
            </a:r>
            <a:r>
              <a:rPr lang="en-US" sz="2800" dirty="0" smtClean="0"/>
              <a:t>)*: having at least two a’s</a:t>
            </a:r>
            <a:endParaRPr lang="en-US" sz="2800" dirty="0"/>
          </a:p>
          <a:p>
            <a:endParaRPr kumimoji="1" lang="en-US" sz="2800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8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(AE)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Alphabet of valid arithmetic expression</a:t>
            </a:r>
          </a:p>
          <a:p>
            <a:pPr>
              <a:lnSpc>
                <a:spcPct val="90000"/>
              </a:lnSpc>
              <a:defRPr/>
            </a:pPr>
            <a:r>
              <a:rPr lang="el-GR" dirty="0" smtClean="0">
                <a:cs typeface="Arial" charset="0"/>
              </a:rPr>
              <a:t>Σ</a:t>
            </a:r>
            <a:r>
              <a:rPr lang="en-US" dirty="0" smtClean="0"/>
              <a:t> </a:t>
            </a:r>
            <a:r>
              <a:rPr lang="en-US" dirty="0"/>
              <a:t>= {0, 1, 2, 3, 4, 5, 6, 7, 8, 9, +, -, *, /, (, </a:t>
            </a:r>
            <a:r>
              <a:rPr lang="en-US" dirty="0" smtClean="0"/>
              <a:t>)}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sz="3200" dirty="0"/>
              <a:t>(3 + 5) + 6)       2(/8 + 9)        (3 + (4-)8</a:t>
            </a:r>
            <a:r>
              <a:rPr lang="en-US" sz="3200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sz="3200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/>
              <a:t>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 </a:t>
            </a:r>
            <a:endParaRPr kumimoji="1" lang="en-US" sz="32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659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/>
              <a:t>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 </a:t>
            </a:r>
            <a:endParaRPr kumimoji="1" lang="en-US" sz="3200" dirty="0" smtClean="0"/>
          </a:p>
          <a:p>
            <a:r>
              <a:rPr kumimoji="1" lang="en-US" sz="3200" dirty="0" smtClean="0"/>
              <a:t>language </a:t>
            </a:r>
            <a:r>
              <a:rPr kumimoji="1" lang="en-US" sz="3200" dirty="0"/>
              <a:t>L, of even </a:t>
            </a:r>
            <a:r>
              <a:rPr kumimoji="1" lang="en-US" sz="3200" dirty="0" smtClean="0"/>
              <a:t>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82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/>
              <a:t>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 </a:t>
            </a:r>
            <a:endParaRPr kumimoji="1" lang="en-US" sz="3200" dirty="0" smtClean="0"/>
          </a:p>
          <a:p>
            <a:r>
              <a:rPr kumimoji="1" lang="en-US" sz="3200" dirty="0" smtClean="0"/>
              <a:t>language </a:t>
            </a:r>
            <a:r>
              <a:rPr kumimoji="1" lang="en-US" sz="3200" dirty="0"/>
              <a:t>L, of even </a:t>
            </a:r>
            <a:r>
              <a:rPr kumimoji="1" lang="en-US" sz="3200" dirty="0" smtClean="0"/>
              <a:t>length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/>
              <a:t>)((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  or </a:t>
            </a:r>
            <a:r>
              <a:rPr kumimoji="1" lang="en-US" sz="3200" dirty="0" smtClean="0"/>
              <a:t>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3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/>
              <a:t>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 </a:t>
            </a:r>
            <a:endParaRPr kumimoji="1" lang="en-US" sz="3200" dirty="0" smtClean="0"/>
          </a:p>
          <a:p>
            <a:r>
              <a:rPr kumimoji="1" lang="en-US" sz="3200" dirty="0" smtClean="0"/>
              <a:t>language </a:t>
            </a:r>
            <a:r>
              <a:rPr kumimoji="1" lang="en-US" sz="3200" dirty="0"/>
              <a:t>L, of even </a:t>
            </a:r>
            <a:r>
              <a:rPr kumimoji="1" lang="en-US" sz="3200" dirty="0" smtClean="0"/>
              <a:t>length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/>
              <a:t>)((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  or </a:t>
            </a:r>
            <a:r>
              <a:rPr kumimoji="1" lang="en-US" sz="3200" dirty="0" smtClean="0"/>
              <a:t>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</a:t>
            </a:r>
          </a:p>
          <a:p>
            <a:r>
              <a:rPr kumimoji="1" lang="en-US" sz="3200" dirty="0"/>
              <a:t>language L, of odd </a:t>
            </a:r>
            <a:r>
              <a:rPr kumimoji="1" lang="en-US" sz="3200" dirty="0" smtClean="0"/>
              <a:t>length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08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r>
              <a:rPr kumimoji="1" lang="en-US" sz="3200" dirty="0"/>
              <a:t>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 </a:t>
            </a:r>
            <a:endParaRPr kumimoji="1" lang="en-US" sz="3200" dirty="0" smtClean="0"/>
          </a:p>
          <a:p>
            <a:r>
              <a:rPr kumimoji="1" lang="en-US" sz="3200" dirty="0" smtClean="0"/>
              <a:t>language </a:t>
            </a:r>
            <a:r>
              <a:rPr kumimoji="1" lang="en-US" sz="3200" dirty="0"/>
              <a:t>L, of even </a:t>
            </a:r>
            <a:r>
              <a:rPr kumimoji="1" lang="en-US" sz="3200" dirty="0" smtClean="0"/>
              <a:t>length</a:t>
            </a:r>
          </a:p>
          <a:p>
            <a:r>
              <a:rPr kumimoji="1" lang="en-US" sz="3200" dirty="0" smtClean="0"/>
              <a:t>(</a:t>
            </a:r>
            <a:r>
              <a:rPr kumimoji="1" lang="en-US" sz="3200" dirty="0" err="1"/>
              <a:t>a+b</a:t>
            </a:r>
            <a:r>
              <a:rPr kumimoji="1" lang="en-US" sz="3200" dirty="0"/>
              <a:t>)((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  or </a:t>
            </a:r>
            <a:r>
              <a:rPr kumimoji="1" lang="en-US" sz="3200" dirty="0" smtClean="0"/>
              <a:t>((</a:t>
            </a:r>
            <a:r>
              <a:rPr kumimoji="1" lang="en-US" sz="3200" dirty="0" err="1"/>
              <a:t>a+b</a:t>
            </a:r>
            <a:r>
              <a:rPr kumimoji="1" lang="en-US" sz="3200" dirty="0"/>
              <a:t>)(</a:t>
            </a:r>
            <a:r>
              <a:rPr kumimoji="1" lang="en-US" sz="3200" dirty="0" err="1"/>
              <a:t>a+b</a:t>
            </a:r>
            <a:r>
              <a:rPr kumimoji="1" lang="en-US" sz="3200" dirty="0"/>
              <a:t>))*(</a:t>
            </a:r>
            <a:r>
              <a:rPr kumimoji="1" lang="en-US" sz="3200" dirty="0" err="1"/>
              <a:t>a+b</a:t>
            </a:r>
            <a:r>
              <a:rPr kumimoji="1" lang="en-US" sz="3200" dirty="0" smtClean="0"/>
              <a:t>)</a:t>
            </a:r>
          </a:p>
          <a:p>
            <a:r>
              <a:rPr kumimoji="1" lang="en-US" sz="3200" dirty="0"/>
              <a:t>language L, of odd </a:t>
            </a:r>
            <a:r>
              <a:rPr kumimoji="1" lang="en-US" sz="3200" dirty="0" smtClean="0"/>
              <a:t>length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language may be expressed by more than one regular expressions, </a:t>
            </a:r>
            <a:r>
              <a:rPr lang="en-US" sz="3200" b="1" i="1" dirty="0"/>
              <a:t>while</a:t>
            </a:r>
            <a:r>
              <a:rPr lang="en-US" sz="3200" dirty="0"/>
              <a:t> given a regular expression there exist a unique language generated by that regular expression.</a:t>
            </a:r>
            <a:r>
              <a:rPr kumimoji="1" lang="en-US" sz="3200" dirty="0" smtClean="0"/>
              <a:t> </a:t>
            </a:r>
            <a:endParaRPr kumimoji="1" lang="en-US" sz="3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2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starting with double a and ending in double </a:t>
            </a:r>
            <a:r>
              <a:rPr lang="en-US" dirty="0" smtClean="0"/>
              <a:t>b</a:t>
            </a:r>
          </a:p>
          <a:p>
            <a:r>
              <a:rPr lang="en-US" sz="3200" dirty="0" err="1"/>
              <a:t>aa</a:t>
            </a:r>
            <a:r>
              <a:rPr lang="en-US" sz="3200" dirty="0"/>
              <a:t>(</a:t>
            </a:r>
            <a:r>
              <a:rPr lang="en-US" sz="3200" dirty="0" err="1"/>
              <a:t>a+b</a:t>
            </a:r>
            <a:r>
              <a:rPr lang="en-US" sz="3200" dirty="0"/>
              <a:t>)*bb</a:t>
            </a:r>
            <a:endParaRPr lang="en-US" dirty="0"/>
          </a:p>
          <a:p>
            <a:r>
              <a:rPr lang="en-US" dirty="0" smtClean="0"/>
              <a:t>starting and </a:t>
            </a:r>
            <a:r>
              <a:rPr lang="en-US" dirty="0"/>
              <a:t>ending </a:t>
            </a:r>
            <a:r>
              <a:rPr lang="en-US" dirty="0" smtClean="0"/>
              <a:t>with same letter</a:t>
            </a:r>
          </a:p>
          <a:p>
            <a:r>
              <a:rPr lang="en-US" dirty="0" smtClean="0"/>
              <a:t>a(</a:t>
            </a:r>
            <a:r>
              <a:rPr lang="en-US" dirty="0" err="1" smtClean="0"/>
              <a:t>a+b</a:t>
            </a:r>
            <a:r>
              <a:rPr lang="en-US" dirty="0" smtClean="0"/>
              <a:t>)*a + b(</a:t>
            </a:r>
            <a:r>
              <a:rPr lang="en-US" dirty="0" err="1" smtClean="0"/>
              <a:t>a+b</a:t>
            </a:r>
            <a:r>
              <a:rPr lang="en-US" dirty="0" smtClean="0"/>
              <a:t>)*b</a:t>
            </a:r>
          </a:p>
          <a:p>
            <a:r>
              <a:rPr lang="en-US" dirty="0"/>
              <a:t>starting and ending with </a:t>
            </a:r>
            <a:r>
              <a:rPr lang="en-US" dirty="0" smtClean="0"/>
              <a:t>different letter</a:t>
            </a:r>
            <a:endParaRPr lang="en-US" dirty="0"/>
          </a:p>
          <a:p>
            <a:r>
              <a:rPr lang="en-US" dirty="0"/>
              <a:t>a(</a:t>
            </a:r>
            <a:r>
              <a:rPr lang="en-US" dirty="0" err="1"/>
              <a:t>a+b</a:t>
            </a:r>
            <a:r>
              <a:rPr lang="en-US" dirty="0" smtClean="0"/>
              <a:t>)*b+ </a:t>
            </a:r>
            <a:r>
              <a:rPr lang="en-US" dirty="0"/>
              <a:t>b(</a:t>
            </a:r>
            <a:r>
              <a:rPr lang="en-US" dirty="0" err="1"/>
              <a:t>a+b</a:t>
            </a:r>
            <a:r>
              <a:rPr lang="en-US" dirty="0" smtClean="0"/>
              <a:t>)*a</a:t>
            </a:r>
          </a:p>
          <a:p>
            <a:r>
              <a:rPr lang="en-US" dirty="0" smtClean="0"/>
              <a:t>ending </a:t>
            </a:r>
            <a:r>
              <a:rPr lang="en-US" dirty="0"/>
              <a:t>with </a:t>
            </a:r>
            <a:r>
              <a:rPr lang="en-US" dirty="0" err="1" smtClean="0"/>
              <a:t>aa</a:t>
            </a:r>
            <a:r>
              <a:rPr lang="en-US" dirty="0" smtClean="0"/>
              <a:t> or bb</a:t>
            </a:r>
          </a:p>
          <a:p>
            <a:pPr>
              <a:defRPr/>
            </a:pPr>
            <a:r>
              <a:rPr lang="en-US" sz="3200" dirty="0"/>
              <a:t>(</a:t>
            </a:r>
            <a:r>
              <a:rPr lang="en-US" sz="3200" dirty="0" err="1" smtClean="0"/>
              <a:t>a+b</a:t>
            </a:r>
            <a:r>
              <a:rPr lang="en-US" sz="3200" dirty="0" smtClean="0"/>
              <a:t>)*(</a:t>
            </a:r>
            <a:r>
              <a:rPr lang="en-US" sz="3200" dirty="0" err="1"/>
              <a:t>aa</a:t>
            </a:r>
            <a:r>
              <a:rPr lang="en-US" sz="3200" dirty="0"/>
              <a:t> + bb</a:t>
            </a:r>
            <a:r>
              <a:rPr lang="en-US" sz="3200" dirty="0" smtClean="0"/>
              <a:t>)=(</a:t>
            </a:r>
            <a:r>
              <a:rPr lang="en-US" sz="3200" dirty="0" err="1" smtClean="0"/>
              <a:t>a+b</a:t>
            </a:r>
            <a:r>
              <a:rPr lang="en-US" sz="3200" dirty="0"/>
              <a:t>)*</a:t>
            </a:r>
            <a:r>
              <a:rPr lang="en-US" sz="3200" dirty="0" err="1" smtClean="0"/>
              <a:t>aa</a:t>
            </a:r>
            <a:r>
              <a:rPr lang="en-US" sz="3200" dirty="0" smtClean="0"/>
              <a:t> + (</a:t>
            </a:r>
            <a:r>
              <a:rPr lang="en-US" sz="3200" dirty="0" err="1" smtClean="0"/>
              <a:t>a+b</a:t>
            </a:r>
            <a:r>
              <a:rPr lang="en-US" sz="3200" dirty="0"/>
              <a:t>)*bb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487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Clr>
                <a:srgbClr val="6EA0B0"/>
              </a:buClr>
            </a:pPr>
            <a:r>
              <a:rPr lang="en-US" sz="2200" dirty="0"/>
              <a:t>Consider the regular expression</a:t>
            </a:r>
          </a:p>
          <a:p>
            <a:pPr lvl="0">
              <a:lnSpc>
                <a:spcPct val="90000"/>
              </a:lnSpc>
              <a:buClr>
                <a:srgbClr val="6EA0B0"/>
              </a:buClr>
              <a:buNone/>
            </a:pPr>
            <a:r>
              <a:rPr lang="en-US" sz="2200" dirty="0"/>
              <a:t>		E = [</a:t>
            </a:r>
            <a:r>
              <a:rPr lang="en-US" sz="2200" dirty="0" err="1"/>
              <a:t>aa</a:t>
            </a:r>
            <a:r>
              <a:rPr lang="en-US" sz="2200" dirty="0"/>
              <a:t> + bb + (</a:t>
            </a:r>
            <a:r>
              <a:rPr lang="en-US" sz="2200" dirty="0" err="1"/>
              <a:t>ab</a:t>
            </a:r>
            <a:r>
              <a:rPr lang="en-US" sz="2200" dirty="0"/>
              <a:t> + </a:t>
            </a:r>
            <a:r>
              <a:rPr lang="en-US" sz="2200" dirty="0" err="1"/>
              <a:t>ba</a:t>
            </a:r>
            <a:r>
              <a:rPr lang="en-US" sz="2200" dirty="0"/>
              <a:t>)(</a:t>
            </a:r>
            <a:r>
              <a:rPr lang="en-US" sz="2200" dirty="0" err="1"/>
              <a:t>aa</a:t>
            </a:r>
            <a:r>
              <a:rPr lang="en-US" sz="2200" dirty="0"/>
              <a:t> + bb)*(</a:t>
            </a:r>
            <a:r>
              <a:rPr lang="en-US" sz="2200" dirty="0" err="1"/>
              <a:t>ab</a:t>
            </a:r>
            <a:r>
              <a:rPr lang="en-US" sz="2200" dirty="0"/>
              <a:t> + </a:t>
            </a:r>
            <a:r>
              <a:rPr lang="en-US" sz="2200" dirty="0" err="1"/>
              <a:t>ba</a:t>
            </a:r>
            <a:r>
              <a:rPr lang="en-US" sz="2200" dirty="0"/>
              <a:t>)]*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700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Consider the regular expression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	E = [</a:t>
            </a:r>
            <a:r>
              <a:rPr lang="en-US" sz="3200" dirty="0" err="1"/>
              <a:t>aa</a:t>
            </a:r>
            <a:r>
              <a:rPr lang="en-US" sz="3200" dirty="0"/>
              <a:t> + bb + (</a:t>
            </a:r>
            <a:r>
              <a:rPr lang="en-US" sz="3200" dirty="0" err="1"/>
              <a:t>ab</a:t>
            </a:r>
            <a:r>
              <a:rPr lang="en-US" sz="3200" dirty="0"/>
              <a:t> + </a:t>
            </a:r>
            <a:r>
              <a:rPr lang="en-US" sz="3200" dirty="0" err="1"/>
              <a:t>ba</a:t>
            </a:r>
            <a:r>
              <a:rPr lang="en-US" sz="3200" dirty="0"/>
              <a:t>)(</a:t>
            </a:r>
            <a:r>
              <a:rPr lang="en-US" sz="3200" dirty="0" err="1"/>
              <a:t>aa</a:t>
            </a:r>
            <a:r>
              <a:rPr lang="en-US" sz="3200" dirty="0"/>
              <a:t> + bb)*(</a:t>
            </a:r>
            <a:r>
              <a:rPr lang="en-US" sz="3200" dirty="0" err="1"/>
              <a:t>ab</a:t>
            </a:r>
            <a:r>
              <a:rPr lang="en-US" sz="3200" dirty="0"/>
              <a:t> + </a:t>
            </a:r>
            <a:r>
              <a:rPr lang="en-US" sz="3200" dirty="0" err="1"/>
              <a:t>ba</a:t>
            </a:r>
            <a:r>
              <a:rPr lang="en-US" sz="3200" dirty="0"/>
              <a:t>)]*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This expression represents all the words that are made up of </a:t>
            </a:r>
            <a:r>
              <a:rPr lang="en-US" sz="3200" i="1" dirty="0"/>
              <a:t>syllables </a:t>
            </a:r>
            <a:r>
              <a:rPr lang="en-US" sz="3200" dirty="0"/>
              <a:t>of three types: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	type</a:t>
            </a:r>
            <a:r>
              <a:rPr lang="en-US" sz="3200" baseline="-25000" dirty="0"/>
              <a:t>1</a:t>
            </a:r>
            <a:r>
              <a:rPr lang="en-US" sz="3200" dirty="0"/>
              <a:t> = </a:t>
            </a:r>
            <a:r>
              <a:rPr lang="en-US" sz="3200" dirty="0" err="1"/>
              <a:t>aa</a:t>
            </a:r>
            <a:r>
              <a:rPr lang="en-US" sz="32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	type</a:t>
            </a:r>
            <a:r>
              <a:rPr lang="en-US" sz="3200" baseline="-25000" dirty="0"/>
              <a:t>2</a:t>
            </a:r>
            <a:r>
              <a:rPr lang="en-US" sz="3200" dirty="0"/>
              <a:t> = bb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		type</a:t>
            </a:r>
            <a:r>
              <a:rPr lang="en-US" sz="3200" baseline="-25000" dirty="0"/>
              <a:t>3</a:t>
            </a:r>
            <a:r>
              <a:rPr lang="en-US" sz="3200" dirty="0"/>
              <a:t> = (</a:t>
            </a:r>
            <a:r>
              <a:rPr lang="en-US" sz="3200" dirty="0" err="1"/>
              <a:t>ab</a:t>
            </a:r>
            <a:r>
              <a:rPr lang="en-US" sz="3200" dirty="0"/>
              <a:t> + </a:t>
            </a:r>
            <a:r>
              <a:rPr lang="en-US" sz="3200" dirty="0" err="1"/>
              <a:t>ba</a:t>
            </a:r>
            <a:r>
              <a:rPr lang="en-US" sz="3200" dirty="0"/>
              <a:t>)(</a:t>
            </a:r>
            <a:r>
              <a:rPr lang="en-US" sz="3200" dirty="0" err="1"/>
              <a:t>aa</a:t>
            </a:r>
            <a:r>
              <a:rPr lang="en-US" sz="3200" dirty="0"/>
              <a:t> + bb)*(</a:t>
            </a:r>
            <a:r>
              <a:rPr lang="en-US" sz="3200" dirty="0" err="1"/>
              <a:t>ab</a:t>
            </a:r>
            <a:r>
              <a:rPr lang="en-US" sz="3200" dirty="0"/>
              <a:t> + </a:t>
            </a:r>
            <a:r>
              <a:rPr lang="en-US" sz="3200" dirty="0" err="1"/>
              <a:t>ba</a:t>
            </a:r>
            <a:r>
              <a:rPr lang="en-US" sz="32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Every word of the language defined by E contains an </a:t>
            </a:r>
            <a:r>
              <a:rPr lang="en-US" sz="3200" b="1" dirty="0"/>
              <a:t>even number of </a:t>
            </a:r>
            <a:r>
              <a:rPr lang="en-US" sz="3200" dirty="0"/>
              <a:t>a</a:t>
            </a:r>
            <a:r>
              <a:rPr lang="en-US" sz="3200" b="1" dirty="0"/>
              <a:t>’s and an even number of </a:t>
            </a:r>
            <a:r>
              <a:rPr lang="en-US" sz="3200" dirty="0"/>
              <a:t>b</a:t>
            </a:r>
            <a:r>
              <a:rPr lang="en-US" sz="3200" b="1" dirty="0"/>
              <a:t>’s</a:t>
            </a:r>
            <a:r>
              <a:rPr lang="en-US" sz="3200" dirty="0"/>
              <a:t>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All strings with an </a:t>
            </a:r>
            <a:r>
              <a:rPr lang="en-US" sz="3200" b="1" dirty="0"/>
              <a:t>even number of </a:t>
            </a:r>
            <a:r>
              <a:rPr lang="en-US" sz="3200" dirty="0"/>
              <a:t>a</a:t>
            </a:r>
            <a:r>
              <a:rPr lang="en-US" sz="3200" b="1" dirty="0"/>
              <a:t>’s and an even number of </a:t>
            </a:r>
            <a:r>
              <a:rPr lang="en-US" sz="3200" dirty="0"/>
              <a:t>b</a:t>
            </a:r>
            <a:r>
              <a:rPr lang="en-US" sz="3200" b="1" dirty="0"/>
              <a:t>’s </a:t>
            </a:r>
            <a:r>
              <a:rPr lang="en-US" sz="3200" dirty="0"/>
              <a:t>belong to the language defined by 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432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Algorithms for EVEN-EVEN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We want to determine whether a long string of a’s and b’s has the property that the number of a’s is even and the number of b’s is even.</a:t>
            </a:r>
          </a:p>
          <a:p>
            <a:pPr>
              <a:lnSpc>
                <a:spcPct val="80000"/>
              </a:lnSpc>
            </a:pPr>
            <a:endParaRPr lang="en-US" sz="3200" dirty="0"/>
          </a:p>
          <a:p>
            <a:pPr algn="just">
              <a:lnSpc>
                <a:spcPct val="80000"/>
              </a:lnSpc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 1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/>
              <a:t>Keep two binary flags, the a-flag and the b-flag. Every time an a is read, the a-flag is reversed (0 to 1, or 1 to 0); and every time a b is read, the b-flag is reversed. We start both flags at 0 and check to be sure they are both 0 at the end.</a:t>
            </a:r>
          </a:p>
          <a:p>
            <a:pPr algn="just">
              <a:lnSpc>
                <a:spcPct val="80000"/>
              </a:lnSpc>
            </a:pPr>
            <a:endParaRPr lang="en-US" sz="3200" dirty="0"/>
          </a:p>
          <a:p>
            <a:pPr algn="just">
              <a:lnSpc>
                <a:spcPct val="80000"/>
              </a:lnSpc>
            </a:pPr>
            <a:endParaRPr lang="en-US" sz="3200" dirty="0"/>
          </a:p>
          <a:p>
            <a:pPr algn="just">
              <a:lnSpc>
                <a:spcPct val="80000"/>
              </a:lnSpc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 2:</a:t>
            </a:r>
            <a:r>
              <a:rPr lang="en-US" sz="3200" dirty="0"/>
              <a:t> Keep only one binary flag, called the type</a:t>
            </a:r>
            <a:r>
              <a:rPr lang="en-US" sz="3200" baseline="-25000" dirty="0"/>
              <a:t>3</a:t>
            </a:r>
            <a:r>
              <a:rPr lang="en-US" sz="3200" dirty="0"/>
              <a:t>-flag. We read letter in two at a time. If they are the same, then we do not touch the type</a:t>
            </a:r>
            <a:r>
              <a:rPr lang="en-US" sz="3200" baseline="-25000" dirty="0"/>
              <a:t>3</a:t>
            </a:r>
            <a:r>
              <a:rPr lang="en-US" sz="3200" dirty="0"/>
              <a:t>-flag, since we have a factor of type</a:t>
            </a:r>
            <a:r>
              <a:rPr lang="en-US" sz="3200" baseline="-25000" dirty="0"/>
              <a:t>1</a:t>
            </a:r>
            <a:r>
              <a:rPr lang="en-US" sz="3200" dirty="0"/>
              <a:t> or type</a:t>
            </a:r>
            <a:r>
              <a:rPr lang="en-US" sz="3200" baseline="-25000" dirty="0"/>
              <a:t>2</a:t>
            </a:r>
            <a:r>
              <a:rPr lang="en-US" sz="3200" dirty="0"/>
              <a:t>. If, however, the two letters do not match, we reverse the type</a:t>
            </a:r>
            <a:r>
              <a:rPr lang="en-US" sz="3200" baseline="-25000" dirty="0"/>
              <a:t>3</a:t>
            </a:r>
            <a:r>
              <a:rPr lang="en-US" sz="3200" dirty="0"/>
              <a:t>-flag. If the flag starts at 0 and if it is also 0 at the end, then the input string contains an even number of a’s and an even number of b’s.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444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Algorithms for EVEN-EVEN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input string is</a:t>
            </a:r>
          </a:p>
          <a:p>
            <a:pPr>
              <a:buFontTx/>
              <a:buNone/>
            </a:pPr>
            <a:r>
              <a:rPr lang="en-US" dirty="0"/>
              <a:t> (</a:t>
            </a:r>
            <a:r>
              <a:rPr lang="en-US" dirty="0" err="1"/>
              <a:t>aa</a:t>
            </a:r>
            <a:r>
              <a:rPr lang="en-US" dirty="0"/>
              <a:t>)(</a:t>
            </a:r>
            <a:r>
              <a:rPr lang="en-US" dirty="0" err="1"/>
              <a:t>ab</a:t>
            </a:r>
            <a:r>
              <a:rPr lang="en-US" dirty="0"/>
              <a:t>)(bb)(</a:t>
            </a:r>
            <a:r>
              <a:rPr lang="en-US" dirty="0" err="1"/>
              <a:t>ba</a:t>
            </a:r>
            <a:r>
              <a:rPr lang="en-US" dirty="0"/>
              <a:t>)(</a:t>
            </a:r>
            <a:r>
              <a:rPr lang="en-US" dirty="0" err="1"/>
              <a:t>ab</a:t>
            </a:r>
            <a:r>
              <a:rPr lang="en-US" dirty="0"/>
              <a:t>)(bb)(bb)(bb)(</a:t>
            </a:r>
            <a:r>
              <a:rPr lang="en-US" dirty="0" err="1"/>
              <a:t>ab</a:t>
            </a:r>
            <a:r>
              <a:rPr lang="en-US" dirty="0"/>
              <a:t>)(</a:t>
            </a:r>
            <a:r>
              <a:rPr lang="en-US" dirty="0" err="1"/>
              <a:t>ab</a:t>
            </a:r>
            <a:r>
              <a:rPr lang="en-US" dirty="0"/>
              <a:t>)(bb)(</a:t>
            </a:r>
            <a:r>
              <a:rPr lang="en-US" dirty="0" err="1"/>
              <a:t>ba</a:t>
            </a:r>
            <a:r>
              <a:rPr lang="en-US" dirty="0"/>
              <a:t>)(</a:t>
            </a:r>
            <a:r>
              <a:rPr lang="en-US" dirty="0" err="1"/>
              <a:t>aa</a:t>
            </a:r>
            <a:r>
              <a:rPr lang="en-US" dirty="0"/>
              <a:t>) then, by Algorithm 2, the type</a:t>
            </a:r>
            <a:r>
              <a:rPr lang="en-US" baseline="-25000" dirty="0"/>
              <a:t>3</a:t>
            </a:r>
            <a:r>
              <a:rPr lang="en-US" dirty="0"/>
              <a:t>-flag is reversed 6 times and ends at 0.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We give this language the name EVEN-EV EN. so, EVEN-EV EN ={</a:t>
            </a:r>
            <a:r>
              <a:rPr lang="en-US" dirty="0">
                <a:cs typeface="Arial" charset="0"/>
              </a:rPr>
              <a:t>Ʌ,</a:t>
            </a:r>
            <a:r>
              <a:rPr lang="en-US" dirty="0"/>
              <a:t> </a:t>
            </a:r>
            <a:r>
              <a:rPr lang="en-US" dirty="0" err="1"/>
              <a:t>aa</a:t>
            </a:r>
            <a:r>
              <a:rPr lang="en-US" dirty="0"/>
              <a:t>, bb, </a:t>
            </a:r>
            <a:r>
              <a:rPr lang="en-US" dirty="0" err="1"/>
              <a:t>aaaa</a:t>
            </a:r>
            <a:r>
              <a:rPr lang="en-US" dirty="0"/>
              <a:t>, </a:t>
            </a:r>
            <a:r>
              <a:rPr lang="en-US" dirty="0" err="1"/>
              <a:t>aabb</a:t>
            </a:r>
            <a:r>
              <a:rPr lang="en-US" dirty="0"/>
              <a:t>, </a:t>
            </a:r>
            <a:r>
              <a:rPr lang="en-US" dirty="0" err="1"/>
              <a:t>abab</a:t>
            </a:r>
            <a:r>
              <a:rPr lang="en-US" dirty="0"/>
              <a:t>, </a:t>
            </a:r>
            <a:r>
              <a:rPr lang="en-US" dirty="0" err="1"/>
              <a:t>abba</a:t>
            </a:r>
            <a:r>
              <a:rPr lang="en-US" dirty="0"/>
              <a:t>, </a:t>
            </a:r>
            <a:r>
              <a:rPr lang="en-US" dirty="0" err="1"/>
              <a:t>baab</a:t>
            </a:r>
            <a:r>
              <a:rPr lang="en-US" dirty="0"/>
              <a:t>, baba, </a:t>
            </a:r>
            <a:r>
              <a:rPr lang="en-US" dirty="0" err="1"/>
              <a:t>bbaa</a:t>
            </a:r>
            <a:r>
              <a:rPr lang="en-US" dirty="0"/>
              <a:t>, </a:t>
            </a:r>
            <a:r>
              <a:rPr lang="en-US" dirty="0" err="1"/>
              <a:t>bbbb</a:t>
            </a:r>
            <a:r>
              <a:rPr lang="en-US" dirty="0"/>
              <a:t>, </a:t>
            </a:r>
            <a:r>
              <a:rPr lang="en-US" dirty="0" err="1"/>
              <a:t>aaaaaa</a:t>
            </a:r>
            <a:r>
              <a:rPr lang="en-US" dirty="0"/>
              <a:t>, </a:t>
            </a:r>
            <a:r>
              <a:rPr lang="en-US" dirty="0" err="1"/>
              <a:t>aaaabb</a:t>
            </a:r>
            <a:r>
              <a:rPr lang="en-US" dirty="0"/>
              <a:t>, </a:t>
            </a:r>
            <a:r>
              <a:rPr lang="en-US" dirty="0" err="1"/>
              <a:t>aaabab</a:t>
            </a:r>
            <a:r>
              <a:rPr lang="en-US" dirty="0"/>
              <a:t>, …}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 (AE)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Alphabet of valid arithmetic expression</a:t>
            </a:r>
          </a:p>
          <a:p>
            <a:pPr>
              <a:lnSpc>
                <a:spcPct val="90000"/>
              </a:lnSpc>
              <a:defRPr/>
            </a:pPr>
            <a:r>
              <a:rPr lang="el-GR" dirty="0" smtClean="0">
                <a:cs typeface="Arial" charset="0"/>
              </a:rPr>
              <a:t>Σ</a:t>
            </a:r>
            <a:r>
              <a:rPr lang="en-US" dirty="0" smtClean="0"/>
              <a:t> </a:t>
            </a:r>
            <a:r>
              <a:rPr lang="en-US" dirty="0"/>
              <a:t>= {0, 1, 2, 3, 4, 5, 6, 7, 8, 9, +, -, *, /, (, </a:t>
            </a:r>
            <a:r>
              <a:rPr lang="en-US" dirty="0" smtClean="0"/>
              <a:t>)}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sz="3200" dirty="0"/>
              <a:t>(3 + 5) + 6)       2(/8 + 9)        (3 + (4-)8</a:t>
            </a:r>
            <a:r>
              <a:rPr lang="en-US" sz="3200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sz="3200" dirty="0"/>
          </a:p>
          <a:p>
            <a:pPr>
              <a:lnSpc>
                <a:spcPct val="90000"/>
              </a:lnSpc>
              <a:defRPr/>
            </a:pPr>
            <a:r>
              <a:rPr lang="en-US" sz="3200" dirty="0"/>
              <a:t>The first contains unbalanced parentheses; the second contains the forbidden substring /; the third contains the forbidden substring -).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 (RE)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88468"/>
          </a:xfrm>
        </p:spPr>
        <p:txBody>
          <a:bodyPr>
            <a:normAutofit/>
          </a:bodyPr>
          <a:lstStyle/>
          <a:p>
            <a:pPr marL="688848" indent="-533400">
              <a:defRPr/>
            </a:pPr>
            <a:r>
              <a:rPr kumimoji="1" lang="en-US" sz="3600" dirty="0"/>
              <a:t>If </a:t>
            </a:r>
            <a:r>
              <a:rPr lang="en-US" sz="3600" dirty="0"/>
              <a:t>r</a:t>
            </a:r>
            <a:r>
              <a:rPr lang="en-US" sz="3600" baseline="-25000" dirty="0"/>
              <a:t>1</a:t>
            </a:r>
            <a:r>
              <a:rPr kumimoji="1" lang="en-US" sz="3600" dirty="0"/>
              <a:t> =(</a:t>
            </a:r>
            <a:r>
              <a:rPr kumimoji="1" lang="en-US" sz="3600" dirty="0" err="1"/>
              <a:t>aa</a:t>
            </a:r>
            <a:r>
              <a:rPr kumimoji="1" lang="en-US" sz="3600" dirty="0"/>
              <a:t> + bb) and </a:t>
            </a:r>
            <a:endParaRPr kumimoji="1" lang="en-US" sz="3600" dirty="0" smtClean="0"/>
          </a:p>
          <a:p>
            <a:pPr marL="688848" indent="-533400">
              <a:defRPr/>
            </a:pPr>
            <a:r>
              <a:rPr lang="en-US" sz="3600" dirty="0" smtClean="0"/>
              <a:t>   r</a:t>
            </a:r>
            <a:r>
              <a:rPr lang="en-US" sz="3600" baseline="-25000" dirty="0" smtClean="0"/>
              <a:t>2</a:t>
            </a:r>
            <a:r>
              <a:rPr kumimoji="1" lang="en-US" sz="3600" dirty="0" smtClean="0"/>
              <a:t> </a:t>
            </a:r>
            <a:r>
              <a:rPr kumimoji="1" lang="en-US" sz="3600" dirty="0"/>
              <a:t>=( a + b) then </a:t>
            </a:r>
            <a:endParaRPr lang="en-US" sz="3600" dirty="0"/>
          </a:p>
          <a:p>
            <a:pPr marL="990600" lvl="1" indent="-533400">
              <a:buFont typeface="Wingdings" pitchFamily="2" charset="2"/>
              <a:buAutoNum type="arabicPeriod"/>
              <a:defRPr/>
            </a:pP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kumimoji="1" lang="en-US" sz="3200" dirty="0"/>
              <a:t> + </a:t>
            </a:r>
            <a:r>
              <a:rPr lang="en-US" sz="3200" dirty="0"/>
              <a:t>r</a:t>
            </a:r>
            <a:r>
              <a:rPr lang="en-US" sz="3200" baseline="-25000" dirty="0"/>
              <a:t>2</a:t>
            </a:r>
            <a:r>
              <a:rPr kumimoji="1" lang="en-US" sz="3200" dirty="0"/>
              <a:t> =(</a:t>
            </a:r>
            <a:r>
              <a:rPr kumimoji="1" lang="en-US" sz="3200" dirty="0" err="1"/>
              <a:t>aa</a:t>
            </a:r>
            <a:r>
              <a:rPr kumimoji="1" lang="en-US" sz="3200" dirty="0"/>
              <a:t> + bb) + (a + b) </a:t>
            </a:r>
          </a:p>
          <a:p>
            <a:pPr marL="990600" lvl="1" indent="-533400">
              <a:buFont typeface="Wingdings" pitchFamily="2" charset="2"/>
              <a:buAutoNum type="arabicPeriod"/>
              <a:defRPr/>
            </a:pP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kumimoji="1" lang="en-US" sz="3200" dirty="0"/>
              <a:t> </a:t>
            </a:r>
            <a:r>
              <a:rPr lang="en-US" sz="3200" dirty="0"/>
              <a:t>r</a:t>
            </a:r>
            <a:r>
              <a:rPr lang="en-US" sz="3200" baseline="-25000" dirty="0"/>
              <a:t>2</a:t>
            </a:r>
            <a:r>
              <a:rPr kumimoji="1" lang="en-US" sz="3200" dirty="0"/>
              <a:t> = (</a:t>
            </a:r>
            <a:r>
              <a:rPr kumimoji="1" lang="en-US" sz="3200" dirty="0" err="1"/>
              <a:t>aa</a:t>
            </a:r>
            <a:r>
              <a:rPr kumimoji="1" lang="en-US" sz="3200" dirty="0"/>
              <a:t> + bb)  (a + b)	                          	= (</a:t>
            </a:r>
            <a:r>
              <a:rPr kumimoji="1" lang="en-US" sz="3200" dirty="0" err="1"/>
              <a:t>aaa</a:t>
            </a:r>
            <a:r>
              <a:rPr kumimoji="1" lang="en-US" sz="3200" dirty="0"/>
              <a:t> + </a:t>
            </a:r>
            <a:r>
              <a:rPr kumimoji="1" lang="en-US" sz="3200" dirty="0" err="1"/>
              <a:t>aab</a:t>
            </a:r>
            <a:r>
              <a:rPr kumimoji="1" lang="en-US" sz="3200" dirty="0"/>
              <a:t> + </a:t>
            </a:r>
            <a:r>
              <a:rPr kumimoji="1" lang="en-US" sz="3200" dirty="0" err="1"/>
              <a:t>bba</a:t>
            </a:r>
            <a:r>
              <a:rPr kumimoji="1" lang="en-US" sz="3200" dirty="0"/>
              <a:t> + </a:t>
            </a:r>
            <a:r>
              <a:rPr kumimoji="1" lang="en-US" sz="3200" dirty="0" err="1"/>
              <a:t>bbb</a:t>
            </a:r>
            <a:r>
              <a:rPr kumimoji="1" lang="en-US" sz="3200" dirty="0"/>
              <a:t>) </a:t>
            </a:r>
          </a:p>
          <a:p>
            <a:pPr marL="990600" lvl="1" indent="-533400">
              <a:buFont typeface="Wingdings" pitchFamily="2" charset="2"/>
              <a:buAutoNum type="arabicPeriod"/>
              <a:defRPr/>
            </a:pPr>
            <a:r>
              <a:rPr kumimoji="1" lang="en-US" sz="3200" dirty="0"/>
              <a:t>(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kumimoji="1" lang="en-US" sz="3200" dirty="0"/>
              <a:t>)*  =(</a:t>
            </a:r>
            <a:r>
              <a:rPr kumimoji="1" lang="en-US" sz="3200" dirty="0" err="1"/>
              <a:t>aa</a:t>
            </a:r>
            <a:r>
              <a:rPr kumimoji="1" lang="en-US" sz="3200" dirty="0"/>
              <a:t> + bb)*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/>
              <a:t>Arithmetic Expression (AE)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Alphabet of valid arithmetic expression</a:t>
            </a:r>
          </a:p>
          <a:p>
            <a:pPr>
              <a:lnSpc>
                <a:spcPct val="90000"/>
              </a:lnSpc>
              <a:defRPr/>
            </a:pPr>
            <a:r>
              <a:rPr lang="el-GR" dirty="0" smtClean="0">
                <a:cs typeface="Arial" charset="0"/>
              </a:rPr>
              <a:t>Σ</a:t>
            </a:r>
            <a:r>
              <a:rPr lang="en-US" dirty="0" smtClean="0"/>
              <a:t> </a:t>
            </a:r>
            <a:r>
              <a:rPr lang="en-US" dirty="0"/>
              <a:t>= {0, 1, 2, 3, 4, 5, 6, 7, 8, 9, +, -, *, /, (, </a:t>
            </a:r>
            <a:r>
              <a:rPr lang="en-US" dirty="0" smtClean="0"/>
              <a:t>)}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sz="3200" dirty="0"/>
              <a:t>(3 + 5) + 6)       2(/8 + 9)        (3 + (4-)8</a:t>
            </a:r>
            <a:r>
              <a:rPr lang="en-US" sz="3200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sz="3200" dirty="0"/>
          </a:p>
          <a:p>
            <a:pPr>
              <a:lnSpc>
                <a:spcPct val="90000"/>
              </a:lnSpc>
              <a:defRPr/>
            </a:pPr>
            <a:r>
              <a:rPr lang="en-US" sz="3200" dirty="0"/>
              <a:t>The first contains unbalanced parentheses; the second contains the forbidden substring /; the third contains the forbidden substring </a:t>
            </a:r>
            <a:r>
              <a:rPr lang="en-US" sz="3200" dirty="0" smtClean="0"/>
              <a:t>-).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/>
              <a:t>Are there more rules</a:t>
            </a:r>
            <a:r>
              <a:rPr lang="en-US" sz="3200" dirty="0" smtClean="0"/>
              <a:t>?</a:t>
            </a:r>
          </a:p>
          <a:p>
            <a:pPr>
              <a:lnSpc>
                <a:spcPct val="90000"/>
              </a:lnSpc>
              <a:defRPr/>
            </a:pPr>
            <a:endParaRPr lang="en-US" sz="3200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4513</Words>
  <Application>Microsoft Office PowerPoint</Application>
  <PresentationFormat>On-screen Show (4:3)</PresentationFormat>
  <Paragraphs>567</Paragraphs>
  <Slides>80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Cambria Math</vt:lpstr>
      <vt:lpstr>Lucida Sans Unicode</vt:lpstr>
      <vt:lpstr>Wingdings</vt:lpstr>
      <vt:lpstr>Wingdings 2</vt:lpstr>
      <vt:lpstr>Office Theme</vt:lpstr>
      <vt:lpstr>Theory of Automata</vt:lpstr>
      <vt:lpstr>Operation on Languages</vt:lpstr>
      <vt:lpstr>Operation on Languages</vt:lpstr>
      <vt:lpstr>Operation on Languages</vt:lpstr>
      <vt:lpstr>Operation on Languages</vt:lpstr>
      <vt:lpstr>Arithmetic Expression (AE)</vt:lpstr>
      <vt:lpstr>Arithmetic Expression (AE)</vt:lpstr>
      <vt:lpstr>Arithmetic Expression (AE)</vt:lpstr>
      <vt:lpstr>Arithmetic Expression (AE)</vt:lpstr>
      <vt:lpstr>Recursive Definition of AE</vt:lpstr>
      <vt:lpstr>Recursive Definition of AE</vt:lpstr>
      <vt:lpstr>Recursive Definition of AE</vt:lpstr>
      <vt:lpstr>Recursive Definition of AE</vt:lpstr>
      <vt:lpstr>Recursive Definition of AE</vt:lpstr>
      <vt:lpstr>Recursive Definition of AE</vt:lpstr>
      <vt:lpstr>Recursive Definition of AE</vt:lpstr>
      <vt:lpstr>Recursive Definition of AE</vt:lpstr>
      <vt:lpstr>Recursive Definition of AE</vt:lpstr>
      <vt:lpstr>Recursive Definition of AE</vt:lpstr>
      <vt:lpstr>PowerPoint Presentation</vt:lpstr>
      <vt:lpstr> Recursive definition of  Regular Expression(RE)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Regular Expression (RE)</vt:lpstr>
      <vt:lpstr>Algorithms for EVEN-EVEN</vt:lpstr>
      <vt:lpstr>Algorithms for EVEN-EVEN</vt:lpstr>
      <vt:lpstr>Regular Expression (RE)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papers published so far..   Presented to: Dr Jamil Ahmed presented by: Abdul Basit       PhD Scholar   IQRA University Islamabad Campus (IUIC) Islamabad</dc:title>
  <dc:creator>Xone</dc:creator>
  <cp:lastModifiedBy>Shah</cp:lastModifiedBy>
  <cp:revision>205</cp:revision>
  <dcterms:created xsi:type="dcterms:W3CDTF">2010-09-29T14:13:34Z</dcterms:created>
  <dcterms:modified xsi:type="dcterms:W3CDTF">2014-08-27T14:43:19Z</dcterms:modified>
</cp:coreProperties>
</file>