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9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_rels/notesSlide75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9.xml.rels" ContentType="application/vnd.openxmlformats-package.relationships+xml"/>
  <Override PartName="/ppt/notesSlides/notesSlide80.xml" ContentType="application/vnd.openxmlformats-officedocument.presentationml.notes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D076D4-0848-4BB5-BAD3-98116FAF7A4E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1869D4-4C22-4CD1-8C21-D79C26E407B0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94B68D-3093-4EF6-991E-EE8AD14B1738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02E23E-8C38-4EAE-B536-E29C04DBA7A0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 not have double a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(b+ab)*(a+lemda)</a:t>
            </a:r>
            <a:endParaRPr/>
          </a:p>
          <a:p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0410EA-78CC-418D-B946-4BE63591CD36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7D0A4D-43D2-47F5-951D-893A3B3E185B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3CB194-A99D-4DFC-922B-D5CF20EBE302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1371600"/>
            <a:ext cx="9143640" cy="2209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Theory of Automata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0" y="3228480"/>
            <a:ext cx="91436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720" algn="ctr"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Shakir Ullah Shah</a:t>
            </a:r>
            <a:endParaRPr/>
          </a:p>
          <a:p>
            <a:pPr marL="36720" algn="ctr">
              <a:lnSpc>
                <a:spcPct val="100000"/>
              </a:lnSpc>
            </a:pPr>
            <a:endParaRPr/>
          </a:p>
          <a:p>
            <a:pPr marL="36720"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3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1: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number (positive, negative, or zero) is in AE.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1: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number (positive, negative, or zero) is in AE.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2: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x is in AE, then so are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(x)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(ii) -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(provided that x does not already start with a minus sign)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1: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number (positive, negative, or zero) is in AE.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2: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x is in AE, then so are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(x)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(ii) -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(provided that x does not already start with a minus sign)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3: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x and y are in AE, then so are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+ y (if the first symbol in y is not + or -)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(ii)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- y (if the first symbol in y is not + or -)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(iii)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* y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(iv)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/ y</a:t>
            </a:r>
            <a:endParaRPr/>
          </a:p>
          <a:p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** y (our notation for exponentiation)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(2 + 4) OK?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(2 + 4) OK?    Yes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(2 + 4) OK?    Yes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(9 - 3) OK?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(2 + 4) OK?    Yes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(9 - 3) OK?    Yes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769572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(2 + 4) OK?    Yes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(9 - 3) OK?    Yes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7 * (9 - 3)/4 OK? 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AE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61976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 + 4) * (7 * (9 - 3)/4)/4 * (2 + 8) – 1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not really scan over the string, looking for forbidden  substrings or count the parentheses.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actually imagine the expression in our mind broken down into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(2 + 4) OK?    Yes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(9 - 3) OK?    Yes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7 * (9 - 3)/4 OK? Yes, and so on.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 on Languages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Union, intersection and difference ---same as on sets,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={a,b}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{a,ba,ab} ∩ {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Ʌ, a, aa, aaa,…}=?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3228480"/>
            <a:ext cx="91436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685800" y="2130480"/>
            <a:ext cx="7772040" cy="22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Languages by Another New Method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definition of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Expression(RE)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746712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 Every letter of Σ including Λ is a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expression.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 If R1 and R2 are regular expressions then </a:t>
            </a:r>
            <a:endParaRPr/>
          </a:p>
          <a:p>
            <a:pPr lvl="1" marL="962280" indent="-514080">
              <a:lnSpc>
                <a:spcPct val="100000"/>
              </a:lnSpc>
              <a:buFont typeface="Calibri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(R1) </a:t>
            </a:r>
            <a:endParaRPr/>
          </a:p>
          <a:p>
            <a:pPr lvl="1" marL="962280" indent="-514080">
              <a:lnSpc>
                <a:spcPct val="100000"/>
              </a:lnSpc>
              <a:buFont typeface="Calibri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R1 R2</a:t>
            </a:r>
            <a:endParaRPr/>
          </a:p>
          <a:p>
            <a:pPr lvl="1" marL="962280" indent="-514080">
              <a:lnSpc>
                <a:spcPct val="100000"/>
              </a:lnSpc>
              <a:buFont typeface="Calibri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R1 + R2 and </a:t>
            </a:r>
            <a:endParaRPr/>
          </a:p>
          <a:p>
            <a:pPr lvl="1" marL="962280" indent="-514080">
              <a:lnSpc>
                <a:spcPct val="100000"/>
              </a:lnSpc>
              <a:buFont typeface="Calibri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R1* </a:t>
            </a:r>
            <a:endParaRPr/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also regular expressions.   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3: Nothing else is a regular expression.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={b,bb,bbb,bbbb,...}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={b,bb,bbb,bbbb,...}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= {a, ab, abb, abbb, abbbb, …}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={b,bb,bbb,bbbb,...}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= {a, ab, abb, abbb, abbbb, …}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= language (ab*)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a*={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={a,aa,aaa,aaaa,...}=a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,a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={b,bb,bbb,bbbb,...}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= {a, ab, abb, abbb, abbbb, …}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= language (ab*)</a:t>
            </a:r>
            <a:endParaRPr/>
          </a:p>
          <a:p>
            <a:pPr marL="343080" indent="-342720" algn="just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 is the language in which the words are the concatenation of an initial a with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or no b’s.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 on Languages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Union, intersection and difference ---same as on sets,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={a,b}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{a,ba,ab} ∩ {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Ʌ, a, aa, aaa,…}={a}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apply the Kleene star to the whole string ab if we want: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(ab)* =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Ʌ  or ab or abab or ababab…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Observe that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(ab)* ? a*b*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apply the Kleene star to the whole string ab if we want: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(ab)* =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Ʌ  or ab or abab or ababab…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Observe that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(ab)* ≠ a*b*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apply the Kleene star to the whole string ab if we want: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(ab)* =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Ʌ  or ab or abab or ababab…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Observe that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(ab)* ≠ a*b*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the language defined by the expression on the left contains the word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abab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whereas the language defined by the expression on the right does not.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a*+ b*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r>
              <a:rPr lang="en-US" sz="3200" spc="-1" strike="noStrike">
                <a:solidFill>
                  <a:srgbClr val="e6b9b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a*+ b*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≠</a:t>
            </a:r>
            <a:r>
              <a:rPr lang="en-US" sz="3200" spc="-1" strike="noStrike">
                <a:solidFill>
                  <a:srgbClr val="e6b9b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a*+ b*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≠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a*+b* does not generate any string of concatenation of a and b, while (a+b)* generates such strings.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 + b*)*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 + b)*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a*+ b*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≠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a*+b* does not generate any string of concatenation of a and b, while (a+b)* generates such strings.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 + b*)* </a:t>
            </a:r>
            <a:r>
              <a:rPr lang="en-US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n-US" sz="3200" spc="-1" strike="noStrike">
                <a:solidFill>
                  <a:srgbClr val="e6b9b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 + b)*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internal * adds nothing to the language.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introduce another use of the plus sign. Let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Σ={a,b}. By the expression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+ b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means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introduce another use of the plus sign. Let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Σ={a,b}. By the expression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+ b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either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introduce another use of the plus sign. Let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Σ={a,b}. By the expression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+ b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either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Care should be taken so as not to confuse this notation with the notation + (as an exponent).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 on Languages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Union, intersection and difference ---same as on sets,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={a,b}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{a,ba,ab} ∩ {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Ʌ, a, aa, aaa,…}={a}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Complement: Let L={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Ʌ, a,aa,aaa,..}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{ab,bc}=ab+bc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{ab,bc}=ab+bc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{abb,bcb}=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{ab,bc}=ab+bc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{abb,bcb}=(ab+bc).b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{a,b}*=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{ab,bc}=ab+bc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{abb,bcb}=(ab+bc).b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{a,b}*=(a+b)*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{ac,c}=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{ab,bc}=ab+bc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{abb,bcb}=(ab+bc).b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{a,b}*=(a+b)*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{ac,c}=(a+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Ʌ).c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{Ʌ,a,b,ab}=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sign: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{ab,bc}=ab+bc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{abb,bcb}=(ab+bc).b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{a,b}*=(a+b)*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{ac,c}=(a+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Ʌ).c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{Ʌ,a,b,ab}=(a+ Ʌ)(b+Ʌ)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 on Languages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36200"/>
            <a:ext cx="8229240" cy="452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 (a+b) (a+b):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 (a+b) 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4 length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 (a+b) 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4 length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(a+b)*:</a:t>
            </a: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 (a+b) 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4 length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(a+b)*: all strings including null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457200" y="1600200"/>
            <a:ext cx="746712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 (a+b) 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4 length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(a+b)*: all strings including null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</a:t>
            </a:r>
            <a:r>
              <a:rPr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457200" y="1600200"/>
            <a:ext cx="746712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Σ = {a, b}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2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3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 (a+b) (a+b) (a+b):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of 4 length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(a+b)*: all strings including null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</a:t>
            </a:r>
            <a:r>
              <a:rPr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all strings without null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</a:t>
            </a:r>
            <a:endParaRPr/>
          </a:p>
        </p:txBody>
      </p:sp>
      <p:sp>
        <p:nvSpPr>
          <p:cNvPr id="30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Arithmetic Expression (AE)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0769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Alphabet of valid arithmetic expression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= {0, 1, 2, 3, 4, 5, 6, 7, 8, 9, +, -, *, /, (, )}</a:t>
            </a:r>
            <a:endParaRPr/>
          </a:p>
          <a:p>
            <a:pPr marL="36720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</a:t>
            </a:r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(a+b)*aa(a+b)*:</a:t>
            </a: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double a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double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(a+b)*a(a+b)*a(a+b)*:</a:t>
            </a:r>
            <a:endParaRPr/>
          </a:p>
        </p:txBody>
      </p:sp>
      <p:sp>
        <p:nvSpPr>
          <p:cNvPr id="34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double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two a’s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double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two a’s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b*ab*a(a + b)*: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a followed by anything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with b followed by anything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(a+b)*b: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with b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one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double 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(a+b)*a(a+b)*a(a+b)*: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at least two a’s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b*ab*a(a + b)*: having at least two a’s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Arithmetic Expression (AE)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0769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Alphabet of valid arithmetic expression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= {0, 1, 2, 3, 4, 5, 6, 7, 8, 9, +, -, *, /, (, )}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 + 5) + 6)       2(/8 + 9)        (3 + (4-)8)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((a+b)(a+b))*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((a+b)(a+b))*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L, of even length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((a+b)(a+b))*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L, of even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(a+b)((a+b)(a+b))*  or ((a+b)(a+b))*(a+b)</a:t>
            </a:r>
            <a:endParaRPr/>
          </a:p>
        </p:txBody>
      </p:sp>
      <p:sp>
        <p:nvSpPr>
          <p:cNvPr id="36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72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((a+b)(a+b))*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L, of even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(a+b)((a+b)(a+b))*  or ((a+b)(a+b))*(a+b)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L, of odd length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((a+b)(a+b))* 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L, of even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(a+b)((a+b)(a+b))*  or ((a+b)(a+b))*(a+b)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 L, of odd length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language may be expressed by more than one regular expressions,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given a regular expression there exist a unique language generated by that regular expression.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with double a and ending in double 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aa(a+b)*bb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and ending with same letter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a(a+b)*a + b(a+b)*b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and ending with different letter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a(a+b)*b+ b(a+b)*a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ending with aa or bb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(a+b)*(aa + bb)=(a+b)*aa + (a+b)*bb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84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6ea0b0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the regular expression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[aa + bb + (ab + ba)(aa + bb)*(ab + ba)]*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388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the regular expression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[aa + bb + (ab + ba)(aa + bb)*(ab + ba)]*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expression represents all the words that are made up of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syllables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three types: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aa 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bb</a:t>
            </a:r>
            <a:endParaRPr/>
          </a:p>
          <a:p>
            <a:pPr marL="343080" indent="-342720">
              <a:lnSpc>
                <a:spcPct val="9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(ab + ba)(aa + bb)*(ab + ba)</a:t>
            </a:r>
            <a:endParaRPr/>
          </a:p>
          <a:p>
            <a:pPr marL="343080" indent="-342720"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word of the language defined by E contains an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number of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’s and an even number of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’s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strings with an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number of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’s and an even number of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’s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belong to the language defined by E.</a:t>
            </a:r>
            <a:endParaRPr/>
          </a:p>
        </p:txBody>
      </p:sp>
      <p:sp>
        <p:nvSpPr>
          <p:cNvPr id="389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 for EVEN-EVEN</a:t>
            </a:r>
            <a:endParaRPr/>
          </a:p>
        </p:txBody>
      </p:sp>
      <p:sp>
        <p:nvSpPr>
          <p:cNvPr id="3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want to determine whether a long string of a’s and b’s has the property that the number of a’s is even and the number of b’s is even.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720" algn="just">
              <a:lnSpc>
                <a:spcPct val="80000"/>
              </a:lnSpc>
              <a:buClr>
                <a:srgbClr val="558ed5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1</a:t>
            </a:r>
            <a:r>
              <a:rPr lang="en-US" sz="3600" spc="-1" strike="noStrike">
                <a:solidFill>
                  <a:srgbClr val="e6b9b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3200" spc="-1" strike="noStrike">
                <a:solidFill>
                  <a:srgbClr val="e6b9b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two binary flags, the a-flag and the b-flag. Every time an a is read, the a-flag is reversed (0 to 1, or 1 to 0); and every time a b is read, the b-flag is reversed. We start both flags at 0 and check to be sure they are both 0 at the end.</a:t>
            </a:r>
            <a:endParaRPr/>
          </a:p>
          <a:p>
            <a:pPr algn="just">
              <a:lnSpc>
                <a:spcPct val="80000"/>
              </a:lnSpc>
            </a:pPr>
            <a:endParaRPr/>
          </a:p>
          <a:p>
            <a:pPr algn="just">
              <a:lnSpc>
                <a:spcPct val="80000"/>
              </a:lnSpc>
            </a:pPr>
            <a:endParaRPr/>
          </a:p>
          <a:p>
            <a:pPr marL="343080" indent="-342720" algn="just">
              <a:lnSpc>
                <a:spcPct val="80000"/>
              </a:lnSpc>
              <a:buClr>
                <a:srgbClr val="558ed5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2: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Keep only one binary flag, called the 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-flag. We read letter in two at a time. If they are the same, then we do not touch the 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-flag, since we have a factor of 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If, however, the two letters do not match, we reverse the 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-flag. If the flag starts at 0 and if it is also 0 at the end, then the input string contains an even number of a’s and an even number of b’s.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 for EVEN-EVEN</a:t>
            </a:r>
            <a:endParaRPr/>
          </a:p>
        </p:txBody>
      </p:sp>
      <p:sp>
        <p:nvSpPr>
          <p:cNvPr id="3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input string is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(aa)(ab)(bb)(ba)(ab)(bb)(bb)(bb)(ab)(ab)(bb)(ba)(aa) then, by Algorithm 2, the type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-flag is reversed 6 times and ends at 0.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give this language the name EVEN-EV EN. so, EVEN-EV EN ={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Ʌ, aa, bb, aaaa, aabb, abab, abba, baab, baba, bbaa, bbbb, aaaaaa, aaaabb, aaabab, …}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Arithmetic Expression (AE)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0769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Alphabet of valid arithmetic expression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= {0, 1, 2, 3, 4, 5, 6, 7, 8, 9, +, -, *, /, (, )}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 + 5) + 6)       2(/8 + 9)        (3 + (4-)8)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contains unbalanced parentheses; the second contains the forbidden substring /; the third contains the forbidden substring -).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Expression (RE)</a:t>
            </a:r>
            <a:endParaRPr/>
          </a:p>
        </p:txBody>
      </p:sp>
      <p:sp>
        <p:nvSpPr>
          <p:cNvPr id="400" name="TextShape 2"/>
          <p:cNvSpPr txBox="1"/>
          <p:nvPr/>
        </p:nvSpPr>
        <p:spPr>
          <a:xfrm>
            <a:off x="457200" y="1600200"/>
            <a:ext cx="7467120" cy="488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8680" indent="-533160">
              <a:lnSpc>
                <a:spcPct val="100000"/>
              </a:lnSpc>
              <a:buFont typeface="Arial"/>
              <a:buChar char="•"/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r</a:t>
            </a:r>
            <a:r>
              <a:rPr lang="en-US" sz="3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=(aa + bb) and </a:t>
            </a:r>
            <a:endParaRPr/>
          </a:p>
          <a:p>
            <a:pPr marL="688680" indent="-533160">
              <a:lnSpc>
                <a:spcPct val="100000"/>
              </a:lnSpc>
              <a:buFont typeface="Arial"/>
              <a:buChar char="•"/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36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=( a + b) then </a:t>
            </a:r>
            <a:endParaRPr/>
          </a:p>
          <a:p>
            <a:pPr lvl="1" marL="990720" indent="-533160">
              <a:lnSpc>
                <a:spcPct val="100000"/>
              </a:lnSpc>
              <a:buFont typeface="Wingdings" charset="2"/>
              <a:buAutoNum type="arabi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r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=(aa + bb) + (a + b) </a:t>
            </a:r>
            <a:endParaRPr/>
          </a:p>
          <a:p>
            <a:pPr lvl="1" marL="990720" indent="-533160">
              <a:lnSpc>
                <a:spcPct val="100000"/>
              </a:lnSpc>
              <a:buFont typeface="Wingdings" charset="2"/>
              <a:buAutoNum type="arabi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(aa + bb)  (a + b)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(aaa + aab + bba + bbb) </a:t>
            </a:r>
            <a:endParaRPr/>
          </a:p>
          <a:p>
            <a:pPr lvl="1" marL="990720" indent="-533160">
              <a:lnSpc>
                <a:spcPct val="100000"/>
              </a:lnSpc>
              <a:buFont typeface="Wingdings" charset="2"/>
              <a:buAutoNum type="arabi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</a:t>
            </a:r>
            <a:r>
              <a:rPr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)*  =(aa + bb)*</a:t>
            </a:r>
            <a:endParaRPr/>
          </a:p>
        </p:txBody>
      </p:sp>
      <p:sp>
        <p:nvSpPr>
          <p:cNvPr id="401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286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Arithmetic Expression (AE)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0769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Alphabet of valid arithmetic expression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= {0, 1, 2, 3, 4, 5, 6, 7, 8, 9, +, -, *, /, (, )}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 + 5) + 6)       2(/8 + 9)        (3 + (4-)8)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first contains unbalanced parentheses; the second contains the forbidden substring /; the third contains the forbidden substring -).</a:t>
            </a:r>
            <a:endParaRPr/>
          </a:p>
          <a:p>
            <a:pPr marL="343080" indent="-342720">
              <a:lnSpc>
                <a:spcPct val="9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there more rules?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9143640" cy="36900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0" y="6488640"/>
            <a:ext cx="9143640" cy="638280"/>
          </a:xfrm>
          <a:prstGeom prst="rect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 National University of Computer and Emerging Sciences, Peshawar Campus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Application>LibreOffice/5.0.2.2$Linux_X86_64 LibreOffice_project/00m0$Build-2</Application>
  <Paragraphs>540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2010-09-29T14:13:34Z</dcterms:created>
  <dc:creator>Xone</dc:creator>
  <dc:language>en-US</dc:language>
  <dcterms:modified xsi:type="dcterms:W3CDTF">2017-02-02T13:47:33Z</dcterms:modified>
  <cp:revision>207</cp:revision>
  <dc:title>Presentation on Research papers published so far..   Presented to: Dr Jamil Ahmed presented by: Abdul Basit       PhD Scholar   IQRA University Islamabad Campus (IUIC) Islamabad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80</vt:i4>
  </property>
</Properties>
</file>