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24"/>
  </p:notesMasterIdLst>
  <p:handoutMasterIdLst>
    <p:handoutMasterId r:id="rId25"/>
  </p:handoutMasterIdLst>
  <p:sldIdLst>
    <p:sldId id="257" r:id="rId2"/>
    <p:sldId id="488" r:id="rId3"/>
    <p:sldId id="489" r:id="rId4"/>
    <p:sldId id="490" r:id="rId5"/>
    <p:sldId id="491" r:id="rId6"/>
    <p:sldId id="492" r:id="rId7"/>
    <p:sldId id="493" r:id="rId8"/>
    <p:sldId id="494" r:id="rId9"/>
    <p:sldId id="495" r:id="rId10"/>
    <p:sldId id="496" r:id="rId11"/>
    <p:sldId id="497" r:id="rId12"/>
    <p:sldId id="498" r:id="rId13"/>
    <p:sldId id="499" r:id="rId14"/>
    <p:sldId id="500" r:id="rId15"/>
    <p:sldId id="501" r:id="rId16"/>
    <p:sldId id="502" r:id="rId17"/>
    <p:sldId id="503" r:id="rId18"/>
    <p:sldId id="504" r:id="rId19"/>
    <p:sldId id="505" r:id="rId20"/>
    <p:sldId id="506" r:id="rId21"/>
    <p:sldId id="507" r:id="rId22"/>
    <p:sldId id="50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09" autoAdjust="0"/>
  </p:normalViewPr>
  <p:slideViewPr>
    <p:cSldViewPr>
      <p:cViewPr varScale="1">
        <p:scale>
          <a:sx n="70" d="100"/>
          <a:sy n="70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48548-B952-488F-B6D9-CB06A8FBB7DC}" type="datetimeFigureOut">
              <a:rPr lang="en-US" smtClean="0"/>
              <a:pPr/>
              <a:t>11/1/2013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C4FCA-6B5D-4F9C-9CD1-A5A1B5F318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188894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CF581-9539-4EF3-8AC5-E93DD560929F}" type="datetimeFigureOut">
              <a:rPr lang="en-US" smtClean="0"/>
              <a:pPr/>
              <a:t>11/1/2013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67376-BE02-4C40-8BE1-F35C65EBFC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416927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67376-BE02-4C40-8BE1-F35C65EBFC8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aa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998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DA046-96F9-446D-9A7C-5D71F2017F4D}" type="datetime1">
              <a:rPr lang="en-US" smtClean="0"/>
              <a:pPr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493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1B90-E40B-445D-B8E8-9AFD69632A32}" type="datetime1">
              <a:rPr lang="en-US" smtClean="0"/>
              <a:pPr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60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0B52-04A4-4CAE-9B77-CD865B5342A7}" type="datetime1">
              <a:rPr lang="en-US" smtClean="0"/>
              <a:pPr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194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9A04-559F-44E2-B921-ED92B70B5CAC}" type="datetime1">
              <a:rPr lang="en-US" smtClean="0"/>
              <a:pPr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654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5741B-AC89-4ADF-B118-51BF405C0AFF}" type="datetime1">
              <a:rPr lang="en-US" smtClean="0"/>
              <a:pPr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909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68E5-5B3E-4E0E-9DC5-155E1E9E7F8C}" type="datetime1">
              <a:rPr lang="en-US" smtClean="0"/>
              <a:pPr/>
              <a:t>11/1/2013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6797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E0EC-BE15-4EC1-BF0C-6C72B76B3691}" type="datetime1">
              <a:rPr lang="en-US" smtClean="0"/>
              <a:pPr/>
              <a:t>11/1/2013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977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6F07-F89B-492F-BF8F-22D3B28375E7}" type="datetime1">
              <a:rPr lang="en-US" smtClean="0"/>
              <a:pPr/>
              <a:t>11/1/2013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147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4381-B0BC-47FC-9348-359B053973CA}" type="datetime1">
              <a:rPr lang="en-US" smtClean="0"/>
              <a:pPr/>
              <a:t>11/1/2013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41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ED9A-C48F-4E72-AC5E-4167FDE19C04}" type="datetime1">
              <a:rPr lang="en-US" smtClean="0"/>
              <a:pPr/>
              <a:t>11/1/2013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549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634D-A13B-4897-9204-24050D86E802}" type="datetime1">
              <a:rPr lang="en-US" smtClean="0"/>
              <a:pPr/>
              <a:t>11/1/2013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281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6E583-0B95-4BC1-BB92-DF1E342BB617}" type="datetime1">
              <a:rPr lang="en-US" smtClean="0"/>
              <a:pPr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5480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71600"/>
            <a:ext cx="9144000" cy="2209800"/>
          </a:xfrm>
        </p:spPr>
        <p:txBody>
          <a:bodyPr/>
          <a:lstStyle/>
          <a:p>
            <a:r>
              <a:rPr lang="en-US" sz="4800" dirty="0" smtClean="0"/>
              <a:t>Finite Automata with Output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0" y="3228536"/>
            <a:ext cx="9144000" cy="175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ctr">
              <a:buNone/>
              <a:defRPr/>
            </a:pPr>
            <a:r>
              <a:rPr lang="en-US" dirty="0" smtClean="0"/>
              <a:t>Shakir </a:t>
            </a:r>
            <a:r>
              <a:rPr lang="en-US" dirty="0" err="1" smtClean="0"/>
              <a:t>Ullah</a:t>
            </a:r>
            <a:r>
              <a:rPr lang="en-US" dirty="0" smtClean="0"/>
              <a:t> Shah</a:t>
            </a:r>
          </a:p>
          <a:p>
            <a:pPr marL="36576" indent="0" algn="ctr"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34925A-A117-475F-A97E-61D9975D993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838200"/>
            <a:ext cx="8229600" cy="609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/>
              <a:t>Example</a:t>
            </a:r>
            <a:endParaRPr lang="en-US" sz="32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4267200"/>
            <a:ext cx="8229600" cy="2286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smtClean="0"/>
              <a:t>We indicate the start state by an outside arrow since there is no room for the usual - sign.</a:t>
            </a:r>
          </a:p>
          <a:p>
            <a:pPr>
              <a:lnSpc>
                <a:spcPct val="90000"/>
              </a:lnSpc>
            </a:pPr>
            <a:endParaRPr lang="en-US" sz="2000" smtClean="0"/>
          </a:p>
          <a:p>
            <a:pPr>
              <a:lnSpc>
                <a:spcPct val="90000"/>
              </a:lnSpc>
            </a:pPr>
            <a:r>
              <a:rPr lang="en-US" sz="2000" smtClean="0"/>
              <a:t>Given the input string </a:t>
            </a:r>
            <a:r>
              <a:rPr lang="en-US" sz="2000" i="1" smtClean="0"/>
              <a:t>abab</a:t>
            </a:r>
            <a:r>
              <a:rPr lang="en-US" sz="2000" smtClean="0"/>
              <a:t>, the output sequence is 10010.</a:t>
            </a:r>
          </a:p>
          <a:p>
            <a:pPr>
              <a:lnSpc>
                <a:spcPct val="90000"/>
              </a:lnSpc>
            </a:pPr>
            <a:endParaRPr lang="en-US" sz="2000" smtClean="0"/>
          </a:p>
          <a:p>
            <a:pPr>
              <a:lnSpc>
                <a:spcPct val="90000"/>
              </a:lnSpc>
            </a:pPr>
            <a:r>
              <a:rPr lang="en-US" sz="2000" smtClean="0"/>
              <a:t>Note that the length of the output string is one longer than the length of the input string.</a:t>
            </a:r>
            <a:endParaRPr lang="en-US" sz="200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71600"/>
            <a:ext cx="40386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60653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076105563"/>
              </p:ext>
            </p:extLst>
          </p:nvPr>
        </p:nvGraphicFramePr>
        <p:xfrm>
          <a:off x="551180" y="3352800"/>
          <a:ext cx="767842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7580"/>
                <a:gridCol w="746760"/>
                <a:gridCol w="746760"/>
                <a:gridCol w="746760"/>
                <a:gridCol w="746760"/>
                <a:gridCol w="746760"/>
                <a:gridCol w="746760"/>
                <a:gridCol w="746760"/>
                <a:gridCol w="746760"/>
                <a:gridCol w="746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Input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C000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C000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C000"/>
                          </a:solidFill>
                        </a:rPr>
                        <a:t>b 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C000"/>
                          </a:solidFill>
                        </a:rPr>
                        <a:t>a 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C000"/>
                          </a:solidFill>
                        </a:rPr>
                        <a:t>b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C000"/>
                          </a:solidFill>
                        </a:rPr>
                        <a:t>b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C000"/>
                          </a:solidFill>
                        </a:rPr>
                        <a:t>b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C000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State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US" sz="180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US" sz="180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US" sz="180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US" sz="180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US" sz="180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US" sz="180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US" sz="180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US" sz="180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US" sz="180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output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34925A-A117-475F-A97E-61D9975D993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4572000"/>
            <a:ext cx="80772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/>
              <a:t>It may be noted that the length of output string is 1 more than that of input string as the initial state prints out the extra character 1, before the input string is read. 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98208"/>
            <a:ext cx="40386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97202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sz="320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34925A-A117-475F-A97E-61D9975D993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1219200"/>
            <a:ext cx="8534400" cy="487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Suppose we are interested in knowing exactly how many times the substring </a:t>
            </a:r>
            <a:r>
              <a:rPr lang="en-US" i="1" dirty="0" err="1" smtClean="0"/>
              <a:t>aab</a:t>
            </a:r>
            <a:r>
              <a:rPr lang="en-US" dirty="0" smtClean="0"/>
              <a:t> occurs in a long input string. The following Moore machine will count this for us: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163421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sz="320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34925A-A117-475F-A97E-61D9975D993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1219200"/>
            <a:ext cx="8534400" cy="48768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Every state of this machine prints out a 0, except for q3, which prints a 1.</a:t>
            </a:r>
          </a:p>
          <a:p>
            <a:pPr>
              <a:lnSpc>
                <a:spcPct val="80000"/>
              </a:lnSpc>
            </a:pPr>
            <a:r>
              <a:rPr lang="en-US" sz="3200" dirty="0"/>
              <a:t>To get to q</a:t>
            </a:r>
            <a:r>
              <a:rPr lang="en-US" sz="3200" baseline="-25000" dirty="0"/>
              <a:t>3</a:t>
            </a:r>
            <a:r>
              <a:rPr lang="en-US" sz="3200" dirty="0"/>
              <a:t>, we must have come from q</a:t>
            </a:r>
            <a:r>
              <a:rPr lang="en-US" sz="2800" baseline="-25000" dirty="0"/>
              <a:t>2</a:t>
            </a:r>
            <a:r>
              <a:rPr lang="en-US" sz="3200" dirty="0"/>
              <a:t> and have just read a b. To get to q</a:t>
            </a:r>
            <a:r>
              <a:rPr lang="en-US" sz="3200" baseline="-25000" dirty="0"/>
              <a:t>2</a:t>
            </a:r>
            <a:r>
              <a:rPr lang="en-US" sz="3200" dirty="0"/>
              <a:t>, we must have read at least two a’s in a row.</a:t>
            </a:r>
          </a:p>
          <a:p>
            <a:pPr>
              <a:lnSpc>
                <a:spcPct val="80000"/>
              </a:lnSpc>
            </a:pPr>
            <a:endParaRPr lang="en-US" sz="3200" dirty="0"/>
          </a:p>
          <a:p>
            <a:pPr>
              <a:lnSpc>
                <a:spcPct val="80000"/>
              </a:lnSpc>
            </a:pPr>
            <a:r>
              <a:rPr lang="en-US" sz="3200" dirty="0"/>
              <a:t>After finding the </a:t>
            </a:r>
            <a:r>
              <a:rPr lang="en-US" sz="3200" dirty="0" err="1"/>
              <a:t>subtring</a:t>
            </a:r>
            <a:r>
              <a:rPr lang="en-US" sz="3200" dirty="0"/>
              <a:t> </a:t>
            </a:r>
            <a:r>
              <a:rPr lang="en-US" sz="3200" i="1" dirty="0" err="1"/>
              <a:t>aab</a:t>
            </a:r>
            <a:r>
              <a:rPr lang="en-US" sz="3200" dirty="0"/>
              <a:t> and tallying a 1 for it, the machine looks for the next </a:t>
            </a:r>
            <a:r>
              <a:rPr lang="en-US" sz="3200" i="1" dirty="0" err="1"/>
              <a:t>aab</a:t>
            </a:r>
            <a:r>
              <a:rPr lang="en-US" sz="3200" dirty="0"/>
              <a:t>. Hence, the number of 1’s in the output string is exactly the number of substrings </a:t>
            </a:r>
            <a:r>
              <a:rPr lang="en-US" sz="3200" i="1" dirty="0" err="1"/>
              <a:t>aab</a:t>
            </a:r>
            <a:r>
              <a:rPr lang="en-US" sz="3200" dirty="0"/>
              <a:t> in the input string</a:t>
            </a:r>
            <a:r>
              <a:rPr lang="en-US" sz="32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3200" dirty="0" smtClean="0"/>
              <a:t>It accepts all words </a:t>
            </a:r>
            <a:r>
              <a:rPr lang="en-US" sz="3200" dirty="0"/>
              <a:t>that end with </a:t>
            </a:r>
            <a:r>
              <a:rPr lang="en-US" sz="3200" dirty="0" err="1"/>
              <a:t>aab</a:t>
            </a:r>
            <a:r>
              <a:rPr lang="en-US" sz="3200" dirty="0"/>
              <a:t>.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75" y="2072225"/>
            <a:ext cx="4911725" cy="1585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7118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763000" cy="609600"/>
          </a:xfrm>
        </p:spPr>
        <p:txBody>
          <a:bodyPr/>
          <a:lstStyle/>
          <a:p>
            <a:r>
              <a:rPr lang="en-US" sz="3200"/>
              <a:t>Melay machine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34925A-A117-475F-A97E-61D9975D993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219200"/>
            <a:ext cx="8915400" cy="4876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1900" dirty="0" smtClean="0"/>
              <a:t>A </a:t>
            </a:r>
            <a:r>
              <a:rPr lang="en-US" sz="1900" b="1" dirty="0" smtClean="0"/>
              <a:t>Mealy machine </a:t>
            </a:r>
            <a:r>
              <a:rPr lang="en-US" sz="1900" dirty="0" smtClean="0"/>
              <a:t>is a collection of four things: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900" b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900" b="1" dirty="0" smtClean="0"/>
              <a:t>1. </a:t>
            </a:r>
            <a:r>
              <a:rPr lang="en-US" sz="1900" dirty="0" smtClean="0"/>
              <a:t>A finite set of states q</a:t>
            </a:r>
            <a:r>
              <a:rPr lang="en-US" sz="1900" baseline="-25000" dirty="0" smtClean="0"/>
              <a:t>0</a:t>
            </a:r>
            <a:r>
              <a:rPr lang="en-US" sz="1900" dirty="0" smtClean="0"/>
              <a:t>, q</a:t>
            </a:r>
            <a:r>
              <a:rPr lang="en-US" sz="1900" baseline="-25000" dirty="0" smtClean="0"/>
              <a:t>1</a:t>
            </a:r>
            <a:r>
              <a:rPr lang="en-US" sz="1900" dirty="0" smtClean="0"/>
              <a:t>, q</a:t>
            </a:r>
            <a:r>
              <a:rPr lang="en-US" sz="1900" baseline="-25000" dirty="0" smtClean="0"/>
              <a:t>2</a:t>
            </a:r>
            <a:r>
              <a:rPr lang="en-US" sz="1900" dirty="0" smtClean="0"/>
              <a:t>, ..., where q</a:t>
            </a:r>
            <a:r>
              <a:rPr lang="en-US" sz="1900" baseline="-25000" dirty="0" smtClean="0"/>
              <a:t>0</a:t>
            </a:r>
            <a:r>
              <a:rPr lang="en-US" sz="1900" dirty="0" smtClean="0"/>
              <a:t> is designated as the start state.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900" b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900" b="1" dirty="0" smtClean="0"/>
              <a:t>2. </a:t>
            </a:r>
            <a:r>
              <a:rPr lang="en-US" sz="1900" dirty="0" smtClean="0"/>
              <a:t>An alphabet of letters for forming the input string </a:t>
            </a:r>
            <a:r>
              <a:rPr lang="en-US" sz="1900" dirty="0" smtClean="0">
                <a:cs typeface="Arial" pitchFamily="34" charset="0"/>
              </a:rPr>
              <a:t>∑</a:t>
            </a:r>
            <a:r>
              <a:rPr lang="en-US" sz="1900" dirty="0" smtClean="0"/>
              <a:t> = {a, b, …}.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900" b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900" b="1" dirty="0" smtClean="0"/>
              <a:t>3. </a:t>
            </a:r>
            <a:r>
              <a:rPr lang="en-US" sz="1900" dirty="0" smtClean="0"/>
              <a:t>An alphabet of possible output characters </a:t>
            </a:r>
            <a:r>
              <a:rPr lang="el-GR" sz="1900" dirty="0" smtClean="0">
                <a:cs typeface="Arial" pitchFamily="34" charset="0"/>
              </a:rPr>
              <a:t>Γ</a:t>
            </a:r>
            <a:r>
              <a:rPr lang="en-US" sz="1900" dirty="0" smtClean="0"/>
              <a:t> = {0, 1, …}.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900" b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900" b="1" dirty="0" smtClean="0"/>
              <a:t>4. </a:t>
            </a:r>
            <a:r>
              <a:rPr lang="en-US" sz="1900" dirty="0" smtClean="0"/>
              <a:t>A pictorial representation with states represented by small circles and directed edges indicating transition between states.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900" dirty="0" smtClean="0"/>
          </a:p>
          <a:p>
            <a:pPr lvl="1">
              <a:lnSpc>
                <a:spcPct val="80000"/>
              </a:lnSpc>
            </a:pPr>
            <a:r>
              <a:rPr lang="en-US" sz="1900" dirty="0" smtClean="0"/>
              <a:t>Each edge is labeled with a compound symbol of the form </a:t>
            </a:r>
            <a:r>
              <a:rPr lang="en-US" sz="1900" b="1" i="1" dirty="0" smtClean="0">
                <a:solidFill>
                  <a:srgbClr val="FF3300"/>
                </a:solidFill>
              </a:rPr>
              <a:t>i/o</a:t>
            </a:r>
            <a:r>
              <a:rPr lang="en-US" sz="1900" dirty="0" smtClean="0"/>
              <a:t> where </a:t>
            </a:r>
            <a:r>
              <a:rPr lang="en-US" sz="1900" i="1" dirty="0" smtClean="0"/>
              <a:t>i</a:t>
            </a:r>
            <a:r>
              <a:rPr lang="en-US" sz="1900" dirty="0" smtClean="0"/>
              <a:t> is  an input letter and </a:t>
            </a:r>
            <a:r>
              <a:rPr lang="en-US" sz="1900" i="1" dirty="0" smtClean="0"/>
              <a:t>o</a:t>
            </a:r>
            <a:r>
              <a:rPr lang="en-US" sz="1900" dirty="0" smtClean="0"/>
              <a:t> is an output character.</a:t>
            </a:r>
          </a:p>
          <a:p>
            <a:pPr lvl="1">
              <a:lnSpc>
                <a:spcPct val="80000"/>
              </a:lnSpc>
            </a:pPr>
            <a:endParaRPr lang="en-US" sz="1900" dirty="0" smtClean="0"/>
          </a:p>
          <a:p>
            <a:pPr lvl="1">
              <a:lnSpc>
                <a:spcPct val="80000"/>
              </a:lnSpc>
            </a:pPr>
            <a:r>
              <a:rPr lang="en-US" sz="1900" dirty="0" smtClean="0"/>
              <a:t>Every state must have exactly one outgoing edge for each possible input letter.</a:t>
            </a:r>
          </a:p>
          <a:p>
            <a:pPr lvl="1">
              <a:lnSpc>
                <a:spcPct val="80000"/>
              </a:lnSpc>
            </a:pPr>
            <a:endParaRPr lang="en-US" sz="1900" dirty="0" smtClean="0"/>
          </a:p>
          <a:p>
            <a:pPr lvl="1">
              <a:lnSpc>
                <a:spcPct val="80000"/>
              </a:lnSpc>
            </a:pPr>
            <a:r>
              <a:rPr lang="en-US" sz="1900" dirty="0" smtClean="0"/>
              <a:t>The edge we travel is determined by the input letter </a:t>
            </a:r>
            <a:r>
              <a:rPr lang="en-US" sz="1900" i="1" dirty="0" smtClean="0"/>
              <a:t>i</a:t>
            </a:r>
            <a:r>
              <a:rPr lang="en-US" sz="1900" dirty="0" smtClean="0"/>
              <a:t>. While traveling on the edge, we must print the output character </a:t>
            </a:r>
            <a:r>
              <a:rPr lang="en-US" sz="1900" i="1" dirty="0" smtClean="0"/>
              <a:t>o</a:t>
            </a:r>
            <a:r>
              <a:rPr lang="en-US" sz="1900" dirty="0" smtClean="0"/>
              <a:t>.</a:t>
            </a:r>
            <a:endParaRPr lang="en-US" sz="1900" dirty="0"/>
          </a:p>
        </p:txBody>
      </p:sp>
    </p:spTree>
    <p:extLst>
      <p:ext uri="{BB962C8B-B14F-4D97-AF65-F5344CB8AC3E}">
        <p14:creationId xmlns="" xmlns:p14="http://schemas.microsoft.com/office/powerpoint/2010/main" val="3801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sz="320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34925A-A117-475F-A97E-61D9975D993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3859213"/>
            <a:ext cx="8229600" cy="2312987"/>
          </a:xfrm>
          <a:prstGeom prst="rect">
            <a:avLst/>
          </a:prstGeom>
          <a:noFill/>
        </p:spPr>
        <p:txBody>
          <a:bodyPr vert="horz">
            <a:sp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Given the input string </a:t>
            </a:r>
            <a:r>
              <a:rPr lang="en-US" i="1" smtClean="0"/>
              <a:t>aaabb</a:t>
            </a:r>
            <a:r>
              <a:rPr lang="en-US" smtClean="0"/>
              <a:t>, the output is 01110.</a:t>
            </a:r>
          </a:p>
          <a:p>
            <a:r>
              <a:rPr lang="en-US" smtClean="0"/>
              <a:t>In a Mealy machine the output string has the same number of characters as the input string has letters.</a:t>
            </a:r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14400"/>
            <a:ext cx="4476750" cy="290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38128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34925A-A117-475F-A97E-61D9975D993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3200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mtClean="0"/>
              <a:t>A Mealy machine does not define a language by accepting and rejecting input strings: It has no final states.</a:t>
            </a:r>
          </a:p>
          <a:p>
            <a:pPr>
              <a:lnSpc>
                <a:spcPct val="90000"/>
              </a:lnSpc>
            </a:pPr>
            <a:r>
              <a:rPr lang="en-US" smtClean="0"/>
              <a:t>However, there is a sense in which a Mealy machine can recognize a language, as we will see later.</a:t>
            </a:r>
          </a:p>
          <a:p>
            <a:pPr>
              <a:lnSpc>
                <a:spcPct val="90000"/>
              </a:lnSpc>
            </a:pPr>
            <a:r>
              <a:rPr lang="en-US" smtClean="0"/>
              <a:t>Note the following notation simplification: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00600"/>
            <a:ext cx="7239000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54651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sz="320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34925A-A117-475F-A97E-61D9975D993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48768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mtClean="0"/>
              <a:t>The following Mealy machine prints out the 1’s complement of an input bit string.</a:t>
            </a:r>
          </a:p>
          <a:p>
            <a:pPr>
              <a:lnSpc>
                <a:spcPct val="90000"/>
              </a:lnSpc>
            </a:pPr>
            <a:r>
              <a:rPr lang="en-US" smtClean="0"/>
              <a:t>This means that it will produce a bit string that has a 1 whenever the input string has a 0, and a 0 whenever the input has a 1.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If the input string is 001010, the output will be 110101</a:t>
            </a:r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432175"/>
            <a:ext cx="3581400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69068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sz="320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34925A-A117-475F-A97E-61D9975D993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487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smtClean="0"/>
              <a:t>Let consider a Mealy machine, called </a:t>
            </a:r>
            <a:r>
              <a:rPr lang="en-US" sz="2400" b="1" smtClean="0"/>
              <a:t>increment machine</a:t>
            </a:r>
            <a:r>
              <a:rPr lang="en-US" sz="2400" smtClean="0"/>
              <a:t>, which reads a binary number and prints out the binary number that is </a:t>
            </a:r>
            <a:r>
              <a:rPr lang="en-US" sz="2400" b="1" smtClean="0"/>
              <a:t>one larger</a:t>
            </a:r>
            <a:r>
              <a:rPr lang="en-US" sz="2400" smtClean="0"/>
              <a:t>.</a:t>
            </a:r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r>
              <a:rPr lang="en-US" sz="2400" smtClean="0"/>
              <a:t>Assume that the input bit string is a binary number fed in backward; that is, unit digit first, then 2’s digit, 4’s digit, etc.</a:t>
            </a:r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r>
              <a:rPr lang="en-US" sz="2400" smtClean="0"/>
              <a:t>The output string will be the binary number that is one greater and that is </a:t>
            </a:r>
            <a:r>
              <a:rPr lang="en-US" sz="2400" b="1" smtClean="0"/>
              <a:t>generated right to left</a:t>
            </a:r>
            <a:r>
              <a:rPr lang="en-US" sz="2400" smtClean="0"/>
              <a:t>.</a:t>
            </a:r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r>
              <a:rPr lang="en-US" sz="2400" smtClean="0"/>
              <a:t>The machine will have 3 states: start, owe-carry and no-carry. The owe-carry state represents the overflow when two bits of 1’s are added, we print a 0 and we carry a 1.</a:t>
            </a:r>
            <a:endParaRPr lang="en-US" sz="2400"/>
          </a:p>
        </p:txBody>
      </p:sp>
    </p:spTree>
    <p:extLst>
      <p:ext uri="{BB962C8B-B14F-4D97-AF65-F5344CB8AC3E}">
        <p14:creationId xmlns="" xmlns:p14="http://schemas.microsoft.com/office/powerpoint/2010/main" val="10321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sz="3200"/>
              <a:t>Example contd.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34925A-A117-475F-A97E-61D9975D993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487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smtClean="0"/>
              <a:t>From the start state, if we read a 0, we print a 1 (incrementing process), and we go to the no-carry state. If we read a 1, we print a 0 (incrementing) and we go to the owe-carry state.</a:t>
            </a:r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400" smtClean="0"/>
              <a:t>At any point in the process, in we are in the no-carry state, we print the next bit just as we read it and remains in no-carry.</a:t>
            </a:r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400" smtClean="0"/>
              <a:t>However, if we are in the owe-carry state and read a 0, we print a 1 and go to no-carry. If we are in owe-carry and read a 1, we print a 0 and we loop back to owe-carry.</a:t>
            </a:r>
            <a:endParaRPr lang="en-US" sz="2400"/>
          </a:p>
        </p:txBody>
      </p:sp>
    </p:spTree>
    <p:extLst>
      <p:ext uri="{BB962C8B-B14F-4D97-AF65-F5344CB8AC3E}">
        <p14:creationId xmlns="" xmlns:p14="http://schemas.microsoft.com/office/powerpoint/2010/main" val="100079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Moore Machines</a:t>
            </a:r>
          </a:p>
          <a:p>
            <a:endParaRPr lang="en-US" sz="3200" b="1" dirty="0"/>
          </a:p>
          <a:p>
            <a:endParaRPr lang="en-US" sz="3200" b="1" dirty="0"/>
          </a:p>
          <a:p>
            <a:r>
              <a:rPr lang="en-US" sz="3200" b="1" dirty="0"/>
              <a:t>Mealy Machines</a:t>
            </a:r>
          </a:p>
          <a:p>
            <a:pPr marL="36576" indent="0">
              <a:buNone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34925A-A117-475F-A97E-61D9975D993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528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sz="3200"/>
              <a:t>Example contd.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34925A-A117-475F-A97E-61D9975D993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3657600"/>
            <a:ext cx="8229600" cy="2438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800" smtClean="0"/>
              <a:t>Let the input string be 1011 (binary representation of 11).</a:t>
            </a:r>
          </a:p>
          <a:p>
            <a:pPr>
              <a:lnSpc>
                <a:spcPct val="80000"/>
              </a:lnSpc>
            </a:pPr>
            <a:endParaRPr lang="en-US" sz="1800" smtClean="0"/>
          </a:p>
          <a:p>
            <a:pPr>
              <a:lnSpc>
                <a:spcPct val="80000"/>
              </a:lnSpc>
            </a:pPr>
            <a:r>
              <a:rPr lang="en-US" sz="1800" smtClean="0"/>
              <a:t>The string is fed into the machine as 1101 (backwards).</a:t>
            </a:r>
          </a:p>
          <a:p>
            <a:pPr>
              <a:lnSpc>
                <a:spcPct val="80000"/>
              </a:lnSpc>
            </a:pPr>
            <a:endParaRPr lang="en-US" sz="1800" smtClean="0"/>
          </a:p>
          <a:p>
            <a:pPr>
              <a:lnSpc>
                <a:spcPct val="80000"/>
              </a:lnSpc>
            </a:pPr>
            <a:r>
              <a:rPr lang="en-US" sz="1800" smtClean="0"/>
              <a:t>The output will be 0011, which when reversed is 1100 and is the binary representation of 12.</a:t>
            </a:r>
          </a:p>
          <a:p>
            <a:pPr>
              <a:lnSpc>
                <a:spcPct val="80000"/>
              </a:lnSpc>
            </a:pPr>
            <a:endParaRPr lang="en-US" sz="1800" smtClean="0"/>
          </a:p>
          <a:p>
            <a:pPr>
              <a:lnSpc>
                <a:spcPct val="80000"/>
              </a:lnSpc>
            </a:pPr>
            <a:r>
              <a:rPr lang="en-US" sz="1800" smtClean="0"/>
              <a:t>In Mealy machine, output length = input length. Hence, if input were 1111, then output would be 0000 (</a:t>
            </a:r>
            <a:r>
              <a:rPr lang="en-US" sz="1800" b="1" smtClean="0"/>
              <a:t>overflow situation</a:t>
            </a:r>
            <a:r>
              <a:rPr lang="en-US" sz="1800" smtClean="0"/>
              <a:t>).</a:t>
            </a:r>
            <a:endParaRPr lang="en-US" sz="180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14400"/>
            <a:ext cx="5257800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72055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sz="320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34925A-A117-475F-A97E-61D9975D993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487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smtClean="0"/>
              <a:t>Although a Mealy machine does not accept or reject an input string, it can recognize a language by making its output string answer some question about the input.</a:t>
            </a:r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r>
              <a:rPr lang="en-US" sz="2400" smtClean="0"/>
              <a:t>Consider the language of all words that have a double letter (</a:t>
            </a:r>
            <a:r>
              <a:rPr lang="en-US" sz="2400" i="1" smtClean="0"/>
              <a:t>aa</a:t>
            </a:r>
            <a:r>
              <a:rPr lang="en-US" sz="2400" smtClean="0"/>
              <a:t> or </a:t>
            </a:r>
            <a:r>
              <a:rPr lang="en-US" sz="2400" i="1" smtClean="0"/>
              <a:t>bb</a:t>
            </a:r>
            <a:r>
              <a:rPr lang="en-US" sz="2400" smtClean="0"/>
              <a:t>) in them.</a:t>
            </a:r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r>
              <a:rPr lang="en-US" sz="2400" smtClean="0"/>
              <a:t>We can build a Mealy machine that can take an input string of a’s and b’s, and print out an output string of 0’s and 1’s such that </a:t>
            </a:r>
            <a:r>
              <a:rPr lang="en-US" sz="2400" b="1" smtClean="0"/>
              <a:t>if the n-th output character is a 1, it means that the n-th input letter is the second letter in a pair of double letters</a:t>
            </a:r>
            <a:r>
              <a:rPr lang="en-US" sz="2400" smtClean="0"/>
              <a:t>.</a:t>
            </a:r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r>
              <a:rPr lang="en-US" sz="2400" smtClean="0"/>
              <a:t>The complete picture of this machine is as follows:</a:t>
            </a:r>
            <a:endParaRPr lang="en-US" sz="2400"/>
          </a:p>
        </p:txBody>
      </p:sp>
    </p:spTree>
    <p:extLst>
      <p:ext uri="{BB962C8B-B14F-4D97-AF65-F5344CB8AC3E}">
        <p14:creationId xmlns="" xmlns:p14="http://schemas.microsoft.com/office/powerpoint/2010/main" val="395171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609600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34925A-A117-475F-A97E-61D9975D993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4191000"/>
            <a:ext cx="8229600" cy="2286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sz="2000" smtClean="0"/>
              <a:t>If the input string is </a:t>
            </a:r>
            <a:r>
              <a:rPr lang="en-US" sz="2000" i="1" smtClean="0"/>
              <a:t>ababbaab</a:t>
            </a:r>
            <a:r>
              <a:rPr lang="en-US" sz="2000" smtClean="0"/>
              <a:t>, the output will be 00001010.</a:t>
            </a:r>
          </a:p>
          <a:p>
            <a:pPr algn="just">
              <a:lnSpc>
                <a:spcPct val="90000"/>
              </a:lnSpc>
            </a:pPr>
            <a:endParaRPr lang="en-US" sz="2000" smtClean="0"/>
          </a:p>
          <a:p>
            <a:pPr algn="just">
              <a:lnSpc>
                <a:spcPct val="90000"/>
              </a:lnSpc>
            </a:pPr>
            <a:r>
              <a:rPr lang="en-US" sz="2000" smtClean="0"/>
              <a:t>This machine recognizes the occurrences of </a:t>
            </a:r>
            <a:r>
              <a:rPr lang="en-US" sz="2000" i="1" smtClean="0"/>
              <a:t>aa</a:t>
            </a:r>
            <a:r>
              <a:rPr lang="en-US" sz="2000" smtClean="0"/>
              <a:t> or </a:t>
            </a:r>
            <a:r>
              <a:rPr lang="en-US" sz="2000" i="1" smtClean="0"/>
              <a:t>bb</a:t>
            </a:r>
            <a:r>
              <a:rPr lang="en-US" sz="2000" smtClean="0"/>
              <a:t>.</a:t>
            </a:r>
          </a:p>
          <a:p>
            <a:pPr algn="just">
              <a:lnSpc>
                <a:spcPct val="90000"/>
              </a:lnSpc>
            </a:pPr>
            <a:endParaRPr lang="en-US" sz="2000" smtClean="0"/>
          </a:p>
          <a:p>
            <a:pPr algn="just">
              <a:lnSpc>
                <a:spcPct val="90000"/>
              </a:lnSpc>
            </a:pPr>
            <a:r>
              <a:rPr lang="en-US" sz="2000" smtClean="0"/>
              <a:t>Note that the triple letter word </a:t>
            </a:r>
            <a:r>
              <a:rPr lang="en-US" sz="2000" i="1" smtClean="0"/>
              <a:t>aaa</a:t>
            </a:r>
            <a:r>
              <a:rPr lang="en-US" sz="2000" smtClean="0"/>
              <a:t> produces the output 011 since the second and third letters are both the back end of a pair of double a’s.</a:t>
            </a:r>
            <a:endParaRPr lang="en-US" sz="200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95288"/>
            <a:ext cx="441960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4642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/>
              <a:t>There are two type of machines:</a:t>
            </a:r>
          </a:p>
          <a:p>
            <a:pPr lvl="1">
              <a:defRPr/>
            </a:pPr>
            <a:r>
              <a:rPr lang="en-US" sz="3200" dirty="0" smtClean="0"/>
              <a:t>Recognizer (Accept/reject)</a:t>
            </a:r>
          </a:p>
          <a:p>
            <a:pPr lvl="1">
              <a:defRPr/>
            </a:pPr>
            <a:r>
              <a:rPr lang="en-US" sz="3200" dirty="0" smtClean="0"/>
              <a:t>Generator (output)</a:t>
            </a:r>
            <a:endParaRPr lang="en-US" sz="3200" dirty="0"/>
          </a:p>
          <a:p>
            <a:pPr lvl="2">
              <a:defRPr/>
            </a:pPr>
            <a:r>
              <a:rPr lang="en-US" sz="2800" dirty="0" smtClean="0"/>
              <a:t>There </a:t>
            </a:r>
            <a:r>
              <a:rPr lang="en-US" sz="2800" dirty="0"/>
              <a:t>are two types of machines with output. </a:t>
            </a:r>
            <a:endParaRPr lang="en-US" sz="2800" dirty="0" smtClean="0"/>
          </a:p>
          <a:p>
            <a:pPr lvl="3"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Moore </a:t>
            </a:r>
            <a:r>
              <a:rPr lang="en-US" sz="2400" dirty="0"/>
              <a:t>machine and </a:t>
            </a:r>
            <a:endParaRPr lang="en-US" sz="2400" dirty="0" smtClean="0"/>
          </a:p>
          <a:p>
            <a:pPr lvl="3"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Mealy </a:t>
            </a:r>
            <a:r>
              <a:rPr lang="en-US" sz="2400" dirty="0"/>
              <a:t>machine 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34925A-A117-475F-A97E-61D9975D993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942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34925A-A117-475F-A97E-61D9975D993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90800"/>
            <a:ext cx="40386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7385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Moore Machine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686800" cy="4525963"/>
          </a:xfrm>
        </p:spPr>
        <p:txBody>
          <a:bodyPr>
            <a:noAutofit/>
          </a:bodyPr>
          <a:lstStyle/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000" b="1" dirty="0"/>
              <a:t>Moore machine </a:t>
            </a:r>
            <a:r>
              <a:rPr lang="en-US" sz="2000" dirty="0"/>
              <a:t>is a collection of five things:</a:t>
            </a:r>
          </a:p>
          <a:p>
            <a:pPr marL="533400" indent="-533400">
              <a:lnSpc>
                <a:spcPct val="90000"/>
              </a:lnSpc>
            </a:pPr>
            <a:endParaRPr lang="en-US" sz="2000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000" dirty="0" smtClean="0"/>
              <a:t>A </a:t>
            </a:r>
            <a:r>
              <a:rPr lang="en-US" sz="2000" dirty="0"/>
              <a:t>finite set of states q</a:t>
            </a:r>
            <a:r>
              <a:rPr lang="en-US" sz="2000" baseline="-25000" dirty="0"/>
              <a:t>0</a:t>
            </a:r>
            <a:r>
              <a:rPr lang="en-US" sz="2000" dirty="0"/>
              <a:t>, q</a:t>
            </a:r>
            <a:r>
              <a:rPr lang="en-US" sz="2000" baseline="-25000" dirty="0"/>
              <a:t>1</a:t>
            </a:r>
            <a:r>
              <a:rPr lang="en-US" sz="2000" dirty="0"/>
              <a:t>, q</a:t>
            </a:r>
            <a:r>
              <a:rPr lang="en-US" sz="2000" baseline="-25000" dirty="0"/>
              <a:t>2</a:t>
            </a:r>
            <a:r>
              <a:rPr lang="en-US" sz="2000" dirty="0"/>
              <a:t>, ..., where q</a:t>
            </a:r>
            <a:r>
              <a:rPr lang="en-US" sz="2000" baseline="-25000" dirty="0"/>
              <a:t>0</a:t>
            </a:r>
            <a:r>
              <a:rPr lang="en-US" sz="2000" dirty="0"/>
              <a:t> is designated as the start state.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endParaRPr lang="en-US" sz="2000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000" dirty="0" smtClean="0"/>
              <a:t>An </a:t>
            </a:r>
            <a:r>
              <a:rPr lang="en-US" sz="2000" dirty="0"/>
              <a:t>alphabet of letters for forming the input string </a:t>
            </a:r>
            <a:r>
              <a:rPr lang="en-US" sz="2000" dirty="0" smtClean="0">
                <a:cs typeface="Arial" pitchFamily="34" charset="0"/>
              </a:rPr>
              <a:t>∑</a:t>
            </a:r>
            <a:r>
              <a:rPr lang="en-US" sz="2000" dirty="0" smtClean="0"/>
              <a:t>= </a:t>
            </a:r>
            <a:r>
              <a:rPr lang="en-US" sz="2000" dirty="0"/>
              <a:t>{a, b, c, …}.</a:t>
            </a:r>
          </a:p>
          <a:p>
            <a:pPr marL="533400" indent="-533400">
              <a:lnSpc>
                <a:spcPct val="90000"/>
              </a:lnSpc>
              <a:buFont typeface="+mj-lt"/>
              <a:buAutoNum type="arabicPeriod"/>
            </a:pPr>
            <a:endParaRPr lang="en-US" sz="2000" dirty="0"/>
          </a:p>
          <a:p>
            <a:pPr marL="533400" indent="-533400">
              <a:lnSpc>
                <a:spcPct val="90000"/>
              </a:lnSpc>
              <a:buFont typeface="+mj-lt"/>
              <a:buAutoNum type="arabicPeriod"/>
            </a:pPr>
            <a:r>
              <a:rPr lang="en-US" sz="2000" dirty="0" smtClean="0"/>
              <a:t>An </a:t>
            </a:r>
            <a:r>
              <a:rPr lang="en-US" sz="2000" dirty="0"/>
              <a:t>alphabet of possible output characters </a:t>
            </a:r>
            <a:r>
              <a:rPr lang="el-GR" sz="2000" b="1" dirty="0">
                <a:cs typeface="Arial" pitchFamily="34" charset="0"/>
              </a:rPr>
              <a:t>Γ</a:t>
            </a:r>
            <a:r>
              <a:rPr lang="en-US" sz="2000" dirty="0"/>
              <a:t> = {0, 1, 2, …}.</a:t>
            </a:r>
          </a:p>
          <a:p>
            <a:pPr marL="533400" indent="-533400">
              <a:lnSpc>
                <a:spcPct val="90000"/>
              </a:lnSpc>
              <a:buFont typeface="+mj-lt"/>
              <a:buAutoNum type="arabicPeriod"/>
            </a:pPr>
            <a:endParaRPr lang="en-US" sz="2000" dirty="0"/>
          </a:p>
          <a:p>
            <a:pPr marL="533400" indent="-533400">
              <a:lnSpc>
                <a:spcPct val="90000"/>
              </a:lnSpc>
              <a:buFont typeface="+mj-lt"/>
              <a:buAutoNum type="arabicPeriod"/>
            </a:pPr>
            <a:r>
              <a:rPr lang="en-US" sz="2000" dirty="0" smtClean="0"/>
              <a:t>A </a:t>
            </a:r>
            <a:r>
              <a:rPr lang="en-US" sz="2000" dirty="0"/>
              <a:t>transition table that shows for each state and each input letter what state is reached next.</a:t>
            </a:r>
          </a:p>
          <a:p>
            <a:pPr marL="533400" indent="-533400">
              <a:lnSpc>
                <a:spcPct val="90000"/>
              </a:lnSpc>
              <a:buFont typeface="+mj-lt"/>
              <a:buAutoNum type="arabicPeriod"/>
            </a:pPr>
            <a:endParaRPr lang="en-US" sz="2000" dirty="0"/>
          </a:p>
          <a:p>
            <a:pPr marL="533400" indent="-533400">
              <a:lnSpc>
                <a:spcPct val="90000"/>
              </a:lnSpc>
              <a:buFont typeface="+mj-lt"/>
              <a:buAutoNum type="arabicPeriod"/>
            </a:pPr>
            <a:r>
              <a:rPr lang="en-US" sz="2000" dirty="0" smtClean="0"/>
              <a:t>An </a:t>
            </a:r>
            <a:r>
              <a:rPr lang="en-US" sz="2000" dirty="0"/>
              <a:t>output table that shows what character from </a:t>
            </a:r>
            <a:r>
              <a:rPr lang="el-GR" sz="2000" b="1" dirty="0">
                <a:cs typeface="Arial" pitchFamily="34" charset="0"/>
              </a:rPr>
              <a:t>Γ</a:t>
            </a:r>
            <a:r>
              <a:rPr lang="en-US" sz="2000" dirty="0"/>
              <a:t> is printed by each state as it is entered.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34925A-A117-475F-A97E-61D9975D993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643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sz="3200"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34925A-A117-475F-A97E-61D9975D993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4876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 smtClean="0"/>
              <a:t>To keep the output alphabet separate from the input alphabet, we give it a different name </a:t>
            </a:r>
            <a:r>
              <a:rPr lang="el-GR" sz="2400" b="1" dirty="0" smtClean="0">
                <a:cs typeface="Arial" pitchFamily="34" charset="0"/>
              </a:rPr>
              <a:t>Γ</a:t>
            </a:r>
            <a:r>
              <a:rPr lang="en-US" sz="2400" dirty="0" smtClean="0"/>
              <a:t> (instead of </a:t>
            </a:r>
            <a:r>
              <a:rPr lang="en-US" sz="2400" dirty="0" smtClean="0">
                <a:cs typeface="Arial" pitchFamily="34" charset="0"/>
              </a:rPr>
              <a:t>∑</a:t>
            </a:r>
            <a:r>
              <a:rPr lang="en-US" sz="2400" dirty="0" smtClean="0"/>
              <a:t>) and use number symbols {0, 1, …} (instead of {a, b, …}).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105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We refer to input symbols as </a:t>
            </a:r>
            <a:r>
              <a:rPr lang="en-US" sz="2400" b="1" dirty="0" smtClean="0"/>
              <a:t>letters</a:t>
            </a:r>
            <a:r>
              <a:rPr lang="en-US" sz="2400" dirty="0" smtClean="0"/>
              <a:t>, whereas we refer to output symbols as </a:t>
            </a:r>
            <a:r>
              <a:rPr lang="en-US" sz="2400" b="1" dirty="0" smtClean="0"/>
              <a:t>characters</a:t>
            </a:r>
            <a:r>
              <a:rPr lang="en-US" sz="2400" dirty="0" smtClean="0"/>
              <a:t>.</a:t>
            </a:r>
            <a:endParaRPr lang="en-US" sz="1800" dirty="0" smtClean="0"/>
          </a:p>
          <a:p>
            <a:pPr>
              <a:lnSpc>
                <a:spcPct val="90000"/>
              </a:lnSpc>
            </a:pPr>
            <a:endParaRPr lang="en-US" sz="105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We adopt the policy that a Moore machine always begins by printing the character dictated by the mandatory start state. So, if the input string has 7 letters, then the output string will have 8 characters, because it includes 8 states in its path.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86721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sz="3200" dirty="0" smtClean="0"/>
              <a:t>Defining a Language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34925A-A117-475F-A97E-61D9975D993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487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 smtClean="0"/>
              <a:t>To change FA into a Moor Machine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Name each state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Name start state q0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Output 0 in all non-final states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Output 1 in all final states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string is accepted if after it has been completed read in the last letter printed 1.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4419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sz="3200"/>
              <a:t>Example: Moore machine defined by a table</a:t>
            </a:r>
          </a:p>
        </p:txBody>
      </p:sp>
      <p:graphicFrame>
        <p:nvGraphicFramePr>
          <p:cNvPr id="7" name="Group 16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859747977"/>
              </p:ext>
            </p:extLst>
          </p:nvPr>
        </p:nvGraphicFramePr>
        <p:xfrm>
          <a:off x="685800" y="3124200"/>
          <a:ext cx="8229600" cy="3428366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64008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Old States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New states after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reading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itchFamily="34" charset="0"/>
                        </a:rPr>
                        <a:t>Output by Old 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34925A-A117-475F-A97E-61D9975D993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219200"/>
            <a:ext cx="8458200" cy="1905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/>
              <a:t>Input alphabet: </a:t>
            </a:r>
            <a:r>
              <a:rPr lang="en-US" sz="2400" smtClean="0">
                <a:cs typeface="Arial" pitchFamily="34" charset="0"/>
              </a:rPr>
              <a:t>∑</a:t>
            </a:r>
            <a:r>
              <a:rPr lang="en-US" sz="2400" smtClean="0"/>
              <a:t> = {a, b}</a:t>
            </a:r>
          </a:p>
          <a:p>
            <a:r>
              <a:rPr lang="en-US" sz="2400" smtClean="0"/>
              <a:t>Output alphabet: </a:t>
            </a:r>
            <a:r>
              <a:rPr lang="el-GR" sz="2400" smtClean="0">
                <a:cs typeface="Arial" pitchFamily="34" charset="0"/>
              </a:rPr>
              <a:t>Γ</a:t>
            </a:r>
            <a:r>
              <a:rPr lang="en-US" sz="2400" smtClean="0"/>
              <a:t> = {0, 1}</a:t>
            </a:r>
          </a:p>
          <a:p>
            <a:r>
              <a:rPr lang="en-US" sz="2400" smtClean="0"/>
              <a:t>Names of states: q</a:t>
            </a:r>
            <a:r>
              <a:rPr lang="en-US" sz="2400" baseline="-25000" smtClean="0"/>
              <a:t>0</a:t>
            </a:r>
            <a:r>
              <a:rPr lang="en-US" sz="2400" smtClean="0"/>
              <a:t>, q</a:t>
            </a:r>
            <a:r>
              <a:rPr lang="en-US" sz="2400" baseline="-25000" smtClean="0"/>
              <a:t>1</a:t>
            </a:r>
            <a:r>
              <a:rPr lang="en-US" sz="2400" smtClean="0"/>
              <a:t>, q</a:t>
            </a:r>
            <a:r>
              <a:rPr lang="en-US" sz="2400" baseline="-25000" smtClean="0"/>
              <a:t>2</a:t>
            </a:r>
            <a:r>
              <a:rPr lang="en-US" sz="2400" smtClean="0"/>
              <a:t>, q</a:t>
            </a:r>
            <a:r>
              <a:rPr lang="en-US" sz="2400" baseline="-25000" smtClean="0"/>
              <a:t>3</a:t>
            </a:r>
            <a:r>
              <a:rPr lang="en-US" sz="2400" smtClean="0"/>
              <a:t> with q</a:t>
            </a:r>
            <a:r>
              <a:rPr lang="en-US" sz="2400" baseline="-25000" smtClean="0"/>
              <a:t>0</a:t>
            </a:r>
            <a:r>
              <a:rPr lang="en-US" sz="2400" smtClean="0"/>
              <a:t> being the start state.</a:t>
            </a:r>
          </a:p>
          <a:p>
            <a:r>
              <a:rPr lang="en-US" sz="2400" smtClean="0"/>
              <a:t>Transition and output table (combined):</a:t>
            </a:r>
            <a:endParaRPr lang="en-US" sz="2400"/>
          </a:p>
        </p:txBody>
      </p:sp>
    </p:spTree>
    <p:extLst>
      <p:ext uri="{BB962C8B-B14F-4D97-AF65-F5344CB8AC3E}">
        <p14:creationId xmlns="" xmlns:p14="http://schemas.microsoft.com/office/powerpoint/2010/main" val="6905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34925A-A117-475F-A97E-61D9975D993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381000"/>
            <a:ext cx="8229600" cy="609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/>
              <a:t>Pictorial Representation</a:t>
            </a:r>
            <a:endParaRPr lang="en-US" sz="32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487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smtClean="0"/>
              <a:t>Moore machines have pictorial representations similar to FAs.</a:t>
            </a:r>
          </a:p>
          <a:p>
            <a:pPr algn="just">
              <a:lnSpc>
                <a:spcPct val="90000"/>
              </a:lnSpc>
            </a:pPr>
            <a:endParaRPr lang="en-US" smtClean="0"/>
          </a:p>
          <a:p>
            <a:pPr algn="just">
              <a:lnSpc>
                <a:spcPct val="90000"/>
              </a:lnSpc>
            </a:pPr>
            <a:r>
              <a:rPr lang="en-US" smtClean="0"/>
              <a:t>The difference is that inside each state, in addition to the state name, we also specify the output character printed by that state, using the format </a:t>
            </a:r>
            <a:r>
              <a:rPr lang="en-US" i="1" smtClean="0"/>
              <a:t>state – name/output</a:t>
            </a:r>
            <a:r>
              <a:rPr lang="en-US" smtClean="0"/>
              <a:t>.</a:t>
            </a:r>
          </a:p>
          <a:p>
            <a:pPr algn="just">
              <a:lnSpc>
                <a:spcPct val="90000"/>
              </a:lnSpc>
            </a:pPr>
            <a:endParaRPr lang="en-US" smtClean="0"/>
          </a:p>
          <a:p>
            <a:pPr algn="just">
              <a:lnSpc>
                <a:spcPct val="90000"/>
              </a:lnSpc>
            </a:pPr>
            <a:r>
              <a:rPr lang="en-US" smtClean="0"/>
              <a:t>Hence, the Moore machine in the above example has the following pictorial representation: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2312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8115</TotalTime>
  <Words>1495</Words>
  <Application>Microsoft Office PowerPoint</Application>
  <PresentationFormat>On-screen Show (4:3)</PresentationFormat>
  <Paragraphs>212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Finite Automata with Output</vt:lpstr>
      <vt:lpstr>Agenda </vt:lpstr>
      <vt:lpstr>Slide 3</vt:lpstr>
      <vt:lpstr>Slide 4</vt:lpstr>
      <vt:lpstr>Moore Machine Definition</vt:lpstr>
      <vt:lpstr>Notes</vt:lpstr>
      <vt:lpstr>Defining a Language</vt:lpstr>
      <vt:lpstr>Example: Moore machine defined by a table</vt:lpstr>
      <vt:lpstr>Slide 9</vt:lpstr>
      <vt:lpstr>Slide 10</vt:lpstr>
      <vt:lpstr>Slide 11</vt:lpstr>
      <vt:lpstr>Example</vt:lpstr>
      <vt:lpstr>Example</vt:lpstr>
      <vt:lpstr>Melay machine Definition</vt:lpstr>
      <vt:lpstr>Example</vt:lpstr>
      <vt:lpstr>Slide 16</vt:lpstr>
      <vt:lpstr>Example</vt:lpstr>
      <vt:lpstr>Example</vt:lpstr>
      <vt:lpstr>Example contd.</vt:lpstr>
      <vt:lpstr>Example contd.</vt:lpstr>
      <vt:lpstr>Example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Research papers published so far..   Presented to: Dr Jamil Ahmed presented by: Abdul Basit       PhD Scholar   IQRA University Islamabad Campus (IUIC) Islamabad</dc:title>
  <dc:creator>Xone</dc:creator>
  <cp:lastModifiedBy>Nauman</cp:lastModifiedBy>
  <cp:revision>202</cp:revision>
  <dcterms:created xsi:type="dcterms:W3CDTF">2010-09-29T14:13:34Z</dcterms:created>
  <dcterms:modified xsi:type="dcterms:W3CDTF">2013-11-01T05:39:00Z</dcterms:modified>
</cp:coreProperties>
</file>