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media/image5.wmf" ContentType="image/x-wmf"/>
  <Override PartName="/ppt/media/image6.png" ContentType="image/png"/>
  <Override PartName="/ppt/media/image3.png" ContentType="image/png"/>
  <Override PartName="/ppt/media/image4.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7.jpeg" ContentType="image/jpeg"/>
  <Override PartName="/ppt/media/image14.jpeg" ContentType="image/jpeg"/>
  <Override PartName="/ppt/media/image18.wmf" ContentType="image/x-wmf"/>
  <Override PartName="/ppt/media/image15.wmf" ContentType="image/x-wmf"/>
  <Override PartName="/ppt/media/image16.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1" name="PlaceHolder 5"/>
          <p:cNvSpPr>
            <a:spLocks noGrp="1"/>
          </p:cNvSpPr>
          <p:nvPr>
            <p:ph type="sldNum"/>
          </p:nvPr>
        </p:nvSpPr>
        <p:spPr>
          <a:xfrm>
            <a:off x="4278960" y="10157400"/>
            <a:ext cx="3280680" cy="534240"/>
          </a:xfrm>
          <a:prstGeom prst="rect">
            <a:avLst/>
          </a:prstGeom>
        </p:spPr>
        <p:txBody>
          <a:bodyPr lIns="0" rIns="0" tIns="0" bIns="0" anchor="b"/>
          <a:p>
            <a:pPr algn="r"/>
            <a:fld id="{E1243BEC-1F8B-4391-BBF1-0DC200ED123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884760" y="8685360"/>
            <a:ext cx="2971440" cy="456840"/>
          </a:xfrm>
          <a:prstGeom prst="rect">
            <a:avLst/>
          </a:prstGeom>
          <a:noFill/>
          <a:ln>
            <a:noFill/>
          </a:ln>
        </p:spPr>
        <p:txBody>
          <a:bodyPr anchor="b"/>
          <a:p>
            <a:pPr algn="r">
              <a:lnSpc>
                <a:spcPct val="100000"/>
              </a:lnSpc>
            </a:pPr>
            <a:fld id="{7E97B4FF-781C-4D5B-AD6D-598818EE1C1A}"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62"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884760" y="8685360"/>
            <a:ext cx="2971440" cy="456840"/>
          </a:xfrm>
          <a:prstGeom prst="rect">
            <a:avLst/>
          </a:prstGeom>
          <a:noFill/>
          <a:ln>
            <a:noFill/>
          </a:ln>
        </p:spPr>
        <p:txBody>
          <a:bodyPr anchor="b"/>
          <a:p>
            <a:pPr algn="r">
              <a:lnSpc>
                <a:spcPct val="100000"/>
              </a:lnSpc>
            </a:pPr>
            <a:fld id="{448932C0-647D-48B3-A307-E20DDED6B4A2}"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64"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884760" y="8685360"/>
            <a:ext cx="2971440" cy="456840"/>
          </a:xfrm>
          <a:prstGeom prst="rect">
            <a:avLst/>
          </a:prstGeom>
          <a:noFill/>
          <a:ln>
            <a:noFill/>
          </a:ln>
        </p:spPr>
        <p:txBody>
          <a:bodyPr anchor="b"/>
          <a:p>
            <a:pPr algn="r">
              <a:lnSpc>
                <a:spcPct val="100000"/>
              </a:lnSpc>
            </a:pPr>
            <a:fld id="{CD3099F1-40A0-41A4-9FCC-F116B553C1EF}"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66"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884760" y="8685360"/>
            <a:ext cx="2971440" cy="456840"/>
          </a:xfrm>
          <a:prstGeom prst="rect">
            <a:avLst/>
          </a:prstGeom>
          <a:noFill/>
          <a:ln>
            <a:noFill/>
          </a:ln>
        </p:spPr>
        <p:txBody>
          <a:bodyPr anchor="b"/>
          <a:p>
            <a:pPr algn="r">
              <a:lnSpc>
                <a:spcPct val="100000"/>
              </a:lnSpc>
            </a:pPr>
            <a:fld id="{2F81CD1A-0EEC-41E0-9A59-F25D7C289F7B}"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68"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884760" y="8685360"/>
            <a:ext cx="2971440" cy="456840"/>
          </a:xfrm>
          <a:prstGeom prst="rect">
            <a:avLst/>
          </a:prstGeom>
          <a:noFill/>
          <a:ln>
            <a:noFill/>
          </a:ln>
        </p:spPr>
        <p:txBody>
          <a:bodyPr anchor="b"/>
          <a:p>
            <a:pPr algn="r">
              <a:lnSpc>
                <a:spcPct val="100000"/>
              </a:lnSpc>
            </a:pPr>
            <a:fld id="{CA16154D-3F3D-4055-B8D1-176E2141C854}"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70"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884760" y="8685360"/>
            <a:ext cx="2971440" cy="456840"/>
          </a:xfrm>
          <a:prstGeom prst="rect">
            <a:avLst/>
          </a:prstGeom>
          <a:noFill/>
          <a:ln>
            <a:noFill/>
          </a:ln>
        </p:spPr>
        <p:txBody>
          <a:bodyPr anchor="b"/>
          <a:p>
            <a:pPr algn="r">
              <a:lnSpc>
                <a:spcPct val="100000"/>
              </a:lnSpc>
            </a:pPr>
            <a:fld id="{1A15A551-218A-4A41-B48F-058781C65898}"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72"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884760" y="8685360"/>
            <a:ext cx="2971440" cy="456840"/>
          </a:xfrm>
          <a:prstGeom prst="rect">
            <a:avLst/>
          </a:prstGeom>
          <a:noFill/>
          <a:ln>
            <a:noFill/>
          </a:ln>
        </p:spPr>
        <p:txBody>
          <a:bodyPr anchor="b"/>
          <a:p>
            <a:pPr algn="r">
              <a:lnSpc>
                <a:spcPct val="100000"/>
              </a:lnSpc>
            </a:pPr>
            <a:fld id="{667982D9-D5A5-487F-B08A-239D11BD9A55}"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74"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884760" y="8685360"/>
            <a:ext cx="2971440" cy="456840"/>
          </a:xfrm>
          <a:prstGeom prst="rect">
            <a:avLst/>
          </a:prstGeom>
          <a:noFill/>
          <a:ln>
            <a:noFill/>
          </a:ln>
        </p:spPr>
        <p:txBody>
          <a:bodyPr anchor="b"/>
          <a:p>
            <a:pPr algn="r">
              <a:lnSpc>
                <a:spcPct val="100000"/>
              </a:lnSpc>
            </a:pPr>
            <a:fld id="{5E0826A6-3483-4D90-8CAD-4A99602A6263}"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76"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884760" y="8685360"/>
            <a:ext cx="2971440" cy="456840"/>
          </a:xfrm>
          <a:prstGeom prst="rect">
            <a:avLst/>
          </a:prstGeom>
          <a:noFill/>
          <a:ln>
            <a:noFill/>
          </a:ln>
        </p:spPr>
        <p:txBody>
          <a:bodyPr anchor="b"/>
          <a:p>
            <a:pPr algn="r">
              <a:lnSpc>
                <a:spcPct val="100000"/>
              </a:lnSpc>
            </a:pPr>
            <a:fld id="{4F7490B8-A602-4C93-A9EB-228222315D55}"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78"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The total language has only seven diffe</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rent words. Four of it's words </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(abb, aabb, abab, aabab) have two </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different possible derivation because </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they appear as terminal nodes in this tree in two different places.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60" name="TextShape 2"/>
          <p:cNvSpPr txBox="1"/>
          <p:nvPr/>
        </p:nvSpPr>
        <p:spPr>
          <a:xfrm>
            <a:off x="3884760" y="8685360"/>
            <a:ext cx="2971440" cy="456840"/>
          </a:xfrm>
          <a:prstGeom prst="rect">
            <a:avLst/>
          </a:prstGeom>
          <a:noFill/>
          <a:ln>
            <a:noFill/>
          </a:ln>
        </p:spPr>
        <p:txBody>
          <a:bodyPr anchor="b"/>
          <a:p>
            <a:pPr algn="r">
              <a:lnSpc>
                <a:spcPct val="100000"/>
              </a:lnSpc>
            </a:pPr>
            <a:fld id="{8F266FEE-7521-4A86-93CD-A7218BDC89DA}"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6"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7"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4"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5"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6" name="" descr=""/>
          <p:cNvPicPr/>
          <p:nvPr/>
        </p:nvPicPr>
        <p:blipFill>
          <a:blip r:embed="rId2"/>
          <a:stretch/>
        </p:blipFill>
        <p:spPr>
          <a:xfrm>
            <a:off x="1735560" y="1599840"/>
            <a:ext cx="5671800" cy="4525560"/>
          </a:xfrm>
          <a:prstGeom prst="rect">
            <a:avLst/>
          </a:prstGeom>
          <a:ln>
            <a:noFill/>
          </a:ln>
        </p:spPr>
      </p:pic>
      <p:pic>
        <p:nvPicPr>
          <p:cNvPr id="37"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4"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6"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49"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5"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6"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4"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75" name="" descr=""/>
          <p:cNvPicPr/>
          <p:nvPr/>
        </p:nvPicPr>
        <p:blipFill>
          <a:blip r:embed="rId2"/>
          <a:stretch/>
        </p:blipFill>
        <p:spPr>
          <a:xfrm>
            <a:off x="1735560" y="1599840"/>
            <a:ext cx="5671800" cy="4525560"/>
          </a:xfrm>
          <a:prstGeom prst="rect">
            <a:avLst/>
          </a:prstGeom>
          <a:ln>
            <a:noFill/>
          </a:ln>
        </p:spPr>
      </p:pic>
      <p:pic>
        <p:nvPicPr>
          <p:cNvPr id="76"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8"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a:t>
            </a:r>
            <a:r>
              <a:rPr b="0" lang="en-US" sz="4400" spc="-1" strike="noStrike">
                <a:solidFill>
                  <a:srgbClr val="000000"/>
                </a:solidFill>
                <a:uFill>
                  <a:solidFill>
                    <a:srgbClr val="ffffff"/>
                  </a:solidFill>
                </a:uFill>
                <a:latin typeface="Calibri"/>
              </a:rPr>
              <a:t>ck </a:t>
            </a:r>
            <a:r>
              <a:rPr b="0" lang="en-US" sz="4400" spc="-1" strike="noStrike">
                <a:solidFill>
                  <a:srgbClr val="000000"/>
                </a:solidFill>
                <a:uFill>
                  <a:solidFill>
                    <a:srgbClr val="ffffff"/>
                  </a:solidFill>
                </a:uFill>
                <a:latin typeface="Calibri"/>
              </a:rPr>
              <a:t>to </a:t>
            </a:r>
            <a:r>
              <a:rPr b="0" lang="en-US" sz="4400" spc="-1" strike="noStrike">
                <a:solidFill>
                  <a:srgbClr val="000000"/>
                </a:solidFill>
                <a:uFill>
                  <a:solidFill>
                    <a:srgbClr val="ffffff"/>
                  </a:solidFill>
                </a:uFill>
                <a:latin typeface="Calibri"/>
              </a:rPr>
              <a:t>ed</a:t>
            </a:r>
            <a:r>
              <a:rPr b="0" lang="en-US" sz="4400" spc="-1" strike="noStrike">
                <a:solidFill>
                  <a:srgbClr val="000000"/>
                </a:solidFill>
                <a:uFill>
                  <a:solidFill>
                    <a:srgbClr val="ffffff"/>
                  </a:solidFill>
                </a:uFill>
                <a:latin typeface="Calibri"/>
              </a:rPr>
              <a:t>it </a:t>
            </a:r>
            <a:r>
              <a:rPr b="0" lang="en-US" sz="4400" spc="-1" strike="noStrike">
                <a:solidFill>
                  <a:srgbClr val="000000"/>
                </a:solidFill>
                <a:uFill>
                  <a:solidFill>
                    <a:srgbClr val="ffffff"/>
                  </a:solidFill>
                </a:uFill>
                <a:latin typeface="Calibri"/>
              </a:rPr>
              <a:t>M</a:t>
            </a:r>
            <a:r>
              <a:rPr b="0" lang="en-US" sz="4400" spc="-1" strike="noStrike">
                <a:solidFill>
                  <a:srgbClr val="000000"/>
                </a:solidFill>
                <a:uFill>
                  <a:solidFill>
                    <a:srgbClr val="ffffff"/>
                  </a:solidFill>
                </a:uFill>
                <a:latin typeface="Calibri"/>
              </a:rPr>
              <a:t>as</a:t>
            </a:r>
            <a:r>
              <a:rPr b="0" lang="en-US" sz="4400" spc="-1" strike="noStrike">
                <a:solidFill>
                  <a:srgbClr val="000000"/>
                </a:solidFill>
                <a:uFill>
                  <a:solidFill>
                    <a:srgbClr val="ffffff"/>
                  </a:solidFill>
                </a:uFill>
                <a:latin typeface="Calibri"/>
              </a:rPr>
              <a:t>te</a:t>
            </a:r>
            <a:r>
              <a:rPr b="0" lang="en-US" sz="4400" spc="-1" strike="noStrike">
                <a:solidFill>
                  <a:srgbClr val="000000"/>
                </a:solidFill>
                <a:uFill>
                  <a:solidFill>
                    <a:srgbClr val="ffffff"/>
                  </a:solidFill>
                </a:uFill>
                <a:latin typeface="Calibri"/>
              </a:rPr>
              <a:t>r </a:t>
            </a:r>
            <a:r>
              <a:rPr b="0" lang="en-US" sz="4400" spc="-1" strike="noStrike">
                <a:solidFill>
                  <a:srgbClr val="000000"/>
                </a:solidFill>
                <a:uFill>
                  <a:solidFill>
                    <a:srgbClr val="ffffff"/>
                  </a:solidFill>
                </a:uFill>
                <a:latin typeface="Calibri"/>
              </a:rPr>
              <a:t>tit</a:t>
            </a:r>
            <a:r>
              <a:rPr b="0" lang="en-US" sz="4400" spc="-1" strike="noStrike">
                <a:solidFill>
                  <a:srgbClr val="000000"/>
                </a:solidFill>
                <a:uFill>
                  <a:solidFill>
                    <a:srgbClr val="ffffff"/>
                  </a:solidFill>
                </a:uFill>
                <a:latin typeface="Calibri"/>
              </a:rPr>
              <a:t>le </a:t>
            </a:r>
            <a:r>
              <a:rPr b="0" lang="en-US" sz="4400" spc="-1" strike="noStrike">
                <a:solidFill>
                  <a:srgbClr val="000000"/>
                </a:solidFill>
                <a:uFill>
                  <a:solidFill>
                    <a:srgbClr val="ffffff"/>
                  </a:solidFill>
                </a:uFill>
                <a:latin typeface="Calibri"/>
              </a:rPr>
              <a:t>st</a:t>
            </a:r>
            <a:r>
              <a:rPr b="0" lang="en-US" sz="4400" spc="-1" strike="noStrike">
                <a:solidFill>
                  <a:srgbClr val="000000"/>
                </a:solidFill>
                <a:uFill>
                  <a:solidFill>
                    <a:srgbClr val="ffffff"/>
                  </a:solidFill>
                </a:uFill>
                <a:latin typeface="Calibri"/>
              </a:rPr>
              <a:t>yl</a:t>
            </a:r>
            <a:r>
              <a:rPr b="0" lang="en-US" sz="4400" spc="-1" strike="noStrike">
                <a:solidFill>
                  <a:srgbClr val="000000"/>
                </a:solidFill>
                <a:uFill>
                  <a:solidFill>
                    <a:srgbClr val="ffffff"/>
                  </a:solidFill>
                </a:uFill>
                <a:latin typeface="Calibri"/>
              </a:rPr>
              <a:t>e</a:t>
            </a:r>
            <a:endParaRPr b="0" lang="en-US" sz="1800" spc="-1" strike="noStrike">
              <a:solidFill>
                <a:srgbClr val="000000"/>
              </a:solidFill>
              <a:uFill>
                <a:solidFill>
                  <a:srgbClr val="ffffff"/>
                </a:solidFill>
              </a:uFill>
              <a:latin typeface="Calibri"/>
            </a:endParaRPr>
          </a:p>
        </p:txBody>
      </p:sp>
      <p:sp>
        <p:nvSpPr>
          <p:cNvPr id="1" name="CustomShape 2"/>
          <p:cNvSpPr/>
          <p:nvPr/>
        </p:nvSpPr>
        <p:spPr>
          <a:xfrm>
            <a:off x="0" y="0"/>
            <a:ext cx="9143640" cy="364680"/>
          </a:xfrm>
          <a:prstGeom prst="rect">
            <a:avLst/>
          </a:prstGeom>
          <a:solidFill>
            <a:srgbClr val="00b0f0">
              <a:alpha val="59000"/>
            </a:srgb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 name="CustomShape 3"/>
          <p:cNvSpPr/>
          <p:nvPr/>
        </p:nvSpPr>
        <p:spPr>
          <a:xfrm>
            <a:off x="0" y="6488640"/>
            <a:ext cx="9143640" cy="364680"/>
          </a:xfrm>
          <a:prstGeom prst="rect">
            <a:avLst/>
          </a:prstGeom>
          <a:solidFill>
            <a:srgbClr val="00b0f0">
              <a:alpha val="59000"/>
            </a:srgbClr>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libri"/>
              </a:rPr>
              <a:t>FAST National University of Computer and Emerging Sciences, Peshawar Campus</a:t>
            </a: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39"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40" name="CustomShape 3"/>
          <p:cNvSpPr/>
          <p:nvPr/>
        </p:nvSpPr>
        <p:spPr>
          <a:xfrm>
            <a:off x="0" y="0"/>
            <a:ext cx="9143640" cy="369000"/>
          </a:xfrm>
          <a:prstGeom prst="rect">
            <a:avLst/>
          </a:prstGeom>
          <a:solidFill>
            <a:srgbClr val="00b0f0">
              <a:alpha val="59000"/>
            </a:srgbClr>
          </a:solidFill>
          <a:ln>
            <a:noFill/>
          </a:ln>
        </p:spPr>
        <p:style>
          <a:lnRef idx="0"/>
          <a:fillRef idx="0"/>
          <a:effectRef idx="0"/>
          <a:fontRef idx="minor"/>
        </p:style>
      </p:sp>
      <p:sp>
        <p:nvSpPr>
          <p:cNvPr id="41" name="CustomShape 4"/>
          <p:cNvSpPr/>
          <p:nvPr/>
        </p:nvSpPr>
        <p:spPr>
          <a:xfrm>
            <a:off x="0" y="6488640"/>
            <a:ext cx="9143640" cy="364680"/>
          </a:xfrm>
          <a:prstGeom prst="rect">
            <a:avLst/>
          </a:prstGeom>
          <a:solidFill>
            <a:srgbClr val="00b0f0">
              <a:alpha val="59000"/>
            </a:srgbClr>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libri"/>
              </a:rPr>
              <a:t>FAST National University of Computer and Emerging Sciences, Peshawar Campus</a:t>
            </a:r>
            <a:endParaRPr b="0" lang="en-US" sz="1800" spc="-1" strike="noStrike">
              <a:solidFill>
                <a:srgbClr val="000000"/>
              </a:solidFill>
              <a:uFill>
                <a:solidFill>
                  <a:srgbClr val="ffffff"/>
                </a:solidFill>
              </a:uFill>
              <a:latin typeface="Arial"/>
            </a:endParaRPr>
          </a:p>
        </p:txBody>
      </p:sp>
      <p:sp>
        <p:nvSpPr>
          <p:cNvPr id="42" name="PlaceHolder 5"/>
          <p:cNvSpPr>
            <a:spLocks noGrp="1"/>
          </p:cNvSpPr>
          <p:nvPr>
            <p:ph type="sldNum"/>
          </p:nvPr>
        </p:nvSpPr>
        <p:spPr>
          <a:xfrm>
            <a:off x="8001000" y="6172200"/>
            <a:ext cx="761760" cy="316080"/>
          </a:xfrm>
          <a:prstGeom prst="rect">
            <a:avLst/>
          </a:prstGeom>
        </p:spPr>
        <p:txBody>
          <a:bodyPr anchor="ctr"/>
          <a:p>
            <a:pPr algn="r">
              <a:lnSpc>
                <a:spcPct val="100000"/>
              </a:lnSpc>
            </a:pPr>
            <a:fld id="{7ADD1086-DF5D-492E-8376-4ED5156E6D0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wmf"/><Relationship Id="rId3" Type="http://schemas.openxmlformats.org/officeDocument/2006/relationships/image" Target="../media/image16.wmf"/><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wmf"/><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Context Free Grammars</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1371600" y="3886200"/>
            <a:ext cx="6400440" cy="1752120"/>
          </a:xfrm>
          <a:prstGeom prst="rect">
            <a:avLst/>
          </a:prstGeom>
          <a:noFill/>
          <a:ln>
            <a:noFill/>
          </a:ln>
        </p:spPr>
        <p:txBody>
          <a:bodyPr/>
          <a:p>
            <a:pPr algn="ctr">
              <a:lnSpc>
                <a:spcPct val="100000"/>
              </a:lnSpc>
            </a:pPr>
            <a:r>
              <a:rPr b="0" lang="en-US" sz="3200" spc="-1" strike="noStrike">
                <a:solidFill>
                  <a:srgbClr val="8b8b8b"/>
                </a:solidFill>
                <a:uFill>
                  <a:solidFill>
                    <a:srgbClr val="ffffff"/>
                  </a:solidFill>
                </a:uFill>
                <a:latin typeface="Calibri"/>
              </a:rPr>
              <a:t>Shakir Ullah Shah</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Regular Grammar</a:t>
            </a:r>
            <a:endParaRPr b="0" lang="en-US" sz="1800" spc="-1" strike="noStrike">
              <a:solidFill>
                <a:srgbClr val="000000"/>
              </a:solidFill>
              <a:uFill>
                <a:solidFill>
                  <a:srgbClr val="ffffff"/>
                </a:solidFill>
              </a:uFill>
              <a:latin typeface="Calibri"/>
            </a:endParaRPr>
          </a:p>
        </p:txBody>
      </p:sp>
      <p:sp>
        <p:nvSpPr>
          <p:cNvPr id="107" name="TextShape 2"/>
          <p:cNvSpPr txBox="1"/>
          <p:nvPr/>
        </p:nvSpPr>
        <p:spPr>
          <a:xfrm>
            <a:off x="457200" y="1600200"/>
            <a:ext cx="8229240" cy="4525560"/>
          </a:xfrm>
          <a:prstGeom prst="rect">
            <a:avLst/>
          </a:prstGeom>
          <a:noFill/>
          <a:ln>
            <a:noFill/>
          </a:ln>
        </p:spPr>
        <p:txBody>
          <a:bodyPr/>
          <a:p>
            <a:pPr marL="343080" indent="-342720">
              <a:lnSpc>
                <a:spcPct val="100000"/>
              </a:lnSpc>
            </a:pPr>
            <a:r>
              <a:rPr b="0" lang="en-US" sz="2400" spc="-1" strike="noStrike">
                <a:solidFill>
                  <a:srgbClr val="000000"/>
                </a:solidFill>
                <a:uFill>
                  <a:solidFill>
                    <a:srgbClr val="ffffff"/>
                  </a:solidFill>
                </a:uFill>
                <a:latin typeface="Calibri"/>
              </a:rPr>
              <a:t>Given an FA, there is a CFG that generates exactly the language accepted by the FA.</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In other words, all regular languages are CFLs</a:t>
            </a:r>
            <a:endParaRPr b="0" lang="en-US" sz="2400" spc="-1" strike="noStrike">
              <a:solidFill>
                <a:srgbClr val="000000"/>
              </a:solidFill>
              <a:uFill>
                <a:solidFill>
                  <a:srgbClr val="ffffff"/>
                </a:solidFill>
              </a:uFill>
              <a:latin typeface="Calibri"/>
            </a:endParaRPr>
          </a:p>
        </p:txBody>
      </p:sp>
      <p:sp>
        <p:nvSpPr>
          <p:cNvPr id="108" name="CustomShape 3"/>
          <p:cNvSpPr/>
          <p:nvPr/>
        </p:nvSpPr>
        <p:spPr>
          <a:xfrm>
            <a:off x="3429000" y="3429000"/>
            <a:ext cx="2971440" cy="1904760"/>
          </a:xfrm>
          <a:prstGeom prst="ellipse">
            <a:avLst/>
          </a:prstGeom>
          <a:solidFill>
            <a:schemeClr val="accent1"/>
          </a:solidFill>
          <a:ln w="9360">
            <a:solidFill>
              <a:schemeClr val="tx1"/>
            </a:solidFill>
            <a:round/>
          </a:ln>
        </p:spPr>
        <p:style>
          <a:lnRef idx="0"/>
          <a:fillRef idx="0"/>
          <a:effectRef idx="0"/>
          <a:fontRef idx="minor"/>
        </p:style>
      </p:sp>
      <p:sp>
        <p:nvSpPr>
          <p:cNvPr id="109" name="CustomShape 4"/>
          <p:cNvSpPr/>
          <p:nvPr/>
        </p:nvSpPr>
        <p:spPr>
          <a:xfrm>
            <a:off x="4038480" y="4267080"/>
            <a:ext cx="1828440" cy="761760"/>
          </a:xfrm>
          <a:prstGeom prst="ellipse">
            <a:avLst/>
          </a:prstGeom>
          <a:solidFill>
            <a:srgbClr val="ffff66"/>
          </a:solidFill>
          <a:ln w="9360">
            <a:solidFill>
              <a:schemeClr val="tx1"/>
            </a:solidFill>
            <a:round/>
          </a:ln>
        </p:spPr>
        <p:style>
          <a:lnRef idx="0"/>
          <a:fillRef idx="0"/>
          <a:effectRef idx="0"/>
          <a:fontRef idx="minor"/>
        </p:style>
      </p:sp>
      <p:sp>
        <p:nvSpPr>
          <p:cNvPr id="110" name="CustomShape 5"/>
          <p:cNvSpPr/>
          <p:nvPr/>
        </p:nvSpPr>
        <p:spPr>
          <a:xfrm>
            <a:off x="4406760" y="3693960"/>
            <a:ext cx="711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CFL</a:t>
            </a:r>
            <a:endParaRPr b="0" lang="en-US" sz="1800" spc="-1" strike="noStrike">
              <a:solidFill>
                <a:srgbClr val="000000"/>
              </a:solidFill>
              <a:uFill>
                <a:solidFill>
                  <a:srgbClr val="ffffff"/>
                </a:solidFill>
              </a:uFill>
              <a:latin typeface="Arial"/>
            </a:endParaRPr>
          </a:p>
        </p:txBody>
      </p:sp>
      <p:sp>
        <p:nvSpPr>
          <p:cNvPr id="111" name="CustomShape 6"/>
          <p:cNvSpPr/>
          <p:nvPr/>
        </p:nvSpPr>
        <p:spPr>
          <a:xfrm>
            <a:off x="4606200" y="4456080"/>
            <a:ext cx="883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Regular</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Creating a CFG from an FA</a:t>
            </a:r>
            <a:endParaRPr b="0" lang="en-US" sz="1800" spc="-1" strike="noStrike">
              <a:solidFill>
                <a:srgbClr val="000000"/>
              </a:solidFill>
              <a:uFill>
                <a:solidFill>
                  <a:srgbClr val="ffffff"/>
                </a:solidFill>
              </a:uFill>
              <a:latin typeface="Calibri"/>
            </a:endParaRPr>
          </a:p>
        </p:txBody>
      </p:sp>
      <p:sp>
        <p:nvSpPr>
          <p:cNvPr id="113" name="TextShape 2"/>
          <p:cNvSpPr txBox="1"/>
          <p:nvPr/>
        </p:nvSpPr>
        <p:spPr>
          <a:xfrm>
            <a:off x="457200" y="1600200"/>
            <a:ext cx="8229240" cy="4525560"/>
          </a:xfrm>
          <a:prstGeom prst="rect">
            <a:avLst/>
          </a:prstGeom>
          <a:noFill/>
          <a:ln>
            <a:noFill/>
          </a:ln>
        </p:spPr>
        <p:txBody>
          <a:bodyPr/>
          <a:p>
            <a:pPr marL="343080" indent="-342720">
              <a:lnSpc>
                <a:spcPct val="100000"/>
              </a:lnSpc>
            </a:pPr>
            <a:r>
              <a:rPr b="0" lang="en-US" sz="3200" spc="-1" strike="noStrike" u="sng">
                <a:solidFill>
                  <a:srgbClr val="000000"/>
                </a:solidFill>
                <a:uFill>
                  <a:solidFill>
                    <a:srgbClr val="ffffff"/>
                  </a:solidFill>
                </a:uFill>
                <a:latin typeface="Calibri"/>
              </a:rPr>
              <a:t>Step-1  </a:t>
            </a:r>
            <a:r>
              <a:rPr b="0" lang="en-US" sz="2400" spc="-1" strike="noStrike">
                <a:solidFill>
                  <a:srgbClr val="000000"/>
                </a:solidFill>
                <a:uFill>
                  <a:solidFill>
                    <a:srgbClr val="ffffff"/>
                  </a:solidFill>
                </a:uFill>
                <a:latin typeface="Calibri"/>
              </a:rPr>
              <a:t>The Non-terminals in CFG will be all names of the states in the FA with the start state renamed 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u="sng">
                <a:solidFill>
                  <a:srgbClr val="000000"/>
                </a:solidFill>
                <a:uFill>
                  <a:solidFill>
                    <a:srgbClr val="ffffff"/>
                  </a:solidFill>
                </a:uFill>
                <a:latin typeface="Calibri"/>
              </a:rPr>
              <a:t>Step-2</a:t>
            </a:r>
            <a:r>
              <a:rPr b="0" lang="en-US" sz="2400" spc="-1" strike="noStrike">
                <a:solidFill>
                  <a:srgbClr val="000000"/>
                </a:solidFill>
                <a:uFill>
                  <a:solidFill>
                    <a:srgbClr val="ffffff"/>
                  </a:solidFill>
                </a:uFill>
                <a:latin typeface="Calibri"/>
              </a:rPr>
              <a:t> For every edge</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Create productions X</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aY   or X</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aX</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Do the same for b-edges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u="sng">
                <a:solidFill>
                  <a:srgbClr val="000000"/>
                </a:solidFill>
                <a:uFill>
                  <a:solidFill>
                    <a:srgbClr val="ffffff"/>
                  </a:solidFill>
                </a:uFill>
                <a:latin typeface="Calibri"/>
              </a:rPr>
              <a:t>Step-3</a:t>
            </a:r>
            <a:r>
              <a:rPr b="0" lang="en-US" sz="2400" spc="-1" strike="noStrike">
                <a:solidFill>
                  <a:srgbClr val="000000"/>
                </a:solidFill>
                <a:uFill>
                  <a:solidFill>
                    <a:srgbClr val="ffffff"/>
                  </a:solidFill>
                </a:uFill>
                <a:latin typeface="Calibri"/>
              </a:rPr>
              <a:t> For every final-state X, create the production</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X</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Λ</a:t>
            </a:r>
            <a:endParaRPr b="0" lang="en-US" sz="3200" spc="-1" strike="noStrike">
              <a:solidFill>
                <a:srgbClr val="000000"/>
              </a:solidFill>
              <a:uFill>
                <a:solidFill>
                  <a:srgbClr val="ffffff"/>
                </a:solidFill>
              </a:uFill>
              <a:latin typeface="Calibri"/>
            </a:endParaRPr>
          </a:p>
        </p:txBody>
      </p:sp>
      <p:sp>
        <p:nvSpPr>
          <p:cNvPr id="114" name="CustomShape 3"/>
          <p:cNvSpPr/>
          <p:nvPr/>
        </p:nvSpPr>
        <p:spPr>
          <a:xfrm>
            <a:off x="1066680" y="3020040"/>
            <a:ext cx="685440" cy="6854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Calibri"/>
              </a:rPr>
              <a:t>X</a:t>
            </a:r>
            <a:endParaRPr b="0" lang="en-US" sz="1800" spc="-1" strike="noStrike">
              <a:solidFill>
                <a:srgbClr val="000000"/>
              </a:solidFill>
              <a:uFill>
                <a:solidFill>
                  <a:srgbClr val="ffffff"/>
                </a:solidFill>
              </a:uFill>
              <a:latin typeface="Arial"/>
            </a:endParaRPr>
          </a:p>
        </p:txBody>
      </p:sp>
      <p:sp>
        <p:nvSpPr>
          <p:cNvPr id="115" name="CustomShape 4"/>
          <p:cNvSpPr/>
          <p:nvPr/>
        </p:nvSpPr>
        <p:spPr>
          <a:xfrm>
            <a:off x="3352680" y="3020040"/>
            <a:ext cx="685440" cy="6854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p:txBody>
      </p:sp>
      <p:sp>
        <p:nvSpPr>
          <p:cNvPr id="116" name="Line 5"/>
          <p:cNvSpPr/>
          <p:nvPr/>
        </p:nvSpPr>
        <p:spPr>
          <a:xfrm>
            <a:off x="1752480" y="3400920"/>
            <a:ext cx="1600200" cy="360"/>
          </a:xfrm>
          <a:prstGeom prst="line">
            <a:avLst/>
          </a:prstGeom>
          <a:ln w="38160">
            <a:solidFill>
              <a:schemeClr val="tx1"/>
            </a:solidFill>
            <a:round/>
            <a:tailEnd len="med" type="triangle" w="med"/>
          </a:ln>
        </p:spPr>
        <p:style>
          <a:lnRef idx="0"/>
          <a:fillRef idx="0"/>
          <a:effectRef idx="0"/>
          <a:fontRef idx="minor"/>
        </p:style>
      </p:sp>
      <p:sp>
        <p:nvSpPr>
          <p:cNvPr id="117" name="CustomShape 6"/>
          <p:cNvSpPr/>
          <p:nvPr/>
        </p:nvSpPr>
        <p:spPr>
          <a:xfrm>
            <a:off x="2203560" y="2980440"/>
            <a:ext cx="290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p:txBody>
      </p:sp>
      <p:sp>
        <p:nvSpPr>
          <p:cNvPr id="118" name="CustomShape 7"/>
          <p:cNvSpPr/>
          <p:nvPr/>
        </p:nvSpPr>
        <p:spPr>
          <a:xfrm>
            <a:off x="7010280" y="2957400"/>
            <a:ext cx="685440" cy="6854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Calibri"/>
              </a:rPr>
              <a:t>X+</a:t>
            </a:r>
            <a:endParaRPr b="0" lang="en-US" sz="1800" spc="-1" strike="noStrike">
              <a:solidFill>
                <a:srgbClr val="000000"/>
              </a:solidFill>
              <a:uFill>
                <a:solidFill>
                  <a:srgbClr val="ffffff"/>
                </a:solidFill>
              </a:uFill>
              <a:latin typeface="Arial"/>
            </a:endParaRPr>
          </a:p>
        </p:txBody>
      </p:sp>
      <p:sp>
        <p:nvSpPr>
          <p:cNvPr id="119" name="CustomShape 8"/>
          <p:cNvSpPr/>
          <p:nvPr/>
        </p:nvSpPr>
        <p:spPr>
          <a:xfrm>
            <a:off x="6972480" y="2525760"/>
            <a:ext cx="495000" cy="507600"/>
          </a:xfrm>
          <a:custGeom>
            <a:avLst/>
            <a:gdLst/>
            <a:ahLst/>
            <a:rect l="l" t="t" r="r" b="b"/>
            <a:pathLst>
              <a:path w="312" h="320">
                <a:moveTo>
                  <a:pt x="72" y="320"/>
                </a:moveTo>
                <a:cubicBezTo>
                  <a:pt x="36" y="224"/>
                  <a:pt x="0" y="128"/>
                  <a:pt x="24" y="80"/>
                </a:cubicBezTo>
                <a:cubicBezTo>
                  <a:pt x="48" y="32"/>
                  <a:pt x="168" y="0"/>
                  <a:pt x="216" y="32"/>
                </a:cubicBezTo>
                <a:cubicBezTo>
                  <a:pt x="264" y="64"/>
                  <a:pt x="296" y="232"/>
                  <a:pt x="312" y="272"/>
                </a:cubicBezTo>
              </a:path>
            </a:pathLst>
          </a:custGeom>
          <a:noFill/>
          <a:ln w="9360">
            <a:solidFill>
              <a:schemeClr val="tx1"/>
            </a:solidFill>
            <a:round/>
            <a:tailEnd len="med" type="triangle" w="med"/>
          </a:ln>
        </p:spPr>
        <p:style>
          <a:lnRef idx="0"/>
          <a:fillRef idx="0"/>
          <a:effectRef idx="0"/>
          <a:fontRef idx="minor"/>
        </p:style>
      </p:sp>
      <p:sp>
        <p:nvSpPr>
          <p:cNvPr id="120" name="CustomShape 9"/>
          <p:cNvSpPr/>
          <p:nvPr/>
        </p:nvSpPr>
        <p:spPr>
          <a:xfrm>
            <a:off x="7394760" y="2362320"/>
            <a:ext cx="290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Example</a:t>
            </a:r>
            <a:endParaRPr b="0" lang="en-US" sz="1800" spc="-1" strike="noStrike">
              <a:solidFill>
                <a:srgbClr val="000000"/>
              </a:solidFill>
              <a:uFill>
                <a:solidFill>
                  <a:srgbClr val="ffffff"/>
                </a:solidFill>
              </a:uFill>
              <a:latin typeface="Calibri"/>
            </a:endParaRPr>
          </a:p>
        </p:txBody>
      </p:sp>
      <p:sp>
        <p:nvSpPr>
          <p:cNvPr id="122" name="TextShape 2"/>
          <p:cNvSpPr txBox="1"/>
          <p:nvPr/>
        </p:nvSpPr>
        <p:spPr>
          <a:xfrm>
            <a:off x="457200" y="1219320"/>
            <a:ext cx="2895120" cy="4876560"/>
          </a:xfrm>
          <a:prstGeom prst="rect">
            <a:avLst/>
          </a:prstGeom>
          <a:noFill/>
          <a:ln>
            <a:noFill/>
          </a:ln>
        </p:spPr>
        <p:txBody>
          <a:bodyPr/>
          <a:p>
            <a:pPr>
              <a:lnSpc>
                <a:spcPct val="90000"/>
              </a:lnSpc>
            </a:pP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S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aM</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S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bS</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M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aX</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M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bS</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X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aX</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X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bX</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400" spc="-1" strike="noStrike">
                <a:solidFill>
                  <a:srgbClr val="000000"/>
                </a:solidFill>
                <a:uFill>
                  <a:solidFill>
                    <a:srgbClr val="ffffff"/>
                  </a:solidFill>
                </a:uFill>
                <a:latin typeface="Calibri"/>
              </a:rPr>
              <a:t>X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Λ</a:t>
            </a:r>
            <a:endParaRPr b="0" lang="en-US" sz="3200" spc="-1" strike="noStrike">
              <a:solidFill>
                <a:srgbClr val="000000"/>
              </a:solidFill>
              <a:uFill>
                <a:solidFill>
                  <a:srgbClr val="ffffff"/>
                </a:solidFill>
              </a:uFill>
              <a:latin typeface="Calibri"/>
            </a:endParaRPr>
          </a:p>
        </p:txBody>
      </p:sp>
      <p:sp>
        <p:nvSpPr>
          <p:cNvPr id="123" name="CustomShape 3"/>
          <p:cNvSpPr/>
          <p:nvPr/>
        </p:nvSpPr>
        <p:spPr>
          <a:xfrm>
            <a:off x="3567600" y="3537000"/>
            <a:ext cx="5019840" cy="1186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ff3300"/>
                </a:solidFill>
                <a:uFill>
                  <a:solidFill>
                    <a:srgbClr val="ffffff"/>
                  </a:solidFill>
                </a:uFill>
                <a:latin typeface="Calibri"/>
              </a:rPr>
              <a:t>Note: It is not necessary that each CFG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3300"/>
                </a:solidFill>
                <a:uFill>
                  <a:solidFill>
                    <a:srgbClr val="ffffff"/>
                  </a:solidFill>
                </a:uFill>
                <a:latin typeface="Calibri"/>
              </a:rPr>
              <a:t>has a corresponding FA. But each FA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3300"/>
                </a:solidFill>
                <a:uFill>
                  <a:solidFill>
                    <a:srgbClr val="ffffff"/>
                  </a:solidFill>
                </a:uFill>
                <a:latin typeface="Calibri"/>
              </a:rPr>
              <a:t>has an equivalent CFG.</a:t>
            </a:r>
            <a:endParaRPr b="0" lang="en-US" sz="1800" spc="-1" strike="noStrike">
              <a:solidFill>
                <a:srgbClr val="000000"/>
              </a:solidFill>
              <a:uFill>
                <a:solidFill>
                  <a:srgbClr val="ffffff"/>
                </a:solidFill>
              </a:uFill>
              <a:latin typeface="Arial"/>
            </a:endParaRPr>
          </a:p>
        </p:txBody>
      </p:sp>
      <p:pic>
        <p:nvPicPr>
          <p:cNvPr id="124" name="Picture 2" descr=""/>
          <p:cNvPicPr/>
          <p:nvPr/>
        </p:nvPicPr>
        <p:blipFill>
          <a:blip r:embed="rId1"/>
          <a:stretch/>
        </p:blipFill>
        <p:spPr>
          <a:xfrm>
            <a:off x="2438280" y="1219320"/>
            <a:ext cx="5009400" cy="2057040"/>
          </a:xfrm>
          <a:prstGeom prst="rect">
            <a:avLst/>
          </a:prstGeom>
          <a:ln w="9360">
            <a:noFill/>
          </a:ln>
        </p:spPr>
      </p:pic>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3" presetSubtype="10">
                                  <p:stCondLst>
                                    <p:cond delay="0"/>
                                  </p:stCondLst>
                                  <p:childTnLst>
                                    <p:set>
                                      <p:cBhvr>
                                        <p:cTn id="20" dur="1" fill="hold">
                                          <p:stCondLst>
                                            <p:cond delay="0"/>
                                          </p:stCondLst>
                                        </p:cTn>
                                        <p:tgtEl>
                                          <p:spTgt spid="123"/>
                                        </p:tgtEl>
                                        <p:attrNameLst>
                                          <p:attrName>style.visibility</p:attrName>
                                        </p:attrNameLst>
                                      </p:cBhvr>
                                      <p:to>
                                        <p:strVal val="visible"/>
                                      </p:to>
                                    </p:set>
                                    <p:animEffect filter="blinds(horizontal)" transition="in">
                                      <p:cBhvr additive="repl">
                                        <p:cTn id="21" dur="500"/>
                                        <p:tgtEl>
                                          <p:spTgt spid="1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Theorem </a:t>
            </a:r>
            <a:endParaRPr b="0" lang="en-US" sz="1800" spc="-1" strike="noStrike">
              <a:solidFill>
                <a:srgbClr val="000000"/>
              </a:solidFill>
              <a:uFill>
                <a:solidFill>
                  <a:srgbClr val="ffffff"/>
                </a:solidFill>
              </a:uFill>
              <a:latin typeface="Calibri"/>
            </a:endParaRPr>
          </a:p>
        </p:txBody>
      </p:sp>
      <p:sp>
        <p:nvSpPr>
          <p:cNvPr id="126" name="TextShape 2"/>
          <p:cNvSpPr txBox="1"/>
          <p:nvPr/>
        </p:nvSpPr>
        <p:spPr>
          <a:xfrm>
            <a:off x="457200" y="1600200"/>
            <a:ext cx="8229240" cy="4525560"/>
          </a:xfrm>
          <a:prstGeom prst="rect">
            <a:avLst/>
          </a:prstGeom>
          <a:noFill/>
          <a:ln>
            <a:noFill/>
          </a:ln>
        </p:spPr>
        <p:txBody>
          <a:bodyPr/>
          <a:p>
            <a:pPr marL="609480" indent="-60912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If every production in a CFG is one of the following forms </a:t>
            </a:r>
            <a:endParaRPr b="0" lang="en-US" sz="3200" spc="-1" strike="noStrike">
              <a:solidFill>
                <a:srgbClr val="000000"/>
              </a:solidFill>
              <a:uFill>
                <a:solidFill>
                  <a:srgbClr val="ffffff"/>
                </a:solidFill>
              </a:uFill>
              <a:latin typeface="Calibri"/>
            </a:endParaRPr>
          </a:p>
          <a:p>
            <a:pPr lvl="1" marL="990720" indent="-533160">
              <a:lnSpc>
                <a:spcPct val="100000"/>
              </a:lnSpc>
              <a:buClr>
                <a:srgbClr val="000000"/>
              </a:buClr>
              <a:buFont typeface="Wingdings" charset="2"/>
              <a:buAutoNum type="arabicPeriod"/>
            </a:pPr>
            <a:r>
              <a:rPr b="0" lang="en-US" sz="2800" spc="-1" strike="noStrike">
                <a:solidFill>
                  <a:srgbClr val="000000"/>
                </a:solidFill>
                <a:uFill>
                  <a:solidFill>
                    <a:srgbClr val="ffffff"/>
                  </a:solidFill>
                </a:uFill>
                <a:latin typeface="Calibri"/>
              </a:rPr>
              <a:t>Nonterminal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semiword </a:t>
            </a:r>
            <a:endParaRPr b="0" lang="en-US" sz="2400" spc="-1" strike="noStrike">
              <a:solidFill>
                <a:srgbClr val="000000"/>
              </a:solidFill>
              <a:uFill>
                <a:solidFill>
                  <a:srgbClr val="ffffff"/>
                </a:solidFill>
              </a:uFill>
              <a:latin typeface="Calibri"/>
            </a:endParaRPr>
          </a:p>
          <a:p>
            <a:pPr lvl="1" marL="990720" indent="-533160">
              <a:lnSpc>
                <a:spcPct val="100000"/>
              </a:lnSpc>
              <a:buClr>
                <a:srgbClr val="000000"/>
              </a:buClr>
              <a:buFont typeface="Wingdings" charset="2"/>
              <a:buAutoNum type="arabicPeriod"/>
            </a:pPr>
            <a:r>
              <a:rPr b="0" lang="en-US" sz="2800" spc="-1" strike="noStrike">
                <a:solidFill>
                  <a:srgbClr val="000000"/>
                </a:solidFill>
                <a:uFill>
                  <a:solidFill>
                    <a:srgbClr val="ffffff"/>
                  </a:solidFill>
                </a:uFill>
                <a:latin typeface="Calibri"/>
              </a:rPr>
              <a:t>Nonterminal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word </a:t>
            </a:r>
            <a:r>
              <a:rPr b="0" lang="en-US" sz="2800" spc="-1" strike="noStrike">
                <a:solidFill>
                  <a:srgbClr val="000000"/>
                </a:solidFill>
                <a:uFill>
                  <a:solidFill>
                    <a:srgbClr val="ffffff"/>
                  </a:solidFill>
                </a:uFill>
                <a:latin typeface="Calibri"/>
              </a:rPr>
              <a:t>	</a:t>
            </a:r>
            <a:endParaRPr b="0" lang="en-US" sz="2400" spc="-1" strike="noStrike">
              <a:solidFill>
                <a:srgbClr val="000000"/>
              </a:solidFill>
              <a:uFill>
                <a:solidFill>
                  <a:srgbClr val="ffffff"/>
                </a:solidFill>
              </a:uFill>
              <a:latin typeface="Calibri"/>
            </a:endParaRPr>
          </a:p>
          <a:p>
            <a:pPr marL="609480" indent="-60912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then the language generated by that CFG is </a:t>
            </a:r>
            <a:r>
              <a:rPr b="1" lang="en-US" sz="2800" spc="-1" strike="noStrike">
                <a:solidFill>
                  <a:srgbClr val="000000"/>
                </a:solidFill>
                <a:uFill>
                  <a:solidFill>
                    <a:srgbClr val="ffffff"/>
                  </a:solidFill>
                </a:uFill>
                <a:latin typeface="Calibri"/>
              </a:rPr>
              <a:t>regular</a:t>
            </a:r>
            <a:r>
              <a:rPr b="0" lang="en-US" sz="28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Regular grammar </a:t>
            </a:r>
            <a:endParaRPr b="0" lang="en-US" sz="1800" spc="-1" strike="noStrike">
              <a:solidFill>
                <a:srgbClr val="000000"/>
              </a:solidFill>
              <a:uFill>
                <a:solidFill>
                  <a:srgbClr val="ffffff"/>
                </a:solidFill>
              </a:uFill>
              <a:latin typeface="Calibri"/>
            </a:endParaRPr>
          </a:p>
        </p:txBody>
      </p:sp>
      <p:sp>
        <p:nvSpPr>
          <p:cNvPr id="128"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1" lang="en-US" sz="2800" spc="-1" strike="noStrike" u="sng">
                <a:solidFill>
                  <a:srgbClr val="000000"/>
                </a:solidFill>
                <a:uFill>
                  <a:solidFill>
                    <a:srgbClr val="ffffff"/>
                  </a:solidFill>
                </a:uFill>
                <a:latin typeface="Calibri"/>
              </a:rPr>
              <a:t>Definition</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A CFG is said to be a </a:t>
            </a:r>
            <a:r>
              <a:rPr b="1" lang="en-US" sz="2800" spc="-1" strike="noStrike">
                <a:solidFill>
                  <a:srgbClr val="000000"/>
                </a:solidFill>
                <a:uFill>
                  <a:solidFill>
                    <a:srgbClr val="ffffff"/>
                  </a:solidFill>
                </a:uFill>
                <a:latin typeface="Calibri"/>
              </a:rPr>
              <a:t>regular grammar</a:t>
            </a:r>
            <a:r>
              <a:rPr b="0" lang="en-US" sz="2800" spc="-1" strike="noStrike">
                <a:solidFill>
                  <a:srgbClr val="000000"/>
                </a:solidFill>
                <a:uFill>
                  <a:solidFill>
                    <a:srgbClr val="ffffff"/>
                  </a:solidFill>
                </a:uFill>
                <a:latin typeface="Calibri"/>
              </a:rPr>
              <a:t> if it generates the regular language </a:t>
            </a:r>
            <a:r>
              <a:rPr b="0" i="1" lang="en-US" sz="2800" spc="-1" strike="noStrike">
                <a:solidFill>
                  <a:srgbClr val="000000"/>
                </a:solidFill>
                <a:uFill>
                  <a:solidFill>
                    <a:srgbClr val="ffffff"/>
                  </a:solidFill>
                </a:uFill>
                <a:latin typeface="Calibri"/>
              </a:rPr>
              <a:t>i.e. </a:t>
            </a:r>
            <a:r>
              <a:rPr b="0" lang="en-US" sz="2800" spc="-1" strike="noStrike">
                <a:solidFill>
                  <a:srgbClr val="000000"/>
                </a:solidFill>
                <a:uFill>
                  <a:solidFill>
                    <a:srgbClr val="ffffff"/>
                  </a:solidFill>
                </a:uFill>
                <a:latin typeface="Calibri"/>
              </a:rPr>
              <a:t>a CFG is said to be a </a:t>
            </a:r>
            <a:r>
              <a:rPr b="1" lang="en-US" sz="2800" spc="-1" strike="noStrike">
                <a:solidFill>
                  <a:srgbClr val="000000"/>
                </a:solidFill>
                <a:uFill>
                  <a:solidFill>
                    <a:srgbClr val="ffffff"/>
                  </a:solidFill>
                </a:uFill>
                <a:latin typeface="Calibri"/>
              </a:rPr>
              <a:t>regular grammar </a:t>
            </a:r>
            <a:r>
              <a:rPr b="0" lang="en-US" sz="2800" spc="-1" strike="noStrike">
                <a:solidFill>
                  <a:srgbClr val="000000"/>
                </a:solidFill>
                <a:uFill>
                  <a:solidFill>
                    <a:srgbClr val="ffffff"/>
                  </a:solidFill>
                </a:uFill>
                <a:latin typeface="Calibri"/>
              </a:rPr>
              <a:t>in which each production is one of the two forms</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Nonterminal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semiword </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Nonterminal </a:t>
            </a:r>
            <a:r>
              <a:rPr b="0" lang="en-US" sz="3200" spc="-1" strike="noStrike">
                <a:solidFill>
                  <a:srgbClr val="000000"/>
                </a:solidFill>
                <a:uFill>
                  <a:solidFill>
                    <a:srgbClr val="ffffff"/>
                  </a:solidFill>
                </a:uFill>
                <a:latin typeface="Wingdings"/>
              </a:rPr>
              <a:t></a:t>
            </a:r>
            <a:r>
              <a:rPr b="0" lang="en-US" sz="32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word </a:t>
            </a:r>
            <a:endParaRPr b="0" lang="en-US" sz="3200" spc="-1" strike="noStrike">
              <a:solidFill>
                <a:srgbClr val="000000"/>
              </a:solidFill>
              <a:uFill>
                <a:solidFill>
                  <a:srgbClr val="ffffff"/>
                </a:solidFill>
              </a:u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Examples </a:t>
            </a:r>
            <a:endParaRPr b="0" lang="en-US" sz="1800" spc="-1" strike="noStrike">
              <a:solidFill>
                <a:srgbClr val="000000"/>
              </a:solidFill>
              <a:uFill>
                <a:solidFill>
                  <a:srgbClr val="ffffff"/>
                </a:solidFill>
              </a:uFill>
              <a:latin typeface="Calibri"/>
            </a:endParaRPr>
          </a:p>
        </p:txBody>
      </p:sp>
      <p:sp>
        <p:nvSpPr>
          <p:cNvPr id="130" name="TextShape 2"/>
          <p:cNvSpPr txBox="1"/>
          <p:nvPr/>
        </p:nvSpPr>
        <p:spPr>
          <a:xfrm>
            <a:off x="228600" y="1600200"/>
            <a:ext cx="8610120" cy="5028840"/>
          </a:xfrm>
          <a:prstGeom prst="rect">
            <a:avLst/>
          </a:prstGeom>
          <a:noFill/>
          <a:ln>
            <a:noFill/>
          </a:ln>
        </p:spPr>
        <p:txBody>
          <a:bodyPr/>
          <a:p>
            <a:pPr lvl="1" marL="990720" indent="-533160">
              <a:lnSpc>
                <a:spcPct val="100000"/>
              </a:lnSpc>
              <a:buClr>
                <a:srgbClr val="000000"/>
              </a:buClr>
              <a:buFont typeface="Wingdings" charset="2"/>
              <a:buAutoNum type="arabicPeriod"/>
            </a:pPr>
            <a:r>
              <a:rPr b="0" lang="en-US" sz="2800" spc="-1" strike="noStrike">
                <a:solidFill>
                  <a:srgbClr val="000000"/>
                </a:solidFill>
                <a:uFill>
                  <a:solidFill>
                    <a:srgbClr val="ffffff"/>
                  </a:solidFill>
                </a:uFill>
                <a:latin typeface="Calibri"/>
              </a:rPr>
              <a:t>The CFG  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aaS | bbS | </a:t>
            </a:r>
            <a:r>
              <a:rPr b="0" lang="en-US" sz="2400" spc="-1" strike="noStrike">
                <a:solidFill>
                  <a:srgbClr val="000000"/>
                </a:solidFill>
                <a:uFill>
                  <a:solidFill>
                    <a:srgbClr val="ffffff"/>
                  </a:solidFill>
                </a:uFill>
                <a:latin typeface="Calibri"/>
              </a:rPr>
              <a:t>Λ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is a regular grammar. It may be observed that the above CFG generates the language of strings expressed by the RE (aa+bb)*. </a:t>
            </a:r>
            <a:endParaRPr b="0" lang="en-US" sz="2400" spc="-1" strike="noStrike">
              <a:solidFill>
                <a:srgbClr val="000000"/>
              </a:solidFill>
              <a:uFill>
                <a:solidFill>
                  <a:srgbClr val="ffffff"/>
                </a:solidFill>
              </a:uFill>
              <a:latin typeface="Calibri"/>
            </a:endParaRPr>
          </a:p>
          <a:p>
            <a:pPr lvl="1" marL="990720" indent="-533160">
              <a:lnSpc>
                <a:spcPct val="100000"/>
              </a:lnSpc>
              <a:buClr>
                <a:srgbClr val="000000"/>
              </a:buClr>
              <a:buFont typeface="Wingdings" charset="2"/>
              <a:buAutoNum type="arabicPeriod"/>
            </a:pPr>
            <a:r>
              <a:rPr b="0" lang="en-US" sz="2800" spc="-1" strike="noStrike">
                <a:solidFill>
                  <a:srgbClr val="000000"/>
                </a:solidFill>
                <a:uFill>
                  <a:solidFill>
                    <a:srgbClr val="ffffff"/>
                  </a:solidFill>
                </a:uFill>
                <a:latin typeface="Calibri"/>
              </a:rPr>
              <a:t>The CFG 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aA|bB , A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aS|a , B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bS|b is a regular grammar. It may be observed that the above CFG generates the language of strings expressed by RE (aa+bb)</a:t>
            </a:r>
            <a:r>
              <a:rPr b="0" lang="en-US" sz="2800" spc="-1" strike="noStrike" baseline="30000">
                <a:solidFill>
                  <a:srgbClr val="000000"/>
                </a:solidFill>
                <a:uFill>
                  <a:solidFill>
                    <a:srgbClr val="ffffff"/>
                  </a:solidFill>
                </a:uFill>
                <a:latin typeface="Calibri"/>
              </a:rPr>
              <a:t>+</a:t>
            </a:r>
            <a:r>
              <a:rPr b="0" lang="en-US" sz="2800" spc="-1" strike="noStrike">
                <a:solidFill>
                  <a:srgbClr val="000000"/>
                </a:solidFill>
                <a:uFill>
                  <a:solidFill>
                    <a:srgbClr val="ffffff"/>
                  </a:solidFill>
                </a:uFill>
                <a:latin typeface="Calibri"/>
              </a:rPr>
              <a:t>.   </a:t>
            </a:r>
            <a:endParaRPr b="0" lang="en-US" sz="2400" spc="-1" strike="noStrike">
              <a:solidFill>
                <a:srgbClr val="000000"/>
              </a:solidFill>
              <a:uFill>
                <a:solidFill>
                  <a:srgbClr val="ffffff"/>
                </a:solidFill>
              </a:uFill>
              <a:latin typeface="Calibri"/>
            </a:endParaRPr>
          </a:p>
          <a:p>
            <a:pPr lvl="1" marL="990720" indent="-53316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Following is a method of building TG corresponding to the regular grammar.</a:t>
            </a:r>
            <a:endParaRPr b="0" lang="en-US" sz="2400" spc="-1" strike="noStrike">
              <a:solidFill>
                <a:srgbClr val="000000"/>
              </a:solidFill>
              <a:uFill>
                <a:solidFill>
                  <a:srgbClr val="ffffff"/>
                </a:solidFill>
              </a:u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2860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TG for Regular Grammar </a:t>
            </a:r>
            <a:endParaRPr b="0" lang="en-US" sz="1800" spc="-1" strike="noStrike">
              <a:solidFill>
                <a:srgbClr val="000000"/>
              </a:solidFill>
              <a:uFill>
                <a:solidFill>
                  <a:srgbClr val="ffffff"/>
                </a:solidFill>
              </a:uFill>
              <a:latin typeface="Calibri"/>
            </a:endParaRPr>
          </a:p>
        </p:txBody>
      </p:sp>
      <p:sp>
        <p:nvSpPr>
          <p:cNvPr id="132" name="TextShape 2"/>
          <p:cNvSpPr txBox="1"/>
          <p:nvPr/>
        </p:nvSpPr>
        <p:spPr>
          <a:xfrm>
            <a:off x="228600" y="1600200"/>
            <a:ext cx="8762760" cy="5105160"/>
          </a:xfrm>
          <a:prstGeom prst="rect">
            <a:avLst/>
          </a:prstGeom>
          <a:noFill/>
          <a:ln>
            <a:noFill/>
          </a:ln>
        </p:spPr>
        <p:txBody>
          <a:bodyPr/>
          <a:p>
            <a:pPr marL="609480" indent="-60912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For every regular grammar there exists a TG corresponding to the regular grammar. Following is the method to build a TG from the given regular grammar.</a:t>
            </a:r>
            <a:endParaRPr b="0" lang="en-US" sz="3200" spc="-1" strike="noStrike">
              <a:solidFill>
                <a:srgbClr val="000000"/>
              </a:solidFill>
              <a:uFill>
                <a:solidFill>
                  <a:srgbClr val="ffffff"/>
                </a:solidFill>
              </a:uFill>
              <a:latin typeface="Calibri"/>
            </a:endParaRPr>
          </a:p>
          <a:p>
            <a:pPr lvl="1" marL="990720" indent="-533160">
              <a:lnSpc>
                <a:spcPct val="90000"/>
              </a:lnSpc>
              <a:buClr>
                <a:srgbClr val="000000"/>
              </a:buClr>
              <a:buFont typeface="Wingdings" charset="2"/>
              <a:buAutoNum type="arabicPeriod"/>
            </a:pPr>
            <a:r>
              <a:rPr b="0" lang="en-US" sz="2800" spc="-1" strike="noStrike">
                <a:solidFill>
                  <a:srgbClr val="000000"/>
                </a:solidFill>
                <a:uFill>
                  <a:solidFill>
                    <a:srgbClr val="ffffff"/>
                  </a:solidFill>
                </a:uFill>
                <a:latin typeface="Calibri"/>
              </a:rPr>
              <a:t>Define the states, of the required TG, equal in number to that of nonterminals of the given regular grammar. An additional state is also defined to be the final state. The initial state should correspond to the nonterminal S. </a:t>
            </a:r>
            <a:endParaRPr b="0" lang="en-US" sz="2400" spc="-1" strike="noStrike">
              <a:solidFill>
                <a:srgbClr val="000000"/>
              </a:solidFill>
              <a:uFill>
                <a:solidFill>
                  <a:srgbClr val="ffffff"/>
                </a:solidFill>
              </a:uFill>
              <a:latin typeface="Calibri"/>
            </a:endParaRPr>
          </a:p>
          <a:p>
            <a:pPr lvl="1" marL="990720" indent="-533160">
              <a:lnSpc>
                <a:spcPct val="90000"/>
              </a:lnSpc>
              <a:buClr>
                <a:srgbClr val="000000"/>
              </a:buClr>
              <a:buFont typeface="Wingdings" charset="2"/>
              <a:buAutoNum type="arabicPeriod"/>
            </a:pPr>
            <a:r>
              <a:rPr b="0" lang="en-US" sz="2800" spc="-1" strike="noStrike">
                <a:solidFill>
                  <a:srgbClr val="000000"/>
                </a:solidFill>
                <a:uFill>
                  <a:solidFill>
                    <a:srgbClr val="ffffff"/>
                  </a:solidFill>
                </a:uFill>
                <a:latin typeface="Calibri"/>
              </a:rPr>
              <a:t>For every production of the given regular grammar, there are two possibilities for the transitions of the required TG as follows</a:t>
            </a:r>
            <a:endParaRPr b="0" lang="en-US" sz="2400" spc="-1" strike="noStrike">
              <a:solidFill>
                <a:srgbClr val="000000"/>
              </a:solidFill>
              <a:uFill>
                <a:solidFill>
                  <a:srgbClr val="ffffff"/>
                </a:solidFill>
              </a:u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Method continued … </a:t>
            </a:r>
            <a:endParaRPr b="0" lang="en-US" sz="1800" spc="-1" strike="noStrike">
              <a:solidFill>
                <a:srgbClr val="000000"/>
              </a:solidFill>
              <a:uFill>
                <a:solidFill>
                  <a:srgbClr val="ffffff"/>
                </a:solidFill>
              </a:uFill>
              <a:latin typeface="Calibri"/>
            </a:endParaRPr>
          </a:p>
        </p:txBody>
      </p:sp>
      <p:sp>
        <p:nvSpPr>
          <p:cNvPr id="134" name="TextShape 2"/>
          <p:cNvSpPr txBox="1"/>
          <p:nvPr/>
        </p:nvSpPr>
        <p:spPr>
          <a:xfrm>
            <a:off x="457200" y="1600200"/>
            <a:ext cx="8229240" cy="4525560"/>
          </a:xfrm>
          <a:prstGeom prst="rect">
            <a:avLst/>
          </a:prstGeom>
          <a:noFill/>
          <a:ln>
            <a:noFill/>
          </a:ln>
        </p:spPr>
        <p:txBody>
          <a:bodyPr/>
          <a:p>
            <a:pPr marL="343080" indent="-342720">
              <a:lnSpc>
                <a:spcPct val="90000"/>
              </a:lnSpc>
            </a:pPr>
            <a:r>
              <a:rPr b="0" lang="en-US" sz="2800" spc="-1" strike="noStrike">
                <a:solidFill>
                  <a:srgbClr val="000000"/>
                </a:solidFill>
                <a:uFill>
                  <a:solidFill>
                    <a:srgbClr val="ffffff"/>
                  </a:solidFill>
                </a:uFill>
                <a:latin typeface="Calibri"/>
              </a:rPr>
              <a:t>(i)</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If the production is of the form nonterminal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semiword, then transition of the required TG would start from the state corresponding to the nonterminal on the left side of the production and would end in the state corresponding to the nonterminal on the right side of the production, labeled by string of terminals in semiword. </a:t>
            </a:r>
            <a:endParaRPr b="0" lang="en-US" sz="3200" spc="-1" strike="noStrike">
              <a:solidFill>
                <a:srgbClr val="000000"/>
              </a:solidFill>
              <a:uFill>
                <a:solidFill>
                  <a:srgbClr val="ffffff"/>
                </a:solidFill>
              </a:u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Method continued … </a:t>
            </a:r>
            <a:endParaRPr b="0" lang="en-US" sz="1800" spc="-1" strike="noStrike">
              <a:solidFill>
                <a:srgbClr val="000000"/>
              </a:solidFill>
              <a:uFill>
                <a:solidFill>
                  <a:srgbClr val="ffffff"/>
                </a:solidFill>
              </a:uFill>
              <a:latin typeface="Calibri"/>
            </a:endParaRPr>
          </a:p>
        </p:txBody>
      </p:sp>
      <p:sp>
        <p:nvSpPr>
          <p:cNvPr id="136" name="TextShape 2"/>
          <p:cNvSpPr txBox="1"/>
          <p:nvPr/>
        </p:nvSpPr>
        <p:spPr>
          <a:xfrm>
            <a:off x="457200" y="1600200"/>
            <a:ext cx="8229240" cy="4525560"/>
          </a:xfrm>
          <a:prstGeom prst="rect">
            <a:avLst/>
          </a:prstGeom>
          <a:noFill/>
          <a:ln>
            <a:noFill/>
          </a:ln>
        </p:spPr>
        <p:txBody>
          <a:bodyPr/>
          <a:p>
            <a:pPr marL="343080" indent="-342720">
              <a:lnSpc>
                <a:spcPct val="90000"/>
              </a:lnSpc>
            </a:pPr>
            <a:r>
              <a:rPr b="0" lang="en-US" sz="2800" spc="-1" strike="noStrike">
                <a:solidFill>
                  <a:srgbClr val="000000"/>
                </a:solidFill>
                <a:uFill>
                  <a:solidFill>
                    <a:srgbClr val="ffffff"/>
                  </a:solidFill>
                </a:uFill>
                <a:latin typeface="Calibri"/>
              </a:rPr>
              <a:t>(ii)</a:t>
            </a:r>
            <a:endParaRPr b="0" lang="en-US" sz="3200" spc="-1" strike="noStrike">
              <a:solidFill>
                <a:srgbClr val="000000"/>
              </a:solidFill>
              <a:uFill>
                <a:solidFill>
                  <a:srgbClr val="ffffff"/>
                </a:solidFill>
              </a:uFill>
              <a:latin typeface="Calibri"/>
            </a:endParaRPr>
          </a:p>
          <a:p>
            <a:pPr marL="343080" indent="-342720">
              <a:lnSpc>
                <a:spcPct val="9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If the production is of the form nonterminal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word, then transition of the TG would start from the state corresponding to nonterminal on the left side of the production and would end on the final state of the TG, labeled by the word. Following is an example in this regard </a:t>
            </a:r>
            <a:endParaRPr b="0" lang="en-US" sz="3200" spc="-1" strike="noStrike">
              <a:solidFill>
                <a:srgbClr val="000000"/>
              </a:solidFill>
              <a:uFill>
                <a:solidFill>
                  <a:srgbClr val="ffffff"/>
                </a:solidFill>
              </a:u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Example </a:t>
            </a:r>
            <a:endParaRPr b="0" lang="en-US" sz="1800" spc="-1" strike="noStrike">
              <a:solidFill>
                <a:srgbClr val="000000"/>
              </a:solidFill>
              <a:uFill>
                <a:solidFill>
                  <a:srgbClr val="ffffff"/>
                </a:solidFill>
              </a:uFill>
              <a:latin typeface="Calibri"/>
            </a:endParaRPr>
          </a:p>
        </p:txBody>
      </p:sp>
      <p:sp>
        <p:nvSpPr>
          <p:cNvPr id="138" name="TextShape 2"/>
          <p:cNvSpPr txBox="1"/>
          <p:nvPr/>
        </p:nvSpPr>
        <p:spPr>
          <a:xfrm>
            <a:off x="457200" y="1676520"/>
            <a:ext cx="8229240" cy="4800240"/>
          </a:xfrm>
          <a:prstGeom prst="rect">
            <a:avLst/>
          </a:prstGeom>
          <a:noFill/>
          <a:ln>
            <a:noFill/>
          </a:ln>
        </p:spPr>
        <p:txBody>
          <a:bodyPr/>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Consider the following CFG </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aaS | bbS | Λ </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TG accepting the language generated by the above CFG is given below </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corresponding RE may be (aa+bb)*. </a:t>
            </a:r>
            <a:endParaRPr b="0" lang="en-US" sz="3200" spc="-1" strike="noStrike">
              <a:solidFill>
                <a:srgbClr val="000000"/>
              </a:solidFill>
              <a:uFill>
                <a:solidFill>
                  <a:srgbClr val="ffffff"/>
                </a:solidFill>
              </a:uFill>
              <a:latin typeface="Calibri"/>
            </a:endParaRPr>
          </a:p>
        </p:txBody>
      </p:sp>
      <p:pic>
        <p:nvPicPr>
          <p:cNvPr id="139" name="Picture 4" descr=""/>
          <p:cNvPicPr/>
          <p:nvPr/>
        </p:nvPicPr>
        <p:blipFill>
          <a:blip r:embed="rId1"/>
          <a:stretch/>
        </p:blipFill>
        <p:spPr>
          <a:xfrm>
            <a:off x="1905120" y="3809880"/>
            <a:ext cx="5181120" cy="1703160"/>
          </a:xfrm>
          <a:prstGeom prst="rect">
            <a:avLst/>
          </a:prstGeom>
          <a:ln>
            <a:noFill/>
          </a:ln>
        </p:spPr>
      </p:pic>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380880"/>
            <a:ext cx="8229240" cy="13712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ahoma"/>
              </a:rPr>
              <a:t>Total language tree </a:t>
            </a:r>
            <a:endParaRPr b="0" lang="en-US" sz="1800" spc="-1" strike="noStrike">
              <a:solidFill>
                <a:srgbClr val="000000"/>
              </a:solidFill>
              <a:uFill>
                <a:solidFill>
                  <a:srgbClr val="ffffff"/>
                </a:solidFill>
              </a:uFill>
              <a:latin typeface="Calibri"/>
            </a:endParaRPr>
          </a:p>
        </p:txBody>
      </p:sp>
      <p:sp>
        <p:nvSpPr>
          <p:cNvPr id="85" name="TextShape 2"/>
          <p:cNvSpPr txBox="1"/>
          <p:nvPr/>
        </p:nvSpPr>
        <p:spPr>
          <a:xfrm>
            <a:off x="457200" y="1981080"/>
            <a:ext cx="8229240" cy="4495320"/>
          </a:xfrm>
          <a:prstGeom prst="rect">
            <a:avLst/>
          </a:prstGeom>
          <a:noFill/>
          <a:ln>
            <a:noFill/>
          </a:ln>
        </p:spPr>
        <p:txBody>
          <a:bodyPr/>
          <a:p>
            <a:pPr marL="343080" indent="-342720">
              <a:lnSpc>
                <a:spcPct val="100000"/>
              </a:lnSpc>
              <a:buClr>
                <a:srgbClr val="0000ff"/>
              </a:buClr>
              <a:buFont typeface="Wingdings" charset="2"/>
              <a:buChar char=""/>
            </a:pPr>
            <a:r>
              <a:rPr b="0" lang="en-US" sz="2800" spc="-1" strike="noStrike">
                <a:solidFill>
                  <a:srgbClr val="000000"/>
                </a:solidFill>
                <a:uFill>
                  <a:solidFill>
                    <a:srgbClr val="ffffff"/>
                  </a:solidFill>
                </a:uFill>
                <a:latin typeface="Tahoma"/>
              </a:rPr>
              <a:t>For a given CFG, a tree with the start symbol S as its root and whose nodes are working strings of terminals and non-terminals.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ff"/>
              </a:buClr>
              <a:buFont typeface="Wingdings" charset="2"/>
              <a:buChar char=""/>
            </a:pPr>
            <a:r>
              <a:rPr b="0" lang="en-US" sz="2800" spc="-1" strike="noStrike">
                <a:solidFill>
                  <a:srgbClr val="000000"/>
                </a:solidFill>
                <a:uFill>
                  <a:solidFill>
                    <a:srgbClr val="ffffff"/>
                  </a:solidFill>
                </a:uFill>
                <a:latin typeface="Tahoma"/>
              </a:rPr>
              <a:t>The descendants of each node are all possible results of applying every production to the working string. This tree is called </a:t>
            </a:r>
            <a:r>
              <a:rPr b="1" lang="en-US" sz="2800" spc="-1" strike="noStrike">
                <a:solidFill>
                  <a:srgbClr val="000000"/>
                </a:solidFill>
                <a:uFill>
                  <a:solidFill>
                    <a:srgbClr val="ffffff"/>
                  </a:solidFill>
                </a:uFill>
                <a:latin typeface="Tahoma"/>
              </a:rPr>
              <a:t>total language tree</a:t>
            </a:r>
            <a:r>
              <a:rPr b="0" lang="en-US" sz="2800" spc="-1" strike="noStrike">
                <a:solidFill>
                  <a:srgbClr val="000000"/>
                </a:solidFill>
                <a:uFill>
                  <a:solidFill>
                    <a:srgbClr val="ffffff"/>
                  </a:solidFill>
                </a:uFill>
                <a:latin typeface="Tahoma"/>
              </a:rPr>
              <a:t>. Following is an example of total language tree </a:t>
            </a:r>
            <a:endParaRPr b="0"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380880"/>
            <a:ext cx="8229240" cy="10663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Example </a:t>
            </a:r>
            <a:endParaRPr b="0" lang="en-US" sz="1800" spc="-1" strike="noStrike">
              <a:solidFill>
                <a:srgbClr val="000000"/>
              </a:solidFill>
              <a:uFill>
                <a:solidFill>
                  <a:srgbClr val="ffffff"/>
                </a:solidFill>
              </a:uFill>
              <a:latin typeface="Calibri"/>
            </a:endParaRPr>
          </a:p>
        </p:txBody>
      </p:sp>
      <p:sp>
        <p:nvSpPr>
          <p:cNvPr id="141" name="TextShape 2"/>
          <p:cNvSpPr txBox="1"/>
          <p:nvPr/>
        </p:nvSpPr>
        <p:spPr>
          <a:xfrm>
            <a:off x="457200" y="1371600"/>
            <a:ext cx="8229240" cy="5181120"/>
          </a:xfrm>
          <a:prstGeom prst="rect">
            <a:avLst/>
          </a:prstGeom>
          <a:noFill/>
          <a:ln>
            <a:noFill/>
          </a:ln>
        </p:spPr>
        <p:txBody>
          <a:bodyPr/>
          <a:p>
            <a:pPr marL="609480" indent="-60912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Consider the following CFG </a:t>
            </a:r>
            <a:endParaRPr b="0" lang="en-US" sz="32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aA|bB </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A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aS|a </a:t>
            </a:r>
            <a:endParaRPr b="0" lang="en-US" sz="32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B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bS|b</a:t>
            </a:r>
            <a:endParaRPr b="0" lang="en-US" sz="3200" spc="-1" strike="noStrike">
              <a:solidFill>
                <a:srgbClr val="000000"/>
              </a:solidFill>
              <a:uFill>
                <a:solidFill>
                  <a:srgbClr val="ffffff"/>
                </a:solidFill>
              </a:uFill>
              <a:latin typeface="Calibri"/>
            </a:endParaRPr>
          </a:p>
          <a:p>
            <a:pPr marL="609480" indent="-60912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then the corresponding TG will be </a:t>
            </a:r>
            <a:endParaRPr b="0" lang="en-US" sz="3200" spc="-1" strike="noStrike">
              <a:solidFill>
                <a:srgbClr val="000000"/>
              </a:solidFill>
              <a:uFill>
                <a:solidFill>
                  <a:srgbClr val="ffffff"/>
                </a:solidFill>
              </a:uFill>
              <a:latin typeface="Calibri"/>
            </a:endParaRPr>
          </a:p>
          <a:p>
            <a:pPr marL="609480" indent="-609120">
              <a:lnSpc>
                <a:spcPct val="100000"/>
              </a:lnSpc>
            </a:pPr>
            <a:endParaRPr b="0" lang="en-US" sz="3200" spc="-1" strike="noStrike">
              <a:solidFill>
                <a:srgbClr val="000000"/>
              </a:solidFill>
              <a:uFill>
                <a:solidFill>
                  <a:srgbClr val="ffffff"/>
                </a:solidFill>
              </a:uFill>
              <a:latin typeface="Calibri"/>
            </a:endParaRPr>
          </a:p>
          <a:p>
            <a:pPr marL="609480" indent="-609120">
              <a:lnSpc>
                <a:spcPct val="100000"/>
              </a:lnSpc>
            </a:pPr>
            <a:endParaRPr b="0" lang="en-US" sz="3200" spc="-1" strike="noStrike">
              <a:solidFill>
                <a:srgbClr val="000000"/>
              </a:solidFill>
              <a:uFill>
                <a:solidFill>
                  <a:srgbClr val="ffffff"/>
                </a:solidFill>
              </a:uFill>
              <a:latin typeface="Calibri"/>
            </a:endParaRPr>
          </a:p>
          <a:p>
            <a:pPr marL="609480" indent="-609120">
              <a:lnSpc>
                <a:spcPct val="100000"/>
              </a:lnSpc>
            </a:pPr>
            <a:endParaRPr b="0" lang="en-US" sz="3200" spc="-1" strike="noStrike">
              <a:solidFill>
                <a:srgbClr val="000000"/>
              </a:solidFill>
              <a:uFill>
                <a:solidFill>
                  <a:srgbClr val="ffffff"/>
                </a:solidFill>
              </a:uFill>
              <a:latin typeface="Calibri"/>
            </a:endParaRPr>
          </a:p>
          <a:p>
            <a:pPr marL="609480" indent="-609120">
              <a:lnSpc>
                <a:spcPct val="100000"/>
              </a:lnSpc>
            </a:pPr>
            <a:endParaRPr b="0" lang="en-US" sz="3200" spc="-1" strike="noStrike">
              <a:solidFill>
                <a:srgbClr val="000000"/>
              </a:solidFill>
              <a:uFill>
                <a:solidFill>
                  <a:srgbClr val="ffffff"/>
                </a:solidFill>
              </a:uFill>
              <a:latin typeface="Calibri"/>
            </a:endParaRPr>
          </a:p>
          <a:p>
            <a:pPr marL="609480" indent="-609120">
              <a:lnSpc>
                <a:spcPct val="100000"/>
              </a:lnSpc>
            </a:pPr>
            <a:r>
              <a:rPr b="0" lang="en-US" sz="2800" spc="-1" strike="noStrike">
                <a:solidFill>
                  <a:srgbClr val="000000"/>
                </a:solidFill>
                <a:uFill>
                  <a:solidFill>
                    <a:srgbClr val="ffffff"/>
                  </a:solidFill>
                </a:uFill>
                <a:latin typeface="Calibri"/>
              </a:rPr>
              <a:t>The corresponding RE may be (aa+bb)+ </a:t>
            </a:r>
            <a:endParaRPr b="0" lang="en-US" sz="3200" spc="-1" strike="noStrike">
              <a:solidFill>
                <a:srgbClr val="000000"/>
              </a:solidFill>
              <a:uFill>
                <a:solidFill>
                  <a:srgbClr val="ffffff"/>
                </a:solidFill>
              </a:uFill>
              <a:latin typeface="Calibri"/>
            </a:endParaRPr>
          </a:p>
        </p:txBody>
      </p:sp>
      <p:pic>
        <p:nvPicPr>
          <p:cNvPr id="142" name="Picture 4" descr=""/>
          <p:cNvPicPr/>
          <p:nvPr/>
        </p:nvPicPr>
        <p:blipFill>
          <a:blip r:embed="rId1"/>
          <a:stretch/>
        </p:blipFill>
        <p:spPr>
          <a:xfrm>
            <a:off x="2286000" y="3886200"/>
            <a:ext cx="3809520" cy="2112480"/>
          </a:xfrm>
          <a:prstGeom prst="rect">
            <a:avLst/>
          </a:prstGeom>
          <a:ln>
            <a:noFill/>
          </a:ln>
        </p:spPr>
      </p:pic>
    </p:spTree>
  </p:cSld>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1">
                                  <p:stCondLst>
                                    <p:cond delay="0"/>
                                  </p:stCondLst>
                                  <p:childTnLst>
                                    <p:set>
                                      <p:cBhvr>
                                        <p:cTn id="29"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30492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Example </a:t>
            </a:r>
            <a:endParaRPr b="0" lang="en-US" sz="1800" spc="-1" strike="noStrike">
              <a:solidFill>
                <a:srgbClr val="000000"/>
              </a:solidFill>
              <a:uFill>
                <a:solidFill>
                  <a:srgbClr val="ffffff"/>
                </a:solidFill>
              </a:uFill>
              <a:latin typeface="Calibri"/>
            </a:endParaRPr>
          </a:p>
        </p:txBody>
      </p:sp>
      <p:sp>
        <p:nvSpPr>
          <p:cNvPr id="144" name="TextShape 2"/>
          <p:cNvSpPr txBox="1"/>
          <p:nvPr/>
        </p:nvSpPr>
        <p:spPr>
          <a:xfrm>
            <a:off x="380880" y="1600200"/>
            <a:ext cx="8381520" cy="4952520"/>
          </a:xfrm>
          <a:prstGeom prst="rect">
            <a:avLst/>
          </a:prstGeom>
          <a:noFill/>
          <a:ln>
            <a:noFill/>
          </a:ln>
        </p:spPr>
        <p:txBody>
          <a:bodyPr/>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Consider the following CFG </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aaS | bbS | abX | baX | Λ </a:t>
            </a:r>
            <a:r>
              <a:rPr b="0" lang="en-US" sz="28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X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Calibri"/>
              </a:rPr>
              <a:t> aaX | bbX | abS | baS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then the corresponding TG will be </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The corresponding language is EVEN-EVEN </a:t>
            </a:r>
            <a:endParaRPr b="0" lang="en-US" sz="3200" spc="-1" strike="noStrike">
              <a:solidFill>
                <a:srgbClr val="000000"/>
              </a:solidFill>
              <a:uFill>
                <a:solidFill>
                  <a:srgbClr val="ffffff"/>
                </a:solidFill>
              </a:uFill>
              <a:latin typeface="Calibri"/>
            </a:endParaRPr>
          </a:p>
        </p:txBody>
      </p:sp>
      <p:pic>
        <p:nvPicPr>
          <p:cNvPr id="145" name="Picture 4" descr=""/>
          <p:cNvPicPr/>
          <p:nvPr/>
        </p:nvPicPr>
        <p:blipFill>
          <a:blip r:embed="rId1"/>
          <a:stretch/>
        </p:blipFill>
        <p:spPr>
          <a:xfrm>
            <a:off x="1219320" y="3733920"/>
            <a:ext cx="6857640" cy="1775880"/>
          </a:xfrm>
          <a:prstGeom prst="rect">
            <a:avLst/>
          </a:prstGeom>
          <a:ln>
            <a:noFill/>
          </a:ln>
        </p:spPr>
      </p:pic>
    </p:spTree>
  </p:cSld>
  <p:timing>
    <p:tnLst>
      <p:par>
        <p:cTn id="30" dur="indefinite" restart="never" nodeType="tmRoot">
          <p:childTnLst>
            <p:seq>
              <p:cTn id="31" dur="indefinite" nodeType="mainSeq">
                <p:childTnLst>
                  <p:par>
                    <p:cTn id="32" nodeType="clickEffect" fill="hold">
                      <p:stCondLst>
                        <p:cond delay="indefinite"/>
                      </p:stCondLst>
                      <p:childTnLst>
                        <p:par>
                          <p:cTn id="33" nodeType="withEffect" fill="hold">
                            <p:stCondLst>
                              <p:cond delay="0"/>
                            </p:stCondLst>
                            <p:childTnLst>
                              <p:par>
                                <p:cTn id="34" nodeType="clickEffect" fill="hold" presetClass="entr" presetID="4" presetSubtype="16">
                                  <p:stCondLst>
                                    <p:cond delay="0"/>
                                  </p:stCondLst>
                                  <p:childTnLst>
                                    <p:set>
                                      <p:cBhvr>
                                        <p:cTn id="35" dur="1" fill="hold">
                                          <p:stCondLst>
                                            <p:cond delay="0"/>
                                          </p:stCondLst>
                                        </p:cTn>
                                        <p:tgtEl>
                                          <p:spTgt spid="145"/>
                                        </p:tgtEl>
                                        <p:attrNameLst>
                                          <p:attrName>style.visibility</p:attrName>
                                        </p:attrNameLst>
                                      </p:cBhvr>
                                      <p:to>
                                        <p:strVal val="visible"/>
                                      </p:to>
                                    </p:set>
                                    <p:animEffect filter="box(in)" transition="out">
                                      <p:cBhvr additive="repl">
                                        <p:cTn id="36" dur="500"/>
                                        <p:tgtEl>
                                          <p:spTgt spid="145"/>
                                        </p:tgtEl>
                                      </p:cBhvr>
                                    </p:animEffect>
                                  </p:childTnLst>
                                </p:cTn>
                              </p:par>
                            </p:childTnLst>
                          </p:cTn>
                        </p:par>
                      </p:childTnLst>
                    </p:cTn>
                  </p:par>
                  <p:par>
                    <p:cTn id="37" nodeType="clickEffect" fill="hold">
                      <p:stCondLst>
                        <p:cond delay="indefinite"/>
                      </p:stCondLst>
                      <p:childTnLst>
                        <p:par>
                          <p:cTn id="38" nodeType="withEffect" fill="hold">
                            <p:stCondLst>
                              <p:cond delay="0"/>
                            </p:stCondLst>
                            <p:childTnLst>
                              <p:par>
                                <p:cTn id="39" nodeType="clickEffect" fill="hold" presetClass="entr" presetID="5" presetSubtype="10">
                                  <p:stCondLst>
                                    <p:cond delay="0"/>
                                  </p:stCondLst>
                                  <p:childTnLst>
                                    <p:set>
                                      <p:cBhvr>
                                        <p:cTn id="40" dur="1" fill="hold">
                                          <p:stCondLst>
                                            <p:cond delay="0"/>
                                          </p:stCondLst>
                                        </p:cTn>
                                        <p:tgtEl>
                                          <p:spTgt spid="144">
                                            <p:txEl>
                                              <p:pRg st="128" end="169"/>
                                            </p:txEl>
                                          </p:spTgt>
                                        </p:tgtEl>
                                        <p:attrNameLst>
                                          <p:attrName>style.visibility</p:attrName>
                                        </p:attrNameLst>
                                      </p:cBhvr>
                                      <p:to>
                                        <p:strVal val="visible"/>
                                      </p:to>
                                    </p:set>
                                    <p:animEffect filter="checkerboard(across)" transition="in">
                                      <p:cBhvr additive="repl">
                                        <p:cTn id="41" dur="500"/>
                                        <p:tgtEl>
                                          <p:spTgt spid="144">
                                            <p:txEl>
                                              <p:pRg st="128" end="16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a:rPr>
              <a:t>FA Conversion to Regular grammar</a:t>
            </a:r>
            <a:endParaRPr b="0" lang="en-US" sz="1800" spc="-1" strike="noStrike">
              <a:solidFill>
                <a:srgbClr val="000000"/>
              </a:solidFill>
              <a:uFill>
                <a:solidFill>
                  <a:srgbClr val="ffffff"/>
                </a:solidFill>
              </a:uFill>
              <a:latin typeface="Calibri"/>
            </a:endParaRPr>
          </a:p>
        </p:txBody>
      </p:sp>
      <p:sp>
        <p:nvSpPr>
          <p:cNvPr id="147" name="TextShape 2"/>
          <p:cNvSpPr txBox="1"/>
          <p:nvPr/>
        </p:nvSpPr>
        <p:spPr>
          <a:xfrm>
            <a:off x="457200" y="1295280"/>
            <a:ext cx="8229240" cy="483048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Accepts  the  language  of  all  words  with a  double  a:</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 →aM</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 →bS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M →aF</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M →bS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F →aF</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F →bF</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F →ʎ</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p:txBody>
      </p:sp>
      <p:sp>
        <p:nvSpPr>
          <p:cNvPr id="148" name="TextShape 3"/>
          <p:cNvSpPr txBox="1"/>
          <p:nvPr/>
        </p:nvSpPr>
        <p:spPr>
          <a:xfrm>
            <a:off x="8001000" y="6172200"/>
            <a:ext cx="761760" cy="316080"/>
          </a:xfrm>
          <a:prstGeom prst="rect">
            <a:avLst/>
          </a:prstGeom>
          <a:noFill/>
          <a:ln>
            <a:noFill/>
          </a:ln>
        </p:spPr>
        <p:txBody>
          <a:bodyPr anchor="ctr"/>
          <a:p>
            <a:pPr algn="r">
              <a:lnSpc>
                <a:spcPct val="100000"/>
              </a:lnSpc>
            </a:pPr>
            <a:fld id="{0BCC4679-F3C5-4924-9012-3EA289551473}"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149" name="Picture 5" descr=""/>
          <p:cNvPicPr/>
          <p:nvPr/>
        </p:nvPicPr>
        <p:blipFill>
          <a:blip r:embed="rId1"/>
          <a:stretch/>
        </p:blipFill>
        <p:spPr>
          <a:xfrm>
            <a:off x="2971800" y="2438280"/>
            <a:ext cx="5608080" cy="1752120"/>
          </a:xfrm>
          <a:prstGeom prst="rect">
            <a:avLst/>
          </a:prstGeom>
          <a:ln>
            <a:noFill/>
          </a:ln>
        </p:spPr>
      </p:pic>
      <p:pic>
        <p:nvPicPr>
          <p:cNvPr id="150" name="Ink 15" descr=""/>
          <p:cNvPicPr/>
          <p:nvPr/>
        </p:nvPicPr>
        <p:blipFill>
          <a:blip r:embed="rId2"/>
          <a:stretch/>
        </p:blipFill>
        <p:spPr>
          <a:xfrm>
            <a:off x="1132200" y="1256040"/>
            <a:ext cx="10440" cy="19440"/>
          </a:xfrm>
          <a:prstGeom prst="rect">
            <a:avLst/>
          </a:prstGeom>
          <a:ln>
            <a:noFill/>
          </a:ln>
        </p:spPr>
      </p:pic>
      <p:pic>
        <p:nvPicPr>
          <p:cNvPr id="151" name="Ink 17" descr=""/>
          <p:cNvPicPr/>
          <p:nvPr/>
        </p:nvPicPr>
        <p:blipFill>
          <a:blip r:embed="rId3"/>
          <a:stretch/>
        </p:blipFill>
        <p:spPr>
          <a:xfrm>
            <a:off x="233640" y="4763160"/>
            <a:ext cx="19440" cy="14400"/>
          </a:xfrm>
          <a:prstGeom prst="rect">
            <a:avLst/>
          </a:prstGeom>
          <a:ln>
            <a:noFill/>
          </a:ln>
        </p:spPr>
      </p:pic>
    </p:spTree>
  </p:cSld>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0"/>
                                          </p:stCondLst>
                                        </p:cTn>
                                        <p:tgtEl>
                                          <p:spTgt spid="147">
                                            <p:txEl>
                                              <p:pRg st="59" end="68"/>
                                            </p:txEl>
                                          </p:spTgt>
                                        </p:tgtEl>
                                        <p:attrNameLst>
                                          <p:attrName>style.visibility</p:attrName>
                                        </p:attrNameLst>
                                      </p:cBhvr>
                                      <p:to>
                                        <p:strVal val="visible"/>
                                      </p:to>
                                    </p:set>
                                  </p:childTnLst>
                                </p:cTn>
                              </p:par>
                              <p:par>
                                <p:cTn id="48" nodeType="withEffect" fill="hold" presetClass="entr" presetID="1">
                                  <p:stCondLst>
                                    <p:cond delay="0"/>
                                  </p:stCondLst>
                                  <p:childTnLst>
                                    <p:set>
                                      <p:cBhvr>
                                        <p:cTn id="49" dur="1" fill="hold">
                                          <p:stCondLst>
                                            <p:cond delay="0"/>
                                          </p:stCondLst>
                                        </p:cTn>
                                        <p:tgtEl>
                                          <p:spTgt spid="147">
                                            <p:txEl>
                                              <p:pRg st="68" end="77"/>
                                            </p:txEl>
                                          </p:spTgt>
                                        </p:tgtEl>
                                        <p:attrNameLst>
                                          <p:attrName>style.visibility</p:attrName>
                                        </p:attrNameLst>
                                      </p:cBhvr>
                                      <p:to>
                                        <p:strVal val="visible"/>
                                      </p:to>
                                    </p:set>
                                  </p:childTnLst>
                                </p:cTn>
                              </p:par>
                              <p:par>
                                <p:cTn id="50" nodeType="withEffect" fill="hold" presetClass="entr" presetID="1">
                                  <p:stCondLst>
                                    <p:cond delay="0"/>
                                  </p:stCondLst>
                                  <p:childTnLst>
                                    <p:set>
                                      <p:cBhvr>
                                        <p:cTn id="51" dur="1" fill="hold">
                                          <p:stCondLst>
                                            <p:cond delay="0"/>
                                          </p:stCondLst>
                                        </p:cTn>
                                        <p:tgtEl>
                                          <p:spTgt spid="147">
                                            <p:txEl>
                                              <p:pRg st="77" end="86"/>
                                            </p:txEl>
                                          </p:spTgt>
                                        </p:tgtEl>
                                        <p:attrNameLst>
                                          <p:attrName>style.visibility</p:attrName>
                                        </p:attrNameLst>
                                      </p:cBhvr>
                                      <p:to>
                                        <p:strVal val="visible"/>
                                      </p:to>
                                    </p:set>
                                  </p:childTnLst>
                                </p:cTn>
                              </p:par>
                              <p:par>
                                <p:cTn id="52" nodeType="withEffect" fill="hold" presetClass="entr" presetID="1">
                                  <p:stCondLst>
                                    <p:cond delay="0"/>
                                  </p:stCondLst>
                                  <p:childTnLst>
                                    <p:set>
                                      <p:cBhvr>
                                        <p:cTn id="53" dur="1" fill="hold">
                                          <p:stCondLst>
                                            <p:cond delay="0"/>
                                          </p:stCondLst>
                                        </p:cTn>
                                        <p:tgtEl>
                                          <p:spTgt spid="147">
                                            <p:txEl>
                                              <p:pRg st="86" end="95"/>
                                            </p:txEl>
                                          </p:spTgt>
                                        </p:tgtEl>
                                        <p:attrNameLst>
                                          <p:attrName>style.visibility</p:attrName>
                                        </p:attrNameLst>
                                      </p:cBhvr>
                                      <p:to>
                                        <p:strVal val="visible"/>
                                      </p:to>
                                    </p:set>
                                  </p:childTnLst>
                                </p:cTn>
                              </p:par>
                              <p:par>
                                <p:cTn id="54" nodeType="withEffect" fill="hold" presetClass="entr" presetID="1">
                                  <p:stCondLst>
                                    <p:cond delay="0"/>
                                  </p:stCondLst>
                                  <p:childTnLst>
                                    <p:set>
                                      <p:cBhvr>
                                        <p:cTn id="55" dur="1" fill="hold">
                                          <p:stCondLst>
                                            <p:cond delay="0"/>
                                          </p:stCondLst>
                                        </p:cTn>
                                        <p:tgtEl>
                                          <p:spTgt spid="147">
                                            <p:txEl>
                                              <p:pRg st="95" end="104"/>
                                            </p:txEl>
                                          </p:spTgt>
                                        </p:tgtEl>
                                        <p:attrNameLst>
                                          <p:attrName>style.visibility</p:attrName>
                                        </p:attrNameLst>
                                      </p:cBhvr>
                                      <p:to>
                                        <p:strVal val="visible"/>
                                      </p:to>
                                    </p:set>
                                  </p:childTnLst>
                                </p:cTn>
                              </p:par>
                              <p:par>
                                <p:cTn id="56" nodeType="withEffect" fill="hold" presetClass="entr" presetID="1">
                                  <p:stCondLst>
                                    <p:cond delay="0"/>
                                  </p:stCondLst>
                                  <p:childTnLst>
                                    <p:set>
                                      <p:cBhvr>
                                        <p:cTn id="57" dur="1" fill="hold">
                                          <p:stCondLst>
                                            <p:cond delay="0"/>
                                          </p:stCondLst>
                                        </p:cTn>
                                        <p:tgtEl>
                                          <p:spTgt spid="147">
                                            <p:txEl>
                                              <p:pRg st="104" end="113"/>
                                            </p:txEl>
                                          </p:spTgt>
                                        </p:tgtEl>
                                        <p:attrNameLst>
                                          <p:attrName>style.visibility</p:attrName>
                                        </p:attrNameLst>
                                      </p:cBhvr>
                                      <p:to>
                                        <p:strVal val="visible"/>
                                      </p:to>
                                    </p:set>
                                  </p:childTnLst>
                                </p:cTn>
                              </p:par>
                              <p:par>
                                <p:cTn id="58" nodeType="withEffect" fill="hold" presetClass="entr" presetID="1">
                                  <p:stCondLst>
                                    <p:cond delay="0"/>
                                  </p:stCondLst>
                                  <p:childTnLst>
                                    <p:set>
                                      <p:cBhvr>
                                        <p:cTn id="59" dur="1" fill="hold">
                                          <p:stCondLst>
                                            <p:cond delay="0"/>
                                          </p:stCondLst>
                                        </p:cTn>
                                        <p:tgtEl>
                                          <p:spTgt spid="147">
                                            <p:txEl>
                                              <p:pRg st="113" end="12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a:rPr>
              <a:t>FA Conversion to Regular grammar</a:t>
            </a:r>
            <a:endParaRPr b="0" lang="en-US" sz="1800" spc="-1" strike="noStrike">
              <a:solidFill>
                <a:srgbClr val="000000"/>
              </a:solidFill>
              <a:uFill>
                <a:solidFill>
                  <a:srgbClr val="ffffff"/>
                </a:solidFill>
              </a:uFill>
              <a:latin typeface="Calibri"/>
            </a:endParaRPr>
          </a:p>
        </p:txBody>
      </p:sp>
      <p:sp>
        <p:nvSpPr>
          <p:cNvPr id="153" name="TextShape 2"/>
          <p:cNvSpPr txBox="1"/>
          <p:nvPr/>
        </p:nvSpPr>
        <p:spPr>
          <a:xfrm>
            <a:off x="457200" y="1295280"/>
            <a:ext cx="8229240" cy="483048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Example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The  language  of  all  words  with an even number of a’s  is  accepted  by  the FA:</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S →  aM I bS</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M → bM | aF</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F →  aF I bF |</a:t>
            </a:r>
            <a:r>
              <a:rPr b="0" lang="en-US" sz="2400" spc="-1" strike="noStrike">
                <a:solidFill>
                  <a:srgbClr val="000000"/>
                </a:solidFill>
                <a:uFill>
                  <a:solidFill>
                    <a:srgbClr val="ffffff"/>
                  </a:solidFill>
                </a:uFill>
                <a:latin typeface="Calibri"/>
              </a:rPr>
              <a:t> λ</a:t>
            </a:r>
            <a:endParaRPr b="0" lang="en-US" sz="3200" spc="-1" strike="noStrike">
              <a:solidFill>
                <a:srgbClr val="000000"/>
              </a:solidFill>
              <a:uFill>
                <a:solidFill>
                  <a:srgbClr val="ffffff"/>
                </a:solidFill>
              </a:uFill>
              <a:latin typeface="Calibri"/>
            </a:endParaRPr>
          </a:p>
          <a:p>
            <a:pPr marL="343080" indent="-342720">
              <a:lnSpc>
                <a:spcPct val="100000"/>
              </a:lnSpc>
            </a:pPr>
            <a:r>
              <a:rPr b="0" lang="en-US" sz="20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p:txBody>
      </p:sp>
      <p:sp>
        <p:nvSpPr>
          <p:cNvPr id="154" name="TextShape 3"/>
          <p:cNvSpPr txBox="1"/>
          <p:nvPr/>
        </p:nvSpPr>
        <p:spPr>
          <a:xfrm>
            <a:off x="8001000" y="6172200"/>
            <a:ext cx="761760" cy="316080"/>
          </a:xfrm>
          <a:prstGeom prst="rect">
            <a:avLst/>
          </a:prstGeom>
          <a:noFill/>
          <a:ln>
            <a:noFill/>
          </a:ln>
        </p:spPr>
        <p:txBody>
          <a:bodyPr anchor="ctr"/>
          <a:p>
            <a:pPr algn="r">
              <a:lnSpc>
                <a:spcPct val="100000"/>
              </a:lnSpc>
            </a:pPr>
            <a:fld id="{9B380BDD-28A0-4C43-8913-CB4AB20E774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155" name="Picture 6" descr=""/>
          <p:cNvPicPr/>
          <p:nvPr/>
        </p:nvPicPr>
        <p:blipFill>
          <a:blip r:embed="rId1"/>
          <a:stretch/>
        </p:blipFill>
        <p:spPr>
          <a:xfrm>
            <a:off x="3581280" y="2514600"/>
            <a:ext cx="5412240" cy="1608120"/>
          </a:xfrm>
          <a:prstGeom prst="rect">
            <a:avLst/>
          </a:prstGeom>
          <a:ln>
            <a:noFill/>
          </a:ln>
        </p:spPr>
      </p:pic>
      <p:pic>
        <p:nvPicPr>
          <p:cNvPr id="156" name="Ink 6" descr=""/>
          <p:cNvPicPr/>
          <p:nvPr/>
        </p:nvPicPr>
        <p:blipFill>
          <a:blip r:embed="rId2"/>
          <a:stretch/>
        </p:blipFill>
        <p:spPr>
          <a:xfrm>
            <a:off x="2065320" y="4163040"/>
            <a:ext cx="10440" cy="57600"/>
          </a:xfrm>
          <a:prstGeom prst="rect">
            <a:avLst/>
          </a:prstGeom>
          <a:ln>
            <a:noFill/>
          </a:ln>
        </p:spPr>
      </p:pic>
    </p:spTree>
  </p:cSld>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0"/>
                                          </p:stCondLst>
                                        </p:cTn>
                                        <p:tgtEl>
                                          <p:spTgt spid="153">
                                            <p:txEl>
                                              <p:pRg st="97" end="112"/>
                                            </p:txEl>
                                          </p:spTgt>
                                        </p:tgtEl>
                                        <p:attrNameLst>
                                          <p:attrName>style.visibility</p:attrName>
                                        </p:attrNameLst>
                                      </p:cBhvr>
                                      <p:to>
                                        <p:strVal val="visible"/>
                                      </p:to>
                                    </p:set>
                                  </p:childTnLst>
                                </p:cTn>
                              </p:par>
                              <p:par>
                                <p:cTn id="66" nodeType="withEffect" fill="hold" presetClass="entr" presetID="1">
                                  <p:stCondLst>
                                    <p:cond delay="0"/>
                                  </p:stCondLst>
                                  <p:childTnLst>
                                    <p:set>
                                      <p:cBhvr>
                                        <p:cTn id="67" dur="1" fill="hold">
                                          <p:stCondLst>
                                            <p:cond delay="0"/>
                                          </p:stCondLst>
                                        </p:cTn>
                                        <p:tgtEl>
                                          <p:spTgt spid="153">
                                            <p:txEl>
                                              <p:pRg st="112" end="126"/>
                                            </p:txEl>
                                          </p:spTgt>
                                        </p:tgtEl>
                                        <p:attrNameLst>
                                          <p:attrName>style.visibility</p:attrName>
                                        </p:attrNameLst>
                                      </p:cBhvr>
                                      <p:to>
                                        <p:strVal val="visible"/>
                                      </p:to>
                                    </p:set>
                                  </p:childTnLst>
                                </p:cTn>
                              </p:par>
                              <p:par>
                                <p:cTn id="68" nodeType="withEffect" fill="hold" presetClass="entr" presetID="1">
                                  <p:stCondLst>
                                    <p:cond delay="0"/>
                                  </p:stCondLst>
                                  <p:childTnLst>
                                    <p:set>
                                      <p:cBhvr>
                                        <p:cTn id="69" dur="1" fill="hold">
                                          <p:stCondLst>
                                            <p:cond delay="0"/>
                                          </p:stCondLst>
                                        </p:cTn>
                                        <p:tgtEl>
                                          <p:spTgt spid="153">
                                            <p:txEl>
                                              <p:pRg st="126" end="14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uFill>
                  <a:solidFill>
                    <a:srgbClr val="ffffff"/>
                  </a:solidFill>
                </a:uFill>
                <a:latin typeface="Calibri"/>
              </a:rPr>
              <a:t>Remarks</a:t>
            </a:r>
            <a:endParaRPr b="0" lang="en-US" sz="1800" spc="-1" strike="noStrike">
              <a:solidFill>
                <a:srgbClr val="000000"/>
              </a:solidFill>
              <a:uFill>
                <a:solidFill>
                  <a:srgbClr val="ffffff"/>
                </a:solidFill>
              </a:uFill>
              <a:latin typeface="Calibri"/>
            </a:endParaRPr>
          </a:p>
        </p:txBody>
      </p:sp>
      <p:sp>
        <p:nvSpPr>
          <p:cNvPr id="158" name="TextShape 2"/>
          <p:cNvSpPr txBox="1"/>
          <p:nvPr/>
        </p:nvSpPr>
        <p:spPr>
          <a:xfrm>
            <a:off x="457200" y="1600200"/>
            <a:ext cx="8229240" cy="4525560"/>
          </a:xfrm>
          <a:prstGeom prst="rect">
            <a:avLst/>
          </a:prstGeom>
          <a:noFill/>
          <a:ln>
            <a:noFill/>
          </a:ln>
        </p:spPr>
        <p:txBody>
          <a:bodyPr/>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have seen that some regular languages can be generated by CFGs, and some non-regular languages can also be generated by CFGs.</a:t>
            </a: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ALL regular languages can be generated by CFGs.</a:t>
            </a: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There is some non-regular language that cannot be generated by any CFG.</a:t>
            </a:r>
            <a:endParaRPr b="0" lang="en-US" sz="3200" spc="-1" strike="noStrike">
              <a:solidFill>
                <a:srgbClr val="000000"/>
              </a:solidFill>
              <a:uFill>
                <a:solidFill>
                  <a:srgbClr val="ffffff"/>
                </a:solidFill>
              </a:uFill>
              <a:latin typeface="Calibri"/>
            </a:endParaRPr>
          </a:p>
          <a:p>
            <a:pPr>
              <a:lnSpc>
                <a:spcPct val="90000"/>
              </a:lnSpc>
            </a:pP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Arial"/>
              <a:buChar char="•"/>
            </a:pPr>
            <a:r>
              <a:rPr b="0" lang="en-US" sz="2400" spc="-1" strike="noStrike">
                <a:solidFill>
                  <a:srgbClr val="000000"/>
                </a:solidFill>
                <a:uFill>
                  <a:solidFill>
                    <a:srgbClr val="ffffff"/>
                  </a:solidFill>
                </a:uFill>
                <a:latin typeface="Calibri"/>
              </a:rPr>
              <a:t>Thus, the set of languages generated by CFGs is properly </a:t>
            </a:r>
            <a:r>
              <a:rPr b="1" lang="en-US" sz="2400" spc="-1" strike="noStrike">
                <a:solidFill>
                  <a:srgbClr val="000000"/>
                </a:solidFill>
                <a:uFill>
                  <a:solidFill>
                    <a:srgbClr val="ffffff"/>
                  </a:solidFill>
                </a:uFill>
                <a:latin typeface="Calibri"/>
              </a:rPr>
              <a:t>larger </a:t>
            </a:r>
            <a:r>
              <a:rPr b="0" lang="en-US" sz="2400" spc="-1" strike="noStrike">
                <a:solidFill>
                  <a:srgbClr val="000000"/>
                </a:solidFill>
                <a:uFill>
                  <a:solidFill>
                    <a:srgbClr val="ffffff"/>
                  </a:solidFill>
                </a:uFill>
                <a:latin typeface="Calibri"/>
              </a:rPr>
              <a:t>than the set of regular languages, but properly </a:t>
            </a:r>
            <a:r>
              <a:rPr b="1" lang="en-US" sz="2400" spc="-1" strike="noStrike">
                <a:solidFill>
                  <a:srgbClr val="000000"/>
                </a:solidFill>
                <a:uFill>
                  <a:solidFill>
                    <a:srgbClr val="ffffff"/>
                  </a:solidFill>
                </a:uFill>
                <a:latin typeface="Calibri"/>
              </a:rPr>
              <a:t>smaller </a:t>
            </a:r>
            <a:r>
              <a:rPr b="0" lang="en-US" sz="2400" spc="-1" strike="noStrike">
                <a:solidFill>
                  <a:srgbClr val="000000"/>
                </a:solidFill>
                <a:uFill>
                  <a:solidFill>
                    <a:srgbClr val="ffffff"/>
                  </a:solidFill>
                </a:uFill>
                <a:latin typeface="Calibri"/>
              </a:rPr>
              <a:t>than the set of all possible languages.</a:t>
            </a:r>
            <a:endParaRPr b="0" lang="en-US" sz="32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28600"/>
            <a:ext cx="82292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ahoma"/>
              </a:rPr>
              <a:t>Example </a:t>
            </a:r>
            <a:endParaRPr b="0" lang="en-US" sz="1800" spc="-1" strike="noStrike">
              <a:solidFill>
                <a:srgbClr val="000000"/>
              </a:solidFill>
              <a:uFill>
                <a:solidFill>
                  <a:srgbClr val="ffffff"/>
                </a:solidFill>
              </a:uFill>
              <a:latin typeface="Calibri"/>
            </a:endParaRPr>
          </a:p>
        </p:txBody>
      </p:sp>
      <p:sp>
        <p:nvSpPr>
          <p:cNvPr id="87" name="TextShape 2"/>
          <p:cNvSpPr txBox="1"/>
          <p:nvPr/>
        </p:nvSpPr>
        <p:spPr>
          <a:xfrm>
            <a:off x="228600" y="1143000"/>
            <a:ext cx="8686440" cy="4800240"/>
          </a:xfrm>
          <a:prstGeom prst="rect">
            <a:avLst/>
          </a:prstGeom>
          <a:noFill/>
          <a:ln>
            <a:noFill/>
          </a:ln>
        </p:spPr>
        <p:txBody>
          <a:bodyPr/>
          <a:p>
            <a:pPr marL="343080" indent="-342720">
              <a:lnSpc>
                <a:spcPct val="100000"/>
              </a:lnSpc>
              <a:buClr>
                <a:srgbClr val="0000ff"/>
              </a:buClr>
              <a:buFont typeface="Wingdings" charset="2"/>
              <a:buChar char=""/>
            </a:pPr>
            <a:r>
              <a:rPr b="0" lang="en-US" sz="2400" spc="-1" strike="noStrike">
                <a:solidFill>
                  <a:srgbClr val="000000"/>
                </a:solidFill>
                <a:uFill>
                  <a:solidFill>
                    <a:srgbClr val="ffffff"/>
                  </a:solidFill>
                </a:uFill>
                <a:latin typeface="Tahoma"/>
              </a:rPr>
              <a:t>Consider the following CFG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Tahoma"/>
              </a:rPr>
              <a:t>	</a:t>
            </a:r>
            <a:r>
              <a:rPr b="0" lang="en-US" sz="2400" spc="-1" strike="noStrike">
                <a:solidFill>
                  <a:srgbClr val="000000"/>
                </a:solidFill>
                <a:uFill>
                  <a:solidFill>
                    <a:srgbClr val="ffffff"/>
                  </a:solidFill>
                </a:uFill>
                <a:latin typeface="Tahoma"/>
              </a:rPr>
              <a:t>S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Tahoma"/>
              </a:rPr>
              <a:t> aa</a:t>
            </a:r>
            <a:r>
              <a:rPr b="1" lang="en-US" sz="2400" spc="-1" strike="noStrike">
                <a:solidFill>
                  <a:srgbClr val="000000"/>
                </a:solidFill>
                <a:uFill>
                  <a:solidFill>
                    <a:srgbClr val="ffffff"/>
                  </a:solidFill>
                </a:uFill>
                <a:latin typeface="Tahoma"/>
              </a:rPr>
              <a:t>|</a:t>
            </a:r>
            <a:r>
              <a:rPr b="0" lang="en-US" sz="2400" spc="-1" strike="noStrike">
                <a:solidFill>
                  <a:srgbClr val="000000"/>
                </a:solidFill>
                <a:uFill>
                  <a:solidFill>
                    <a:srgbClr val="ffffff"/>
                  </a:solidFill>
                </a:uFill>
                <a:latin typeface="Tahoma"/>
              </a:rPr>
              <a:t>bX</a:t>
            </a:r>
            <a:r>
              <a:rPr b="1" lang="en-US" sz="2400" spc="-1" strike="noStrike">
                <a:solidFill>
                  <a:srgbClr val="000000"/>
                </a:solidFill>
                <a:uFill>
                  <a:solidFill>
                    <a:srgbClr val="ffffff"/>
                  </a:solidFill>
                </a:uFill>
                <a:latin typeface="Tahoma"/>
              </a:rPr>
              <a:t>|</a:t>
            </a:r>
            <a:r>
              <a:rPr b="0" lang="en-US" sz="2400" spc="-1" strike="noStrike">
                <a:solidFill>
                  <a:srgbClr val="000000"/>
                </a:solidFill>
                <a:uFill>
                  <a:solidFill>
                    <a:srgbClr val="ffffff"/>
                  </a:solidFill>
                </a:uFill>
                <a:latin typeface="Tahoma"/>
              </a:rPr>
              <a:t>aXX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Tahoma"/>
              </a:rPr>
              <a:t>	</a:t>
            </a:r>
            <a:r>
              <a:rPr b="0" lang="en-US" sz="2400" spc="-1" strike="noStrike">
                <a:solidFill>
                  <a:srgbClr val="000000"/>
                </a:solidFill>
                <a:uFill>
                  <a:solidFill>
                    <a:srgbClr val="ffffff"/>
                  </a:solidFill>
                </a:uFill>
                <a:latin typeface="Tahoma"/>
              </a:rPr>
              <a:t>X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Tahoma"/>
              </a:rPr>
              <a:t> ab</a:t>
            </a:r>
            <a:r>
              <a:rPr b="1" lang="en-US" sz="2400" spc="-1" strike="noStrike">
                <a:solidFill>
                  <a:srgbClr val="000000"/>
                </a:solidFill>
                <a:uFill>
                  <a:solidFill>
                    <a:srgbClr val="ffffff"/>
                  </a:solidFill>
                </a:uFill>
                <a:latin typeface="Tahoma"/>
              </a:rPr>
              <a:t>|</a:t>
            </a:r>
            <a:r>
              <a:rPr b="0" lang="en-US" sz="2400" spc="-1" strike="noStrike">
                <a:solidFill>
                  <a:srgbClr val="000000"/>
                </a:solidFill>
                <a:uFill>
                  <a:solidFill>
                    <a:srgbClr val="ffffff"/>
                  </a:solidFill>
                </a:uFill>
                <a:latin typeface="Tahoma"/>
              </a:rPr>
              <a:t>b, then the total language tree for the given CFG may be </a:t>
            </a:r>
            <a:endParaRPr b="0" lang="en-US" sz="3200" spc="-1" strike="noStrike">
              <a:solidFill>
                <a:srgbClr val="000000"/>
              </a:solidFill>
              <a:uFill>
                <a:solidFill>
                  <a:srgbClr val="ffffff"/>
                </a:solidFill>
              </a:uFill>
              <a:latin typeface="Calibri"/>
            </a:endParaRPr>
          </a:p>
        </p:txBody>
      </p:sp>
      <p:pic>
        <p:nvPicPr>
          <p:cNvPr id="88" name="Picture 5" descr=""/>
          <p:cNvPicPr/>
          <p:nvPr/>
        </p:nvPicPr>
        <p:blipFill>
          <a:blip r:embed="rId1"/>
          <a:stretch/>
        </p:blipFill>
        <p:spPr>
          <a:xfrm>
            <a:off x="1371600" y="3352680"/>
            <a:ext cx="6603480" cy="2830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380880"/>
            <a:ext cx="8229240" cy="13712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ahoma"/>
              </a:rPr>
              <a:t>Example continued … </a:t>
            </a:r>
            <a:endParaRPr b="0" lang="en-US" sz="1800" spc="-1" strike="noStrike">
              <a:solidFill>
                <a:srgbClr val="000000"/>
              </a:solidFill>
              <a:uFill>
                <a:solidFill>
                  <a:srgbClr val="ffffff"/>
                </a:solidFill>
              </a:uFill>
              <a:latin typeface="Calibri"/>
            </a:endParaRPr>
          </a:p>
        </p:txBody>
      </p:sp>
      <p:sp>
        <p:nvSpPr>
          <p:cNvPr id="90" name="TextShape 2"/>
          <p:cNvSpPr txBox="1"/>
          <p:nvPr/>
        </p:nvSpPr>
        <p:spPr>
          <a:xfrm>
            <a:off x="457200" y="1981080"/>
            <a:ext cx="8229240" cy="4114440"/>
          </a:xfrm>
          <a:prstGeom prst="rect">
            <a:avLst/>
          </a:prstGeom>
          <a:noFill/>
          <a:ln>
            <a:noFill/>
          </a:ln>
        </p:spPr>
        <p:txBody>
          <a:bodyPr/>
          <a:p>
            <a:pPr marL="343080" indent="-342720">
              <a:lnSpc>
                <a:spcPct val="100000"/>
              </a:lnSpc>
              <a:buClr>
                <a:srgbClr val="0000ff"/>
              </a:buClr>
              <a:buFont typeface="Wingdings" charset="2"/>
              <a:buChar char=""/>
            </a:pPr>
            <a:r>
              <a:rPr b="0" lang="en-US" sz="2800" spc="-1" strike="noStrike">
                <a:solidFill>
                  <a:srgbClr val="000000"/>
                </a:solidFill>
                <a:uFill>
                  <a:solidFill>
                    <a:srgbClr val="ffffff"/>
                  </a:solidFill>
                </a:uFill>
                <a:latin typeface="Tahoma"/>
              </a:rPr>
              <a:t>It may be observed from the previous total language tree that dropping the repeated words, the language generated by the given CFG is </a:t>
            </a:r>
            <a:r>
              <a:rPr b="0" lang="en-US" sz="28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{aa, bab, bb, aabab, aabb, abab, abb}</a:t>
            </a:r>
            <a:endParaRPr b="0"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Example 2</a:t>
            </a:r>
            <a:endParaRPr b="0" lang="en-US" sz="1800" spc="-1" strike="noStrike">
              <a:solidFill>
                <a:srgbClr val="000000"/>
              </a:solidFill>
              <a:uFill>
                <a:solidFill>
                  <a:srgbClr val="ffffff"/>
                </a:solidFill>
              </a:uFill>
              <a:latin typeface="Calibri"/>
            </a:endParaRPr>
          </a:p>
        </p:txBody>
      </p:sp>
      <p:pic>
        <p:nvPicPr>
          <p:cNvPr id="92" name="Content Placeholder 4" descr=""/>
          <p:cNvPicPr/>
          <p:nvPr/>
        </p:nvPicPr>
        <p:blipFill>
          <a:blip r:embed="rId1"/>
          <a:stretch/>
        </p:blipFill>
        <p:spPr>
          <a:xfrm>
            <a:off x="152280" y="1066680"/>
            <a:ext cx="3594600" cy="990360"/>
          </a:xfrm>
          <a:prstGeom prst="rect">
            <a:avLst/>
          </a:prstGeom>
          <a:ln>
            <a:noFill/>
          </a:ln>
        </p:spPr>
      </p:pic>
      <p:pic>
        <p:nvPicPr>
          <p:cNvPr id="93" name="Picture 5" descr=""/>
          <p:cNvPicPr/>
          <p:nvPr/>
        </p:nvPicPr>
        <p:blipFill>
          <a:blip r:embed="rId2"/>
          <a:stretch/>
        </p:blipFill>
        <p:spPr>
          <a:xfrm>
            <a:off x="2633760" y="1595160"/>
            <a:ext cx="6509880" cy="4893120"/>
          </a:xfrm>
          <a:prstGeom prst="rect">
            <a:avLst/>
          </a:prstGeom>
          <a:ln>
            <a:noFill/>
          </a:ln>
        </p:spPr>
      </p:pic>
      <p:sp>
        <p:nvSpPr>
          <p:cNvPr id="94" name="TextShape 2"/>
          <p:cNvSpPr txBox="1"/>
          <p:nvPr/>
        </p:nvSpPr>
        <p:spPr>
          <a:xfrm>
            <a:off x="8001000" y="6172200"/>
            <a:ext cx="761760" cy="316080"/>
          </a:xfrm>
          <a:prstGeom prst="rect">
            <a:avLst/>
          </a:prstGeom>
          <a:noFill/>
          <a:ln>
            <a:noFill/>
          </a:ln>
        </p:spPr>
        <p:txBody>
          <a:bodyPr anchor="ctr"/>
          <a:p>
            <a:pPr algn="r">
              <a:lnSpc>
                <a:spcPct val="100000"/>
              </a:lnSpc>
            </a:pPr>
            <a:fld id="{0AEB5AC6-591E-4261-A5D4-6D5C279F659C}"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28600"/>
            <a:ext cx="82292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ahoma"/>
              </a:rPr>
              <a:t>Example </a:t>
            </a:r>
            <a:endParaRPr b="0" lang="en-US" sz="1800" spc="-1" strike="noStrike">
              <a:solidFill>
                <a:srgbClr val="000000"/>
              </a:solidFill>
              <a:uFill>
                <a:solidFill>
                  <a:srgbClr val="ffffff"/>
                </a:solidFill>
              </a:uFill>
              <a:latin typeface="Calibri"/>
            </a:endParaRPr>
          </a:p>
        </p:txBody>
      </p:sp>
      <p:sp>
        <p:nvSpPr>
          <p:cNvPr id="96" name="TextShape 2"/>
          <p:cNvSpPr txBox="1"/>
          <p:nvPr/>
        </p:nvSpPr>
        <p:spPr>
          <a:xfrm>
            <a:off x="304920" y="1219320"/>
            <a:ext cx="8457840" cy="5257440"/>
          </a:xfrm>
          <a:prstGeom prst="rect">
            <a:avLst/>
          </a:prstGeom>
          <a:noFill/>
          <a:ln>
            <a:noFill/>
          </a:ln>
        </p:spPr>
        <p:txBody>
          <a:bodyPr/>
          <a:p>
            <a:pPr marL="343080" indent="-342720">
              <a:lnSpc>
                <a:spcPct val="100000"/>
              </a:lnSpc>
              <a:buClr>
                <a:srgbClr val="0000ff"/>
              </a:buClr>
              <a:buFont typeface="Wingdings" charset="2"/>
              <a:buChar char=""/>
            </a:pPr>
            <a:r>
              <a:rPr b="0" lang="en-US" sz="2800" spc="-1" strike="noStrike">
                <a:solidFill>
                  <a:srgbClr val="000000"/>
                </a:solidFill>
                <a:uFill>
                  <a:solidFill>
                    <a:srgbClr val="ffffff"/>
                  </a:solidFill>
                </a:uFill>
                <a:latin typeface="Tahoma"/>
              </a:rPr>
              <a:t>Consider the following CFG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Tahoma"/>
              </a:rPr>
              <a:t> X|b   ,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X </a:t>
            </a:r>
            <a:r>
              <a:rPr b="0" lang="en-US" sz="2800" spc="-1" strike="noStrike">
                <a:solidFill>
                  <a:srgbClr val="000000"/>
                </a:solidFill>
                <a:uFill>
                  <a:solidFill>
                    <a:srgbClr val="ffffff"/>
                  </a:solidFill>
                </a:uFill>
                <a:latin typeface="Wingdings"/>
              </a:rPr>
              <a:t></a:t>
            </a:r>
            <a:r>
              <a:rPr b="1"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aX </a:t>
            </a:r>
            <a:r>
              <a:rPr b="0" lang="en-US" sz="28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then following will be the total language tree of the above CFG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28600"/>
            <a:ext cx="82292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ahoma"/>
              </a:rPr>
              <a:t>Example </a:t>
            </a:r>
            <a:endParaRPr b="0" lang="en-US" sz="1800" spc="-1" strike="noStrike">
              <a:solidFill>
                <a:srgbClr val="000000"/>
              </a:solidFill>
              <a:uFill>
                <a:solidFill>
                  <a:srgbClr val="ffffff"/>
                </a:solidFill>
              </a:uFill>
              <a:latin typeface="Calibri"/>
            </a:endParaRPr>
          </a:p>
        </p:txBody>
      </p:sp>
      <p:sp>
        <p:nvSpPr>
          <p:cNvPr id="98" name="TextShape 2"/>
          <p:cNvSpPr txBox="1"/>
          <p:nvPr/>
        </p:nvSpPr>
        <p:spPr>
          <a:xfrm>
            <a:off x="304920" y="1219320"/>
            <a:ext cx="8457840" cy="5257440"/>
          </a:xfrm>
          <a:prstGeom prst="rect">
            <a:avLst/>
          </a:prstGeom>
          <a:noFill/>
          <a:ln>
            <a:noFill/>
          </a:ln>
        </p:spPr>
        <p:txBody>
          <a:bodyPr/>
          <a:p>
            <a:pPr marL="343080" indent="-342720">
              <a:lnSpc>
                <a:spcPct val="100000"/>
              </a:lnSpc>
              <a:buClr>
                <a:srgbClr val="0000ff"/>
              </a:buClr>
              <a:buFont typeface="Wingdings" charset="2"/>
              <a:buChar char=""/>
            </a:pPr>
            <a:r>
              <a:rPr b="0" lang="en-US" sz="2800" spc="-1" strike="noStrike">
                <a:solidFill>
                  <a:srgbClr val="000000"/>
                </a:solidFill>
                <a:uFill>
                  <a:solidFill>
                    <a:srgbClr val="ffffff"/>
                  </a:solidFill>
                </a:uFill>
                <a:latin typeface="Tahoma"/>
              </a:rPr>
              <a:t>Consider the following CFG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Tahoma"/>
              </a:rPr>
              <a:t> X|b   ,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X </a:t>
            </a:r>
            <a:r>
              <a:rPr b="0" lang="en-US" sz="2800" spc="-1" strike="noStrike">
                <a:solidFill>
                  <a:srgbClr val="000000"/>
                </a:solidFill>
                <a:uFill>
                  <a:solidFill>
                    <a:srgbClr val="ffffff"/>
                  </a:solidFill>
                </a:uFill>
                <a:latin typeface="Wingdings"/>
              </a:rPr>
              <a:t></a:t>
            </a:r>
            <a:r>
              <a:rPr b="1"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aX </a:t>
            </a:r>
            <a:r>
              <a:rPr b="0" lang="en-US" sz="28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then following will be the total language tree of the above CFG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pic>
        <p:nvPicPr>
          <p:cNvPr id="99" name="Picture 4" descr=""/>
          <p:cNvPicPr/>
          <p:nvPr/>
        </p:nvPicPr>
        <p:blipFill>
          <a:blip r:embed="rId1"/>
          <a:stretch/>
        </p:blipFill>
        <p:spPr>
          <a:xfrm>
            <a:off x="5960880" y="2883960"/>
            <a:ext cx="1811160" cy="33364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28600"/>
            <a:ext cx="82292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ahoma"/>
              </a:rPr>
              <a:t>Example </a:t>
            </a:r>
            <a:endParaRPr b="0" lang="en-US" sz="1800" spc="-1" strike="noStrike">
              <a:solidFill>
                <a:srgbClr val="000000"/>
              </a:solidFill>
              <a:uFill>
                <a:solidFill>
                  <a:srgbClr val="ffffff"/>
                </a:solidFill>
              </a:uFill>
              <a:latin typeface="Calibri"/>
            </a:endParaRPr>
          </a:p>
        </p:txBody>
      </p:sp>
      <p:sp>
        <p:nvSpPr>
          <p:cNvPr id="101" name="TextShape 2"/>
          <p:cNvSpPr txBox="1"/>
          <p:nvPr/>
        </p:nvSpPr>
        <p:spPr>
          <a:xfrm>
            <a:off x="304920" y="1219320"/>
            <a:ext cx="8457840" cy="5257440"/>
          </a:xfrm>
          <a:prstGeom prst="rect">
            <a:avLst/>
          </a:prstGeom>
          <a:noFill/>
          <a:ln>
            <a:noFill/>
          </a:ln>
        </p:spPr>
        <p:txBody>
          <a:bodyPr/>
          <a:p>
            <a:pPr marL="343080" indent="-342720">
              <a:lnSpc>
                <a:spcPct val="100000"/>
              </a:lnSpc>
              <a:buClr>
                <a:srgbClr val="0000ff"/>
              </a:buClr>
              <a:buFont typeface="Wingdings" charset="2"/>
              <a:buChar char=""/>
            </a:pPr>
            <a:r>
              <a:rPr b="0" lang="en-US" sz="2800" spc="-1" strike="noStrike">
                <a:solidFill>
                  <a:srgbClr val="000000"/>
                </a:solidFill>
                <a:uFill>
                  <a:solidFill>
                    <a:srgbClr val="ffffff"/>
                  </a:solidFill>
                </a:uFill>
                <a:latin typeface="Tahoma"/>
              </a:rPr>
              <a:t>Consider the following CFG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S </a:t>
            </a:r>
            <a:r>
              <a:rPr b="0" lang="en-US" sz="2800" spc="-1" strike="noStrike">
                <a:solidFill>
                  <a:srgbClr val="000000"/>
                </a:solidFill>
                <a:uFill>
                  <a:solidFill>
                    <a:srgbClr val="ffffff"/>
                  </a:solidFill>
                </a:uFill>
                <a:latin typeface="Wingdings"/>
              </a:rPr>
              <a:t></a:t>
            </a:r>
            <a:r>
              <a:rPr b="0" lang="en-US" sz="2800" spc="-1" strike="noStrike">
                <a:solidFill>
                  <a:srgbClr val="000000"/>
                </a:solidFill>
                <a:uFill>
                  <a:solidFill>
                    <a:srgbClr val="ffffff"/>
                  </a:solidFill>
                </a:uFill>
                <a:latin typeface="Tahoma"/>
              </a:rPr>
              <a:t> X|b   ,  </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X </a:t>
            </a:r>
            <a:r>
              <a:rPr b="0" lang="en-US" sz="2800" spc="-1" strike="noStrike">
                <a:solidFill>
                  <a:srgbClr val="000000"/>
                </a:solidFill>
                <a:uFill>
                  <a:solidFill>
                    <a:srgbClr val="ffffff"/>
                  </a:solidFill>
                </a:uFill>
                <a:latin typeface="Wingdings"/>
              </a:rPr>
              <a:t></a:t>
            </a:r>
            <a:r>
              <a:rPr b="1"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aX </a:t>
            </a:r>
            <a:r>
              <a:rPr b="0" lang="en-US" sz="28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Tahoma"/>
              </a:rPr>
              <a:t>then following will be the total language tree of the above CFG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u="sng">
                <a:solidFill>
                  <a:srgbClr val="000000"/>
                </a:solidFill>
                <a:uFill>
                  <a:solidFill>
                    <a:srgbClr val="ffffff"/>
                  </a:solidFill>
                </a:uFill>
                <a:latin typeface="Tahoma"/>
              </a:rPr>
              <a:t>Note</a:t>
            </a:r>
            <a:r>
              <a:rPr b="0" lang="en-US" sz="3200" spc="-1" strike="noStrike">
                <a:solidFill>
                  <a:srgbClr val="000000"/>
                </a:solidFill>
                <a:uFill>
                  <a:solidFill>
                    <a:srgbClr val="ffffff"/>
                  </a:solidFill>
                </a:uFill>
                <a:latin typeface="Tahoma"/>
              </a:rPr>
              <a:t>: It is to be noted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Tahoma"/>
              </a:rPr>
              <a:t>that the only word in </a:t>
            </a:r>
            <a:r>
              <a:rPr b="0" lang="en-US" sz="32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Tahoma"/>
              </a:rPr>
              <a:t>this language is </a:t>
            </a:r>
            <a:r>
              <a:rPr b="1" lang="en-US" sz="3200" spc="-1" strike="noStrike">
                <a:solidFill>
                  <a:srgbClr val="000000"/>
                </a:solidFill>
                <a:uFill>
                  <a:solidFill>
                    <a:srgbClr val="ffffff"/>
                  </a:solidFill>
                </a:uFill>
                <a:latin typeface="Tahoma"/>
              </a:rPr>
              <a:t>b</a:t>
            </a:r>
            <a:r>
              <a:rPr b="0" lang="en-US" sz="3200" spc="-1" strike="noStrike">
                <a:solidFill>
                  <a:srgbClr val="000000"/>
                </a:solidFill>
                <a:uFill>
                  <a:solidFill>
                    <a:srgbClr val="ffffff"/>
                  </a:solidFill>
                </a:uFill>
                <a:latin typeface="Tahoma"/>
              </a:rPr>
              <a:t>.</a:t>
            </a:r>
            <a:r>
              <a:rPr b="0" lang="en-US" sz="28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Calibri"/>
            </a:endParaRPr>
          </a:p>
        </p:txBody>
      </p:sp>
      <p:pic>
        <p:nvPicPr>
          <p:cNvPr id="102" name="Picture 4" descr=""/>
          <p:cNvPicPr/>
          <p:nvPr/>
        </p:nvPicPr>
        <p:blipFill>
          <a:blip r:embed="rId1"/>
          <a:stretch/>
        </p:blipFill>
        <p:spPr>
          <a:xfrm>
            <a:off x="5960880" y="2883960"/>
            <a:ext cx="1811160" cy="333648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Semi Word</a:t>
            </a:r>
            <a:endParaRPr b="0" lang="en-US" sz="1800" spc="-1" strike="noStrike">
              <a:solidFill>
                <a:srgbClr val="000000"/>
              </a:solidFill>
              <a:uFill>
                <a:solidFill>
                  <a:srgbClr val="ffffff"/>
                </a:solidFill>
              </a:uFill>
              <a:latin typeface="Calibri"/>
            </a:endParaRPr>
          </a:p>
        </p:txBody>
      </p:sp>
      <p:sp>
        <p:nvSpPr>
          <p:cNvPr id="10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For a given CFG, semiword is a string of terminals (may be none) concatenated with with exactly one non-terminal (on the right).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In general semiword has the shape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(terminal) (terminal)….(terminal) (Non-Terminal)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e.g. aaaX    abcY    bbY</a:t>
            </a:r>
            <a:endParaRPr b="0" lang="en-US" sz="3200" spc="-1" strike="noStrike">
              <a:solidFill>
                <a:srgbClr val="000000"/>
              </a:solidFill>
              <a:uFill>
                <a:solidFill>
                  <a:srgbClr val="ffffff"/>
                </a:solidFill>
              </a:uFill>
              <a:latin typeface="Calibri"/>
            </a:endParaRPr>
          </a:p>
        </p:txBody>
      </p:sp>
      <p:sp>
        <p:nvSpPr>
          <p:cNvPr id="105" name="CustomShape 3"/>
          <p:cNvSpPr/>
          <p:nvPr/>
        </p:nvSpPr>
        <p:spPr>
          <a:xfrm>
            <a:off x="862560" y="5649840"/>
            <a:ext cx="7464240" cy="701640"/>
          </a:xfrm>
          <a:prstGeom prst="rect">
            <a:avLst/>
          </a:prstGeom>
          <a:noFill/>
          <a:ln>
            <a:noFill/>
          </a:ln>
        </p:spPr>
        <p:style>
          <a:lnRef idx="0"/>
          <a:fillRef idx="0"/>
          <a:effectRef idx="0"/>
          <a:fontRef idx="minor"/>
        </p:style>
        <p:txBody>
          <a:bodyPr wrap="none"/>
          <a:p>
            <a:pPr>
              <a:lnSpc>
                <a:spcPct val="100000"/>
              </a:lnSpc>
            </a:pPr>
            <a:r>
              <a:rPr b="1" lang="en-US" sz="2000" spc="-1" strike="noStrike">
                <a:solidFill>
                  <a:srgbClr val="c0504d"/>
                </a:solidFill>
                <a:uFill>
                  <a:solidFill>
                    <a:srgbClr val="ffffff"/>
                  </a:solidFill>
                </a:uFill>
                <a:latin typeface="Arial"/>
              </a:rPr>
              <a:t>A word is a string of terminals only (zero or more terminals) </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c0504d"/>
                </a:solidFill>
                <a:uFill>
                  <a:solidFill>
                    <a:srgbClr val="ffffff"/>
                  </a:solidFill>
                </a:uFill>
                <a:latin typeface="Arial"/>
              </a:rPr>
              <a:t>Λ is also a word.</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7383</TotalTime>
  <Application>LibreOffice/5.1.6.2$Linux_X86_64 LibreOffice_project/10m0$Build-2</Application>
  <Words>655</Words>
  <Paragraphs>174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2011-10-20T18:40:42Z</dcterms:created>
  <dc:creator>Shakir</dc:creator>
  <dc:description/>
  <dc:language>en-US</dc:language>
  <cp:lastModifiedBy/>
  <dcterms:modified xsi:type="dcterms:W3CDTF">2019-11-12T15:11:05Z</dcterms:modified>
  <cp:revision>226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