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459" r:id="rId3"/>
    <p:sldId id="431" r:id="rId4"/>
    <p:sldId id="432" r:id="rId5"/>
    <p:sldId id="468" r:id="rId6"/>
    <p:sldId id="435" r:id="rId7"/>
    <p:sldId id="436" r:id="rId8"/>
    <p:sldId id="437" r:id="rId9"/>
    <p:sldId id="438" r:id="rId10"/>
    <p:sldId id="472" r:id="rId11"/>
    <p:sldId id="440" r:id="rId12"/>
    <p:sldId id="446" r:id="rId13"/>
    <p:sldId id="447" r:id="rId14"/>
    <p:sldId id="462" r:id="rId15"/>
    <p:sldId id="465" r:id="rId16"/>
    <p:sldId id="451" r:id="rId17"/>
    <p:sldId id="452" r:id="rId18"/>
    <p:sldId id="453" r:id="rId19"/>
    <p:sldId id="473" r:id="rId20"/>
    <p:sldId id="474" r:id="rId21"/>
    <p:sldId id="477" r:id="rId22"/>
    <p:sldId id="478" r:id="rId23"/>
    <p:sldId id="479" r:id="rId24"/>
    <p:sldId id="480" r:id="rId25"/>
    <p:sldId id="481" r:id="rId26"/>
    <p:sldId id="482" r:id="rId27"/>
    <p:sldId id="484" r:id="rId28"/>
    <p:sldId id="508" r:id="rId29"/>
    <p:sldId id="509" r:id="rId30"/>
    <p:sldId id="510" r:id="rId31"/>
    <p:sldId id="511" r:id="rId32"/>
    <p:sldId id="512" r:id="rId33"/>
    <p:sldId id="513" r:id="rId34"/>
    <p:sldId id="514" r:id="rId35"/>
    <p:sldId id="515" r:id="rId36"/>
    <p:sldId id="516" r:id="rId37"/>
    <p:sldId id="517" r:id="rId38"/>
    <p:sldId id="518" r:id="rId39"/>
    <p:sldId id="519" r:id="rId40"/>
    <p:sldId id="490" r:id="rId41"/>
    <p:sldId id="491" r:id="rId42"/>
    <p:sldId id="492" r:id="rId43"/>
    <p:sldId id="493" r:id="rId44"/>
    <p:sldId id="494" r:id="rId45"/>
    <p:sldId id="495" r:id="rId46"/>
    <p:sldId id="496" r:id="rId47"/>
    <p:sldId id="497" r:id="rId48"/>
    <p:sldId id="498" r:id="rId49"/>
    <p:sldId id="499" r:id="rId50"/>
    <p:sldId id="500" r:id="rId51"/>
    <p:sldId id="501" r:id="rId52"/>
    <p:sldId id="502" r:id="rId53"/>
    <p:sldId id="503" r:id="rId54"/>
    <p:sldId id="504" r:id="rId55"/>
    <p:sldId id="505" r:id="rId56"/>
    <p:sldId id="506" r:id="rId57"/>
    <p:sldId id="507" r:id="rId58"/>
    <p:sldId id="489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24" autoAdjust="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C2023-3B7F-453D-9910-93E050786EB7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5FF76-D855-4721-ACDA-9B794626A3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1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5FF76-D855-4721-ACDA-9B794626A36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5FF76-D855-4721-ACDA-9B794626A36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4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5FF76-D855-4721-ACDA-9B794626A3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Another interesting property of CNF is that every context free language has a CNF grammar.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/>
            <a:fld id="{77D57FEC-35A7-4C34-97C7-4E043F95AC0F}" type="slidenum">
              <a:rPr lang="en-US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27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222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/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18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1. Get rid of epsilon-productions.</a:t>
            </a:r>
          </a:p>
          <a:p>
            <a:r>
              <a:rPr lang="en-US" smtClean="0"/>
              <a:t>2. Get rid of the unit productions.</a:t>
            </a:r>
          </a:p>
          <a:p>
            <a:r>
              <a:rPr lang="en-US" smtClean="0"/>
              <a:t>3. Then clean up the remaining rules so they have two variables or one symbol on each RHS.</a:t>
            </a:r>
          </a:p>
          <a:p>
            <a:r>
              <a:rPr lang="en-US" smtClean="0"/>
              <a:t>So that’s how you get a CNF grammar from an arbitrary one.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/>
            <a:fld id="{429A35BB-CD6A-4411-8E10-67949303C226}" type="slidenum">
              <a:rPr lang="en-US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58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632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/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2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52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17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21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2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172200"/>
            <a:ext cx="762000" cy="3164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2EF88-2619-4266-AC04-8B3B4F82B1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44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10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172200"/>
            <a:ext cx="762000" cy="3164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2EF88-2619-4266-AC04-8B3B4F82B1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172200"/>
            <a:ext cx="762000" cy="3164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2EF88-2619-4266-AC04-8B3B4F82B1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8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52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3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74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Shakir</a:t>
            </a:r>
            <a:r>
              <a:rPr lang="en-US" dirty="0" smtClean="0"/>
              <a:t> </a:t>
            </a:r>
            <a:r>
              <a:rPr lang="en-US" dirty="0" err="1" smtClean="0"/>
              <a:t>Ullah</a:t>
            </a:r>
            <a:r>
              <a:rPr lang="en-US" dirty="0" smtClean="0"/>
              <a:t> Shah</a:t>
            </a:r>
          </a:p>
        </p:txBody>
      </p:sp>
    </p:spTree>
    <p:extLst>
      <p:ext uri="{BB962C8B-B14F-4D97-AF65-F5344CB8AC3E}">
        <p14:creationId xmlns:p14="http://schemas.microsoft.com/office/powerpoint/2010/main" val="17838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D7F1-63F3-4015-A520-0E51C49D6F00}" type="slidenum">
              <a:rPr lang="en-US"/>
              <a:pPr/>
              <a:t>10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Consider the CFG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A| bb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 |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B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 | a</a:t>
            </a:r>
          </a:p>
          <a:p>
            <a:pPr>
              <a:lnSpc>
                <a:spcPct val="90000"/>
              </a:lnSpc>
            </a:pPr>
            <a:r>
              <a:rPr lang="en-US" dirty="0"/>
              <a:t>The non-unit productions are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bb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 </a:t>
            </a:r>
            <a:r>
              <a:rPr lang="en-US" dirty="0" err="1"/>
              <a:t>B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</a:t>
            </a:r>
          </a:p>
          <a:p>
            <a:pPr>
              <a:lnSpc>
                <a:spcPct val="90000"/>
              </a:lnSpc>
            </a:pPr>
            <a:r>
              <a:rPr lang="en-US" dirty="0"/>
              <a:t>And unit productions are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S </a:t>
            </a:r>
            <a:r>
              <a:rPr lang="en-US" dirty="0">
                <a:sym typeface="Wingdings" pitchFamily="2" charset="2"/>
              </a:rPr>
              <a:t>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ym typeface="Wingdings" pitchFamily="2" charset="2"/>
              </a:rPr>
              <a:t>	A 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ym typeface="Wingdings" pitchFamily="2" charset="2"/>
              </a:rPr>
              <a:t>	B 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5625-2BA8-4A03-BBBF-87527802CEAF}" type="slidenum">
              <a:rPr lang="en-US"/>
              <a:pPr/>
              <a:t>11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contd.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Let’s list all unit productions and their sequences and create new productions: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S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A 		gives		S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S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A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B 		gives 		S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A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B 		gives 		A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A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B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S 		gives 		A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bb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B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S 		gives 		B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bb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B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S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A 		gives	 	B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b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Eliminating all unit productions, the new CFG 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S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bb | b |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A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b | a | bb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B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a | bb | b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This CFG generates a finite language since there are no </a:t>
            </a:r>
            <a:r>
              <a:rPr lang="en-US" sz="2000" dirty="0" err="1"/>
              <a:t>nonterminals</a:t>
            </a:r>
            <a:r>
              <a:rPr lang="en-US" sz="2000" dirty="0"/>
              <a:t> in any strings produced from S.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7010400" y="2157046"/>
            <a:ext cx="1905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Consider the </a:t>
            </a:r>
            <a:r>
              <a:rPr lang="en-US" dirty="0" smtClean="0">
                <a:solidFill>
                  <a:srgbClr val="FF0000"/>
                </a:solidFill>
              </a:rPr>
              <a:t>CFG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S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 A| bb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B |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B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S | a</a:t>
            </a:r>
          </a:p>
        </p:txBody>
      </p:sp>
      <p:sp>
        <p:nvSpPr>
          <p:cNvPr id="3" name="Rectangle 2"/>
          <p:cNvSpPr/>
          <p:nvPr/>
        </p:nvSpPr>
        <p:spPr>
          <a:xfrm>
            <a:off x="6553200" y="3581400"/>
            <a:ext cx="23622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unit productions are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	S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	A 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	B  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8FB363D-D901-4861-B62A-02748FAF1732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163842" name="Object 2"/>
          <p:cNvGraphicFramePr>
            <a:graphicFrameLocks noChangeAspect="1"/>
          </p:cNvGraphicFramePr>
          <p:nvPr/>
        </p:nvGraphicFramePr>
        <p:xfrm>
          <a:off x="3352800" y="1219200"/>
          <a:ext cx="16256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3" imgW="1625600" imgH="2717800" progId="Equation.3">
                  <p:embed/>
                </p:oleObj>
              </mc:Choice>
              <mc:Fallback>
                <p:oleObj name="Equation" r:id="rId3" imgW="1625600" imgH="27178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19200"/>
                        <a:ext cx="16256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539750" y="487363"/>
            <a:ext cx="3651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Another grammar: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2438400" y="4419600"/>
            <a:ext cx="447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Not reachable from S </a:t>
            </a:r>
          </a:p>
        </p:txBody>
      </p:sp>
      <p:grpSp>
        <p:nvGrpSpPr>
          <p:cNvPr id="163845" name="Group 5"/>
          <p:cNvGrpSpPr>
            <a:grpSpLocks/>
          </p:cNvGrpSpPr>
          <p:nvPr/>
        </p:nvGrpSpPr>
        <p:grpSpPr bwMode="auto">
          <a:xfrm>
            <a:off x="3048000" y="3276600"/>
            <a:ext cx="6096000" cy="990600"/>
            <a:chOff x="1920" y="2064"/>
            <a:chExt cx="3840" cy="624"/>
          </a:xfrm>
        </p:grpSpPr>
        <p:sp>
          <p:nvSpPr>
            <p:cNvPr id="163846" name="Oval 6"/>
            <p:cNvSpPr>
              <a:spLocks noChangeArrowheads="1"/>
            </p:cNvSpPr>
            <p:nvPr/>
          </p:nvSpPr>
          <p:spPr bwMode="auto">
            <a:xfrm>
              <a:off x="1920" y="2064"/>
              <a:ext cx="1440" cy="62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3847" name="Text Box 7"/>
            <p:cNvSpPr txBox="1">
              <a:spLocks noChangeArrowheads="1"/>
            </p:cNvSpPr>
            <p:nvPr/>
          </p:nvSpPr>
          <p:spPr bwMode="auto">
            <a:xfrm>
              <a:off x="3385" y="2160"/>
              <a:ext cx="23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3200">
                  <a:solidFill>
                    <a:srgbClr val="FF3300"/>
                  </a:solidFill>
                  <a:latin typeface="Comic Sans MS" pitchFamily="66" charset="0"/>
                </a:rPr>
                <a:t>Useless 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032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0E86857-2E64-42E9-A70C-0828F601BAF6}" type="slidenum">
              <a:rPr lang="en-US"/>
              <a:pPr/>
              <a:t>13</a:t>
            </a:fld>
            <a:endParaRPr lang="en-US"/>
          </a:p>
        </p:txBody>
      </p:sp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365125" y="411163"/>
            <a:ext cx="2251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In general: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1774825" y="1168400"/>
            <a:ext cx="504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if</a:t>
            </a:r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3219450" y="1270000"/>
          <a:ext cx="412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Equation" r:id="rId4" imgW="4127500" imgH="419100" progId="Equation.3">
                  <p:embed/>
                </p:oleObj>
              </mc:Choice>
              <mc:Fallback>
                <p:oleObj name="Equation" r:id="rId4" imgW="4127500" imgH="4191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1270000"/>
                        <a:ext cx="4127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1676400" y="3429000"/>
            <a:ext cx="5240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then variable        is useful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4648200" y="3505200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Equation" r:id="rId6" imgW="368140" imgH="406224" progId="Equation.3">
                  <p:embed/>
                </p:oleObj>
              </mc:Choice>
              <mc:Fallback>
                <p:oleObj name="Equation" r:id="rId6" imgW="368140" imgH="406224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505200"/>
                        <a:ext cx="368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533400" y="4495800"/>
            <a:ext cx="6564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otherwise, variable        is useless</a:t>
            </a:r>
          </a:p>
        </p:txBody>
      </p:sp>
      <p:graphicFrame>
        <p:nvGraphicFramePr>
          <p:cNvPr id="164872" name="Object 8"/>
          <p:cNvGraphicFramePr>
            <a:graphicFrameLocks noChangeAspect="1"/>
          </p:cNvGraphicFramePr>
          <p:nvPr/>
        </p:nvGraphicFramePr>
        <p:xfrm>
          <a:off x="4572000" y="4572000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Equation" r:id="rId8" imgW="368140" imgH="406224" progId="Equation.3">
                  <p:embed/>
                </p:oleObj>
              </mc:Choice>
              <mc:Fallback>
                <p:oleObj name="Equation" r:id="rId8" imgW="368140" imgH="406224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72000"/>
                        <a:ext cx="368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3" name="Line 9"/>
          <p:cNvSpPr>
            <a:spLocks noChangeShapeType="1"/>
          </p:cNvSpPr>
          <p:nvPr/>
        </p:nvSpPr>
        <p:spPr bwMode="auto">
          <a:xfrm flipH="1" flipV="1">
            <a:off x="7734300" y="1752600"/>
            <a:ext cx="1143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64874" name="Object 10"/>
          <p:cNvGraphicFramePr>
            <a:graphicFrameLocks noChangeAspect="1"/>
          </p:cNvGraphicFramePr>
          <p:nvPr/>
        </p:nvGraphicFramePr>
        <p:xfrm>
          <a:off x="7264400" y="2209800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Equation" r:id="rId9" imgW="1879600" imgH="533400" progId="Equation.3">
                  <p:embed/>
                </p:oleObj>
              </mc:Choice>
              <mc:Fallback>
                <p:oleObj name="Equation" r:id="rId9" imgW="1879600" imgH="5334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2209800"/>
                        <a:ext cx="18796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6934200" y="400050"/>
            <a:ext cx="20986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contains only 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terminals</a:t>
            </a:r>
          </a:p>
        </p:txBody>
      </p:sp>
    </p:spTree>
    <p:extLst>
      <p:ext uri="{BB962C8B-B14F-4D97-AF65-F5344CB8AC3E}">
        <p14:creationId xmlns:p14="http://schemas.microsoft.com/office/powerpoint/2010/main" val="291293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34422C8-BD27-4E50-97CE-93C40493F34F}" type="slidenum">
              <a:rPr lang="en-US"/>
              <a:pPr/>
              <a:t>14</a:t>
            </a:fld>
            <a:endParaRPr lang="en-US"/>
          </a:p>
        </p:txBody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914400" y="228600"/>
            <a:ext cx="63754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3300"/>
                </a:solidFill>
                <a:latin typeface="Comic Sans MS" pitchFamily="66" charset="0"/>
              </a:rPr>
              <a:t>A production               is useless 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3300"/>
                </a:solidFill>
                <a:latin typeface="Comic Sans MS" pitchFamily="66" charset="0"/>
              </a:rPr>
              <a:t>if any of its variables is useless</a:t>
            </a:r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3657600" y="30480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3" imgW="1333500" imgH="419100" progId="Equation.3">
                  <p:embed/>
                </p:oleObj>
              </mc:Choice>
              <mc:Fallback>
                <p:oleObj name="Equation" r:id="rId3" imgW="1333500" imgH="4191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4800"/>
                        <a:ext cx="1333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3200400" y="1905000"/>
          <a:ext cx="18034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5" imgW="1803400" imgH="4241800" progId="Equation.3">
                  <p:embed/>
                </p:oleObj>
              </mc:Choice>
              <mc:Fallback>
                <p:oleObj name="Equation" r:id="rId5" imgW="1803400" imgH="42418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05000"/>
                        <a:ext cx="1803400" cy="424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5893" name="Group 5"/>
          <p:cNvGrpSpPr>
            <a:grpSpLocks/>
          </p:cNvGrpSpPr>
          <p:nvPr/>
        </p:nvGrpSpPr>
        <p:grpSpPr bwMode="auto">
          <a:xfrm>
            <a:off x="2819400" y="2692400"/>
            <a:ext cx="5046663" cy="3708400"/>
            <a:chOff x="1776" y="1696"/>
            <a:chExt cx="3179" cy="2336"/>
          </a:xfrm>
        </p:grpSpPr>
        <p:sp>
          <p:nvSpPr>
            <p:cNvPr id="165894" name="Text Box 6"/>
            <p:cNvSpPr txBox="1">
              <a:spLocks noChangeArrowheads="1"/>
            </p:cNvSpPr>
            <p:nvPr/>
          </p:nvSpPr>
          <p:spPr bwMode="auto">
            <a:xfrm>
              <a:off x="3446" y="1696"/>
              <a:ext cx="150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3200">
                  <a:latin typeface="Comic Sans MS" pitchFamily="66" charset="0"/>
                </a:rPr>
                <a:t>Productions</a:t>
              </a:r>
            </a:p>
          </p:txBody>
        </p:sp>
        <p:grpSp>
          <p:nvGrpSpPr>
            <p:cNvPr id="165895" name="Group 7"/>
            <p:cNvGrpSpPr>
              <a:grpSpLocks/>
            </p:cNvGrpSpPr>
            <p:nvPr/>
          </p:nvGrpSpPr>
          <p:grpSpPr bwMode="auto">
            <a:xfrm>
              <a:off x="1776" y="2080"/>
              <a:ext cx="2654" cy="1952"/>
              <a:chOff x="1776" y="2080"/>
              <a:chExt cx="2654" cy="1952"/>
            </a:xfrm>
          </p:grpSpPr>
          <p:sp>
            <p:nvSpPr>
              <p:cNvPr id="165896" name="Oval 8"/>
              <p:cNvSpPr>
                <a:spLocks noChangeArrowheads="1"/>
              </p:cNvSpPr>
              <p:nvPr/>
            </p:nvSpPr>
            <p:spPr bwMode="auto">
              <a:xfrm>
                <a:off x="1872" y="2112"/>
                <a:ext cx="129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5897" name="Oval 9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14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5898" name="Oval 10"/>
              <p:cNvSpPr>
                <a:spLocks noChangeArrowheads="1"/>
              </p:cNvSpPr>
              <p:nvPr/>
            </p:nvSpPr>
            <p:spPr bwMode="auto">
              <a:xfrm>
                <a:off x="1776" y="3072"/>
                <a:ext cx="153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5899" name="Oval 11"/>
              <p:cNvSpPr>
                <a:spLocks noChangeArrowheads="1"/>
              </p:cNvSpPr>
              <p:nvPr/>
            </p:nvSpPr>
            <p:spPr bwMode="auto">
              <a:xfrm>
                <a:off x="1776" y="3552"/>
                <a:ext cx="1536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5900" name="Text Box 12"/>
              <p:cNvSpPr txBox="1">
                <a:spLocks noChangeArrowheads="1"/>
              </p:cNvSpPr>
              <p:nvPr/>
            </p:nvSpPr>
            <p:spPr bwMode="auto">
              <a:xfrm>
                <a:off x="3446" y="2080"/>
                <a:ext cx="97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useless</a:t>
                </a:r>
              </a:p>
            </p:txBody>
          </p:sp>
          <p:sp>
            <p:nvSpPr>
              <p:cNvPr id="165901" name="Text Box 13"/>
              <p:cNvSpPr txBox="1">
                <a:spLocks noChangeArrowheads="1"/>
              </p:cNvSpPr>
              <p:nvPr/>
            </p:nvSpPr>
            <p:spPr bwMode="auto">
              <a:xfrm>
                <a:off x="3456" y="2592"/>
                <a:ext cx="97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useless</a:t>
                </a:r>
              </a:p>
            </p:txBody>
          </p:sp>
          <p:sp>
            <p:nvSpPr>
              <p:cNvPr id="165902" name="Text Box 14"/>
              <p:cNvSpPr txBox="1">
                <a:spLocks noChangeArrowheads="1"/>
              </p:cNvSpPr>
              <p:nvPr/>
            </p:nvSpPr>
            <p:spPr bwMode="auto">
              <a:xfrm>
                <a:off x="3408" y="3072"/>
                <a:ext cx="97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useless</a:t>
                </a:r>
              </a:p>
            </p:txBody>
          </p:sp>
          <p:sp>
            <p:nvSpPr>
              <p:cNvPr id="165903" name="Text Box 15"/>
              <p:cNvSpPr txBox="1">
                <a:spLocks noChangeArrowheads="1"/>
              </p:cNvSpPr>
              <p:nvPr/>
            </p:nvSpPr>
            <p:spPr bwMode="auto">
              <a:xfrm>
                <a:off x="3456" y="3600"/>
                <a:ext cx="97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useless</a:t>
                </a:r>
              </a:p>
            </p:txBody>
          </p:sp>
        </p:grpSp>
      </p:grpSp>
      <p:grpSp>
        <p:nvGrpSpPr>
          <p:cNvPr id="165904" name="Group 16"/>
          <p:cNvGrpSpPr>
            <a:grpSpLocks/>
          </p:cNvGrpSpPr>
          <p:nvPr/>
        </p:nvGrpSpPr>
        <p:grpSpPr bwMode="auto">
          <a:xfrm>
            <a:off x="762000" y="3429000"/>
            <a:ext cx="4038600" cy="2865438"/>
            <a:chOff x="480" y="2160"/>
            <a:chExt cx="2544" cy="1805"/>
          </a:xfrm>
        </p:grpSpPr>
        <p:sp>
          <p:nvSpPr>
            <p:cNvPr id="165905" name="Text Box 17"/>
            <p:cNvSpPr txBox="1">
              <a:spLocks noChangeArrowheads="1"/>
            </p:cNvSpPr>
            <p:nvPr/>
          </p:nvSpPr>
          <p:spPr bwMode="auto">
            <a:xfrm>
              <a:off x="480" y="2160"/>
              <a:ext cx="122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3200">
                  <a:latin typeface="Comic Sans MS" pitchFamily="66" charset="0"/>
                </a:rPr>
                <a:t>Variables</a:t>
              </a:r>
            </a:p>
          </p:txBody>
        </p:sp>
        <p:grpSp>
          <p:nvGrpSpPr>
            <p:cNvPr id="165906" name="Group 18"/>
            <p:cNvGrpSpPr>
              <a:grpSpLocks/>
            </p:cNvGrpSpPr>
            <p:nvPr/>
          </p:nvGrpSpPr>
          <p:grpSpPr bwMode="auto">
            <a:xfrm>
              <a:off x="816" y="2592"/>
              <a:ext cx="2208" cy="1373"/>
              <a:chOff x="816" y="2592"/>
              <a:chExt cx="2208" cy="1373"/>
            </a:xfrm>
          </p:grpSpPr>
          <p:grpSp>
            <p:nvGrpSpPr>
              <p:cNvPr id="165907" name="Group 19"/>
              <p:cNvGrpSpPr>
                <a:grpSpLocks/>
              </p:cNvGrpSpPr>
              <p:nvPr/>
            </p:nvGrpSpPr>
            <p:grpSpPr bwMode="auto">
              <a:xfrm>
                <a:off x="816" y="2592"/>
                <a:ext cx="974" cy="1373"/>
                <a:chOff x="816" y="2592"/>
                <a:chExt cx="974" cy="1373"/>
              </a:xfrm>
            </p:grpSpPr>
            <p:sp>
              <p:nvSpPr>
                <p:cNvPr id="16590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16" y="2592"/>
                  <a:ext cx="974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</a:pPr>
                  <a:r>
                    <a:rPr lang="en-US" sz="3200">
                      <a:solidFill>
                        <a:schemeClr val="accent2"/>
                      </a:solidFill>
                      <a:latin typeface="Comic Sans MS" pitchFamily="66" charset="0"/>
                    </a:rPr>
                    <a:t>useless</a:t>
                  </a:r>
                </a:p>
              </p:txBody>
            </p:sp>
            <p:sp>
              <p:nvSpPr>
                <p:cNvPr id="16590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16" y="3072"/>
                  <a:ext cx="974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</a:pPr>
                  <a:r>
                    <a:rPr lang="en-US" sz="3200">
                      <a:solidFill>
                        <a:schemeClr val="accent2"/>
                      </a:solidFill>
                      <a:latin typeface="Comic Sans MS" pitchFamily="66" charset="0"/>
                    </a:rPr>
                    <a:t>useless</a:t>
                  </a:r>
                </a:p>
              </p:txBody>
            </p:sp>
            <p:sp>
              <p:nvSpPr>
                <p:cNvPr id="16591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816" y="3600"/>
                  <a:ext cx="974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</a:pPr>
                  <a:r>
                    <a:rPr lang="en-US" sz="3200">
                      <a:solidFill>
                        <a:schemeClr val="accent2"/>
                      </a:solidFill>
                      <a:latin typeface="Comic Sans MS" pitchFamily="66" charset="0"/>
                    </a:rPr>
                    <a:t>useless</a:t>
                  </a:r>
                </a:p>
              </p:txBody>
            </p:sp>
          </p:grpSp>
          <p:grpSp>
            <p:nvGrpSpPr>
              <p:cNvPr id="165911" name="Group 23"/>
              <p:cNvGrpSpPr>
                <a:grpSpLocks/>
              </p:cNvGrpSpPr>
              <p:nvPr/>
            </p:nvGrpSpPr>
            <p:grpSpPr bwMode="auto">
              <a:xfrm>
                <a:off x="1920" y="2592"/>
                <a:ext cx="1104" cy="1344"/>
                <a:chOff x="1920" y="2592"/>
                <a:chExt cx="1104" cy="1344"/>
              </a:xfrm>
            </p:grpSpPr>
            <p:sp>
              <p:nvSpPr>
                <p:cNvPr id="165912" name="Oval 24"/>
                <p:cNvSpPr>
                  <a:spLocks noChangeArrowheads="1"/>
                </p:cNvSpPr>
                <p:nvPr/>
              </p:nvSpPr>
              <p:spPr bwMode="auto">
                <a:xfrm>
                  <a:off x="1920" y="307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5913" name="Oval 25"/>
                <p:cNvSpPr>
                  <a:spLocks noChangeArrowheads="1"/>
                </p:cNvSpPr>
                <p:nvPr/>
              </p:nvSpPr>
              <p:spPr bwMode="auto">
                <a:xfrm>
                  <a:off x="1920" y="355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5914" name="Oval 2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384" cy="432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5915" name="Oval 27"/>
                <p:cNvSpPr>
                  <a:spLocks noChangeArrowheads="1"/>
                </p:cNvSpPr>
                <p:nvPr/>
              </p:nvSpPr>
              <p:spPr bwMode="auto">
                <a:xfrm>
                  <a:off x="2640" y="355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6374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AFBB33-1655-4BD6-AE49-B90C3CF2A6D0}" type="slidenum">
              <a:rPr lang="en-US"/>
              <a:pPr/>
              <a:t>15</a:t>
            </a:fld>
            <a:endParaRPr lang="en-US"/>
          </a:p>
        </p:txBody>
      </p:sp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685800" y="501650"/>
            <a:ext cx="14462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600" b="1">
                <a:solidFill>
                  <a:srgbClr val="FF3300"/>
                </a:solidFill>
                <a:latin typeface="Comic Sans MS" pitchFamily="66" charset="0"/>
              </a:rPr>
              <a:t>First: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2438400" y="436563"/>
            <a:ext cx="6659563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find all variables that can produce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strings with only terminals</a:t>
            </a:r>
          </a:p>
        </p:txBody>
      </p:sp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393700" y="2984500"/>
          <a:ext cx="2832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Equation" r:id="rId3" imgW="2832100" imgH="2717800" progId="Equation.3">
                  <p:embed/>
                </p:oleObj>
              </mc:Choice>
              <mc:Fallback>
                <p:oleObj name="Equation" r:id="rId3" imgW="2832100" imgH="27178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984500"/>
                        <a:ext cx="28321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6019800" y="2819400"/>
          <a:ext cx="1244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9" name="Equation" r:id="rId5" imgW="1244600" imgH="533400" progId="Equation.3">
                  <p:embed/>
                </p:oleObj>
              </mc:Choice>
              <mc:Fallback>
                <p:oleObj name="Equation" r:id="rId5" imgW="1244600" imgH="5334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19400"/>
                        <a:ext cx="12446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Oval 6"/>
          <p:cNvSpPr>
            <a:spLocks noChangeArrowheads="1"/>
          </p:cNvSpPr>
          <p:nvPr/>
        </p:nvSpPr>
        <p:spPr bwMode="auto">
          <a:xfrm>
            <a:off x="152400" y="3581400"/>
            <a:ext cx="1828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76200" y="4419600"/>
            <a:ext cx="2133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6019800" y="4038600"/>
          <a:ext cx="11430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0" name="Equation" r:id="rId7" imgW="1384300" imgH="419100" progId="Equation.3">
                  <p:embed/>
                </p:oleObj>
              </mc:Choice>
              <mc:Fallback>
                <p:oleObj name="Equation" r:id="rId7" imgW="1384300" imgH="4191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038600"/>
                        <a:ext cx="114300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5943600" y="5105400"/>
          <a:ext cx="172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1" name="Equation" r:id="rId9" imgW="1726451" imgH="533169" progId="Equation.3">
                  <p:embed/>
                </p:oleObj>
              </mc:Choice>
              <mc:Fallback>
                <p:oleObj name="Equation" r:id="rId9" imgW="1726451" imgH="533169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105400"/>
                        <a:ext cx="17272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4038600" y="2743200"/>
            <a:ext cx="1743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>
                <a:solidFill>
                  <a:schemeClr val="accent2"/>
                </a:solidFill>
                <a:latin typeface="Comic Sans MS" pitchFamily="66" charset="0"/>
              </a:rPr>
              <a:t>Round 1:</a:t>
            </a:r>
          </a:p>
        </p:txBody>
      </p:sp>
      <p:sp>
        <p:nvSpPr>
          <p:cNvPr id="167947" name="Text Box 11"/>
          <p:cNvSpPr txBox="1">
            <a:spLocks noChangeArrowheads="1"/>
          </p:cNvSpPr>
          <p:nvPr/>
        </p:nvSpPr>
        <p:spPr bwMode="auto">
          <a:xfrm>
            <a:off x="4038600" y="5105400"/>
            <a:ext cx="1808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Round 2:</a:t>
            </a:r>
          </a:p>
        </p:txBody>
      </p:sp>
    </p:spTree>
    <p:extLst>
      <p:ext uri="{BB962C8B-B14F-4D97-AF65-F5344CB8AC3E}">
        <p14:creationId xmlns:p14="http://schemas.microsoft.com/office/powerpoint/2010/main" val="32141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2" grpId="0" animBg="1"/>
      <p:bldP spid="167943" grpId="0" animBg="1"/>
      <p:bldP spid="167946" grpId="0" autoUpdateAnimBg="0"/>
      <p:bldP spid="16794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87A0E6-96DF-4B19-8E6A-C363657E34D9}" type="slidenum">
              <a:rPr lang="en-US"/>
              <a:pPr/>
              <a:t>16</a:t>
            </a:fld>
            <a:endParaRPr lang="en-US"/>
          </a:p>
        </p:txBody>
      </p:sp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60706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Keep only the variables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that produce terminal symbols:</a:t>
            </a:r>
          </a:p>
        </p:txBody>
      </p:sp>
      <p:graphicFrame>
        <p:nvGraphicFramePr>
          <p:cNvPr id="168963" name="Object 3"/>
          <p:cNvGraphicFramePr>
            <a:graphicFrameLocks noChangeAspect="1"/>
          </p:cNvGraphicFramePr>
          <p:nvPr/>
        </p:nvGraphicFramePr>
        <p:xfrm>
          <a:off x="393700" y="2984500"/>
          <a:ext cx="2832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3" imgW="2832100" imgH="2717800" progId="Equation.3">
                  <p:embed/>
                </p:oleObj>
              </mc:Choice>
              <mc:Fallback>
                <p:oleObj name="Equation" r:id="rId3" imgW="2832100" imgH="27178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984500"/>
                        <a:ext cx="28321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7086600" y="1143000"/>
          <a:ext cx="172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5" imgW="1726451" imgH="533169" progId="Equation.3">
                  <p:embed/>
                </p:oleObj>
              </mc:Choice>
              <mc:Fallback>
                <p:oleObj name="Equation" r:id="rId5" imgW="1726451" imgH="533169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143000"/>
                        <a:ext cx="17272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5" name="Line 5"/>
          <p:cNvSpPr>
            <a:spLocks noChangeShapeType="1"/>
          </p:cNvSpPr>
          <p:nvPr/>
        </p:nvSpPr>
        <p:spPr bwMode="auto">
          <a:xfrm flipV="1">
            <a:off x="228600" y="5105400"/>
            <a:ext cx="22860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>
            <a:off x="304800" y="5105400"/>
            <a:ext cx="22098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8967" name="AutoShape 7"/>
          <p:cNvSpPr>
            <a:spLocks noChangeArrowheads="1"/>
          </p:cNvSpPr>
          <p:nvPr/>
        </p:nvSpPr>
        <p:spPr bwMode="auto">
          <a:xfrm>
            <a:off x="4191000" y="4267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8968" name="Object 8"/>
          <p:cNvGraphicFramePr>
            <a:graphicFrameLocks noChangeAspect="1"/>
          </p:cNvGraphicFramePr>
          <p:nvPr/>
        </p:nvGraphicFramePr>
        <p:xfrm>
          <a:off x="6292850" y="356235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7" imgW="2209800" imgH="1955800" progId="Equation.3">
                  <p:embed/>
                </p:oleObj>
              </mc:Choice>
              <mc:Fallback>
                <p:oleObj name="Equation" r:id="rId7" imgW="2209800" imgH="19558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850" y="3562350"/>
                        <a:ext cx="22098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9" name="Line 9"/>
          <p:cNvSpPr>
            <a:spLocks noChangeShapeType="1"/>
          </p:cNvSpPr>
          <p:nvPr/>
        </p:nvSpPr>
        <p:spPr bwMode="auto">
          <a:xfrm>
            <a:off x="2667000" y="289560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8970" name="Line 10"/>
          <p:cNvSpPr>
            <a:spLocks noChangeShapeType="1"/>
          </p:cNvSpPr>
          <p:nvPr/>
        </p:nvSpPr>
        <p:spPr bwMode="auto">
          <a:xfrm flipH="1">
            <a:off x="2667000" y="289560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1584325" y="1798638"/>
            <a:ext cx="461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(the rest variables are useless)</a:t>
            </a:r>
          </a:p>
        </p:txBody>
      </p:sp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2133600" y="5867400"/>
            <a:ext cx="477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Remove useless productions</a:t>
            </a:r>
          </a:p>
        </p:txBody>
      </p:sp>
    </p:spTree>
    <p:extLst>
      <p:ext uri="{BB962C8B-B14F-4D97-AF65-F5344CB8AC3E}">
        <p14:creationId xmlns:p14="http://schemas.microsoft.com/office/powerpoint/2010/main" val="53846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65307AE-5EBB-43C0-AF31-7CF2817E20FE}" type="slidenum">
              <a:rPr lang="en-US"/>
              <a:pPr/>
              <a:t>17</a:t>
            </a:fld>
            <a:endParaRPr lang="en-US"/>
          </a:p>
        </p:txBody>
      </p:sp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457200" y="255588"/>
            <a:ext cx="1938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600" b="1">
                <a:solidFill>
                  <a:srgbClr val="FF3300"/>
                </a:solidFill>
                <a:latin typeface="Comic Sans MS" pitchFamily="66" charset="0"/>
              </a:rPr>
              <a:t>Second:</a:t>
            </a: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2514600" y="304800"/>
            <a:ext cx="33670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Find all variables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reachable from</a:t>
            </a:r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425450" y="348615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3" imgW="2209800" imgH="1955800" progId="Equation.3">
                  <p:embed/>
                </p:oleObj>
              </mc:Choice>
              <mc:Fallback>
                <p:oleObj name="Equation" r:id="rId3" imgW="2209800" imgH="19558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3486150"/>
                        <a:ext cx="22098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3886200" y="2362200"/>
            <a:ext cx="4873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Use a Dependency Graph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7107238" y="4876800"/>
            <a:ext cx="2036762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    not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reachable</a:t>
            </a:r>
          </a:p>
        </p:txBody>
      </p:sp>
      <p:graphicFrame>
        <p:nvGraphicFramePr>
          <p:cNvPr id="169999" name="Object 15"/>
          <p:cNvGraphicFramePr>
            <a:graphicFrameLocks noChangeAspect="1"/>
          </p:cNvGraphicFramePr>
          <p:nvPr/>
        </p:nvGraphicFramePr>
        <p:xfrm>
          <a:off x="5638800" y="9906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5" imgW="330200" imgH="419100" progId="Equation.3">
                  <p:embed/>
                </p:oleObj>
              </mc:Choice>
              <mc:Fallback>
                <p:oleObj name="Equation" r:id="rId5" imgW="330200" imgH="4191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9906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3963761" y="2946696"/>
            <a:ext cx="4511675" cy="1687215"/>
            <a:chOff x="326" y="2985"/>
            <a:chExt cx="2842" cy="711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624" y="3312"/>
              <a:ext cx="336" cy="38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S</a:t>
              </a: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960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1776" y="3312"/>
              <a:ext cx="336" cy="38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A</a:t>
              </a: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64" y="3040"/>
              <a:ext cx="352" cy="416"/>
            </a:xfrm>
            <a:custGeom>
              <a:avLst/>
              <a:gdLst>
                <a:gd name="T0" fmla="*/ 160 w 352"/>
                <a:gd name="T1" fmla="*/ 416 h 416"/>
                <a:gd name="T2" fmla="*/ 16 w 352"/>
                <a:gd name="T3" fmla="*/ 80 h 416"/>
                <a:gd name="T4" fmla="*/ 256 w 352"/>
                <a:gd name="T5" fmla="*/ 32 h 416"/>
                <a:gd name="T6" fmla="*/ 352 w 352"/>
                <a:gd name="T7" fmla="*/ 27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2" h="416">
                  <a:moveTo>
                    <a:pt x="160" y="416"/>
                  </a:moveTo>
                  <a:cubicBezTo>
                    <a:pt x="80" y="280"/>
                    <a:pt x="0" y="144"/>
                    <a:pt x="16" y="80"/>
                  </a:cubicBezTo>
                  <a:cubicBezTo>
                    <a:pt x="32" y="16"/>
                    <a:pt x="200" y="0"/>
                    <a:pt x="256" y="32"/>
                  </a:cubicBezTo>
                  <a:cubicBezTo>
                    <a:pt x="312" y="64"/>
                    <a:pt x="332" y="168"/>
                    <a:pt x="352" y="2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326" y="3095"/>
              <a:ext cx="1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a</a:t>
              </a:r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2832" y="3264"/>
              <a:ext cx="336" cy="38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B</a:t>
              </a:r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2672" y="2992"/>
              <a:ext cx="352" cy="416"/>
            </a:xfrm>
            <a:custGeom>
              <a:avLst/>
              <a:gdLst>
                <a:gd name="T0" fmla="*/ 160 w 352"/>
                <a:gd name="T1" fmla="*/ 416 h 416"/>
                <a:gd name="T2" fmla="*/ 16 w 352"/>
                <a:gd name="T3" fmla="*/ 80 h 416"/>
                <a:gd name="T4" fmla="*/ 256 w 352"/>
                <a:gd name="T5" fmla="*/ 32 h 416"/>
                <a:gd name="T6" fmla="*/ 352 w 352"/>
                <a:gd name="T7" fmla="*/ 27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2" h="416">
                  <a:moveTo>
                    <a:pt x="160" y="416"/>
                  </a:moveTo>
                  <a:cubicBezTo>
                    <a:pt x="80" y="280"/>
                    <a:pt x="0" y="144"/>
                    <a:pt x="16" y="80"/>
                  </a:cubicBezTo>
                  <a:cubicBezTo>
                    <a:pt x="32" y="16"/>
                    <a:pt x="200" y="0"/>
                    <a:pt x="256" y="32"/>
                  </a:cubicBezTo>
                  <a:cubicBezTo>
                    <a:pt x="312" y="64"/>
                    <a:pt x="332" y="168"/>
                    <a:pt x="352" y="2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2412" y="2985"/>
              <a:ext cx="2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aa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167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E057E00-894E-45E8-83B0-AD4B893E1268}" type="slidenum">
              <a:rPr lang="en-US"/>
              <a:pPr/>
              <a:t>18</a:t>
            </a:fld>
            <a:endParaRPr lang="en-US"/>
          </a:p>
        </p:txBody>
      </p:sp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1981200" y="436563"/>
            <a:ext cx="4556125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Keep only the variables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reachable from S</a:t>
            </a:r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577850" y="280035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3" imgW="2209800" imgH="1955800" progId="Equation.3">
                  <p:embed/>
                </p:oleObj>
              </mc:Choice>
              <mc:Fallback>
                <p:oleObj name="Equation" r:id="rId3" imgW="2209800" imgH="19558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2800350"/>
                        <a:ext cx="22098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2" name="Line 4"/>
          <p:cNvSpPr>
            <a:spLocks noChangeShapeType="1"/>
          </p:cNvSpPr>
          <p:nvPr/>
        </p:nvSpPr>
        <p:spPr bwMode="auto">
          <a:xfrm flipV="1">
            <a:off x="457200" y="4267200"/>
            <a:ext cx="19050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013" name="Line 5"/>
          <p:cNvSpPr>
            <a:spLocks noChangeShapeType="1"/>
          </p:cNvSpPr>
          <p:nvPr/>
        </p:nvSpPr>
        <p:spPr bwMode="auto">
          <a:xfrm>
            <a:off x="381000" y="4267200"/>
            <a:ext cx="19812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1014" name="AutoShape 6"/>
          <p:cNvSpPr>
            <a:spLocks noChangeArrowheads="1"/>
          </p:cNvSpPr>
          <p:nvPr/>
        </p:nvSpPr>
        <p:spPr bwMode="auto">
          <a:xfrm>
            <a:off x="4038600" y="3657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1015" name="Object 7"/>
          <p:cNvGraphicFramePr>
            <a:graphicFrameLocks noChangeAspect="1"/>
          </p:cNvGraphicFramePr>
          <p:nvPr/>
        </p:nvGraphicFramePr>
        <p:xfrm>
          <a:off x="6216650" y="3257550"/>
          <a:ext cx="22098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5" imgW="2209800" imgH="1193800" progId="Equation.3">
                  <p:embed/>
                </p:oleObj>
              </mc:Choice>
              <mc:Fallback>
                <p:oleObj name="Equation" r:id="rId5" imgW="2209800" imgH="11938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3257550"/>
                        <a:ext cx="22098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5791200" y="2133600"/>
            <a:ext cx="2913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3300"/>
                </a:solidFill>
                <a:latin typeface="Comic Sans MS" pitchFamily="66" charset="0"/>
              </a:rPr>
              <a:t>Final Grammar</a:t>
            </a:r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2422525" y="1676400"/>
            <a:ext cx="461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(the rest variables are useless)</a:t>
            </a:r>
          </a:p>
        </p:txBody>
      </p:sp>
      <p:sp>
        <p:nvSpPr>
          <p:cNvPr id="171018" name="Text Box 10"/>
          <p:cNvSpPr txBox="1">
            <a:spLocks noChangeArrowheads="1"/>
          </p:cNvSpPr>
          <p:nvPr/>
        </p:nvSpPr>
        <p:spPr bwMode="auto">
          <a:xfrm>
            <a:off x="2133600" y="5410200"/>
            <a:ext cx="477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Remove useless productions</a:t>
            </a:r>
          </a:p>
        </p:txBody>
      </p:sp>
    </p:spTree>
    <p:extLst>
      <p:ext uri="{BB962C8B-B14F-4D97-AF65-F5344CB8AC3E}">
        <p14:creationId xmlns:p14="http://schemas.microsoft.com/office/powerpoint/2010/main" val="571361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Normal Form of </a:t>
            </a:r>
            <a:br>
              <a:rPr lang="en-US" dirty="0" smtClean="0"/>
            </a:br>
            <a:r>
              <a:rPr lang="en-US" dirty="0" smtClean="0"/>
              <a:t>Context </a:t>
            </a:r>
            <a:r>
              <a:rPr lang="en-US" dirty="0"/>
              <a:t>Free Grammars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8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DDC-02AA-443B-B248-C2082ED59E8B}" type="slidenum">
              <a:rPr lang="en-US"/>
              <a:pPr/>
              <a:t>2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Removing </a:t>
            </a:r>
            <a:r>
              <a:rPr lang="el-GR" dirty="0" smtClean="0">
                <a:cs typeface="Arial" charset="0"/>
              </a:rPr>
              <a:t>Λ</a:t>
            </a:r>
            <a:r>
              <a:rPr lang="en-US" dirty="0" smtClean="0">
                <a:cs typeface="Arial" charset="0"/>
              </a:rPr>
              <a:t>-Productions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Removing Unit-Productions</a:t>
            </a:r>
          </a:p>
          <a:p>
            <a:endParaRPr lang="en-US" dirty="0"/>
          </a:p>
          <a:p>
            <a:r>
              <a:rPr lang="en-US" dirty="0"/>
              <a:t>Removing Useless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Normal Form of Context Free Grammars</a:t>
            </a:r>
          </a:p>
          <a:p>
            <a:pPr lvl="1"/>
            <a:r>
              <a:rPr lang="en-US" dirty="0" smtClean="0"/>
              <a:t>Chomsky Normal Form (CNF)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a grammar in normal form means “standardizing the productions without changing the resulting language”.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846138" y="287338"/>
            <a:ext cx="757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1"/>
                </a:solidFill>
                <a:latin typeface="Arial Black" pitchFamily="34" charset="0"/>
              </a:rPr>
              <a:t>THE CHOMSKY </a:t>
            </a:r>
            <a:r>
              <a:rPr lang="en-US" sz="3600">
                <a:solidFill>
                  <a:schemeClr val="tx1"/>
                </a:solidFill>
              </a:rPr>
              <a:t>NORMAL FORM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74675" y="1039813"/>
            <a:ext cx="81184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 eaLnBrk="1" hangingPunct="1"/>
            <a:r>
              <a:rPr lang="en-US" b="1">
                <a:solidFill>
                  <a:schemeClr val="tx1"/>
                </a:solidFill>
              </a:rPr>
              <a:t>A context-free grammar is in Chomsky normal form if every rule is of the form: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485900" y="217646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1"/>
                </a:solidFill>
              </a:rPr>
              <a:t>A → BC 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439863" y="2805113"/>
            <a:ext cx="1290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A → a 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435100" y="3436938"/>
            <a:ext cx="1239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1"/>
                </a:solidFill>
              </a:rPr>
              <a:t>S → </a:t>
            </a:r>
            <a:r>
              <a:rPr lang="el-GR" b="1">
                <a:solidFill>
                  <a:schemeClr val="tx1"/>
                </a:solidFill>
              </a:rPr>
              <a:t>ε</a:t>
            </a:r>
            <a:r>
              <a:rPr lang="en-US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117850" y="2176463"/>
            <a:ext cx="513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1"/>
                </a:solidFill>
              </a:rPr>
              <a:t>B and C are not start variable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117850" y="2805113"/>
            <a:ext cx="2557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1"/>
                </a:solidFill>
              </a:rPr>
              <a:t>a is a terminal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117850" y="3436938"/>
            <a:ext cx="376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1"/>
                </a:solidFill>
              </a:rPr>
              <a:t>S is the start variable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41513" y="4540250"/>
            <a:ext cx="1606550" cy="1585913"/>
            <a:chOff x="1223" y="2860"/>
            <a:chExt cx="1012" cy="999"/>
          </a:xfrm>
        </p:grpSpPr>
        <p:sp>
          <p:nvSpPr>
            <p:cNvPr id="37907" name="Text Box 11"/>
            <p:cNvSpPr txBox="1">
              <a:spLocks noChangeArrowheads="1"/>
            </p:cNvSpPr>
            <p:nvPr/>
          </p:nvSpPr>
          <p:spPr bwMode="auto">
            <a:xfrm>
              <a:off x="1223" y="2860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b="1" dirty="0">
                  <a:solidFill>
                    <a:schemeClr val="tx1"/>
                  </a:solidFill>
                </a:rPr>
                <a:t>S </a:t>
              </a:r>
              <a:r>
                <a:rPr lang="en-US" b="1" dirty="0">
                  <a:solidFill>
                    <a:schemeClr val="tx1"/>
                  </a:solidFill>
                  <a:cs typeface="Arial" pitchFamily="34" charset="0"/>
                </a:rPr>
                <a:t>→ 0S1</a:t>
              </a:r>
            </a:p>
          </p:txBody>
        </p:sp>
        <p:sp>
          <p:nvSpPr>
            <p:cNvPr id="37908" name="Text Box 12"/>
            <p:cNvSpPr txBox="1">
              <a:spLocks noChangeArrowheads="1"/>
            </p:cNvSpPr>
            <p:nvPr/>
          </p:nvSpPr>
          <p:spPr bwMode="auto">
            <a:xfrm>
              <a:off x="1223" y="3196"/>
              <a:ext cx="8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b="1" dirty="0">
                  <a:solidFill>
                    <a:schemeClr val="tx1"/>
                  </a:solidFill>
                </a:rPr>
                <a:t>S </a:t>
              </a:r>
              <a:r>
                <a:rPr lang="en-US" b="1" dirty="0">
                  <a:solidFill>
                    <a:schemeClr val="tx1"/>
                  </a:solidFill>
                  <a:cs typeface="Arial" pitchFamily="34" charset="0"/>
                </a:rPr>
                <a:t>→ TT</a:t>
              </a:r>
            </a:p>
          </p:txBody>
        </p:sp>
        <p:sp>
          <p:nvSpPr>
            <p:cNvPr id="37909" name="Text Box 13"/>
            <p:cNvSpPr txBox="1">
              <a:spLocks noChangeArrowheads="1"/>
            </p:cNvSpPr>
            <p:nvPr/>
          </p:nvSpPr>
          <p:spPr bwMode="auto">
            <a:xfrm>
              <a:off x="1223" y="3532"/>
              <a:ext cx="7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b="1" dirty="0">
                  <a:solidFill>
                    <a:schemeClr val="tx1"/>
                  </a:solidFill>
                </a:rPr>
                <a:t>T </a:t>
              </a:r>
              <a:r>
                <a:rPr lang="en-US" b="1" dirty="0">
                  <a:solidFill>
                    <a:schemeClr val="tx1"/>
                  </a:solidFill>
                  <a:cs typeface="Arial" pitchFamily="34" charset="0"/>
                </a:rPr>
                <a:t>→ </a:t>
              </a:r>
              <a:r>
                <a:rPr lang="el-GR" b="1" dirty="0">
                  <a:solidFill>
                    <a:schemeClr val="tx1"/>
                  </a:solidFill>
                </a:rPr>
                <a:t>ε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310188" y="4662488"/>
            <a:ext cx="1912937" cy="1962150"/>
            <a:chOff x="3345" y="2937"/>
            <a:chExt cx="1205" cy="1236"/>
          </a:xfrm>
        </p:grpSpPr>
        <p:sp>
          <p:nvSpPr>
            <p:cNvPr id="37902" name="Text Box 15"/>
            <p:cNvSpPr txBox="1">
              <a:spLocks noChangeArrowheads="1"/>
            </p:cNvSpPr>
            <p:nvPr/>
          </p:nvSpPr>
          <p:spPr bwMode="auto">
            <a:xfrm>
              <a:off x="3345" y="3543"/>
              <a:ext cx="12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b="1" dirty="0">
                  <a:solidFill>
                    <a:schemeClr val="tx1"/>
                  </a:solidFill>
                </a:rPr>
                <a:t>S </a:t>
              </a:r>
              <a:r>
                <a:rPr lang="en-US" b="1" dirty="0">
                  <a:solidFill>
                    <a:schemeClr val="tx1"/>
                  </a:solidFill>
                  <a:cs typeface="Arial" pitchFamily="34" charset="0"/>
                </a:rPr>
                <a:t>→ TU | </a:t>
              </a:r>
              <a:r>
                <a:rPr lang="el-GR" b="1" dirty="0">
                  <a:solidFill>
                    <a:schemeClr val="tx1"/>
                  </a:solidFill>
                </a:rPr>
                <a:t>ε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903" name="Text Box 16"/>
            <p:cNvSpPr txBox="1">
              <a:spLocks noChangeArrowheads="1"/>
            </p:cNvSpPr>
            <p:nvPr/>
          </p:nvSpPr>
          <p:spPr bwMode="auto">
            <a:xfrm>
              <a:off x="3345" y="2937"/>
              <a:ext cx="7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b="1" dirty="0">
                  <a:solidFill>
                    <a:schemeClr val="tx1"/>
                  </a:solidFill>
                </a:rPr>
                <a:t>T </a:t>
              </a:r>
              <a:r>
                <a:rPr lang="en-US" b="1" dirty="0">
                  <a:solidFill>
                    <a:schemeClr val="tx1"/>
                  </a:solidFill>
                  <a:cs typeface="Arial" pitchFamily="34" charset="0"/>
                </a:rPr>
                <a:t>→ 0</a:t>
              </a:r>
            </a:p>
          </p:txBody>
        </p:sp>
        <p:sp>
          <p:nvSpPr>
            <p:cNvPr id="37904" name="Text Box 17"/>
            <p:cNvSpPr txBox="1">
              <a:spLocks noChangeArrowheads="1"/>
            </p:cNvSpPr>
            <p:nvPr/>
          </p:nvSpPr>
          <p:spPr bwMode="auto">
            <a:xfrm>
              <a:off x="3345" y="3240"/>
              <a:ext cx="9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chemeClr val="tx1"/>
                  </a:solidFill>
                </a:rPr>
                <a:t>U </a:t>
              </a:r>
              <a:r>
                <a:rPr lang="en-US" b="1">
                  <a:solidFill>
                    <a:schemeClr val="tx1"/>
                  </a:solidFill>
                  <a:cs typeface="Arial" pitchFamily="34" charset="0"/>
                </a:rPr>
                <a:t>→ SV</a:t>
              </a:r>
            </a:p>
          </p:txBody>
        </p:sp>
        <p:sp>
          <p:nvSpPr>
            <p:cNvPr id="37906" name="Text Box 19"/>
            <p:cNvSpPr txBox="1">
              <a:spLocks noChangeArrowheads="1"/>
            </p:cNvSpPr>
            <p:nvPr/>
          </p:nvSpPr>
          <p:spPr bwMode="auto">
            <a:xfrm>
              <a:off x="3345" y="3846"/>
              <a:ext cx="7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chemeClr val="tx1"/>
                  </a:solidFill>
                </a:rPr>
                <a:t>V </a:t>
              </a:r>
              <a:r>
                <a:rPr lang="en-US" b="1">
                  <a:solidFill>
                    <a:schemeClr val="tx1"/>
                  </a:solidFill>
                  <a:cs typeface="Arial" pitchFamily="34" charset="0"/>
                </a:rPr>
                <a:t>→ 1</a:t>
              </a:r>
            </a:p>
          </p:txBody>
        </p:sp>
      </p:grpSp>
      <p:sp>
        <p:nvSpPr>
          <p:cNvPr id="663572" name="AutoShape 20"/>
          <p:cNvSpPr>
            <a:spLocks noChangeArrowheads="1"/>
          </p:cNvSpPr>
          <p:nvPr/>
        </p:nvSpPr>
        <p:spPr bwMode="auto">
          <a:xfrm>
            <a:off x="1676400" y="4343400"/>
            <a:ext cx="1904810" cy="1828800"/>
          </a:xfrm>
          <a:custGeom>
            <a:avLst/>
            <a:gdLst>
              <a:gd name="T0" fmla="*/ 118959785 w 21600"/>
              <a:gd name="T1" fmla="*/ 0 h 21600"/>
              <a:gd name="T2" fmla="*/ 34839769 w 21600"/>
              <a:gd name="T3" fmla="*/ 34839769 h 21600"/>
              <a:gd name="T4" fmla="*/ 0 w 21600"/>
              <a:gd name="T5" fmla="*/ 118959785 h 21600"/>
              <a:gd name="T6" fmla="*/ 34839769 w 21600"/>
              <a:gd name="T7" fmla="*/ 203079762 h 21600"/>
              <a:gd name="T8" fmla="*/ 118959785 w 21600"/>
              <a:gd name="T9" fmla="*/ 237919570 h 21600"/>
              <a:gd name="T10" fmla="*/ 203079762 w 21600"/>
              <a:gd name="T11" fmla="*/ 203079762 h 21600"/>
              <a:gd name="T12" fmla="*/ 237919570 w 21600"/>
              <a:gd name="T13" fmla="*/ 118959785 h 21600"/>
              <a:gd name="T14" fmla="*/ 203079762 w 21600"/>
              <a:gd name="T15" fmla="*/ 3483976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945" y="16999"/>
                </a:moveTo>
                <a:cubicBezTo>
                  <a:pt x="19438" y="15278"/>
                  <a:pt x="20260" y="13077"/>
                  <a:pt x="20260" y="10800"/>
                </a:cubicBezTo>
                <a:cubicBezTo>
                  <a:pt x="20260" y="5575"/>
                  <a:pt x="16024" y="1340"/>
                  <a:pt x="10800" y="1340"/>
                </a:cubicBezTo>
                <a:cubicBezTo>
                  <a:pt x="8522" y="1339"/>
                  <a:pt x="6321" y="2161"/>
                  <a:pt x="4600" y="3654"/>
                </a:cubicBezTo>
                <a:close/>
                <a:moveTo>
                  <a:pt x="3654" y="4600"/>
                </a:moveTo>
                <a:cubicBezTo>
                  <a:pt x="2161" y="6321"/>
                  <a:pt x="1340" y="8522"/>
                  <a:pt x="1340" y="10799"/>
                </a:cubicBezTo>
                <a:cubicBezTo>
                  <a:pt x="1340" y="16024"/>
                  <a:pt x="5575" y="20260"/>
                  <a:pt x="10800" y="20260"/>
                </a:cubicBezTo>
                <a:cubicBezTo>
                  <a:pt x="13077" y="20260"/>
                  <a:pt x="15278" y="19438"/>
                  <a:pt x="16999" y="17945"/>
                </a:cubicBezTo>
                <a:close/>
              </a:path>
            </a:pathLst>
          </a:custGeom>
          <a:solidFill>
            <a:srgbClr val="FF5050">
              <a:alpha val="70195"/>
            </a:srgbClr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63573" name="AutoShape 21"/>
          <p:cNvSpPr>
            <a:spLocks noChangeArrowheads="1"/>
          </p:cNvSpPr>
          <p:nvPr/>
        </p:nvSpPr>
        <p:spPr bwMode="auto">
          <a:xfrm>
            <a:off x="6765925" y="4517111"/>
            <a:ext cx="1165225" cy="1097280"/>
          </a:xfrm>
          <a:prstGeom prst="smileyFace">
            <a:avLst>
              <a:gd name="adj" fmla="val 4653"/>
            </a:avLst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28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2" grpId="0" animBg="1"/>
      <p:bldP spid="6635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AS|a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A </a:t>
            </a:r>
            <a:r>
              <a:rPr lang="en-US" dirty="0" err="1" smtClean="0">
                <a:sym typeface="Wingdings" pitchFamily="2" charset="2"/>
              </a:rPr>
              <a:t>SA|b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/>
              <a:t>Is in Chomsky Normal Form. The Grammar</a:t>
            </a:r>
          </a:p>
          <a:p>
            <a:r>
              <a:rPr lang="en-US" dirty="0"/>
              <a:t>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AS|ASS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 </a:t>
            </a:r>
            <a:r>
              <a:rPr lang="en-US" dirty="0" err="1" smtClean="0">
                <a:sym typeface="Wingdings" pitchFamily="2" charset="2"/>
              </a:rPr>
              <a:t>SA|aa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Is not; both production </a:t>
            </a:r>
            <a:r>
              <a:rPr lang="en-US" dirty="0"/>
              <a:t>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AS|ASS and </a:t>
            </a:r>
            <a:r>
              <a:rPr lang="en-US" dirty="0" err="1" smtClean="0">
                <a:sym typeface="Wingdings" pitchFamily="2" charset="2"/>
              </a:rPr>
              <a:t>ASA|aa</a:t>
            </a:r>
            <a:r>
              <a:rPr lang="en-US" dirty="0" smtClean="0">
                <a:sym typeface="Wingdings" pitchFamily="2" charset="2"/>
              </a:rPr>
              <a:t> violate the conditions of definition. 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8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Theorem 25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L is a language generated by some CFG, then there exist another CFG that generate all the non-null words of L, all of whose productions are of one of the two basic forms:</a:t>
            </a:r>
          </a:p>
          <a:p>
            <a:pPr>
              <a:buFontTx/>
              <a:buNone/>
            </a:pPr>
            <a:r>
              <a:rPr lang="en-US" dirty="0"/>
              <a:t>Non-Terminal </a:t>
            </a:r>
            <a:r>
              <a:rPr lang="en-US" dirty="0">
                <a:sym typeface="Wingdings" pitchFamily="2" charset="2"/>
              </a:rPr>
              <a:t> string of only Non-terminals</a:t>
            </a:r>
          </a:p>
          <a:p>
            <a:pPr>
              <a:buFontTx/>
              <a:buNone/>
            </a:pPr>
            <a:r>
              <a:rPr lang="en-US" dirty="0">
                <a:sym typeface="Wingdings" pitchFamily="2" charset="2"/>
              </a:rPr>
              <a:t>				Or </a:t>
            </a:r>
          </a:p>
          <a:p>
            <a:pPr>
              <a:buFontTx/>
              <a:buNone/>
            </a:pPr>
            <a:r>
              <a:rPr lang="en-US" dirty="0"/>
              <a:t>Non-Terminal </a:t>
            </a:r>
            <a:r>
              <a:rPr lang="en-US" dirty="0">
                <a:sym typeface="Wingdings" pitchFamily="2" charset="2"/>
              </a:rPr>
              <a:t> one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1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Proof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proof is a constructive algorithm by converting a given CFG in a CFG of the production of designed format.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 us suppose in given CFG the non-terminal are S,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 … . Let us also assume {</a:t>
            </a:r>
            <a:r>
              <a:rPr lang="en-US" dirty="0" err="1"/>
              <a:t>a,b</a:t>
            </a:r>
            <a:r>
              <a:rPr lang="en-US" dirty="0"/>
              <a:t>} are two terminals.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/>
              <a:t>STEP-1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We now add two new non-terminals A and B and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the productions 	A </a:t>
            </a:r>
            <a:r>
              <a:rPr lang="en-US" dirty="0">
                <a:sym typeface="Wingdings" pitchFamily="2" charset="2"/>
              </a:rPr>
              <a:t> a       B 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6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Proof Theorem 25 contd…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/>
              <a:t>STEP-2</a:t>
            </a:r>
          </a:p>
          <a:p>
            <a:pPr>
              <a:buFontTx/>
              <a:buNone/>
            </a:pPr>
            <a:r>
              <a:rPr lang="en-US" sz="2400" dirty="0"/>
              <a:t> now for every previous production involving terminals, we replace each ‘a’ with the non-terminal A and each ‘b’ with B.</a:t>
            </a:r>
          </a:p>
          <a:p>
            <a:pPr>
              <a:buFontTx/>
              <a:buNone/>
            </a:pPr>
            <a:r>
              <a:rPr lang="en-US" sz="2400" dirty="0"/>
              <a:t>e.g. 		X</a:t>
            </a:r>
            <a:r>
              <a:rPr lang="en-US" sz="2400" baseline="-25000" dirty="0"/>
              <a:t>3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X</a:t>
            </a:r>
            <a:r>
              <a:rPr lang="en-US" sz="2400" baseline="-25000" dirty="0">
                <a:sym typeface="Wingdings" pitchFamily="2" charset="2"/>
              </a:rPr>
              <a:t>4</a:t>
            </a:r>
            <a:r>
              <a:rPr lang="en-US" sz="2400" dirty="0">
                <a:sym typeface="Wingdings" pitchFamily="2" charset="2"/>
              </a:rPr>
              <a:t>aX</a:t>
            </a:r>
            <a:r>
              <a:rPr lang="en-US" sz="2400" baseline="-25000" dirty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SbbX</a:t>
            </a:r>
            <a:r>
              <a:rPr lang="en-US" sz="2400" baseline="-25000" dirty="0">
                <a:sym typeface="Wingdings" pitchFamily="2" charset="2"/>
              </a:rPr>
              <a:t>7</a:t>
            </a:r>
            <a:r>
              <a:rPr lang="en-US" sz="2400" dirty="0">
                <a:sym typeface="Wingdings" pitchFamily="2" charset="2"/>
              </a:rPr>
              <a:t>a</a:t>
            </a: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Becomes</a:t>
            </a: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			X</a:t>
            </a:r>
            <a:r>
              <a:rPr lang="en-US" sz="2400" baseline="-25000" dirty="0">
                <a:sym typeface="Wingdings" pitchFamily="2" charset="2"/>
              </a:rPr>
              <a:t>3</a:t>
            </a:r>
            <a:r>
              <a:rPr lang="en-US" sz="2400" dirty="0">
                <a:sym typeface="Wingdings" pitchFamily="2" charset="2"/>
              </a:rPr>
              <a:t>  X</a:t>
            </a:r>
            <a:r>
              <a:rPr lang="en-US" sz="2400" baseline="-25000" dirty="0">
                <a:sym typeface="Wingdings" pitchFamily="2" charset="2"/>
              </a:rPr>
              <a:t>4</a:t>
            </a:r>
            <a:r>
              <a:rPr lang="en-US" sz="2400" dirty="0">
                <a:sym typeface="Wingdings" pitchFamily="2" charset="2"/>
              </a:rPr>
              <a:t>AX</a:t>
            </a:r>
            <a:r>
              <a:rPr lang="en-US" sz="2400" baseline="-25000" dirty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SBBX</a:t>
            </a:r>
            <a:r>
              <a:rPr lang="en-US" sz="2400" baseline="-25000" dirty="0">
                <a:sym typeface="Wingdings" pitchFamily="2" charset="2"/>
              </a:rPr>
              <a:t>7</a:t>
            </a:r>
            <a:r>
              <a:rPr lang="en-US" sz="2400" dirty="0">
                <a:sym typeface="Wingdings" pitchFamily="2" charset="2"/>
              </a:rPr>
              <a:t>A</a:t>
            </a: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Which is a string of solid non-terminals</a:t>
            </a: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			X</a:t>
            </a:r>
            <a:r>
              <a:rPr lang="en-US" sz="2400" baseline="-25000" dirty="0">
                <a:sym typeface="Wingdings" pitchFamily="2" charset="2"/>
              </a:rPr>
              <a:t>6</a:t>
            </a:r>
            <a:r>
              <a:rPr lang="en-US" sz="2400" dirty="0">
                <a:sym typeface="Wingdings" pitchFamily="2" charset="2"/>
              </a:rPr>
              <a:t>  </a:t>
            </a:r>
            <a:r>
              <a:rPr lang="en-US" sz="2400" dirty="0" err="1">
                <a:sym typeface="Wingdings" pitchFamily="2" charset="2"/>
              </a:rPr>
              <a:t>abaab</a:t>
            </a:r>
            <a:r>
              <a:rPr lang="en-US" sz="2400" dirty="0">
                <a:sym typeface="Wingdings" pitchFamily="2" charset="2"/>
              </a:rPr>
              <a:t> </a:t>
            </a: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Becomes</a:t>
            </a:r>
          </a:p>
          <a:p>
            <a:pPr>
              <a:buFontTx/>
              <a:buNone/>
            </a:pPr>
            <a:r>
              <a:rPr lang="en-US" sz="2400" dirty="0"/>
              <a:t>			X</a:t>
            </a:r>
            <a:r>
              <a:rPr lang="en-US" sz="2400" baseline="-25000" dirty="0"/>
              <a:t>6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ABAAB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698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</a:t>
            </a: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4038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S </a:t>
            </a:r>
            <a:r>
              <a:rPr lang="en-US" sz="2400" dirty="0">
                <a:sym typeface="Wingdings" pitchFamily="2" charset="2"/>
              </a:rPr>
              <a:t> X</a:t>
            </a:r>
            <a:r>
              <a:rPr lang="en-US" sz="2400" baseline="-25000" dirty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| 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aX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| </a:t>
            </a:r>
            <a:r>
              <a:rPr lang="en-US" sz="2400" dirty="0" err="1">
                <a:sym typeface="Wingdings" pitchFamily="2" charset="2"/>
              </a:rPr>
              <a:t>aSb</a:t>
            </a:r>
            <a:r>
              <a:rPr lang="en-US" sz="2400" dirty="0">
                <a:sym typeface="Wingdings" pitchFamily="2" charset="2"/>
              </a:rPr>
              <a:t> | b</a:t>
            </a: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X</a:t>
            </a:r>
            <a:r>
              <a:rPr lang="en-US" sz="2400" baseline="-25000" dirty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 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| b</a:t>
            </a: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 aX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| aaX</a:t>
            </a:r>
            <a:r>
              <a:rPr lang="en-US" sz="2400" baseline="-25000" dirty="0">
                <a:sym typeface="Wingdings" pitchFamily="2" charset="2"/>
              </a:rPr>
              <a:t>2</a:t>
            </a:r>
            <a:endParaRPr lang="en-US" sz="2400" baseline="-25000" dirty="0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47800"/>
            <a:ext cx="4038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S </a:t>
            </a:r>
            <a:r>
              <a:rPr lang="en-US" sz="2400" dirty="0">
                <a:sym typeface="Wingdings" pitchFamily="2" charset="2"/>
              </a:rPr>
              <a:t> X</a:t>
            </a:r>
            <a:r>
              <a:rPr lang="en-US" sz="2400" baseline="-25000" dirty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| 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AX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| ASB | B</a:t>
            </a: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X</a:t>
            </a:r>
            <a:r>
              <a:rPr lang="en-US" sz="2400" baseline="-25000" dirty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 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| B</a:t>
            </a: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 AX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| AAX</a:t>
            </a:r>
            <a:r>
              <a:rPr lang="en-US" sz="2400" baseline="-25000" dirty="0">
                <a:sym typeface="Wingdings" pitchFamily="2" charset="2"/>
              </a:rPr>
              <a:t>2</a:t>
            </a:r>
          </a:p>
          <a:p>
            <a:pPr>
              <a:buFontTx/>
              <a:buNone/>
            </a:pPr>
            <a:endParaRPr lang="en-US" sz="2400" baseline="-2500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A  a</a:t>
            </a: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B  b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41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0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80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80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80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80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82613" y="700088"/>
            <a:ext cx="77311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3200" b="1">
                <a:solidFill>
                  <a:schemeClr val="tx1"/>
                </a:solidFill>
              </a:rPr>
              <a:t>Theorem: Any context-free language can be generated by a context-free grammar in Chomsky normal form</a:t>
            </a:r>
          </a:p>
        </p:txBody>
      </p:sp>
      <p:sp>
        <p:nvSpPr>
          <p:cNvPr id="651267" name="Text Box 3"/>
          <p:cNvSpPr txBox="1">
            <a:spLocks noChangeArrowheads="1"/>
          </p:cNvSpPr>
          <p:nvPr/>
        </p:nvSpPr>
        <p:spPr bwMode="auto">
          <a:xfrm>
            <a:off x="1104900" y="2846388"/>
            <a:ext cx="693578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>
                <a:solidFill>
                  <a:schemeClr val="tx1"/>
                </a:solidFill>
              </a:rPr>
              <a:t>“Can transform any CFG into Chomsky normal form”</a:t>
            </a:r>
          </a:p>
        </p:txBody>
      </p:sp>
    </p:spTree>
    <p:extLst>
      <p:ext uri="{BB962C8B-B14F-4D97-AF65-F5344CB8AC3E}">
        <p14:creationId xmlns:p14="http://schemas.microsoft.com/office/powerpoint/2010/main" val="26432356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Chomsky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There are 5 steps to follow in order to transform a grammar into CNF: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the a new start variable S</a:t>
            </a:r>
            <a:r>
              <a:rPr lang="en-US" baseline="-25000" dirty="0" smtClean="0"/>
              <a:t>0</a:t>
            </a:r>
            <a:r>
              <a:rPr lang="en-US" dirty="0" smtClean="0"/>
              <a:t> and the production rule S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⟶ 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Eliminate the </a:t>
            </a:r>
            <a:r>
              <a:rPr lang="el-GR" dirty="0" smtClean="0"/>
              <a:t>ε-</a:t>
            </a:r>
            <a:r>
              <a:rPr lang="en-US" dirty="0" smtClean="0"/>
              <a:t>rules.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Eliminate the unary productions A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B.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rules of the form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t for every terminal t and replace t with the variable V</a:t>
            </a:r>
            <a:r>
              <a:rPr lang="en-US" baseline="-25000" dirty="0" smtClean="0"/>
              <a:t>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Transform the remaining of the rules to the form A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BC (A, B, C variables).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Add a new start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make sure that the start variable doesn’t occur to the right side of some rule.</a:t>
            </a:r>
          </a:p>
          <a:p>
            <a:r>
              <a:rPr lang="en-US" dirty="0" smtClean="0"/>
              <a:t>Thus, we  add a new start variable S</a:t>
            </a:r>
            <a:r>
              <a:rPr lang="en-US" baseline="-25000" dirty="0" smtClean="0"/>
              <a:t>0</a:t>
            </a:r>
            <a:r>
              <a:rPr lang="en-US" dirty="0" smtClean="0"/>
              <a:t> and the rule S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S, where S is the old start variable.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5698-7F2C-47D4-B9B6-235173BA9CB5}" type="slidenum">
              <a:rPr lang="en-US"/>
              <a:pPr/>
              <a:t>3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Killing </a:t>
            </a:r>
            <a:r>
              <a:rPr lang="el-GR" sz="3200" dirty="0">
                <a:cs typeface="Arial" charset="0"/>
              </a:rPr>
              <a:t>Λ</a:t>
            </a:r>
            <a:r>
              <a:rPr lang="en-US" sz="3200" dirty="0">
                <a:cs typeface="Arial" charset="0"/>
              </a:rPr>
              <a:t>-Productions</a:t>
            </a:r>
            <a:endParaRPr lang="el-GR" sz="3200" dirty="0">
              <a:cs typeface="Arial" charset="0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l-GR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-Productions: </a:t>
            </a:r>
          </a:p>
          <a:p>
            <a:pPr>
              <a:buFontTx/>
              <a:buNone/>
            </a:pPr>
            <a:r>
              <a:rPr lang="en-US" dirty="0">
                <a:cs typeface="Arial" charset="0"/>
              </a:rPr>
              <a:t>In a given CFG, we call a non-terminal N null able</a:t>
            </a:r>
          </a:p>
          <a:p>
            <a:pPr>
              <a:buFontTx/>
              <a:buNone/>
            </a:pPr>
            <a:r>
              <a:rPr lang="en-US" dirty="0">
                <a:cs typeface="Arial" charset="0"/>
              </a:rPr>
              <a:t>if there is a production N </a:t>
            </a:r>
            <a:r>
              <a:rPr lang="en-US" dirty="0">
                <a:cs typeface="Arial" charset="0"/>
                <a:sym typeface="Wingdings" pitchFamily="2" charset="2"/>
              </a:rPr>
              <a:t> </a:t>
            </a:r>
            <a:r>
              <a:rPr lang="el-GR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, or there is a</a:t>
            </a:r>
          </a:p>
          <a:p>
            <a:pPr>
              <a:buFontTx/>
              <a:buNone/>
            </a:pPr>
            <a:r>
              <a:rPr lang="en-US" dirty="0">
                <a:cs typeface="Arial" charset="0"/>
              </a:rPr>
              <a:t>derivation that starts at N and lead to a </a:t>
            </a:r>
            <a:r>
              <a:rPr lang="el-GR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.</a:t>
            </a:r>
          </a:p>
          <a:p>
            <a:pPr>
              <a:buFontTx/>
              <a:buNone/>
            </a:pPr>
            <a:r>
              <a:rPr lang="en-US" dirty="0">
                <a:cs typeface="Arial" charset="0"/>
              </a:rPr>
              <a:t>		N </a:t>
            </a:r>
            <a:r>
              <a:rPr lang="en-US" dirty="0">
                <a:cs typeface="Arial" charset="0"/>
                <a:sym typeface="Wingdings" pitchFamily="2" charset="2"/>
              </a:rPr>
              <a:t> ………  </a:t>
            </a:r>
            <a:r>
              <a:rPr lang="el-GR" dirty="0">
                <a:cs typeface="Arial" charset="0"/>
              </a:rPr>
              <a:t>Λ</a:t>
            </a:r>
            <a:endParaRPr lang="en-US" dirty="0">
              <a:cs typeface="Arial" charset="0"/>
            </a:endParaRPr>
          </a:p>
          <a:p>
            <a:r>
              <a:rPr lang="el-GR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-Productions are undesirable.</a:t>
            </a:r>
          </a:p>
          <a:p>
            <a:r>
              <a:rPr lang="en-US" dirty="0">
                <a:cs typeface="Arial" charset="0"/>
              </a:rPr>
              <a:t>We can replace </a:t>
            </a:r>
            <a:r>
              <a:rPr lang="el-GR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-production with appropriate non-</a:t>
            </a:r>
            <a:r>
              <a:rPr lang="el-GR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 productions.</a:t>
            </a:r>
          </a:p>
          <a:p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Eliminate </a:t>
            </a:r>
            <a:r>
              <a:rPr lang="el-GR" dirty="0" smtClean="0"/>
              <a:t>ε-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eliminate all productions of the form A</a:t>
            </a:r>
            <a:r>
              <a:rPr lang="el-GR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l-GR" dirty="0" smtClean="0">
                <a:latin typeface="Cambria Math"/>
                <a:ea typeface="Cambria Math"/>
              </a:rPr>
              <a:t> ε,</a:t>
            </a:r>
            <a:r>
              <a:rPr lang="en-US" dirty="0" smtClean="0">
                <a:latin typeface="Cambria Math"/>
                <a:ea typeface="Cambria Math"/>
              </a:rPr>
              <a:t> for A being any non-start variable.</a:t>
            </a:r>
          </a:p>
          <a:p>
            <a:r>
              <a:rPr lang="en-US" dirty="0" smtClean="0">
                <a:latin typeface="Cambria Math"/>
                <a:ea typeface="Cambria Math"/>
              </a:rPr>
              <a:t>To do so we should remove the rule </a:t>
            </a:r>
            <a:r>
              <a:rPr lang="en-US" dirty="0" smtClean="0"/>
              <a:t>A</a:t>
            </a:r>
            <a:r>
              <a:rPr lang="el-GR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l-GR" dirty="0" smtClean="0">
                <a:latin typeface="Cambria Math"/>
                <a:ea typeface="Cambria Math"/>
              </a:rPr>
              <a:t> ε</a:t>
            </a:r>
            <a:r>
              <a:rPr lang="en-US" dirty="0" smtClean="0">
                <a:latin typeface="Cambria Math"/>
                <a:ea typeface="Cambria Math"/>
              </a:rPr>
              <a:t> and replace every appearance of A with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>
                <a:latin typeface="Cambria Math"/>
                <a:ea typeface="Cambria Math"/>
              </a:rPr>
              <a:t> in all other rules</a:t>
            </a:r>
            <a:r>
              <a:rPr lang="el-GR" dirty="0" smtClean="0">
                <a:latin typeface="Cambria Math"/>
                <a:ea typeface="Cambria Math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Eliminate unary productions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unary production is a production of the form A</a:t>
            </a:r>
            <a:r>
              <a:rPr lang="en-US" dirty="0" smtClean="0">
                <a:latin typeface="Cambria Math"/>
                <a:ea typeface="Cambria Math"/>
              </a:rPr>
              <a:t> ⟶ B (with both A, B being variables).</a:t>
            </a:r>
            <a:endParaRPr lang="en-US" dirty="0" smtClean="0"/>
          </a:p>
          <a:p>
            <a:r>
              <a:rPr lang="en-US" dirty="0" smtClean="0"/>
              <a:t>There should only be productions of the form V</a:t>
            </a:r>
            <a:r>
              <a:rPr lang="en-US" baseline="-25000" dirty="0" smtClean="0"/>
              <a:t>1</a:t>
            </a:r>
            <a:r>
              <a:rPr lang="en-US" dirty="0" smtClean="0">
                <a:latin typeface="Cambria Math"/>
                <a:ea typeface="Cambria Math"/>
              </a:rPr>
              <a:t> ⟶ V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V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 involving variables, thus we have to eliminate unary productions.</a:t>
            </a:r>
          </a:p>
          <a:p>
            <a:r>
              <a:rPr lang="en-US" dirty="0" smtClean="0">
                <a:latin typeface="Cambria Math"/>
                <a:ea typeface="Cambria Math"/>
              </a:rPr>
              <a:t>To do so, we replace B in </a:t>
            </a:r>
            <a:r>
              <a:rPr lang="en-US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 ⟶ B with the right parts of the rules involving B in the left part.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Add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t and replace t with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only be rules of the form A</a:t>
            </a:r>
            <a:r>
              <a:rPr lang="en-US" dirty="0" smtClean="0">
                <a:latin typeface="Cambria Math"/>
                <a:ea typeface="Cambria Math"/>
              </a:rPr>
              <a:t> ⟶ t involving terminals, thus terminals should disappear from every other rule involving more than just one single literal.</a:t>
            </a:r>
          </a:p>
          <a:p>
            <a:r>
              <a:rPr lang="en-US" dirty="0" smtClean="0">
                <a:latin typeface="Cambria Math"/>
                <a:ea typeface="Cambria Math"/>
              </a:rPr>
              <a:t>To do so, we add a new variable </a:t>
            </a:r>
            <a:r>
              <a:rPr lang="en-US" dirty="0" err="1" smtClean="0">
                <a:latin typeface="Cambria Math"/>
                <a:ea typeface="Cambria Math"/>
              </a:rPr>
              <a:t>V</a:t>
            </a:r>
            <a:r>
              <a:rPr lang="en-US" baseline="-25000" dirty="0" err="1" smtClean="0">
                <a:latin typeface="Cambria Math"/>
                <a:ea typeface="Cambria Math"/>
              </a:rPr>
              <a:t>t</a:t>
            </a:r>
            <a:r>
              <a:rPr lang="en-US" dirty="0" smtClean="0">
                <a:latin typeface="Cambria Math"/>
                <a:ea typeface="Cambria Math"/>
              </a:rPr>
              <a:t> for every terminal t and we replace every appearance of t with </a:t>
            </a:r>
            <a:r>
              <a:rPr lang="en-US" dirty="0" err="1" smtClean="0">
                <a:latin typeface="Cambria Math"/>
                <a:ea typeface="Cambria Math"/>
              </a:rPr>
              <a:t>V</a:t>
            </a:r>
            <a:r>
              <a:rPr lang="en-US" baseline="-25000" dirty="0" err="1" smtClean="0">
                <a:latin typeface="Cambria Math"/>
                <a:ea typeface="Cambria Math"/>
              </a:rPr>
              <a:t>t</a:t>
            </a:r>
            <a:r>
              <a:rPr lang="en-US" dirty="0" smtClean="0"/>
              <a:t> , except those in rules of the form A</a:t>
            </a:r>
            <a:r>
              <a:rPr lang="en-US" dirty="0" smtClean="0">
                <a:latin typeface="Cambria Math"/>
                <a:ea typeface="Cambria Math"/>
              </a:rPr>
              <a:t> ⟶ 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Transform rules to A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/>
          <a:lstStyle/>
          <a:p>
            <a:r>
              <a:rPr lang="en-US" dirty="0" smtClean="0"/>
              <a:t>All the rules involving only variables should be of the form A</a:t>
            </a:r>
            <a:r>
              <a:rPr lang="en-US" dirty="0" smtClean="0">
                <a:latin typeface="Cambria Math"/>
                <a:ea typeface="Cambria Math"/>
              </a:rPr>
              <a:t> ⟶ BC. Thus we should take care of all the rules involving more than 2 variables in the right part</a:t>
            </a:r>
          </a:p>
          <a:p>
            <a:r>
              <a:rPr lang="en-US" dirty="0" smtClean="0">
                <a:latin typeface="Cambria Math"/>
                <a:ea typeface="Cambria Math"/>
              </a:rPr>
              <a:t>For the rule V ⟶ A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…</a:t>
            </a:r>
            <a:r>
              <a:rPr lang="en-US" dirty="0" err="1" smtClean="0">
                <a:latin typeface="Cambria Math"/>
                <a:ea typeface="Cambria Math"/>
              </a:rPr>
              <a:t>A</a:t>
            </a:r>
            <a:r>
              <a:rPr lang="en-US" baseline="-25000" dirty="0" err="1" smtClean="0">
                <a:latin typeface="Cambria Math"/>
                <a:ea typeface="Cambria Math"/>
              </a:rPr>
              <a:t>n</a:t>
            </a:r>
            <a:r>
              <a:rPr lang="en-US" dirty="0" err="1" smtClean="0">
                <a:latin typeface="Cambria Math"/>
                <a:ea typeface="Cambria Math"/>
              </a:rPr>
              <a:t>,we</a:t>
            </a:r>
            <a:r>
              <a:rPr lang="en-US" dirty="0" smtClean="0">
                <a:latin typeface="Cambria Math"/>
                <a:ea typeface="Cambria Math"/>
              </a:rPr>
              <a:t> start reducing the size of the right  part by replacing every two variables with one new variable (resulting in the creation of n-2 new variables).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Transform rules to A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V</a:t>
            </a:r>
            <a:r>
              <a:rPr lang="en-US" dirty="0" smtClean="0">
                <a:latin typeface="Cambria Math"/>
                <a:ea typeface="Cambria Math"/>
              </a:rPr>
              <a:t> ⟶ A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4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…A</a:t>
            </a:r>
            <a:r>
              <a:rPr lang="en-US" baseline="-25000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Transform rules to A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V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4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…A</a:t>
            </a:r>
            <a:r>
              <a:rPr lang="en-US" baseline="-25000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>
                <a:latin typeface="Cambria Math"/>
                <a:ea typeface="Cambria Math"/>
              </a:rPr>
              <a:t> ⟶ A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endParaRPr lang="en-US" dirty="0" smtClean="0"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Transform rules to A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V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4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…A</a:t>
            </a:r>
            <a:r>
              <a:rPr lang="en-US" baseline="-25000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baseline="-25000" dirty="0" smtClean="0">
              <a:latin typeface="Cambria Math"/>
              <a:ea typeface="Cambria Math"/>
            </a:endParaRPr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endParaRPr lang="en-US" dirty="0" smtClean="0">
              <a:latin typeface="Cambria Math"/>
              <a:ea typeface="Cambria Math"/>
            </a:endParaRPr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>
                <a:latin typeface="Cambria Math"/>
                <a:ea typeface="Cambria Math"/>
              </a:rPr>
              <a:t> ⟶ A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endParaRPr lang="en-US" dirty="0" smtClean="0"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Transform rules to A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V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…A</a:t>
            </a:r>
            <a:r>
              <a:rPr lang="en-US" baseline="-25000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baseline="-25000" dirty="0" smtClean="0">
              <a:latin typeface="Cambria Math"/>
              <a:ea typeface="Cambria Math"/>
            </a:endParaRPr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4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endParaRPr lang="en-US" dirty="0" smtClean="0">
              <a:latin typeface="Cambria Math"/>
              <a:ea typeface="Cambria Math"/>
            </a:endParaRPr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>
                <a:latin typeface="Cambria Math"/>
                <a:ea typeface="Cambria Math"/>
              </a:rPr>
              <a:t> ⟶ A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endParaRPr lang="en-US" dirty="0" smtClean="0"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Transform rules to A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V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4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…A</a:t>
            </a:r>
            <a:r>
              <a:rPr lang="en-US" baseline="-25000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baseline="-25000" dirty="0" smtClean="0">
              <a:latin typeface="Cambria Math"/>
              <a:ea typeface="Cambria Math"/>
            </a:endParaRPr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5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4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endParaRPr lang="en-US" dirty="0" smtClean="0">
              <a:latin typeface="Cambria Math"/>
              <a:ea typeface="Cambria Math"/>
            </a:endParaRPr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>
                <a:latin typeface="Cambria Math"/>
                <a:ea typeface="Cambria Math"/>
              </a:rPr>
              <a:t> ⟶ A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endParaRPr lang="en-US" dirty="0" smtClean="0"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Transform rules to A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V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n-2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n-2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n-3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n-1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…</a:t>
            </a:r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5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4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>
                <a:latin typeface="Cambria Math"/>
                <a:ea typeface="Cambria Math"/>
              </a:rPr>
              <a:t> ⟶ B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3</a:t>
            </a:r>
            <a:endParaRPr lang="en-US" dirty="0" smtClean="0">
              <a:latin typeface="Cambria Math"/>
              <a:ea typeface="Cambria Math"/>
            </a:endParaRPr>
          </a:p>
          <a:p>
            <a:pPr algn="ctr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>
                <a:latin typeface="Cambria Math"/>
                <a:ea typeface="Cambria Math"/>
              </a:rPr>
              <a:t> ⟶ A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A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endParaRPr lang="en-US" dirty="0" smtClean="0"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AE5E-A3AF-45CB-B523-BD2DC1C4E3C1}" type="slidenum">
              <a:rPr lang="en-US"/>
              <a:pPr/>
              <a:t>4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Theorem 23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33400" indent="-533400" algn="just">
              <a:lnSpc>
                <a:spcPct val="80000"/>
              </a:lnSpc>
            </a:pPr>
            <a:r>
              <a:rPr lang="en-US" sz="2400" dirty="0"/>
              <a:t>If L is CFL generated by a CFG having </a:t>
            </a:r>
            <a:r>
              <a:rPr lang="el-GR" sz="2400" dirty="0">
                <a:cs typeface="Arial" charset="0"/>
              </a:rPr>
              <a:t>Λ</a:t>
            </a:r>
            <a:r>
              <a:rPr lang="en-US" sz="2400" dirty="0">
                <a:cs typeface="Arial" charset="0"/>
              </a:rPr>
              <a:t>-productions, then there is a different CFG that has no </a:t>
            </a:r>
            <a:r>
              <a:rPr lang="el-GR" sz="2400" dirty="0">
                <a:cs typeface="Arial" charset="0"/>
              </a:rPr>
              <a:t>Λ</a:t>
            </a:r>
            <a:r>
              <a:rPr lang="en-US" sz="2400" dirty="0">
                <a:cs typeface="Arial" charset="0"/>
              </a:rPr>
              <a:t>-production and still generates either the whole language L (if L does not include </a:t>
            </a:r>
            <a:r>
              <a:rPr lang="el-GR" sz="2400" dirty="0">
                <a:cs typeface="Arial" charset="0"/>
              </a:rPr>
              <a:t>Λ</a:t>
            </a:r>
            <a:r>
              <a:rPr lang="en-US" sz="2400" dirty="0">
                <a:cs typeface="Arial" charset="0"/>
              </a:rPr>
              <a:t>) or else generate the language of all the words in L other than </a:t>
            </a:r>
            <a:r>
              <a:rPr lang="el-GR" sz="2400" dirty="0">
                <a:cs typeface="Arial" charset="0"/>
              </a:rPr>
              <a:t>Λ</a:t>
            </a:r>
            <a:r>
              <a:rPr lang="en-US" sz="2400" dirty="0">
                <a:cs typeface="Arial" charset="0"/>
              </a:rPr>
              <a:t>.</a:t>
            </a:r>
          </a:p>
          <a:p>
            <a:pPr marL="533400" indent="-533400">
              <a:lnSpc>
                <a:spcPct val="80000"/>
              </a:lnSpc>
            </a:pPr>
            <a:r>
              <a:rPr lang="en-US" sz="2400" dirty="0">
                <a:cs typeface="Arial" charset="0"/>
              </a:rPr>
              <a:t>Replacement Rule.</a:t>
            </a:r>
          </a:p>
          <a:p>
            <a:pPr marL="1333500" lvl="2" indent="-419100">
              <a:lnSpc>
                <a:spcPct val="80000"/>
              </a:lnSpc>
              <a:buFontTx/>
              <a:buAutoNum type="arabicPeriod"/>
            </a:pPr>
            <a:r>
              <a:rPr lang="en-US" sz="2000" dirty="0">
                <a:cs typeface="Arial" charset="0"/>
              </a:rPr>
              <a:t>Delete all </a:t>
            </a:r>
            <a:r>
              <a:rPr lang="el-GR" sz="2000" dirty="0">
                <a:cs typeface="Arial" charset="0"/>
              </a:rPr>
              <a:t>Λ</a:t>
            </a:r>
            <a:r>
              <a:rPr lang="en-US" sz="2000" dirty="0">
                <a:cs typeface="Arial" charset="0"/>
              </a:rPr>
              <a:t>-Productions.</a:t>
            </a:r>
          </a:p>
          <a:p>
            <a:pPr marL="1333500" lvl="2" indent="-419100">
              <a:lnSpc>
                <a:spcPct val="80000"/>
              </a:lnSpc>
              <a:buFontTx/>
              <a:buAutoNum type="arabicPeriod"/>
            </a:pPr>
            <a:r>
              <a:rPr lang="en-US" sz="2000" dirty="0">
                <a:cs typeface="Arial" charset="0"/>
              </a:rPr>
              <a:t>Add the following productions: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cs typeface="Arial" charset="0"/>
              </a:rPr>
              <a:t>For every production of the X </a:t>
            </a:r>
            <a:r>
              <a:rPr lang="en-US" sz="2400" dirty="0">
                <a:cs typeface="Arial" charset="0"/>
                <a:sym typeface="Wingdings" pitchFamily="2" charset="2"/>
              </a:rPr>
              <a:t> old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cs typeface="Arial" charset="0"/>
                <a:sym typeface="Wingdings" pitchFamily="2" charset="2"/>
              </a:rPr>
              <a:t>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    Add </a:t>
            </a:r>
            <a:r>
              <a:rPr lang="en-US" sz="2400" dirty="0">
                <a:cs typeface="Arial" charset="0"/>
                <a:sym typeface="Wingdings" pitchFamily="2" charset="2"/>
              </a:rPr>
              <a:t>new production of the form X  .., where right side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will account </a:t>
            </a:r>
            <a:r>
              <a:rPr lang="en-US" sz="2400" dirty="0">
                <a:cs typeface="Arial" charset="0"/>
                <a:sym typeface="Wingdings" pitchFamily="2" charset="2"/>
              </a:rPr>
              <a:t>for every modification of the old string that can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be formed </a:t>
            </a:r>
            <a:r>
              <a:rPr lang="en-US" sz="2400" dirty="0">
                <a:cs typeface="Arial" charset="0"/>
                <a:sym typeface="Wingdings" pitchFamily="2" charset="2"/>
              </a:rPr>
              <a:t>by deleting all possible subsets of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null-able Non-Terminals</a:t>
            </a:r>
            <a:r>
              <a:rPr lang="en-US" sz="2400" dirty="0">
                <a:cs typeface="Arial" charset="0"/>
                <a:sym typeface="Wingdings" pitchFamily="2" charset="2"/>
              </a:rPr>
              <a:t>, except that we do not allow X  </a:t>
            </a:r>
            <a:r>
              <a:rPr lang="el-GR" sz="2400" dirty="0">
                <a:cs typeface="Arial" charset="0"/>
              </a:rPr>
              <a:t>Λ</a:t>
            </a:r>
            <a:r>
              <a:rPr lang="en-US" sz="2400" dirty="0">
                <a:cs typeface="Arial" charset="0"/>
              </a:rPr>
              <a:t>, to </a:t>
            </a:r>
            <a:r>
              <a:rPr lang="en-US" sz="2400" dirty="0" smtClean="0">
                <a:cs typeface="Arial" charset="0"/>
              </a:rPr>
              <a:t>be formed </a:t>
            </a:r>
            <a:r>
              <a:rPr lang="en-US" sz="2400" dirty="0">
                <a:cs typeface="Arial" charset="0"/>
              </a:rPr>
              <a:t>if all the character in old string are null-able</a:t>
            </a:r>
            <a:r>
              <a:rPr lang="en-US" sz="2400" dirty="0">
                <a:cs typeface="Arial" charset="0"/>
                <a:sym typeface="Wingdings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495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 | B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00 | </a:t>
            </a:r>
            <a:r>
              <a:rPr lang="el-GR" dirty="0" smtClean="0"/>
              <a:t>ε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01B |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1.	Add new start </a:t>
            </a:r>
            <a:r>
              <a:rPr lang="en-US" u="sng" dirty="0" err="1" smtClean="0"/>
              <a:t>variablle</a:t>
            </a:r>
            <a:endParaRPr lang="en-US" u="sng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 ⟶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 | B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00 | </a:t>
            </a:r>
            <a:r>
              <a:rPr lang="el-GR" dirty="0" smtClean="0"/>
              <a:t>ε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01B | 1</a:t>
            </a:r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2.	Eliminate </a:t>
            </a:r>
            <a:r>
              <a:rPr lang="el-GR" u="sng" dirty="0" smtClean="0"/>
              <a:t>ε-</a:t>
            </a:r>
            <a:r>
              <a:rPr lang="en-US" u="sng" dirty="0" smtClean="0"/>
              <a:t>moves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S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 | B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00</a:t>
            </a:r>
            <a:r>
              <a:rPr lang="el-GR" dirty="0" smtClean="0"/>
              <a:t> | </a:t>
            </a:r>
            <a:r>
              <a:rPr lang="el-GR" strike="sngStrike" dirty="0" smtClean="0">
                <a:solidFill>
                  <a:srgbClr val="FF0000"/>
                </a:solidFill>
              </a:rPr>
              <a:t>ε</a:t>
            </a:r>
            <a:r>
              <a:rPr lang="en-US" strike="sngStrike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01B | 1</a:t>
            </a:r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2.	Eliminate </a:t>
            </a:r>
            <a:r>
              <a:rPr lang="el-GR" u="sng" dirty="0" smtClean="0"/>
              <a:t>ε-</a:t>
            </a:r>
            <a:r>
              <a:rPr lang="en-US" u="sng" dirty="0" smtClean="0"/>
              <a:t>moves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S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 | B </a:t>
            </a:r>
            <a:r>
              <a:rPr lang="en-US" dirty="0" smtClean="0">
                <a:solidFill>
                  <a:srgbClr val="FF0000"/>
                </a:solidFill>
              </a:rPr>
              <a:t>|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CS</a:t>
            </a:r>
            <a:r>
              <a:rPr lang="en-US" dirty="0" smtClean="0"/>
              <a:t> </a:t>
            </a:r>
            <a:r>
              <a:rPr lang="el-GR" dirty="0" smtClean="0">
                <a:solidFill>
                  <a:srgbClr val="FF0000"/>
                </a:solidFill>
              </a:rPr>
              <a:t>|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SC |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00</a:t>
            </a:r>
            <a:r>
              <a:rPr lang="el-GR" dirty="0" smtClean="0"/>
              <a:t>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01B | 1</a:t>
            </a:r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3.	Eliminate Unary Productions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S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 | B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|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S 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00</a:t>
            </a:r>
            <a:r>
              <a:rPr lang="el-GR" dirty="0" smtClean="0"/>
              <a:t>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01B | 1</a:t>
            </a:r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3.	Eliminate Unary Productions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S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 | B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00</a:t>
            </a:r>
            <a:r>
              <a:rPr lang="el-GR" dirty="0" smtClean="0"/>
              <a:t>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01B | 1</a:t>
            </a:r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3.	Eliminate Unary Productions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S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 |</a:t>
            </a:r>
            <a:r>
              <a:rPr lang="en-US" strike="sngStrike" dirty="0" smtClean="0">
                <a:solidFill>
                  <a:srgbClr val="FF0000"/>
                </a:solidFill>
              </a:rPr>
              <a:t> B </a:t>
            </a:r>
            <a:r>
              <a:rPr lang="en-US" dirty="0" smtClean="0"/>
              <a:t>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00</a:t>
            </a:r>
            <a:r>
              <a:rPr lang="el-GR" dirty="0" smtClean="0"/>
              <a:t>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01B | 1</a:t>
            </a:r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3.	Eliminate Unary Productions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S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| </a:t>
            </a:r>
            <a:r>
              <a:rPr lang="en-US" dirty="0" smtClean="0">
                <a:solidFill>
                  <a:srgbClr val="FF0000"/>
                </a:solidFill>
              </a:rPr>
              <a:t>01B </a:t>
            </a:r>
            <a:r>
              <a:rPr lang="en-US" dirty="0" smtClean="0"/>
              <a:t>|</a:t>
            </a:r>
            <a:r>
              <a:rPr lang="en-US" dirty="0" smtClean="0">
                <a:solidFill>
                  <a:srgbClr val="FF0000"/>
                </a:solidFill>
              </a:rPr>
              <a:t> 1 </a:t>
            </a:r>
            <a:r>
              <a:rPr lang="en-US" dirty="0" smtClean="0"/>
              <a:t>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00</a:t>
            </a:r>
            <a:r>
              <a:rPr lang="el-GR" dirty="0" smtClean="0"/>
              <a:t>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01B | 1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3.	Eliminate Unary Productions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strike="sngStrike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| 01B | 1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00</a:t>
            </a:r>
            <a:r>
              <a:rPr lang="el-GR" dirty="0" smtClean="0"/>
              <a:t>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01B | 1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3.	Eliminate Unary Productions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>
                <a:solidFill>
                  <a:srgbClr val="FF0000"/>
                </a:solidFill>
              </a:rPr>
              <a:t>CSC </a:t>
            </a:r>
            <a:r>
              <a:rPr lang="en-US" dirty="0" smtClean="0"/>
              <a:t>| </a:t>
            </a:r>
            <a:r>
              <a:rPr lang="en-US" dirty="0" smtClean="0">
                <a:solidFill>
                  <a:srgbClr val="FF0000"/>
                </a:solidFill>
              </a:rPr>
              <a:t>01B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CS</a:t>
            </a:r>
            <a:r>
              <a:rPr lang="en-US" dirty="0" smtClean="0"/>
              <a:t> </a:t>
            </a:r>
            <a:r>
              <a:rPr lang="el-GR" dirty="0" smtClean="0"/>
              <a:t>|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SC 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| 01B | 1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00</a:t>
            </a:r>
            <a:r>
              <a:rPr lang="el-GR" dirty="0" smtClean="0"/>
              <a:t>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01B | 1</a:t>
            </a:r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2E830A0-EED6-4A02-AE39-A96252F814EC}" type="slidenum">
              <a:rPr lang="en-US"/>
              <a:pPr/>
              <a:t>5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/>
              <a:t>Example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2667000"/>
            <a:ext cx="4038600" cy="3429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FF3300"/>
                </a:solidFill>
              </a:rPr>
              <a:t>Old nullable</a:t>
            </a:r>
            <a:r>
              <a:rPr lang="en-US" sz="2400"/>
              <a:t>		</a:t>
            </a:r>
            <a:r>
              <a:rPr lang="en-US" sz="2400">
                <a:solidFill>
                  <a:srgbClr val="33CC33"/>
                </a:solidFill>
              </a:rPr>
              <a:t>New  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FF3300"/>
                </a:solidFill>
              </a:rPr>
              <a:t>Production</a:t>
            </a:r>
            <a:r>
              <a:rPr lang="en-US" sz="2400"/>
              <a:t> 	      </a:t>
            </a:r>
            <a:r>
              <a:rPr lang="en-US" sz="2400">
                <a:solidFill>
                  <a:srgbClr val="33CC33"/>
                </a:solidFill>
              </a:rPr>
              <a:t>Production</a:t>
            </a:r>
          </a:p>
          <a:p>
            <a:pPr>
              <a:buFontTx/>
              <a:buNone/>
            </a:pPr>
            <a:r>
              <a:rPr lang="en-US" sz="2400"/>
              <a:t>S </a:t>
            </a:r>
            <a:r>
              <a:rPr lang="en-US" sz="2400">
                <a:sym typeface="Wingdings" pitchFamily="2" charset="2"/>
              </a:rPr>
              <a:t> Xa		S  a</a:t>
            </a:r>
          </a:p>
          <a:p>
            <a:pPr>
              <a:buFontTx/>
              <a:buNone/>
            </a:pPr>
            <a:endParaRPr lang="en-US" sz="240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sz="2400">
                <a:sym typeface="Wingdings" pitchFamily="2" charset="2"/>
              </a:rPr>
              <a:t>X  aX</a:t>
            </a:r>
            <a:r>
              <a:rPr lang="en-US" sz="2400">
                <a:cs typeface="Arial" charset="0"/>
              </a:rPr>
              <a:t>		X </a:t>
            </a:r>
            <a:r>
              <a:rPr lang="en-US" sz="2400">
                <a:cs typeface="Arial" charset="0"/>
                <a:sym typeface="Wingdings" pitchFamily="2" charset="2"/>
              </a:rPr>
              <a:t> a</a:t>
            </a:r>
            <a:endParaRPr lang="en-US" sz="2400">
              <a:cs typeface="Arial" charset="0"/>
            </a:endParaRPr>
          </a:p>
          <a:p>
            <a:pPr>
              <a:buFontTx/>
              <a:buNone/>
            </a:pPr>
            <a:endParaRPr lang="en-US" sz="2400">
              <a:cs typeface="Arial" charset="0"/>
            </a:endParaRPr>
          </a:p>
          <a:p>
            <a:pPr>
              <a:buFontTx/>
              <a:buNone/>
            </a:pPr>
            <a:r>
              <a:rPr lang="en-US" sz="2400">
                <a:cs typeface="Arial" charset="0"/>
              </a:rPr>
              <a:t>X </a:t>
            </a:r>
            <a:r>
              <a:rPr lang="en-US" sz="2400">
                <a:cs typeface="Arial" charset="0"/>
                <a:sym typeface="Wingdings" pitchFamily="2" charset="2"/>
              </a:rPr>
              <a:t> b</a:t>
            </a:r>
            <a:r>
              <a:rPr lang="en-US" sz="2400">
                <a:cs typeface="Arial" charset="0"/>
              </a:rPr>
              <a:t>X		X </a:t>
            </a:r>
            <a:r>
              <a:rPr lang="en-US" sz="2400">
                <a:cs typeface="Arial" charset="0"/>
                <a:sym typeface="Wingdings" pitchFamily="2" charset="2"/>
              </a:rPr>
              <a:t> b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2667000"/>
            <a:ext cx="4038600" cy="3429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So the new CFG is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S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Xa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| </a:t>
            </a:r>
            <a:r>
              <a:rPr lang="en-US" sz="2400" dirty="0" smtClean="0">
                <a:sym typeface="Wingdings" pitchFamily="2" charset="2"/>
              </a:rPr>
              <a:t>a</a:t>
            </a:r>
            <a:endParaRPr lang="en-US" sz="240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sz="2400" dirty="0">
                <a:sym typeface="Wingdings" pitchFamily="2" charset="2"/>
              </a:rPr>
              <a:t>X  </a:t>
            </a:r>
            <a:r>
              <a:rPr lang="en-US" sz="2400" dirty="0" err="1">
                <a:sym typeface="Wingdings" pitchFamily="2" charset="2"/>
              </a:rPr>
              <a:t>aX</a:t>
            </a:r>
            <a:r>
              <a:rPr lang="en-US" sz="2400" dirty="0">
                <a:sym typeface="Wingdings" pitchFamily="2" charset="2"/>
              </a:rPr>
              <a:t> | </a:t>
            </a:r>
            <a:r>
              <a:rPr lang="en-US" sz="2400" dirty="0" err="1">
                <a:sym typeface="Wingdings" pitchFamily="2" charset="2"/>
              </a:rPr>
              <a:t>bX</a:t>
            </a:r>
            <a:r>
              <a:rPr lang="en-US" sz="2400" dirty="0">
                <a:sym typeface="Wingdings" pitchFamily="2" charset="2"/>
              </a:rPr>
              <a:t> | a | b</a:t>
            </a:r>
            <a:endParaRPr lang="en-US" sz="2400" dirty="0"/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3032125" y="950913"/>
            <a:ext cx="3749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Consider the CFG</a:t>
            </a:r>
          </a:p>
          <a:p>
            <a:r>
              <a:rPr lang="en-US" sz="2400"/>
              <a:t>S </a:t>
            </a:r>
            <a:r>
              <a:rPr lang="en-US" sz="2400">
                <a:sym typeface="Wingdings" pitchFamily="2" charset="2"/>
              </a:rPr>
              <a:t> Xa </a:t>
            </a:r>
          </a:p>
          <a:p>
            <a:r>
              <a:rPr lang="en-US" sz="2400">
                <a:sym typeface="Wingdings" pitchFamily="2" charset="2"/>
              </a:rPr>
              <a:t>X  aX | bX | </a:t>
            </a:r>
            <a:r>
              <a:rPr lang="el-GR" sz="2400"/>
              <a:t>Λ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7253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39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nimBg="1"/>
      <p:bldP spid="123908" grpId="0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4.	Create </a:t>
            </a:r>
            <a:r>
              <a:rPr lang="en-US" u="sng" dirty="0" err="1" smtClean="0"/>
              <a:t>V</a:t>
            </a:r>
            <a:r>
              <a:rPr lang="en-US" u="sng" baseline="-25000" dirty="0" err="1" smtClean="0"/>
              <a:t>t</a:t>
            </a:r>
            <a:r>
              <a:rPr lang="en-US" u="sng" dirty="0" smtClean="0"/>
              <a:t> for every terminal t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CSC | 01B | 1 | CS </a:t>
            </a:r>
            <a:r>
              <a:rPr lang="el-GR" dirty="0" smtClean="0"/>
              <a:t>|</a:t>
            </a:r>
            <a:r>
              <a:rPr lang="en-US" dirty="0" smtClean="0"/>
              <a:t> SC 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| 01B | 1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00</a:t>
            </a:r>
            <a:r>
              <a:rPr lang="el-GR" dirty="0" smtClean="0"/>
              <a:t>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01B | 1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Z ⟶ 0</a:t>
            </a:r>
            <a:endParaRPr lang="en-US" baseline="-250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4.	Create </a:t>
            </a:r>
            <a:r>
              <a:rPr lang="en-US" u="sng" dirty="0" err="1" smtClean="0"/>
              <a:t>V</a:t>
            </a:r>
            <a:r>
              <a:rPr lang="en-US" u="sng" baseline="-25000" dirty="0" err="1" smtClean="0"/>
              <a:t>t</a:t>
            </a:r>
            <a:r>
              <a:rPr lang="en-US" u="sng" dirty="0" smtClean="0"/>
              <a:t> for every terminal t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CSC | </a:t>
            </a:r>
            <a:r>
              <a:rPr lang="en-US" dirty="0" smtClean="0">
                <a:solidFill>
                  <a:srgbClr val="FF0000"/>
                </a:solidFill>
              </a:rPr>
              <a:t>Z1B</a:t>
            </a:r>
            <a:r>
              <a:rPr lang="en-US" dirty="0" smtClean="0"/>
              <a:t> | 1 | CS </a:t>
            </a:r>
            <a:r>
              <a:rPr lang="el-GR" dirty="0" smtClean="0"/>
              <a:t>|</a:t>
            </a:r>
            <a:r>
              <a:rPr lang="en-US" dirty="0" smtClean="0"/>
              <a:t> SC 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| </a:t>
            </a:r>
            <a:r>
              <a:rPr lang="en-US" dirty="0" smtClean="0">
                <a:solidFill>
                  <a:srgbClr val="FF0000"/>
                </a:solidFill>
              </a:rPr>
              <a:t>Z1B</a:t>
            </a:r>
            <a:r>
              <a:rPr lang="en-US" dirty="0" smtClean="0"/>
              <a:t> | 1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ZZ</a:t>
            </a:r>
            <a:r>
              <a:rPr lang="el-GR" dirty="0" smtClean="0"/>
              <a:t>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Z1B</a:t>
            </a:r>
            <a:r>
              <a:rPr lang="en-US" dirty="0" smtClean="0"/>
              <a:t> |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Z ⟶ 0</a:t>
            </a:r>
            <a:endParaRPr lang="en-US" baseline="-25000" dirty="0" smtClean="0"/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4.	Create </a:t>
            </a:r>
            <a:r>
              <a:rPr lang="en-US" u="sng" dirty="0" err="1" smtClean="0"/>
              <a:t>V</a:t>
            </a:r>
            <a:r>
              <a:rPr lang="en-US" u="sng" baseline="-25000" dirty="0" err="1" smtClean="0"/>
              <a:t>t</a:t>
            </a:r>
            <a:r>
              <a:rPr lang="en-US" u="sng" dirty="0" smtClean="0"/>
              <a:t> for every terminal t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CSC | Z1B | 1 | CS </a:t>
            </a:r>
            <a:r>
              <a:rPr lang="el-GR" dirty="0" smtClean="0"/>
              <a:t>|</a:t>
            </a:r>
            <a:r>
              <a:rPr lang="en-US" dirty="0" smtClean="0"/>
              <a:t> SC 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 | Z1B | 1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ZZ</a:t>
            </a:r>
            <a:r>
              <a:rPr lang="el-GR" dirty="0" smtClean="0"/>
              <a:t> </a:t>
            </a:r>
            <a:endParaRPr lang="en-US" strike="sngStrike" dirty="0" smtClean="0"/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Z1B |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Z ⟶ 0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A ⟶ 1</a:t>
            </a:r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aseline="-25000" dirty="0" smtClean="0"/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4.	Create </a:t>
            </a:r>
            <a:r>
              <a:rPr lang="en-US" u="sng" dirty="0" err="1" smtClean="0"/>
              <a:t>V</a:t>
            </a:r>
            <a:r>
              <a:rPr lang="en-US" u="sng" baseline="-25000" dirty="0" err="1" smtClean="0"/>
              <a:t>t</a:t>
            </a:r>
            <a:r>
              <a:rPr lang="en-US" u="sng" dirty="0" smtClean="0"/>
              <a:t> for every terminal t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CSC | </a:t>
            </a:r>
            <a:r>
              <a:rPr lang="en-US" dirty="0" smtClean="0">
                <a:solidFill>
                  <a:srgbClr val="FF0000"/>
                </a:solidFill>
              </a:rPr>
              <a:t>ZAB</a:t>
            </a:r>
            <a:r>
              <a:rPr lang="en-US" dirty="0" smtClean="0"/>
              <a:t> | 1 | CS </a:t>
            </a:r>
            <a:r>
              <a:rPr lang="el-GR" dirty="0" smtClean="0"/>
              <a:t>|</a:t>
            </a:r>
            <a:r>
              <a:rPr lang="en-US" dirty="0" smtClean="0"/>
              <a:t> SC 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| </a:t>
            </a:r>
            <a:r>
              <a:rPr lang="en-US" dirty="0" smtClean="0">
                <a:solidFill>
                  <a:srgbClr val="FF0000"/>
                </a:solidFill>
              </a:rPr>
              <a:t>ZAB</a:t>
            </a:r>
            <a:r>
              <a:rPr lang="en-US" dirty="0" smtClean="0"/>
              <a:t> | 1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ZZ</a:t>
            </a:r>
            <a:r>
              <a:rPr lang="el-GR" dirty="0" smtClean="0"/>
              <a:t> 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ZAB</a:t>
            </a:r>
            <a:r>
              <a:rPr lang="en-US" dirty="0" smtClean="0"/>
              <a:t> |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Z ⟶ 0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A ⟶ 1</a:t>
            </a:r>
            <a:endParaRPr lang="en-US" baseline="-25000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5.	Take care of long rules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CSC | ZAB | 1 | CS </a:t>
            </a:r>
            <a:r>
              <a:rPr lang="el-GR" dirty="0" smtClean="0"/>
              <a:t>|</a:t>
            </a:r>
            <a:r>
              <a:rPr lang="en-US" dirty="0" smtClean="0"/>
              <a:t> SC 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CSC | ZAB | 1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ZZ</a:t>
            </a:r>
            <a:r>
              <a:rPr lang="el-GR" dirty="0" smtClean="0"/>
              <a:t> </a:t>
            </a:r>
            <a:endParaRPr lang="en-US" strike="sngStrike" dirty="0" smtClean="0"/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ZAB |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Z ⟶ 0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A ⟶ 1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D ⟶ CS</a:t>
            </a:r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u="sng" dirty="0" smtClean="0"/>
              <a:t>5.	Take care of long rules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>
                <a:solidFill>
                  <a:srgbClr val="FF0000"/>
                </a:solidFill>
              </a:rPr>
              <a:t>DC</a:t>
            </a:r>
            <a:r>
              <a:rPr lang="en-US" dirty="0" smtClean="0"/>
              <a:t> | ZAB | 1 | CS </a:t>
            </a:r>
            <a:r>
              <a:rPr lang="el-GR" dirty="0" smtClean="0"/>
              <a:t>|</a:t>
            </a:r>
            <a:r>
              <a:rPr lang="en-US" dirty="0" smtClean="0"/>
              <a:t> SC 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>
                <a:solidFill>
                  <a:srgbClr val="FF0000"/>
                </a:solidFill>
              </a:rPr>
              <a:t>DC</a:t>
            </a:r>
            <a:r>
              <a:rPr lang="en-US" dirty="0" smtClean="0"/>
              <a:t> | ZAB | 1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ZZ</a:t>
            </a:r>
            <a:r>
              <a:rPr lang="el-GR" dirty="0" smtClean="0"/>
              <a:t> </a:t>
            </a:r>
            <a:endParaRPr lang="en-US" strike="sngStrike" dirty="0" smtClean="0"/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ZAB |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Z ⟶ 0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A ⟶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D ⟶ CS</a:t>
            </a:r>
            <a:endParaRPr lang="en-US" baseline="-25000" dirty="0" smtClean="0"/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514350" indent="-514350" algn="ctr">
              <a:buNone/>
            </a:pPr>
            <a:r>
              <a:rPr lang="en-US" u="sng" dirty="0" smtClean="0"/>
              <a:t>5.	Take care of long rules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DC | ZAB | 1 | CS </a:t>
            </a:r>
            <a:r>
              <a:rPr lang="el-GR" dirty="0" smtClean="0"/>
              <a:t>|</a:t>
            </a:r>
            <a:r>
              <a:rPr lang="en-US" dirty="0" smtClean="0"/>
              <a:t> SC 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DC | ZAB | 1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ZZ</a:t>
            </a:r>
            <a:r>
              <a:rPr lang="el-GR" dirty="0" smtClean="0"/>
              <a:t> </a:t>
            </a:r>
            <a:endParaRPr lang="en-US" strike="sngStrike" dirty="0" smtClean="0"/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ZAB |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Z ⟶ 0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A ⟶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D ⟶ CS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E ⟶ ZA</a:t>
            </a:r>
          </a:p>
          <a:p>
            <a:pPr>
              <a:buNone/>
            </a:pPr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514350" indent="-514350" algn="ctr">
              <a:buNone/>
            </a:pPr>
            <a:r>
              <a:rPr lang="en-US" u="sng" dirty="0" smtClean="0"/>
              <a:t>5.	Take care of long rules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>
                <a:latin typeface="Cambria Math"/>
                <a:ea typeface="Cambria Math"/>
              </a:rPr>
              <a:t> ⟶ </a:t>
            </a:r>
            <a:r>
              <a:rPr lang="en-US" dirty="0" smtClean="0"/>
              <a:t>DC | </a:t>
            </a:r>
            <a:r>
              <a:rPr lang="en-US" dirty="0" smtClean="0">
                <a:solidFill>
                  <a:srgbClr val="FF0000"/>
                </a:solidFill>
              </a:rPr>
              <a:t>EB</a:t>
            </a:r>
            <a:r>
              <a:rPr lang="en-US" dirty="0" smtClean="0"/>
              <a:t> | 1 | CS </a:t>
            </a:r>
            <a:r>
              <a:rPr lang="el-GR" dirty="0" smtClean="0"/>
              <a:t>|</a:t>
            </a:r>
            <a:r>
              <a:rPr lang="en-US" dirty="0" smtClean="0"/>
              <a:t> SC 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dirty="0" smtClean="0"/>
              <a:t>DC | </a:t>
            </a:r>
            <a:r>
              <a:rPr lang="en-US" dirty="0" smtClean="0">
                <a:solidFill>
                  <a:srgbClr val="FF0000"/>
                </a:solidFill>
              </a:rPr>
              <a:t>EB</a:t>
            </a:r>
            <a:r>
              <a:rPr lang="en-US" dirty="0" smtClean="0"/>
              <a:t> | 1 | CS </a:t>
            </a:r>
            <a:r>
              <a:rPr lang="el-GR" dirty="0" smtClean="0"/>
              <a:t>|</a:t>
            </a:r>
            <a:r>
              <a:rPr lang="en-US" dirty="0" smtClean="0"/>
              <a:t> SC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ZZ</a:t>
            </a:r>
            <a:r>
              <a:rPr lang="el-GR" dirty="0" smtClean="0"/>
              <a:t> </a:t>
            </a:r>
            <a:endParaRPr lang="en-US" strike="sngStrike" dirty="0" smtClean="0"/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EB</a:t>
            </a:r>
            <a:r>
              <a:rPr lang="en-US" dirty="0" smtClean="0"/>
              <a:t> |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Z ⟶ 0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A ⟶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D ⟶ CS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E ⟶ ZA</a:t>
            </a:r>
          </a:p>
          <a:p>
            <a:pPr>
              <a:buNone/>
            </a:pPr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pPr>
              <a:buNone/>
            </a:pPr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60350" y="207085"/>
            <a:ext cx="8567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1"/>
                </a:solidFill>
              </a:rPr>
              <a:t>Convert the following into Chomsky normal form: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222625" y="719796"/>
            <a:ext cx="288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b="1">
                <a:solidFill>
                  <a:schemeClr val="tx1"/>
                </a:solidFill>
              </a:rPr>
              <a:t>A </a:t>
            </a:r>
            <a:r>
              <a:rPr lang="en-US" b="1">
                <a:solidFill>
                  <a:schemeClr val="tx1"/>
                </a:solidFill>
                <a:cs typeface="Arial" charset="0"/>
              </a:rPr>
              <a:t>→ BAB | B | </a:t>
            </a:r>
            <a:r>
              <a:rPr lang="el-GR" b="1">
                <a:solidFill>
                  <a:schemeClr val="tx1"/>
                </a:solidFill>
              </a:rPr>
              <a:t>ε</a:t>
            </a:r>
            <a:r>
              <a:rPr lang="en-US" b="1">
                <a:solidFill>
                  <a:schemeClr val="tx1"/>
                </a:solidFill>
                <a:cs typeface="Arial" charset="0"/>
              </a:rPr>
              <a:t>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222625" y="1202396"/>
            <a:ext cx="1855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b="1">
                <a:solidFill>
                  <a:schemeClr val="tx1"/>
                </a:solidFill>
              </a:rPr>
              <a:t>B </a:t>
            </a:r>
            <a:r>
              <a:rPr lang="en-US" b="1">
                <a:solidFill>
                  <a:schemeClr val="tx1"/>
                </a:solidFill>
                <a:cs typeface="Arial" charset="0"/>
              </a:rPr>
              <a:t>→ 00 | </a:t>
            </a:r>
            <a:r>
              <a:rPr lang="el-GR" b="1">
                <a:solidFill>
                  <a:schemeClr val="tx1"/>
                </a:solidFill>
              </a:rPr>
              <a:t>ε</a:t>
            </a:r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1852679"/>
            <a:ext cx="2882900" cy="1570038"/>
            <a:chOff x="240" y="1234"/>
            <a:chExt cx="1816" cy="989"/>
          </a:xfrm>
        </p:grpSpPr>
        <p:sp>
          <p:nvSpPr>
            <p:cNvPr id="17426" name="Text Box 6"/>
            <p:cNvSpPr txBox="1">
              <a:spLocks noChangeArrowheads="1"/>
            </p:cNvSpPr>
            <p:nvPr/>
          </p:nvSpPr>
          <p:spPr bwMode="auto">
            <a:xfrm>
              <a:off x="240" y="1577"/>
              <a:ext cx="1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chemeClr val="tx1"/>
                  </a:solidFill>
                </a:rPr>
                <a:t>A </a:t>
              </a:r>
              <a:r>
                <a:rPr lang="en-US" b="1">
                  <a:solidFill>
                    <a:schemeClr val="tx1"/>
                  </a:solidFill>
                  <a:cs typeface="Arial" charset="0"/>
                </a:rPr>
                <a:t>→ BAB | B | </a:t>
              </a:r>
              <a:r>
                <a:rPr lang="el-GR" b="1">
                  <a:solidFill>
                    <a:schemeClr val="tx1"/>
                  </a:solidFill>
                </a:rPr>
                <a:t>ε</a:t>
              </a:r>
              <a:r>
                <a:rPr lang="en-US" b="1">
                  <a:solidFill>
                    <a:schemeClr val="tx1"/>
                  </a:solidFill>
                  <a:cs typeface="Arial" charset="0"/>
                </a:rPr>
                <a:t> </a:t>
              </a:r>
            </a:p>
          </p:txBody>
        </p:sp>
        <p:sp>
          <p:nvSpPr>
            <p:cNvPr id="17427" name="Text Box 7"/>
            <p:cNvSpPr txBox="1">
              <a:spLocks noChangeArrowheads="1"/>
            </p:cNvSpPr>
            <p:nvPr/>
          </p:nvSpPr>
          <p:spPr bwMode="auto">
            <a:xfrm>
              <a:off x="240" y="1896"/>
              <a:ext cx="11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chemeClr val="tx1"/>
                  </a:solidFill>
                </a:rPr>
                <a:t>B </a:t>
              </a:r>
              <a:r>
                <a:rPr lang="en-US" b="1">
                  <a:solidFill>
                    <a:schemeClr val="tx1"/>
                  </a:solidFill>
                  <a:cs typeface="Arial" charset="0"/>
                </a:rPr>
                <a:t>→ 00 | </a:t>
              </a:r>
              <a:r>
                <a:rPr lang="el-GR" b="1">
                  <a:solidFill>
                    <a:schemeClr val="tx1"/>
                  </a:solidFill>
                </a:rPr>
                <a:t>ε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7428" name="Text Box 8"/>
            <p:cNvSpPr txBox="1">
              <a:spLocks noChangeArrowheads="1"/>
            </p:cNvSpPr>
            <p:nvPr/>
          </p:nvSpPr>
          <p:spPr bwMode="auto">
            <a:xfrm>
              <a:off x="240" y="1234"/>
              <a:ext cx="8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baseline="-25000">
                  <a:solidFill>
                    <a:schemeClr val="tx1"/>
                  </a:solidFill>
                </a:rPr>
                <a:t>0</a:t>
              </a:r>
              <a:r>
                <a:rPr lang="en-US" b="1">
                  <a:solidFill>
                    <a:schemeClr val="tx1"/>
                  </a:solidFill>
                </a:rPr>
                <a:t> </a:t>
              </a:r>
              <a:r>
                <a:rPr lang="en-US" b="1">
                  <a:solidFill>
                    <a:schemeClr val="tx1"/>
                  </a:solidFill>
                  <a:cs typeface="Arial" charset="0"/>
                </a:rPr>
                <a:t>→ A</a:t>
              </a:r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122738" y="1762192"/>
            <a:ext cx="4851400" cy="1531937"/>
            <a:chOff x="2613" y="1275"/>
            <a:chExt cx="3056" cy="965"/>
          </a:xfrm>
        </p:grpSpPr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2613" y="1594"/>
              <a:ext cx="3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chemeClr val="tx1"/>
                  </a:solidFill>
                </a:rPr>
                <a:t>A </a:t>
              </a:r>
              <a:r>
                <a:rPr lang="en-US" b="1">
                  <a:solidFill>
                    <a:schemeClr val="tx1"/>
                  </a:solidFill>
                  <a:cs typeface="Arial" charset="0"/>
                </a:rPr>
                <a:t>→ BAB | B | BB | AB | BA </a:t>
              </a:r>
            </a:p>
          </p:txBody>
        </p:sp>
        <p:sp>
          <p:nvSpPr>
            <p:cNvPr id="17424" name="Text Box 11"/>
            <p:cNvSpPr txBox="1">
              <a:spLocks noChangeArrowheads="1"/>
            </p:cNvSpPr>
            <p:nvPr/>
          </p:nvSpPr>
          <p:spPr bwMode="auto">
            <a:xfrm>
              <a:off x="2613" y="1913"/>
              <a:ext cx="8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chemeClr val="tx1"/>
                  </a:solidFill>
                </a:rPr>
                <a:t>B </a:t>
              </a:r>
              <a:r>
                <a:rPr lang="en-US" b="1">
                  <a:solidFill>
                    <a:schemeClr val="tx1"/>
                  </a:solidFill>
                  <a:cs typeface="Arial" charset="0"/>
                </a:rPr>
                <a:t>→ 00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7425" name="Text Box 12"/>
            <p:cNvSpPr txBox="1">
              <a:spLocks noChangeArrowheads="1"/>
            </p:cNvSpPr>
            <p:nvPr/>
          </p:nvSpPr>
          <p:spPr bwMode="auto">
            <a:xfrm>
              <a:off x="2613" y="1275"/>
              <a:ext cx="11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baseline="-25000">
                  <a:solidFill>
                    <a:schemeClr val="tx1"/>
                  </a:solidFill>
                </a:rPr>
                <a:t>0</a:t>
              </a:r>
              <a:r>
                <a:rPr lang="en-US" b="1">
                  <a:solidFill>
                    <a:schemeClr val="tx1"/>
                  </a:solidFill>
                </a:rPr>
                <a:t> </a:t>
              </a:r>
              <a:r>
                <a:rPr lang="en-US" b="1">
                  <a:solidFill>
                    <a:schemeClr val="tx1"/>
                  </a:solidFill>
                  <a:cs typeface="Arial" charset="0"/>
                </a:rPr>
                <a:t>→ A | </a:t>
              </a:r>
              <a:r>
                <a:rPr lang="el-GR" b="1">
                  <a:solidFill>
                    <a:schemeClr val="tx1"/>
                  </a:solidFill>
                </a:rPr>
                <a:t>ε</a:t>
              </a:r>
              <a:endParaRPr lang="en-US" b="1">
                <a:solidFill>
                  <a:schemeClr val="tx1"/>
                </a:solidFill>
                <a:cs typeface="Arial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716213" y="3754504"/>
            <a:ext cx="5570537" cy="1531938"/>
            <a:chOff x="351" y="2427"/>
            <a:chExt cx="3509" cy="965"/>
          </a:xfrm>
        </p:grpSpPr>
        <p:sp>
          <p:nvSpPr>
            <p:cNvPr id="17420" name="Text Box 14"/>
            <p:cNvSpPr txBox="1">
              <a:spLocks noChangeArrowheads="1"/>
            </p:cNvSpPr>
            <p:nvPr/>
          </p:nvSpPr>
          <p:spPr bwMode="auto">
            <a:xfrm>
              <a:off x="351" y="2746"/>
              <a:ext cx="31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chemeClr val="tx1"/>
                  </a:solidFill>
                </a:rPr>
                <a:t>A </a:t>
              </a:r>
              <a:r>
                <a:rPr lang="en-US" b="1">
                  <a:solidFill>
                    <a:schemeClr val="tx1"/>
                  </a:solidFill>
                  <a:cs typeface="Arial" charset="0"/>
                </a:rPr>
                <a:t>→ BAB | 00 | BB | AB | BA </a:t>
              </a:r>
            </a:p>
          </p:txBody>
        </p:sp>
        <p:sp>
          <p:nvSpPr>
            <p:cNvPr id="17421" name="Text Box 15"/>
            <p:cNvSpPr txBox="1">
              <a:spLocks noChangeArrowheads="1"/>
            </p:cNvSpPr>
            <p:nvPr/>
          </p:nvSpPr>
          <p:spPr bwMode="auto">
            <a:xfrm>
              <a:off x="351" y="3065"/>
              <a:ext cx="8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chemeClr val="tx1"/>
                  </a:solidFill>
                </a:rPr>
                <a:t>B </a:t>
              </a:r>
              <a:r>
                <a:rPr lang="en-US" b="1">
                  <a:solidFill>
                    <a:schemeClr val="tx1"/>
                  </a:solidFill>
                  <a:cs typeface="Arial" charset="0"/>
                </a:rPr>
                <a:t>→ 00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7422" name="Text Box 16"/>
            <p:cNvSpPr txBox="1">
              <a:spLocks noChangeArrowheads="1"/>
            </p:cNvSpPr>
            <p:nvPr/>
          </p:nvSpPr>
          <p:spPr bwMode="auto">
            <a:xfrm>
              <a:off x="351" y="2427"/>
              <a:ext cx="35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baseline="-25000">
                  <a:solidFill>
                    <a:schemeClr val="tx1"/>
                  </a:solidFill>
                </a:rPr>
                <a:t>0</a:t>
              </a:r>
              <a:r>
                <a:rPr lang="en-US" b="1">
                  <a:solidFill>
                    <a:schemeClr val="tx1"/>
                  </a:solidFill>
                </a:rPr>
                <a:t> </a:t>
              </a:r>
              <a:r>
                <a:rPr lang="en-US" b="1">
                  <a:solidFill>
                    <a:schemeClr val="tx1"/>
                  </a:solidFill>
                  <a:cs typeface="Arial" charset="0"/>
                </a:rPr>
                <a:t>→ BAB | 00 | BB | AB | BA  | </a:t>
              </a:r>
              <a:r>
                <a:rPr lang="el-GR" b="1">
                  <a:solidFill>
                    <a:schemeClr val="tx1"/>
                  </a:solidFill>
                </a:rPr>
                <a:t>ε</a:t>
              </a:r>
              <a:endParaRPr lang="en-US" b="1">
                <a:solidFill>
                  <a:schemeClr val="tx1"/>
                </a:solidFill>
                <a:cs typeface="Arial" charset="0"/>
              </a:endParaRPr>
            </a:p>
          </p:txBody>
        </p:sp>
      </p:grpSp>
      <p:sp>
        <p:nvSpPr>
          <p:cNvPr id="654353" name="AutoShape 17"/>
          <p:cNvSpPr>
            <a:spLocks noChangeArrowheads="1"/>
          </p:cNvSpPr>
          <p:nvPr/>
        </p:nvSpPr>
        <p:spPr bwMode="auto">
          <a:xfrm>
            <a:off x="3417888" y="2147439"/>
            <a:ext cx="557212" cy="1183719"/>
          </a:xfrm>
          <a:prstGeom prst="rightArrow">
            <a:avLst>
              <a:gd name="adj1" fmla="val 30917"/>
              <a:gd name="adj2" fmla="val 52708"/>
            </a:avLst>
          </a:prstGeom>
          <a:solidFill>
            <a:schemeClr val="tx2"/>
          </a:solidFill>
          <a:ln>
            <a:noFill/>
          </a:ln>
          <a:extLst/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54354" name="AutoShape 18"/>
          <p:cNvSpPr>
            <a:spLocks noChangeArrowheads="1"/>
          </p:cNvSpPr>
          <p:nvPr/>
        </p:nvSpPr>
        <p:spPr bwMode="auto">
          <a:xfrm rot="5400000">
            <a:off x="5469453" y="2806251"/>
            <a:ext cx="557212" cy="1183719"/>
          </a:xfrm>
          <a:prstGeom prst="rightArrow">
            <a:avLst>
              <a:gd name="adj1" fmla="val 30917"/>
              <a:gd name="adj2" fmla="val 52708"/>
            </a:avLst>
          </a:prstGeom>
          <a:solidFill>
            <a:schemeClr val="tx2"/>
          </a:solidFill>
          <a:ln>
            <a:noFill/>
          </a:ln>
          <a:extLst/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60363" y="5565842"/>
            <a:ext cx="82073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1pPr>
            <a:lvl2pPr marL="742950" indent="-28575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2pPr>
            <a:lvl3pPr marL="11430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3pPr>
            <a:lvl4pPr marL="16002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4pPr>
            <a:lvl5pPr marL="2057400" indent="-228600" algn="ctr" eaLnBrk="0" hangingPunct="0">
              <a:defRPr sz="2800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1"/>
                </a:solidFill>
              </a:rPr>
              <a:t>S</a:t>
            </a:r>
            <a:r>
              <a:rPr lang="en-US" b="1" baseline="-25000">
                <a:solidFill>
                  <a:schemeClr val="tx1"/>
                </a:solidFill>
              </a:rPr>
              <a:t>0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  <a:cs typeface="Arial" charset="0"/>
              </a:rPr>
              <a:t>→ BC | DD | BB | AB | BA  | </a:t>
            </a:r>
            <a:r>
              <a:rPr lang="el-GR" b="1">
                <a:solidFill>
                  <a:schemeClr val="tx1"/>
                </a:solidFill>
              </a:rPr>
              <a:t>ε</a:t>
            </a:r>
            <a:r>
              <a:rPr lang="en-US" b="1">
                <a:solidFill>
                  <a:schemeClr val="tx1"/>
                </a:solidFill>
              </a:rPr>
              <a:t>,    </a:t>
            </a:r>
            <a:r>
              <a:rPr lang="en-US" b="1">
                <a:solidFill>
                  <a:schemeClr val="tx1"/>
                </a:solidFill>
                <a:cs typeface="Arial" charset="0"/>
              </a:rPr>
              <a:t> C → AB, </a:t>
            </a:r>
            <a:endParaRPr lang="en-US" b="1">
              <a:solidFill>
                <a:schemeClr val="tx1"/>
              </a:solidFill>
            </a:endParaRPr>
          </a:p>
          <a:p>
            <a:pPr eaLnBrk="1" hangingPunct="1"/>
            <a:r>
              <a:rPr lang="en-US" b="1">
                <a:solidFill>
                  <a:schemeClr val="tx1"/>
                </a:solidFill>
                <a:cs typeface="Arial" charset="0"/>
              </a:rPr>
              <a:t>A → BC | DD | BB | AB | BA ,    B → DD,    D → 0</a:t>
            </a:r>
          </a:p>
          <a:p>
            <a:pPr eaLnBrk="1" hangingPunct="1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5400000">
            <a:off x="4505326" y="4687438"/>
            <a:ext cx="557212" cy="1183719"/>
          </a:xfrm>
          <a:prstGeom prst="rightArrow">
            <a:avLst>
              <a:gd name="adj1" fmla="val 30917"/>
              <a:gd name="adj2" fmla="val 52708"/>
            </a:avLst>
          </a:prstGeom>
          <a:solidFill>
            <a:schemeClr val="tx2"/>
          </a:solidFill>
          <a:ln>
            <a:noFill/>
          </a:ln>
          <a:extLst/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79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53" grpId="0" animBg="1"/>
      <p:bldP spid="654354" grpId="0" animBg="1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C2C08D7-849F-4E43-A8D7-64D163C5A85E}" type="slidenum">
              <a:rPr lang="en-US"/>
              <a:pPr/>
              <a:t>6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/>
              <a:t>Example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37338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/>
              <a:t>S </a:t>
            </a:r>
            <a:r>
              <a:rPr lang="en-US" sz="3200">
                <a:sym typeface="Wingdings" pitchFamily="2" charset="2"/>
              </a:rPr>
              <a:t> XY        </a:t>
            </a:r>
          </a:p>
          <a:p>
            <a:r>
              <a:rPr lang="en-US" sz="3200">
                <a:sym typeface="Wingdings" pitchFamily="2" charset="2"/>
              </a:rPr>
              <a:t>X  Zb</a:t>
            </a:r>
          </a:p>
          <a:p>
            <a:r>
              <a:rPr lang="en-US" sz="3200">
                <a:sym typeface="Wingdings" pitchFamily="2" charset="2"/>
              </a:rPr>
              <a:t>Y  bW  </a:t>
            </a:r>
          </a:p>
          <a:p>
            <a:r>
              <a:rPr lang="en-US" sz="3200">
                <a:sym typeface="Wingdings" pitchFamily="2" charset="2"/>
              </a:rPr>
              <a:t>Z  AB</a:t>
            </a:r>
          </a:p>
          <a:p>
            <a:r>
              <a:rPr lang="en-US" sz="3200">
                <a:sym typeface="Wingdings" pitchFamily="2" charset="2"/>
              </a:rPr>
              <a:t>W  Z  </a:t>
            </a:r>
          </a:p>
          <a:p>
            <a:r>
              <a:rPr lang="en-US" sz="3200">
                <a:sym typeface="Wingdings" pitchFamily="2" charset="2"/>
              </a:rPr>
              <a:t>A  aA | bA | </a:t>
            </a:r>
            <a:r>
              <a:rPr lang="el-GR" sz="3200">
                <a:sym typeface="Wingdings" pitchFamily="2" charset="2"/>
              </a:rPr>
              <a:t>Λ</a:t>
            </a:r>
            <a:endParaRPr lang="en-US" sz="3200">
              <a:sym typeface="Wingdings" pitchFamily="2" charset="2"/>
            </a:endParaRPr>
          </a:p>
          <a:p>
            <a:r>
              <a:rPr lang="en-US" sz="3200">
                <a:sym typeface="Wingdings" pitchFamily="2" charset="2"/>
              </a:rPr>
              <a:t>B  Ba | Bb | </a:t>
            </a:r>
            <a:r>
              <a:rPr lang="el-GR" sz="3200">
                <a:sym typeface="Wingdings" pitchFamily="2" charset="2"/>
              </a:rPr>
              <a:t>Λ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4724400" y="2984500"/>
            <a:ext cx="40164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Null-able Non-terminals are?</a:t>
            </a:r>
          </a:p>
          <a:p>
            <a:pPr>
              <a:buFontTx/>
              <a:buChar char="•"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Tx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A, B, Z and W</a:t>
            </a:r>
          </a:p>
        </p:txBody>
      </p:sp>
    </p:spTree>
    <p:extLst>
      <p:ext uri="{BB962C8B-B14F-4D97-AF65-F5344CB8AC3E}">
        <p14:creationId xmlns:p14="http://schemas.microsoft.com/office/powerpoint/2010/main" val="105298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5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36F0-6BE9-491F-B93D-32D13F1475CA}" type="slidenum">
              <a:rPr lang="en-US"/>
              <a:pPr/>
              <a:t>7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Contd.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819400"/>
            <a:ext cx="4648200" cy="3429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Old </a:t>
            </a:r>
            <a:r>
              <a:rPr lang="en-US" sz="2000" dirty="0" err="1"/>
              <a:t>nullable</a:t>
            </a:r>
            <a:r>
              <a:rPr lang="en-US" sz="2000" dirty="0"/>
              <a:t>		     New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Production 	             Production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X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ym typeface="Wingdings" pitchFamily="2" charset="2"/>
              </a:rPr>
              <a:t>Zb</a:t>
            </a:r>
            <a:r>
              <a:rPr lang="en-US" sz="2000" dirty="0">
                <a:sym typeface="Wingdings" pitchFamily="2" charset="2"/>
              </a:rPr>
              <a:t>		   	X 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Wingdings" pitchFamily="2" charset="2"/>
              </a:rPr>
              <a:t>Y  </a:t>
            </a:r>
            <a:r>
              <a:rPr lang="en-US" sz="2000" dirty="0" err="1">
                <a:sym typeface="Wingdings" pitchFamily="2" charset="2"/>
              </a:rPr>
              <a:t>bW</a:t>
            </a:r>
            <a:r>
              <a:rPr lang="en-US" sz="2000" dirty="0"/>
              <a:t>		</a:t>
            </a:r>
            <a:r>
              <a:rPr lang="en-US" sz="2000" dirty="0" smtClean="0"/>
              <a:t>	Y </a:t>
            </a:r>
            <a:r>
              <a:rPr lang="en-US" sz="2000" dirty="0">
                <a:sym typeface="Wingdings" pitchFamily="2" charset="2"/>
              </a:rPr>
              <a:t> b</a:t>
            </a: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Z </a:t>
            </a:r>
            <a:r>
              <a:rPr lang="en-US" sz="2000" dirty="0">
                <a:sym typeface="Wingdings" pitchFamily="2" charset="2"/>
              </a:rPr>
              <a:t> AB</a:t>
            </a:r>
            <a:r>
              <a:rPr lang="en-US" sz="2000" dirty="0"/>
              <a:t>		       Z </a:t>
            </a:r>
            <a:r>
              <a:rPr lang="en-US" sz="2000" dirty="0">
                <a:sym typeface="Wingdings" pitchFamily="2" charset="2"/>
              </a:rPr>
              <a:t> A and Z 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Wingdings" pitchFamily="2" charset="2"/>
              </a:rPr>
              <a:t>W  Z			Nothing new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Wingdings" pitchFamily="2" charset="2"/>
              </a:rPr>
              <a:t>A  </a:t>
            </a:r>
            <a:r>
              <a:rPr lang="en-US" sz="2000" dirty="0" err="1">
                <a:sym typeface="Wingdings" pitchFamily="2" charset="2"/>
              </a:rPr>
              <a:t>aA</a:t>
            </a:r>
            <a:r>
              <a:rPr lang="en-US" sz="2000" dirty="0">
                <a:sym typeface="Wingdings" pitchFamily="2" charset="2"/>
              </a:rPr>
              <a:t>			A 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Wingdings" pitchFamily="2" charset="2"/>
              </a:rPr>
              <a:t>A  </a:t>
            </a:r>
            <a:r>
              <a:rPr lang="en-US" sz="2000" dirty="0" err="1">
                <a:sym typeface="Wingdings" pitchFamily="2" charset="2"/>
              </a:rPr>
              <a:t>bA</a:t>
            </a:r>
            <a:r>
              <a:rPr lang="en-US" sz="2000" dirty="0">
                <a:sym typeface="Wingdings" pitchFamily="2" charset="2"/>
              </a:rPr>
              <a:t>			A 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Wingdings" pitchFamily="2" charset="2"/>
              </a:rPr>
              <a:t>B  Ba			B a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Wingdings" pitchFamily="2" charset="2"/>
              </a:rPr>
              <a:t>B  Bb			B  b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5410200" y="2819400"/>
            <a:ext cx="3581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/>
              <a:t>So the new CFG is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/>
              <a:t>S </a:t>
            </a:r>
            <a:r>
              <a:rPr lang="en-US" sz="2400">
                <a:sym typeface="Wingdings" pitchFamily="2" charset="2"/>
              </a:rPr>
              <a:t> XY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ym typeface="Wingdings" pitchFamily="2" charset="2"/>
              </a:rPr>
              <a:t>X  Zb |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ym typeface="Wingdings" pitchFamily="2" charset="2"/>
              </a:rPr>
              <a:t>Y  bW |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ym typeface="Wingdings" pitchFamily="2" charset="2"/>
              </a:rPr>
              <a:t>Z  AB | A |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ym typeface="Wingdings" pitchFamily="2" charset="2"/>
              </a:rPr>
              <a:t>W  Z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ym typeface="Wingdings" pitchFamily="2" charset="2"/>
              </a:rPr>
              <a:t>A  aA | bA | a |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ym typeface="Wingdings" pitchFamily="2" charset="2"/>
              </a:rPr>
              <a:t>B  Ba | Ba | a | b</a:t>
            </a:r>
            <a:endParaRPr lang="en-US" sz="2400"/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228600" y="400050"/>
            <a:ext cx="30480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S </a:t>
            </a:r>
            <a:r>
              <a:rPr lang="en-US" sz="2000">
                <a:sym typeface="Wingdings" pitchFamily="2" charset="2"/>
              </a:rPr>
              <a:t> XY        </a:t>
            </a:r>
          </a:p>
          <a:p>
            <a:r>
              <a:rPr lang="en-US" sz="2000">
                <a:sym typeface="Wingdings" pitchFamily="2" charset="2"/>
              </a:rPr>
              <a:t>X  Zb</a:t>
            </a:r>
          </a:p>
          <a:p>
            <a:r>
              <a:rPr lang="en-US" sz="2000">
                <a:sym typeface="Wingdings" pitchFamily="2" charset="2"/>
              </a:rPr>
              <a:t>Y  bW  </a:t>
            </a:r>
          </a:p>
          <a:p>
            <a:r>
              <a:rPr lang="en-US" sz="2000">
                <a:sym typeface="Wingdings" pitchFamily="2" charset="2"/>
              </a:rPr>
              <a:t>Z  AB</a:t>
            </a:r>
          </a:p>
          <a:p>
            <a:r>
              <a:rPr lang="en-US" sz="2000">
                <a:sym typeface="Wingdings" pitchFamily="2" charset="2"/>
              </a:rPr>
              <a:t>W  Z  </a:t>
            </a:r>
          </a:p>
          <a:p>
            <a:r>
              <a:rPr lang="en-US" sz="2000">
                <a:sym typeface="Wingdings" pitchFamily="2" charset="2"/>
              </a:rPr>
              <a:t>A  aA | bA | </a:t>
            </a:r>
            <a:r>
              <a:rPr lang="el-GR" sz="2000">
                <a:sym typeface="Wingdings" pitchFamily="2" charset="2"/>
              </a:rPr>
              <a:t>Λ</a:t>
            </a:r>
            <a:endParaRPr lang="en-US" sz="2000">
              <a:sym typeface="Wingdings" pitchFamily="2" charset="2"/>
            </a:endParaRPr>
          </a:p>
          <a:p>
            <a:r>
              <a:rPr lang="en-US" sz="2000">
                <a:sym typeface="Wingdings" pitchFamily="2" charset="2"/>
              </a:rPr>
              <a:t>B  Ba | Bb | </a:t>
            </a:r>
            <a:r>
              <a:rPr lang="el-GR" sz="2000">
                <a:sym typeface="Wingdings" pitchFamily="2" charset="2"/>
              </a:rPr>
              <a:t>Λ</a:t>
            </a:r>
          </a:p>
        </p:txBody>
      </p:sp>
    </p:spTree>
    <p:extLst>
      <p:ext uri="{BB962C8B-B14F-4D97-AF65-F5344CB8AC3E}">
        <p14:creationId xmlns:p14="http://schemas.microsoft.com/office/powerpoint/2010/main" val="14750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2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28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2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228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2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2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22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22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2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2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22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build="p" animBg="1"/>
      <p:bldP spid="12288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AB3B-A4F6-423D-AC0D-72778B409EFF}" type="slidenum">
              <a:rPr lang="en-US"/>
              <a:pPr/>
              <a:t>8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Killing unit-productions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Definition: </a:t>
            </a:r>
            <a:r>
              <a:rPr lang="en-US"/>
              <a:t>A production of the form</a:t>
            </a:r>
          </a:p>
          <a:p>
            <a:r>
              <a:rPr lang="en-US"/>
              <a:t>Nonterminal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one Nonterminal</a:t>
            </a:r>
          </a:p>
          <a:p>
            <a:pPr>
              <a:buFontTx/>
              <a:buNone/>
            </a:pPr>
            <a:r>
              <a:rPr lang="en-US"/>
              <a:t>is called a </a:t>
            </a:r>
            <a:r>
              <a:rPr lang="en-US" b="1"/>
              <a:t>unit production</a:t>
            </a:r>
            <a:r>
              <a:rPr lang="en-US"/>
              <a:t>.</a:t>
            </a:r>
          </a:p>
          <a:p>
            <a:r>
              <a:rPr lang="en-US"/>
              <a:t>The following theorem allows us to get rid of unit productions:</a:t>
            </a:r>
          </a:p>
          <a:p>
            <a:pPr>
              <a:buFontTx/>
              <a:buNone/>
            </a:pPr>
            <a:r>
              <a:rPr lang="en-US" b="1"/>
              <a:t>Theorem 24:</a:t>
            </a:r>
          </a:p>
          <a:p>
            <a:pPr>
              <a:buFontTx/>
              <a:buNone/>
            </a:pPr>
            <a:r>
              <a:rPr lang="en-US"/>
              <a:t>If there is a CFG for the language L that has no</a:t>
            </a:r>
          </a:p>
          <a:p>
            <a:pPr>
              <a:buFontTx/>
              <a:buNone/>
            </a:pPr>
            <a:r>
              <a:rPr lang="el-GR">
                <a:cs typeface="Arial" charset="0"/>
              </a:rPr>
              <a:t>Λ</a:t>
            </a:r>
            <a:r>
              <a:rPr lang="en-US">
                <a:cs typeface="Arial" charset="0"/>
              </a:rPr>
              <a:t>-</a:t>
            </a:r>
            <a:r>
              <a:rPr lang="en-US"/>
              <a:t>productions, then there is also a CFG for L with</a:t>
            </a:r>
          </a:p>
          <a:p>
            <a:pPr>
              <a:buFontTx/>
              <a:buNone/>
            </a:pPr>
            <a:r>
              <a:rPr lang="en-US"/>
              <a:t>no </a:t>
            </a:r>
            <a:r>
              <a:rPr lang="el-GR">
                <a:cs typeface="Arial" charset="0"/>
              </a:rPr>
              <a:t>Λ</a:t>
            </a:r>
            <a:r>
              <a:rPr lang="en-US"/>
              <a:t>-productions and </a:t>
            </a:r>
            <a:r>
              <a:rPr lang="en-US" b="1"/>
              <a:t>no unit productions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7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0350-F14E-46A8-A74E-2605DD38BCC5}" type="slidenum">
              <a:rPr lang="en-US"/>
              <a:pPr/>
              <a:t>9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Proof of Theorem 24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This is another proof by constructive algorithm.</a:t>
            </a:r>
          </a:p>
          <a:p>
            <a:r>
              <a:rPr lang="en-US" sz="2400" b="1"/>
              <a:t>Algorithm: </a:t>
            </a:r>
            <a:r>
              <a:rPr lang="en-US" sz="2400"/>
              <a:t>For every pair of nonterminals A and B, if the CFG has a unit production A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B, or if there is a chain</a:t>
            </a:r>
          </a:p>
          <a:p>
            <a:pPr>
              <a:buFontTx/>
              <a:buNone/>
            </a:pPr>
            <a:r>
              <a:rPr lang="en-US" sz="2400"/>
              <a:t>    A </a:t>
            </a:r>
            <a:r>
              <a:rPr lang="en-US" sz="2400">
                <a:sym typeface="Wingdings" pitchFamily="2" charset="2"/>
              </a:rPr>
              <a:t></a:t>
            </a:r>
            <a:r>
              <a:rPr lang="en-US" sz="2400"/>
              <a:t> X</a:t>
            </a:r>
            <a:r>
              <a:rPr lang="en-US" sz="2400" baseline="-25000"/>
              <a:t>1</a:t>
            </a:r>
            <a:r>
              <a:rPr lang="en-US" sz="2400"/>
              <a:t> </a:t>
            </a:r>
            <a:r>
              <a:rPr lang="en-US" sz="2400">
                <a:sym typeface="Wingdings" pitchFamily="2" charset="2"/>
              </a:rPr>
              <a:t> </a:t>
            </a:r>
            <a:r>
              <a:rPr lang="en-US" sz="2400"/>
              <a:t>X</a:t>
            </a:r>
            <a:r>
              <a:rPr lang="en-US" sz="2400" baseline="-25000"/>
              <a:t>2</a:t>
            </a:r>
            <a:r>
              <a:rPr lang="en-US" sz="2400"/>
              <a:t> </a:t>
            </a:r>
            <a:r>
              <a:rPr lang="en-US" sz="2400">
                <a:sym typeface="Wingdings" pitchFamily="2" charset="2"/>
              </a:rPr>
              <a:t> </a:t>
            </a:r>
            <a:r>
              <a:rPr lang="en-US" sz="2400"/>
              <a:t>… </a:t>
            </a:r>
            <a:r>
              <a:rPr lang="en-US" sz="2400">
                <a:sym typeface="Wingdings" pitchFamily="2" charset="2"/>
              </a:rPr>
              <a:t></a:t>
            </a:r>
            <a:r>
              <a:rPr lang="en-US" sz="2400"/>
              <a:t> B</a:t>
            </a:r>
          </a:p>
          <a:p>
            <a:pPr>
              <a:buFontTx/>
              <a:buNone/>
            </a:pPr>
            <a:r>
              <a:rPr lang="en-US" sz="2400"/>
              <a:t> where 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 ... are nonterminals, create new productions</a:t>
            </a:r>
          </a:p>
          <a:p>
            <a:pPr>
              <a:buFontTx/>
              <a:buNone/>
            </a:pPr>
            <a:r>
              <a:rPr lang="en-US" sz="2400"/>
              <a:t>as follows:</a:t>
            </a:r>
          </a:p>
          <a:p>
            <a:r>
              <a:rPr lang="en-US" sz="2400"/>
              <a:t>If the non-unit productions from B are</a:t>
            </a:r>
          </a:p>
          <a:p>
            <a:pPr>
              <a:buFontTx/>
              <a:buNone/>
            </a:pPr>
            <a:r>
              <a:rPr lang="en-US" sz="2400"/>
              <a:t>		B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s</a:t>
            </a:r>
            <a:r>
              <a:rPr lang="en-US" sz="2400" baseline="-25000"/>
              <a:t>1</a:t>
            </a:r>
            <a:r>
              <a:rPr lang="en-US" sz="2400"/>
              <a:t> | s</a:t>
            </a:r>
            <a:r>
              <a:rPr lang="en-US" sz="2400" baseline="-25000"/>
              <a:t>2</a:t>
            </a:r>
            <a:r>
              <a:rPr lang="en-US" sz="2400"/>
              <a:t>| …</a:t>
            </a:r>
          </a:p>
          <a:p>
            <a:pPr>
              <a:buFontTx/>
              <a:buNone/>
            </a:pPr>
            <a:r>
              <a:rPr lang="en-US" sz="2400"/>
              <a:t>where s</a:t>
            </a:r>
            <a:r>
              <a:rPr lang="en-US" sz="2400" baseline="-25000"/>
              <a:t>1</a:t>
            </a:r>
            <a:r>
              <a:rPr lang="en-US" sz="2400"/>
              <a:t>, s</a:t>
            </a:r>
            <a:r>
              <a:rPr lang="en-US" sz="2400" baseline="-25000"/>
              <a:t>2</a:t>
            </a:r>
            <a:r>
              <a:rPr lang="en-US" sz="2400"/>
              <a:t>, ... are strings, we create the productions</a:t>
            </a:r>
          </a:p>
          <a:p>
            <a:pPr>
              <a:buFontTx/>
              <a:buNone/>
            </a:pPr>
            <a:r>
              <a:rPr lang="en-US" sz="2400"/>
              <a:t>		A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s</a:t>
            </a:r>
            <a:r>
              <a:rPr lang="en-US" sz="2400" baseline="-25000"/>
              <a:t>1</a:t>
            </a:r>
            <a:r>
              <a:rPr lang="en-US" sz="2400"/>
              <a:t>| s</a:t>
            </a:r>
            <a:r>
              <a:rPr lang="en-US" sz="2400" baseline="-25000"/>
              <a:t>2</a:t>
            </a:r>
            <a:r>
              <a:rPr lang="en-US" sz="2400"/>
              <a:t>| …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565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14283</TotalTime>
  <Words>1799</Words>
  <Application>Microsoft Office PowerPoint</Application>
  <PresentationFormat>On-screen Show (4:3)</PresentationFormat>
  <Paragraphs>478</Paragraphs>
  <Slides>58</Slides>
  <Notes>5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Office Theme</vt:lpstr>
      <vt:lpstr>Equation</vt:lpstr>
      <vt:lpstr>Context Free Grammars</vt:lpstr>
      <vt:lpstr>Outline</vt:lpstr>
      <vt:lpstr>Killing Λ-Productions</vt:lpstr>
      <vt:lpstr>Theorem 23</vt:lpstr>
      <vt:lpstr>Example</vt:lpstr>
      <vt:lpstr>Example</vt:lpstr>
      <vt:lpstr>Example Contd.</vt:lpstr>
      <vt:lpstr>Killing unit-productions</vt:lpstr>
      <vt:lpstr>Proof of Theorem 24</vt:lpstr>
      <vt:lpstr>Example</vt:lpstr>
      <vt:lpstr>Example contd.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 Form of  Context Free Grammars</vt:lpstr>
      <vt:lpstr>Normal Form</vt:lpstr>
      <vt:lpstr>PowerPoint Presentation</vt:lpstr>
      <vt:lpstr>PowerPoint Presentation</vt:lpstr>
      <vt:lpstr>Theorem 25</vt:lpstr>
      <vt:lpstr>Proof</vt:lpstr>
      <vt:lpstr>Proof Theorem 25 contd…</vt:lpstr>
      <vt:lpstr>Example</vt:lpstr>
      <vt:lpstr>PowerPoint Presentation</vt:lpstr>
      <vt:lpstr>Chomsky Normal Form</vt:lpstr>
      <vt:lpstr>1. Add a new start variable</vt:lpstr>
      <vt:lpstr>2. Eliminate ε-rules</vt:lpstr>
      <vt:lpstr>3. Eliminate unary productions</vt:lpstr>
      <vt:lpstr>4. Add Vt ⟶ t and replace t with Vt </vt:lpstr>
      <vt:lpstr>5. Transform rules to A ⟶ BC</vt:lpstr>
      <vt:lpstr>5. Transform rules to A ⟶ BC</vt:lpstr>
      <vt:lpstr>5. Transform rules to A ⟶ BC</vt:lpstr>
      <vt:lpstr>5. Transform rules to A ⟶ BC</vt:lpstr>
      <vt:lpstr>5. Transform rules to A ⟶ BC</vt:lpstr>
      <vt:lpstr>5. Transform rules to A ⟶ BC</vt:lpstr>
      <vt:lpstr>5. Transform rules to A ⟶ BC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Shakir</dc:creator>
  <cp:lastModifiedBy>shah</cp:lastModifiedBy>
  <cp:revision>273</cp:revision>
  <dcterms:created xsi:type="dcterms:W3CDTF">2011-10-20T18:40:42Z</dcterms:created>
  <dcterms:modified xsi:type="dcterms:W3CDTF">2020-11-29T22:52:43Z</dcterms:modified>
</cp:coreProperties>
</file>