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530" r:id="rId2"/>
    <p:sldId id="462" r:id="rId3"/>
    <p:sldId id="463" r:id="rId4"/>
    <p:sldId id="464" r:id="rId5"/>
    <p:sldId id="465" r:id="rId6"/>
    <p:sldId id="466" r:id="rId7"/>
    <p:sldId id="467" r:id="rId8"/>
    <p:sldId id="468" r:id="rId9"/>
    <p:sldId id="469" r:id="rId10"/>
    <p:sldId id="470" r:id="rId11"/>
    <p:sldId id="472" r:id="rId12"/>
    <p:sldId id="473" r:id="rId13"/>
    <p:sldId id="474" r:id="rId14"/>
    <p:sldId id="476" r:id="rId15"/>
    <p:sldId id="477" r:id="rId16"/>
    <p:sldId id="478" r:id="rId17"/>
    <p:sldId id="479" r:id="rId18"/>
    <p:sldId id="480" r:id="rId19"/>
    <p:sldId id="531" r:id="rId20"/>
    <p:sldId id="481" r:id="rId21"/>
    <p:sldId id="482" r:id="rId22"/>
    <p:sldId id="483" r:id="rId23"/>
    <p:sldId id="484" r:id="rId24"/>
    <p:sldId id="485" r:id="rId25"/>
    <p:sldId id="486" r:id="rId26"/>
    <p:sldId id="487" r:id="rId27"/>
    <p:sldId id="488"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504" r:id="rId41"/>
    <p:sldId id="505" r:id="rId42"/>
    <p:sldId id="50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7" autoAdjust="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C2023-3B7F-453D-9910-93E050786EB7}" type="datetimeFigureOut">
              <a:rPr lang="en-US" smtClean="0"/>
              <a:pPr/>
              <a:t>11/30/2020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15FF76-D855-4721-ACDA-9B794626A36A}" type="slidenum">
              <a:rPr lang="en-US" smtClean="0"/>
              <a:pPr/>
              <a:t>‹#›</a:t>
            </a:fld>
            <a:endParaRPr lang="en-US"/>
          </a:p>
        </p:txBody>
      </p:sp>
    </p:spTree>
    <p:extLst>
      <p:ext uri="{BB962C8B-B14F-4D97-AF65-F5344CB8AC3E}">
        <p14:creationId xmlns:p14="http://schemas.microsoft.com/office/powerpoint/2010/main" val="239071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7EB278B-B274-4EFD-9846-C6EACC85AC65}" type="slidenum">
              <a:rPr lang="en-US" smtClean="0">
                <a:latin typeface="Arial" pitchFamily="34" charset="0"/>
              </a:rPr>
              <a:pPr/>
              <a:t>1</a:t>
            </a:fld>
            <a:endParaRPr lang="en-US"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7571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BBBBB50-2D23-4D9A-8FF3-7741B9314709}" type="slidenum">
              <a:rPr lang="en-US" smtClean="0">
                <a:latin typeface="Arial" pitchFamily="34" charset="0"/>
              </a:rPr>
              <a:pPr/>
              <a:t>10</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83098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4C50C29-2BDC-483E-8635-DAEC3FDBA954}" type="slidenum">
              <a:rPr lang="en-US" smtClean="0">
                <a:latin typeface="Arial" pitchFamily="34" charset="0"/>
              </a:rPr>
              <a:pPr/>
              <a:t>11</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7592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CA674D6-AB55-4955-B630-F60227ED59FC}" type="slidenum">
              <a:rPr lang="en-US" smtClean="0">
                <a:latin typeface="Arial" pitchFamily="34" charset="0"/>
              </a:rPr>
              <a:pPr/>
              <a:t>12</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8900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0E7EA85-1939-4138-AA97-52E6C18FA48B}" type="slidenum">
              <a:rPr lang="en-US" smtClean="0">
                <a:latin typeface="Arial" pitchFamily="34" charset="0"/>
              </a:rPr>
              <a:pPr/>
              <a:t>13</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4527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6408C48-63F8-4D01-BE39-121367DC6BF7}" type="slidenum">
              <a:rPr lang="en-US" smtClean="0">
                <a:latin typeface="Arial" pitchFamily="34" charset="0"/>
              </a:rPr>
              <a:pPr/>
              <a:t>14</a:t>
            </a:fld>
            <a:endParaRPr lang="en-US"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3629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712F9E4-82C8-47AC-B415-EBFDFDBAAE4D}" type="slidenum">
              <a:rPr lang="en-US" smtClean="0">
                <a:latin typeface="Arial" pitchFamily="34" charset="0"/>
              </a:rPr>
              <a:pPr/>
              <a:t>15</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22226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228AB1F-584C-4385-8FDF-F3D1892BED76}" type="slidenum">
              <a:rPr lang="en-US" smtClean="0">
                <a:latin typeface="Arial" pitchFamily="34" charset="0"/>
              </a:rPr>
              <a:pPr/>
              <a:t>16</a:t>
            </a:fld>
            <a:endParaRPr lang="en-US"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2346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BC3B3A7-6AFE-48CC-A1C9-CF83909FEB71}" type="slidenum">
              <a:rPr lang="en-US" smtClean="0">
                <a:latin typeface="Arial" pitchFamily="34" charset="0"/>
              </a:rPr>
              <a:pPr/>
              <a:t>17</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72198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0EA8856-7228-45D8-B954-56889238D398}" type="slidenum">
              <a:rPr lang="en-US" smtClean="0">
                <a:latin typeface="Arial" pitchFamily="34" charset="0"/>
              </a:rPr>
              <a:pPr/>
              <a:t>18</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83558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0EA8856-7228-45D8-B954-56889238D398}" type="slidenum">
              <a:rPr lang="en-US" smtClean="0">
                <a:latin typeface="Arial" pitchFamily="34" charset="0"/>
              </a:rPr>
              <a:pPr/>
              <a:t>19</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8355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CB293EB-9110-4C03-95A1-D7F32F65BF0B}" type="slidenum">
              <a:rPr lang="en-US" smtClean="0">
                <a:latin typeface="Arial" pitchFamily="34" charset="0"/>
              </a:rPr>
              <a:pPr/>
              <a:t>2</a:t>
            </a:fld>
            <a:endParaRPr lang="en-US" smtClean="0">
              <a:latin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71149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257B77D-0541-40D0-9FB1-5EC7D4F09CE7}" type="slidenum">
              <a:rPr lang="en-US" smtClean="0">
                <a:latin typeface="Arial" pitchFamily="34" charset="0"/>
              </a:rPr>
              <a:pPr/>
              <a:t>20</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7826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25811FE-DC63-4C5C-91F9-B6DEFF8C542D}" type="slidenum">
              <a:rPr lang="en-US" smtClean="0">
                <a:latin typeface="Arial" pitchFamily="34" charset="0"/>
              </a:rPr>
              <a:pPr/>
              <a:t>21</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70308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474E6D4-B0A2-477F-9D99-A8B629CBA96D}" type="slidenum">
              <a:rPr lang="en-US" smtClean="0">
                <a:latin typeface="Arial" pitchFamily="34" charset="0"/>
              </a:rPr>
              <a:pPr/>
              <a:t>22</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13779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617135C-57E2-4CA1-9507-B7C96E0C049C}" type="slidenum">
              <a:rPr lang="en-US" smtClean="0">
                <a:latin typeface="Arial" pitchFamily="34" charset="0"/>
              </a:rPr>
              <a:pPr/>
              <a:t>23</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083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8817652-6CF0-45EF-82E5-4F31D911FA29}" type="slidenum">
              <a:rPr lang="en-US" smtClean="0">
                <a:latin typeface="Arial" pitchFamily="34" charset="0"/>
              </a:rPr>
              <a:pPr/>
              <a:t>24</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68192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663F7A2-2A98-4994-8BF0-F962358A6852}" type="slidenum">
              <a:rPr lang="en-US" smtClean="0">
                <a:latin typeface="Arial" pitchFamily="34" charset="0"/>
              </a:rPr>
              <a:pPr/>
              <a:t>25</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86666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8C19E6B-592E-4538-A634-9C32DFB08909}" type="slidenum">
              <a:rPr lang="en-US" smtClean="0">
                <a:latin typeface="Arial" pitchFamily="34" charset="0"/>
              </a:rPr>
              <a:pPr/>
              <a:t>26</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14379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41BAE08-8510-4694-B7EF-C8E3EE166C02}" type="slidenum">
              <a:rPr lang="en-US" smtClean="0">
                <a:latin typeface="Arial" pitchFamily="34" charset="0"/>
              </a:rPr>
              <a:pPr/>
              <a:t>27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91237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400B280-A9D1-46EA-B451-45CED6668FF1}" type="slidenum">
              <a:rPr lang="en-US">
                <a:latin typeface="Arial" charset="0"/>
              </a:rPr>
              <a:pPr/>
              <a:t>28</a:t>
            </a:fld>
            <a:endParaRPr lang="en-US">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92603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DA283A3-1A11-4AA4-9B62-58FCE0C98814}" type="slidenum">
              <a:rPr lang="en-US">
                <a:latin typeface="Arial" charset="0"/>
              </a:rPr>
              <a:pPr/>
              <a:t>29</a:t>
            </a:fld>
            <a:endParaRPr lang="en-US">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2485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D4519F7-1394-4628-AC39-11E8477A713E}" type="slidenum">
              <a:rPr lang="en-US" smtClean="0">
                <a:latin typeface="Arial" pitchFamily="34" charset="0"/>
              </a:rPr>
              <a:pPr/>
              <a:t>3</a:t>
            </a:fld>
            <a:endParaRPr lang="en-US" smtClean="0">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09395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7C7A93F-C275-46D6-A72B-B28D61589CED}" type="slidenum">
              <a:rPr lang="en-US">
                <a:latin typeface="Arial" charset="0"/>
              </a:rPr>
              <a:pPr/>
              <a:t>30</a:t>
            </a:fld>
            <a:endParaRPr lang="en-US">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02698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C084E5E-C989-47F4-B80D-573EEC7D1296}" type="slidenum">
              <a:rPr lang="en-US">
                <a:latin typeface="Arial" charset="0"/>
              </a:rPr>
              <a:pPr/>
              <a:t>31</a:t>
            </a:fld>
            <a:endParaRPr lang="en-US">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8398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A255DFF-B06C-4C68-926C-B6315B57C867}" type="slidenum">
              <a:rPr lang="en-US">
                <a:latin typeface="Arial" charset="0"/>
              </a:rPr>
              <a:pPr/>
              <a:t>32</a:t>
            </a:fld>
            <a:endParaRPr lang="en-US">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78350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EE9EC3C-19B2-433C-AFDF-F854EEC5B694}" type="slidenum">
              <a:rPr lang="en-US">
                <a:latin typeface="Arial" charset="0"/>
              </a:rPr>
              <a:pPr/>
              <a:t>33</a:t>
            </a:fld>
            <a:endParaRPr lang="en-US">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336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1140A99-7933-4C54-A3CA-440423B28C26}" type="slidenum">
              <a:rPr lang="en-US">
                <a:latin typeface="Arial" charset="0"/>
              </a:rPr>
              <a:pPr/>
              <a:t>34</a:t>
            </a:fld>
            <a:endParaRPr lang="en-US">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90116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C32D2B8-10D4-47CD-BAAE-1D287A4183C6}" type="slidenum">
              <a:rPr lang="en-US">
                <a:latin typeface="Arial" charset="0"/>
              </a:rPr>
              <a:pPr/>
              <a:t>35</a:t>
            </a:fld>
            <a:endParaRPr lang="en-US">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97229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D587358-9FE3-45BA-8B71-1A07CEFCDD41}" type="slidenum">
              <a:rPr lang="en-US">
                <a:latin typeface="Arial" charset="0"/>
              </a:rPr>
              <a:pPr/>
              <a:t>36</a:t>
            </a:fld>
            <a:endParaRPr lang="en-US">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258190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EBBFCA2-D6AE-4156-82AA-98C78A3EA5DA}" type="slidenum">
              <a:rPr lang="en-US">
                <a:latin typeface="Arial" charset="0"/>
              </a:rPr>
              <a:pPr/>
              <a:t>37</a:t>
            </a:fld>
            <a:endParaRPr lang="en-US">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93346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1E3B667-7F8A-4692-B7B6-A73230220722}" type="slidenum">
              <a:rPr lang="en-US">
                <a:latin typeface="Arial" charset="0"/>
              </a:rPr>
              <a:pPr/>
              <a:t>38</a:t>
            </a:fld>
            <a:endParaRPr lang="en-US">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35454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0AF8DC6-6326-4D2C-9C6F-0C8168173548}" type="slidenum">
              <a:rPr lang="en-US" smtClean="0">
                <a:latin typeface="Arial" charset="0"/>
              </a:rPr>
              <a:pPr/>
              <a:t>39</a:t>
            </a:fld>
            <a:endParaRPr lang="en-US" smtClean="0">
              <a:latin typeface="Arial" charset="0"/>
            </a:endParaRPr>
          </a:p>
        </p:txBody>
      </p:sp>
    </p:spTree>
    <p:extLst>
      <p:ext uri="{BB962C8B-B14F-4D97-AF65-F5344CB8AC3E}">
        <p14:creationId xmlns:p14="http://schemas.microsoft.com/office/powerpoint/2010/main" val="336529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F84F8E1-4257-489C-B42D-311B45C4D0F6}" type="slidenum">
              <a:rPr lang="en-US" smtClean="0">
                <a:latin typeface="Arial" pitchFamily="34" charset="0"/>
              </a:rPr>
              <a:pPr/>
              <a:t>4</a:t>
            </a:fld>
            <a:endParaRPr lang="en-US" smtClean="0">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46380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E08B206-BF59-4C9C-8C4C-18CDAC80138D}" type="slidenum">
              <a:rPr lang="en-US" smtClean="0">
                <a:latin typeface="Arial" charset="0"/>
              </a:rPr>
              <a:pPr/>
              <a:t>40</a:t>
            </a:fld>
            <a:endParaRPr lang="en-US" smtClean="0">
              <a:latin typeface="Arial" charset="0"/>
            </a:endParaRPr>
          </a:p>
        </p:txBody>
      </p:sp>
    </p:spTree>
    <p:extLst>
      <p:ext uri="{BB962C8B-B14F-4D97-AF65-F5344CB8AC3E}">
        <p14:creationId xmlns:p14="http://schemas.microsoft.com/office/powerpoint/2010/main" val="16977339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09257F4-A854-4272-98B7-45E708C0D2A5}" type="slidenum">
              <a:rPr lang="en-US" smtClean="0">
                <a:latin typeface="Arial" charset="0"/>
              </a:rPr>
              <a:pPr/>
              <a:t>41</a:t>
            </a:fld>
            <a:endParaRPr lang="en-US" smtClean="0">
              <a:latin typeface="Arial" charset="0"/>
            </a:endParaRPr>
          </a:p>
        </p:txBody>
      </p:sp>
    </p:spTree>
    <p:extLst>
      <p:ext uri="{BB962C8B-B14F-4D97-AF65-F5344CB8AC3E}">
        <p14:creationId xmlns:p14="http://schemas.microsoft.com/office/powerpoint/2010/main" val="2520768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895921D-0AF7-4E4F-9710-6D46638143A8}" type="slidenum">
              <a:rPr lang="en-US" smtClean="0">
                <a:latin typeface="Arial" charset="0"/>
              </a:rPr>
              <a:pPr/>
              <a:t>42</a:t>
            </a:fld>
            <a:endParaRPr lang="en-US" smtClean="0">
              <a:latin typeface="Arial" charset="0"/>
            </a:endParaRPr>
          </a:p>
        </p:txBody>
      </p:sp>
    </p:spTree>
    <p:extLst>
      <p:ext uri="{BB962C8B-B14F-4D97-AF65-F5344CB8AC3E}">
        <p14:creationId xmlns:p14="http://schemas.microsoft.com/office/powerpoint/2010/main" val="222060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72241BD-73DA-4279-8069-881A84367687}" type="slidenum">
              <a:rPr lang="en-US" smtClean="0">
                <a:latin typeface="Arial" pitchFamily="34" charset="0"/>
              </a:rPr>
              <a:pPr/>
              <a:t>5</a:t>
            </a:fld>
            <a:endParaRPr lang="en-US"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8373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676B5CD-9E45-4987-9950-CB0117CB3903}" type="slidenum">
              <a:rPr lang="en-US" smtClean="0">
                <a:latin typeface="Arial" pitchFamily="34" charset="0"/>
              </a:rPr>
              <a:pPr/>
              <a:t>6</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6581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97992E2-9249-495C-939F-58E64AF5C5CD}" type="slidenum">
              <a:rPr lang="en-US" smtClean="0">
                <a:latin typeface="Arial" pitchFamily="34" charset="0"/>
              </a:rPr>
              <a:pPr/>
              <a:t>7</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6737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F238B94-31F6-40CA-B17A-413D2FBE54A8}" type="slidenum">
              <a:rPr lang="en-US" smtClean="0">
                <a:latin typeface="Arial" pitchFamily="34" charset="0"/>
              </a:rPr>
              <a:pPr/>
              <a:t>8</a:t>
            </a:fld>
            <a:endParaRPr lang="en-US"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1620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2C632E1-5E38-4FB2-8B75-B79DFAABFE5D}" type="slidenum">
              <a:rPr lang="en-US" smtClean="0">
                <a:latin typeface="Arial" pitchFamily="34" charset="0"/>
              </a:rPr>
              <a:pPr/>
              <a:t>9</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4344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extBox 6"/>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8" name="TextBox 7"/>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Tree>
    <p:extLst>
      <p:ext uri="{BB962C8B-B14F-4D97-AF65-F5344CB8AC3E}">
        <p14:creationId xmlns:p14="http://schemas.microsoft.com/office/powerpoint/2010/main" val="215355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299141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77862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9" name="TextBox 8"/>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6"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57194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399521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Box 7"/>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9" name="TextBox 8"/>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10"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39769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21338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0" y="0"/>
            <a:ext cx="9144000" cy="369332"/>
          </a:xfrm>
          <a:prstGeom prst="rect">
            <a:avLst/>
          </a:prstGeom>
          <a:solidFill>
            <a:srgbClr val="00B0F0">
              <a:alpha val="59000"/>
            </a:srgbClr>
          </a:solidFill>
        </p:spPr>
        <p:txBody>
          <a:bodyPr wrap="square" rtlCol="0">
            <a:spAutoFit/>
          </a:bodyPr>
          <a:lstStyle/>
          <a:p>
            <a:r>
              <a:rPr lang="en-US" dirty="0" smtClean="0"/>
              <a:t>Lecture  19:			</a:t>
            </a:r>
            <a:r>
              <a:rPr lang="en-US" dirty="0"/>
              <a:t>	</a:t>
            </a:r>
            <a:r>
              <a:rPr lang="en-US" dirty="0" smtClean="0"/>
              <a:t>	  Theory of Automata: Summer 2013</a:t>
            </a:r>
            <a:endParaRPr lang="en-US" dirty="0"/>
          </a:p>
        </p:txBody>
      </p:sp>
      <p:sp>
        <p:nvSpPr>
          <p:cNvPr id="7" name="TextBox 6"/>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8"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34082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0" y="0"/>
            <a:ext cx="9144000" cy="369332"/>
          </a:xfrm>
          <a:prstGeom prst="rect">
            <a:avLst/>
          </a:prstGeom>
          <a:solidFill>
            <a:srgbClr val="00B0F0">
              <a:alpha val="59000"/>
            </a:srgbClr>
          </a:solidFill>
        </p:spPr>
        <p:txBody>
          <a:bodyPr wrap="square" rtlCol="0">
            <a:spAutoFit/>
          </a:bodyPr>
          <a:lstStyle/>
          <a:p>
            <a:r>
              <a:rPr lang="en-US" dirty="0" smtClean="0"/>
              <a:t>Lecture  19:			</a:t>
            </a:r>
            <a:r>
              <a:rPr lang="en-US" dirty="0"/>
              <a:t>	</a:t>
            </a:r>
            <a:r>
              <a:rPr lang="en-US" dirty="0" smtClean="0"/>
              <a:t>	  Theory of Automata: Summer 2013</a:t>
            </a:r>
            <a:endParaRPr lang="en-US" dirty="0"/>
          </a:p>
        </p:txBody>
      </p:sp>
      <p:sp>
        <p:nvSpPr>
          <p:cNvPr id="6" name="TextBox 5"/>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7"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312805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90263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42327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07923-BA35-4083-AC5D-E59E00FC4016}" type="slidenum">
              <a:rPr lang="en-US" smtClean="0"/>
              <a:pPr/>
              <a:t>‹#›</a:t>
            </a:fld>
            <a:endParaRPr lang="en-US"/>
          </a:p>
        </p:txBody>
      </p:sp>
    </p:spTree>
    <p:extLst>
      <p:ext uri="{BB962C8B-B14F-4D97-AF65-F5344CB8AC3E}">
        <p14:creationId xmlns:p14="http://schemas.microsoft.com/office/powerpoint/2010/main" val="30143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457200" y="1066800"/>
            <a:ext cx="8229600" cy="2895600"/>
          </a:xfrm>
        </p:spPr>
        <p:txBody>
          <a:bodyPr/>
          <a:lstStyle/>
          <a:p>
            <a:pPr eaLnBrk="1" hangingPunct="1">
              <a:defRPr/>
            </a:pPr>
            <a:r>
              <a:rPr lang="en-US" dirty="0" smtClean="0"/>
              <a:t>PUSHDOWN STACK or </a:t>
            </a:r>
            <a:br>
              <a:rPr lang="en-US" dirty="0" smtClean="0"/>
            </a:br>
            <a:r>
              <a:rPr lang="en-US" dirty="0" smtClean="0"/>
              <a:t>PUSHDOWN STORE or </a:t>
            </a:r>
            <a:br>
              <a:rPr lang="en-US" dirty="0" smtClean="0"/>
            </a:br>
            <a:r>
              <a:rPr lang="en-US" dirty="0" smtClean="0"/>
              <a:t>PUSHDOWN AUTOMATA </a:t>
            </a:r>
          </a:p>
        </p:txBody>
      </p:sp>
    </p:spTree>
    <p:extLst>
      <p:ext uri="{BB962C8B-B14F-4D97-AF65-F5344CB8AC3E}">
        <p14:creationId xmlns:p14="http://schemas.microsoft.com/office/powerpoint/2010/main" val="4707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p:txBody>
          <a:bodyPr/>
          <a:lstStyle/>
          <a:p>
            <a:pPr eaLnBrk="1" hangingPunct="1">
              <a:defRPr/>
            </a:pPr>
            <a:r>
              <a:rPr lang="en-US" dirty="0" smtClean="0"/>
              <a:t>Example </a:t>
            </a:r>
          </a:p>
        </p:txBody>
      </p:sp>
      <p:sp>
        <p:nvSpPr>
          <p:cNvPr id="1437699" name="Rectangle 3"/>
          <p:cNvSpPr>
            <a:spLocks noGrp="1" noChangeArrowheads="1"/>
          </p:cNvSpPr>
          <p:nvPr>
            <p:ph type="body" idx="1"/>
          </p:nvPr>
        </p:nvSpPr>
        <p:spPr>
          <a:xfrm>
            <a:off x="457200" y="1676400"/>
            <a:ext cx="8229600" cy="4953000"/>
          </a:xfrm>
        </p:spPr>
        <p:txBody>
          <a:bodyPr/>
          <a:lstStyle/>
          <a:p>
            <a:r>
              <a:rPr lang="en-US" sz="2800" dirty="0"/>
              <a:t>Below is an FA that accepts all words ending with letter a, and its equivalent new picture.</a:t>
            </a:r>
          </a:p>
          <a:p>
            <a:endParaRPr lang="en-US" sz="2800" dirty="0"/>
          </a:p>
          <a:p>
            <a:pPr eaLnBrk="1" hangingPunct="1">
              <a:defRPr/>
            </a:pPr>
            <a:endParaRPr lang="en-US" sz="2800" dirty="0" smtClean="0"/>
          </a:p>
        </p:txBody>
      </p:sp>
      <p:pic>
        <p:nvPicPr>
          <p:cNvPr id="11268" name="Picture 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14400" y="2819400"/>
            <a:ext cx="2895600" cy="1279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4038599" y="3459053"/>
            <a:ext cx="4988535" cy="228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74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p:txBody>
          <a:bodyPr/>
          <a:lstStyle/>
          <a:p>
            <a:pPr eaLnBrk="1" hangingPunct="1">
              <a:defRPr/>
            </a:pPr>
            <a:r>
              <a:rPr lang="en-US" smtClean="0"/>
              <a:t>Note </a:t>
            </a:r>
          </a:p>
        </p:txBody>
      </p:sp>
      <p:sp>
        <p:nvSpPr>
          <p:cNvPr id="1440771" name="Rectangle 3"/>
          <p:cNvSpPr>
            <a:spLocks noGrp="1" noChangeArrowheads="1"/>
          </p:cNvSpPr>
          <p:nvPr>
            <p:ph type="body" idx="1"/>
          </p:nvPr>
        </p:nvSpPr>
        <p:spPr/>
        <p:txBody>
          <a:bodyPr/>
          <a:lstStyle/>
          <a:p>
            <a:pPr eaLnBrk="1" hangingPunct="1">
              <a:defRPr/>
            </a:pPr>
            <a:r>
              <a:rPr lang="en-US" sz="2800" smtClean="0"/>
              <a:t>The ∆ edge should not be confused with </a:t>
            </a:r>
            <a:r>
              <a:rPr lang="el-GR" sz="2800" smtClean="0"/>
              <a:t>Λ</a:t>
            </a:r>
            <a:r>
              <a:rPr lang="en-US" sz="2800" smtClean="0">
                <a:sym typeface="Math1"/>
              </a:rPr>
              <a:t> </a:t>
            </a:r>
            <a:r>
              <a:rPr lang="en-US" sz="2800" smtClean="0"/>
              <a:t>-labeled edge. The ∆-edges start only from READ boxes and lead to halt states. </a:t>
            </a:r>
          </a:p>
          <a:p>
            <a:pPr eaLnBrk="1" hangingPunct="1">
              <a:defRPr/>
            </a:pPr>
            <a:endParaRPr lang="en-US" sz="2800" smtClean="0"/>
          </a:p>
          <a:p>
            <a:pPr eaLnBrk="1" hangingPunct="1">
              <a:defRPr/>
            </a:pPr>
            <a:r>
              <a:rPr lang="en-US" sz="2800" smtClean="0"/>
              <a:t>Following is another example</a:t>
            </a:r>
          </a:p>
        </p:txBody>
      </p:sp>
    </p:spTree>
    <p:extLst>
      <p:ext uri="{BB962C8B-B14F-4D97-AF65-F5344CB8AC3E}">
        <p14:creationId xmlns:p14="http://schemas.microsoft.com/office/powerpoint/2010/main" val="354664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Grp="1" noChangeArrowheads="1"/>
          </p:cNvSpPr>
          <p:nvPr>
            <p:ph type="title"/>
          </p:nvPr>
        </p:nvSpPr>
        <p:spPr/>
        <p:txBody>
          <a:bodyPr/>
          <a:lstStyle/>
          <a:p>
            <a:pPr eaLnBrk="1" hangingPunct="1">
              <a:defRPr/>
            </a:pPr>
            <a:r>
              <a:rPr lang="en-US" smtClean="0"/>
              <a:t>Example </a:t>
            </a:r>
          </a:p>
        </p:txBody>
      </p:sp>
      <p:sp>
        <p:nvSpPr>
          <p:cNvPr id="1442819" name="Rectangle 3"/>
          <p:cNvSpPr>
            <a:spLocks noGrp="1" noChangeArrowheads="1"/>
          </p:cNvSpPr>
          <p:nvPr>
            <p:ph type="body" idx="1"/>
          </p:nvPr>
        </p:nvSpPr>
        <p:spPr/>
        <p:txBody>
          <a:bodyPr/>
          <a:lstStyle/>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r>
              <a:rPr lang="en-US" sz="2800" smtClean="0"/>
              <a:t>The above FA accepts the language expressed by (a+b)*bb(a+b)* </a:t>
            </a:r>
          </a:p>
        </p:txBody>
      </p:sp>
      <p:pic>
        <p:nvPicPr>
          <p:cNvPr id="14340" name="Picture 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14400" y="2133600"/>
            <a:ext cx="65532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269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Grp="1" noChangeArrowheads="1"/>
          </p:cNvSpPr>
          <p:nvPr>
            <p:ph type="title"/>
          </p:nvPr>
        </p:nvSpPr>
        <p:spPr/>
        <p:txBody>
          <a:bodyPr/>
          <a:lstStyle/>
          <a:p>
            <a:pPr eaLnBrk="1" hangingPunct="1">
              <a:defRPr/>
            </a:pPr>
            <a:r>
              <a:rPr lang="en-US" smtClean="0"/>
              <a:t>Example cont. … </a:t>
            </a:r>
          </a:p>
        </p:txBody>
      </p:sp>
      <p:sp>
        <p:nvSpPr>
          <p:cNvPr id="1444867" name="Rectangle 3"/>
          <p:cNvSpPr>
            <a:spLocks noGrp="1" noChangeAspect="1" noChangeArrowheads="1"/>
          </p:cNvSpPr>
          <p:nvPr>
            <p:ph type="body" idx="1"/>
          </p:nvPr>
        </p:nvSpPr>
        <p:spPr/>
        <p:txBody>
          <a:bodyPr/>
          <a:lstStyle/>
          <a:p>
            <a:pPr eaLnBrk="1" hangingPunct="1">
              <a:defRPr/>
            </a:pPr>
            <a:endParaRPr lang="en-US" smtClean="0"/>
          </a:p>
        </p:txBody>
      </p:sp>
      <p:pic>
        <p:nvPicPr>
          <p:cNvPr id="15364"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914400" y="3167062"/>
            <a:ext cx="7116627"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95400" y="1177925"/>
            <a:ext cx="65532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013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pPr eaLnBrk="1" hangingPunct="1">
              <a:defRPr/>
            </a:pPr>
            <a:endParaRPr lang="en-US" smtClean="0"/>
          </a:p>
        </p:txBody>
      </p:sp>
      <p:sp>
        <p:nvSpPr>
          <p:cNvPr id="1448963" name="Rectangle 3"/>
          <p:cNvSpPr>
            <a:spLocks noGrp="1" noChangeArrowheads="1"/>
          </p:cNvSpPr>
          <p:nvPr>
            <p:ph type="body" idx="1"/>
          </p:nvPr>
        </p:nvSpPr>
        <p:spPr>
          <a:xfrm>
            <a:off x="381000" y="1371600"/>
            <a:ext cx="8305800" cy="5105400"/>
          </a:xfrm>
        </p:spPr>
        <p:txBody>
          <a:bodyPr/>
          <a:lstStyle/>
          <a:p>
            <a:pPr eaLnBrk="1" hangingPunct="1">
              <a:defRPr/>
            </a:pPr>
            <a:r>
              <a:rPr lang="en-US" sz="2800" b="1" u="sng" smtClean="0"/>
              <a:t>PUSHDOWN STACK:</a:t>
            </a:r>
            <a:r>
              <a:rPr lang="en-US" sz="2800" b="1" smtClean="0"/>
              <a:t>  </a:t>
            </a:r>
            <a:r>
              <a:rPr lang="en-US" sz="2800" smtClean="0"/>
              <a:t>PUSHDOWN STACK is a place where the input letters can be placed until  these letters are referred again. It can store as many letters as one can in a long column. 	Initially the STACK is supposed to be empty </a:t>
            </a:r>
            <a:r>
              <a:rPr lang="en-US" sz="2800" i="1" smtClean="0"/>
              <a:t>i.e. </a:t>
            </a:r>
            <a:r>
              <a:rPr lang="en-US" sz="2800" smtClean="0"/>
              <a:t>each of its storage location contains a blank.     </a:t>
            </a:r>
          </a:p>
          <a:p>
            <a:pPr eaLnBrk="1" hangingPunct="1">
              <a:defRPr/>
            </a:pPr>
            <a:endParaRPr lang="en-US" sz="2800" b="1" u="sng" smtClean="0"/>
          </a:p>
          <a:p>
            <a:pPr eaLnBrk="1" hangingPunct="1">
              <a:defRPr/>
            </a:pPr>
            <a:r>
              <a:rPr lang="en-US" sz="2800" b="1" u="sng" smtClean="0"/>
              <a:t>PUSH :</a:t>
            </a:r>
            <a:r>
              <a:rPr lang="en-US" sz="2800" b="1" smtClean="0"/>
              <a:t>  A </a:t>
            </a:r>
            <a:r>
              <a:rPr lang="en-US" sz="2800" smtClean="0"/>
              <a:t>PUSH operator adds a new letter at the top of STACK, for </a:t>
            </a:r>
            <a:r>
              <a:rPr lang="en-US" sz="2800" i="1" smtClean="0"/>
              <a:t>e.g.</a:t>
            </a:r>
            <a:r>
              <a:rPr lang="en-US" sz="2800" smtClean="0"/>
              <a:t> if the letters a, b, c and d are pushed to the STACK that was initially blank, the STACK can be shown as</a:t>
            </a:r>
          </a:p>
        </p:txBody>
      </p:sp>
    </p:spTree>
    <p:extLst>
      <p:ext uri="{BB962C8B-B14F-4D97-AF65-F5344CB8AC3E}">
        <p14:creationId xmlns:p14="http://schemas.microsoft.com/office/powerpoint/2010/main" val="19451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pPr eaLnBrk="1" hangingPunct="1">
              <a:defRPr/>
            </a:pPr>
            <a:r>
              <a:rPr lang="en-US" smtClean="0"/>
              <a:t>PUSH and STACK contd. … </a:t>
            </a:r>
          </a:p>
        </p:txBody>
      </p:sp>
      <p:sp>
        <p:nvSpPr>
          <p:cNvPr id="1452035" name="Rectangle 3"/>
          <p:cNvSpPr>
            <a:spLocks noGrp="1" noChangeArrowheads="1"/>
          </p:cNvSpPr>
          <p:nvPr>
            <p:ph type="body" idx="1"/>
          </p:nvPr>
        </p:nvSpPr>
        <p:spPr>
          <a:xfrm>
            <a:off x="2514600" y="1828800"/>
            <a:ext cx="6324600" cy="4800600"/>
          </a:xfrm>
        </p:spPr>
        <p:txBody>
          <a:bodyPr/>
          <a:lstStyle/>
          <a:p>
            <a:pPr eaLnBrk="1" hangingPunct="1">
              <a:defRPr/>
            </a:pPr>
            <a:r>
              <a:rPr lang="en-US" sz="2800" smtClean="0"/>
              <a:t>The PUSH state is expressed by </a:t>
            </a:r>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r>
              <a:rPr lang="en-US" sz="2800" smtClean="0"/>
              <a:t>When a letter is pushed, it replaces the existing letter and pushes it one position below. </a:t>
            </a:r>
          </a:p>
        </p:txBody>
      </p:sp>
      <p:pic>
        <p:nvPicPr>
          <p:cNvPr id="18436"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33400" y="1295400"/>
            <a:ext cx="10937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438400" y="2971800"/>
            <a:ext cx="60198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481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pPr eaLnBrk="1" hangingPunct="1">
              <a:defRPr/>
            </a:pPr>
            <a:r>
              <a:rPr lang="en-US" smtClean="0"/>
              <a:t>POP and STACK </a:t>
            </a:r>
          </a:p>
        </p:txBody>
      </p:sp>
      <p:sp>
        <p:nvSpPr>
          <p:cNvPr id="1454083" name="Rectangle 3"/>
          <p:cNvSpPr>
            <a:spLocks noGrp="1" noChangeArrowheads="1"/>
          </p:cNvSpPr>
          <p:nvPr>
            <p:ph type="body" idx="1"/>
          </p:nvPr>
        </p:nvSpPr>
        <p:spPr/>
        <p:txBody>
          <a:bodyPr/>
          <a:lstStyle/>
          <a:p>
            <a:pPr eaLnBrk="1" hangingPunct="1">
              <a:defRPr/>
            </a:pPr>
            <a:r>
              <a:rPr lang="en-US" sz="2800" b="1" u="sng" smtClean="0"/>
              <a:t>POP</a:t>
            </a:r>
            <a:r>
              <a:rPr lang="en-US" sz="2800" u="sng" smtClean="0"/>
              <a:t>:</a:t>
            </a:r>
            <a:r>
              <a:rPr lang="en-US" sz="2800" smtClean="0"/>
              <a:t> POP is an operation that takes out a letter from the top of the STACK. The rest of the letters are moved one location up. POP state is expressed as </a:t>
            </a:r>
          </a:p>
        </p:txBody>
      </p:sp>
      <p:pic>
        <p:nvPicPr>
          <p:cNvPr id="19460"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200400" y="3733800"/>
            <a:ext cx="32766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740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a:xfrm>
            <a:off x="457200" y="381000"/>
            <a:ext cx="8229600" cy="1219200"/>
          </a:xfrm>
        </p:spPr>
        <p:txBody>
          <a:bodyPr/>
          <a:lstStyle/>
          <a:p>
            <a:pPr eaLnBrk="1" hangingPunct="1">
              <a:defRPr/>
            </a:pPr>
            <a:r>
              <a:rPr lang="en-US" smtClean="0"/>
              <a:t>Note </a:t>
            </a:r>
          </a:p>
        </p:txBody>
      </p:sp>
      <p:sp>
        <p:nvSpPr>
          <p:cNvPr id="1456131" name="Rectangle 3"/>
          <p:cNvSpPr>
            <a:spLocks noGrp="1" noChangeArrowheads="1"/>
          </p:cNvSpPr>
          <p:nvPr>
            <p:ph type="body" idx="1"/>
          </p:nvPr>
        </p:nvSpPr>
        <p:spPr>
          <a:xfrm>
            <a:off x="304800" y="1600200"/>
            <a:ext cx="8534400" cy="5029200"/>
          </a:xfrm>
        </p:spPr>
        <p:txBody>
          <a:bodyPr/>
          <a:lstStyle/>
          <a:p>
            <a:pPr eaLnBrk="1" hangingPunct="1">
              <a:defRPr/>
            </a:pPr>
            <a:r>
              <a:rPr lang="en-US" sz="2800" smtClean="0"/>
              <a:t>It may be noted that popping an empty STACK is like reading an empty TAPE, </a:t>
            </a:r>
            <a:r>
              <a:rPr lang="en-US" sz="2800" i="1" smtClean="0"/>
              <a:t>i.e. </a:t>
            </a:r>
            <a:r>
              <a:rPr lang="en-US" sz="2800" smtClean="0"/>
              <a:t>popping a blank character ∆. 	</a:t>
            </a:r>
          </a:p>
          <a:p>
            <a:pPr eaLnBrk="1" hangingPunct="1">
              <a:defRPr/>
            </a:pPr>
            <a:r>
              <a:rPr lang="en-US" sz="2800" smtClean="0"/>
              <a:t>It may also be noted that when the new format of an FA contains PUSH and POP states, it is called PUSHDOWN Automata or PDAs. It may be observed that if the PUSHDOWN STACK (the memory structure) is added to an FA then its language recognizing capabilities are increased considerably. </a:t>
            </a:r>
          </a:p>
          <a:p>
            <a:pPr eaLnBrk="1" hangingPunct="1">
              <a:defRPr/>
            </a:pPr>
            <a:r>
              <a:rPr lang="en-US" sz="2800" smtClean="0"/>
              <a:t>Following is an example of PDA</a:t>
            </a:r>
          </a:p>
        </p:txBody>
      </p:sp>
    </p:spTree>
    <p:extLst>
      <p:ext uri="{BB962C8B-B14F-4D97-AF65-F5344CB8AC3E}">
        <p14:creationId xmlns:p14="http://schemas.microsoft.com/office/powerpoint/2010/main" val="381178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304800" y="304800"/>
            <a:ext cx="8534400" cy="990600"/>
          </a:xfrm>
        </p:spPr>
        <p:txBody>
          <a:bodyPr/>
          <a:lstStyle/>
          <a:p>
            <a:pPr eaLnBrk="1" hangingPunct="1">
              <a:defRPr/>
            </a:pPr>
            <a:r>
              <a:rPr lang="en-US" sz="4000" u="sng" smtClean="0"/>
              <a:t>Example</a:t>
            </a:r>
            <a:r>
              <a:rPr lang="en-US" sz="4000" smtClean="0"/>
              <a:t>: Consider the following PDA </a:t>
            </a:r>
          </a:p>
        </p:txBody>
      </p:sp>
      <p:sp>
        <p:nvSpPr>
          <p:cNvPr id="1458179" name="Rectangle 3"/>
          <p:cNvSpPr>
            <a:spLocks noGrp="1" noChangeArrowheads="1"/>
          </p:cNvSpPr>
          <p:nvPr>
            <p:ph type="body" idx="1"/>
          </p:nvPr>
        </p:nvSpPr>
        <p:spPr/>
        <p:txBody>
          <a:bodyPr/>
          <a:lstStyle/>
          <a:p>
            <a:pPr eaLnBrk="1" hangingPunct="1">
              <a:defRPr/>
            </a:pPr>
            <a:endParaRPr lang="en-US" smtClean="0"/>
          </a:p>
        </p:txBody>
      </p:sp>
      <p:pic>
        <p:nvPicPr>
          <p:cNvPr id="21508" name="Picture 5"/>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81000" y="1295400"/>
            <a:ext cx="8382000" cy="513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751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304800" y="304800"/>
            <a:ext cx="8534400" cy="990600"/>
          </a:xfrm>
        </p:spPr>
        <p:txBody>
          <a:bodyPr/>
          <a:lstStyle/>
          <a:p>
            <a:pPr eaLnBrk="1" hangingPunct="1">
              <a:defRPr/>
            </a:pPr>
            <a:r>
              <a:rPr lang="en-US" sz="4000" u="sng" smtClean="0"/>
              <a:t>Example</a:t>
            </a:r>
            <a:r>
              <a:rPr lang="en-US" sz="4000" smtClean="0"/>
              <a:t>: Consider the following PDA </a:t>
            </a:r>
          </a:p>
        </p:txBody>
      </p:sp>
      <p:pic>
        <p:nvPicPr>
          <p:cNvPr id="21508" name="Picture 5"/>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81000" y="1295400"/>
            <a:ext cx="6219666"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53200" y="1295400"/>
            <a:ext cx="409086" cy="369332"/>
          </a:xfrm>
          <a:prstGeom prst="rect">
            <a:avLst/>
          </a:prstGeom>
        </p:spPr>
        <p:txBody>
          <a:bodyPr wrap="none">
            <a:spAutoFit/>
          </a:bodyPr>
          <a:lstStyle/>
          <a:p>
            <a:r>
              <a:rPr lang="en-US" b="1" dirty="0"/>
              <a:t>S#</a:t>
            </a:r>
            <a:endParaRPr lang="en-US" dirty="0"/>
          </a:p>
        </p:txBody>
      </p:sp>
      <p:sp>
        <p:nvSpPr>
          <p:cNvPr id="6" name="Rectangle 5"/>
          <p:cNvSpPr/>
          <p:nvPr/>
        </p:nvSpPr>
        <p:spPr>
          <a:xfrm>
            <a:off x="7010400" y="1295400"/>
            <a:ext cx="676019" cy="369332"/>
          </a:xfrm>
          <a:prstGeom prst="rect">
            <a:avLst/>
          </a:prstGeom>
        </p:spPr>
        <p:txBody>
          <a:bodyPr wrap="none">
            <a:spAutoFit/>
          </a:bodyPr>
          <a:lstStyle/>
          <a:p>
            <a:r>
              <a:rPr lang="en-US" b="1" dirty="0"/>
              <a:t>State</a:t>
            </a:r>
            <a:endParaRPr lang="en-US" dirty="0"/>
          </a:p>
        </p:txBody>
      </p:sp>
      <p:sp>
        <p:nvSpPr>
          <p:cNvPr id="7" name="Rectangle 6"/>
          <p:cNvSpPr/>
          <p:nvPr/>
        </p:nvSpPr>
        <p:spPr>
          <a:xfrm>
            <a:off x="7672100" y="1307068"/>
            <a:ext cx="633700" cy="369332"/>
          </a:xfrm>
          <a:prstGeom prst="rect">
            <a:avLst/>
          </a:prstGeom>
        </p:spPr>
        <p:txBody>
          <a:bodyPr wrap="none">
            <a:spAutoFit/>
          </a:bodyPr>
          <a:lstStyle/>
          <a:p>
            <a:r>
              <a:rPr lang="en-US" b="1" dirty="0"/>
              <a:t>Tape</a:t>
            </a:r>
            <a:endParaRPr lang="en-US" dirty="0"/>
          </a:p>
        </p:txBody>
      </p:sp>
      <p:sp>
        <p:nvSpPr>
          <p:cNvPr id="8" name="Rectangle 7"/>
          <p:cNvSpPr/>
          <p:nvPr/>
        </p:nvSpPr>
        <p:spPr>
          <a:xfrm>
            <a:off x="8451823" y="1295400"/>
            <a:ext cx="692177" cy="369332"/>
          </a:xfrm>
          <a:prstGeom prst="rect">
            <a:avLst/>
          </a:prstGeom>
        </p:spPr>
        <p:txBody>
          <a:bodyPr wrap="none">
            <a:spAutoFit/>
          </a:bodyPr>
          <a:lstStyle/>
          <a:p>
            <a:r>
              <a:rPr lang="en-US" b="1" dirty="0"/>
              <a:t>Stack</a:t>
            </a:r>
            <a:endParaRPr lang="en-US" dirty="0"/>
          </a:p>
        </p:txBody>
      </p:sp>
    </p:spTree>
    <p:extLst>
      <p:ext uri="{BB962C8B-B14F-4D97-AF65-F5344CB8AC3E}">
        <p14:creationId xmlns:p14="http://schemas.microsoft.com/office/powerpoint/2010/main" val="246905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pPr eaLnBrk="1" hangingPunct="1">
              <a:defRPr/>
            </a:pPr>
            <a:r>
              <a:rPr lang="en-US" smtClean="0"/>
              <a:t>A new format for FAs </a:t>
            </a:r>
          </a:p>
        </p:txBody>
      </p:sp>
      <p:sp>
        <p:nvSpPr>
          <p:cNvPr id="1421315" name="Rectangle 3"/>
          <p:cNvSpPr>
            <a:spLocks noGrp="1" noChangeArrowheads="1"/>
          </p:cNvSpPr>
          <p:nvPr>
            <p:ph type="body" idx="1"/>
          </p:nvPr>
        </p:nvSpPr>
        <p:spPr>
          <a:xfrm>
            <a:off x="457200" y="1676400"/>
            <a:ext cx="8229600" cy="4876800"/>
          </a:xfrm>
        </p:spPr>
        <p:txBody>
          <a:bodyPr/>
          <a:lstStyle/>
          <a:p>
            <a:pPr eaLnBrk="1" hangingPunct="1">
              <a:defRPr/>
            </a:pPr>
            <a:r>
              <a:rPr lang="en-US" sz="2800" smtClean="0"/>
              <a:t>A class of machines (FAs) has been discussed accepting the regular language </a:t>
            </a:r>
            <a:r>
              <a:rPr lang="en-US" sz="2800" i="1" smtClean="0"/>
              <a:t>i.e. </a:t>
            </a:r>
            <a:r>
              <a:rPr lang="en-US" sz="2800" smtClean="0"/>
              <a:t>corresponding to a regular language there is a machine in this class, accepting that language and corresponding to a machine of this class there is a regular language accepted by this machine. </a:t>
            </a:r>
          </a:p>
          <a:p>
            <a:pPr eaLnBrk="1" hangingPunct="1">
              <a:defRPr/>
            </a:pPr>
            <a:r>
              <a:rPr lang="en-US" sz="2800" smtClean="0"/>
              <a:t>It has also been discussed that there is a CFG corresponding to regular language and CFGs </a:t>
            </a:r>
            <a:r>
              <a:rPr lang="en-US" sz="2800" i="1" smtClean="0"/>
              <a:t>also define some nonregular languages, as well </a:t>
            </a:r>
          </a:p>
        </p:txBody>
      </p:sp>
    </p:spTree>
    <p:extLst>
      <p:ext uri="{BB962C8B-B14F-4D97-AF65-F5344CB8AC3E}">
        <p14:creationId xmlns:p14="http://schemas.microsoft.com/office/powerpoint/2010/main" val="3515822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pPr eaLnBrk="1" hangingPunct="1">
              <a:defRPr/>
            </a:pPr>
            <a:r>
              <a:rPr lang="en-US" smtClean="0"/>
              <a:t>Example contd. … </a:t>
            </a:r>
          </a:p>
        </p:txBody>
      </p:sp>
      <p:sp>
        <p:nvSpPr>
          <p:cNvPr id="1462275" name="Rectangle 3"/>
          <p:cNvSpPr>
            <a:spLocks noGrp="1" noChangeArrowheads="1"/>
          </p:cNvSpPr>
          <p:nvPr>
            <p:ph type="body" idx="1"/>
          </p:nvPr>
        </p:nvSpPr>
        <p:spPr/>
        <p:txBody>
          <a:bodyPr/>
          <a:lstStyle/>
          <a:p>
            <a:pPr eaLnBrk="1" hangingPunct="1">
              <a:defRPr/>
            </a:pPr>
            <a:r>
              <a:rPr lang="en-US" sz="2800" smtClean="0"/>
              <a:t>The string </a:t>
            </a:r>
            <a:r>
              <a:rPr lang="en-US" sz="2800" b="1" smtClean="0"/>
              <a:t>aaabbb</a:t>
            </a:r>
            <a:r>
              <a:rPr lang="en-US" sz="2800" smtClean="0"/>
              <a:t> is to be run on this machine. Before the string is processed, the string is supposed to be placed on the TAPE and the STACK is supposed to be empty as shown below </a:t>
            </a:r>
          </a:p>
        </p:txBody>
      </p:sp>
      <p:pic>
        <p:nvPicPr>
          <p:cNvPr id="22532"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371600" y="4343400"/>
            <a:ext cx="64008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88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p:txBody>
          <a:bodyPr/>
          <a:lstStyle/>
          <a:p>
            <a:pPr eaLnBrk="1" hangingPunct="1">
              <a:defRPr/>
            </a:pPr>
            <a:r>
              <a:rPr lang="en-US" smtClean="0"/>
              <a:t>Example contd. … </a:t>
            </a:r>
          </a:p>
        </p:txBody>
      </p:sp>
      <p:sp>
        <p:nvSpPr>
          <p:cNvPr id="1464323" name="Rectangle 3"/>
          <p:cNvSpPr>
            <a:spLocks noGrp="1" noChangeArrowheads="1"/>
          </p:cNvSpPr>
          <p:nvPr>
            <p:ph type="body" idx="1"/>
          </p:nvPr>
        </p:nvSpPr>
        <p:spPr>
          <a:xfrm>
            <a:off x="457200" y="1981200"/>
            <a:ext cx="6324600" cy="4114800"/>
          </a:xfrm>
        </p:spPr>
        <p:txBody>
          <a:bodyPr/>
          <a:lstStyle/>
          <a:p>
            <a:pPr eaLnBrk="1" hangingPunct="1">
              <a:defRPr/>
            </a:pPr>
            <a:r>
              <a:rPr lang="en-US" sz="2800" dirty="0" smtClean="0"/>
              <a:t>Reading first </a:t>
            </a:r>
            <a:r>
              <a:rPr lang="en-US" sz="2800" b="1" dirty="0" smtClean="0"/>
              <a:t>a</a:t>
            </a:r>
            <a:r>
              <a:rPr lang="en-US" sz="2800" dirty="0" smtClean="0"/>
              <a:t> from the TAPE we move from READ1 State to PUSH a state, it causes the letter a deleted from the TAPE and added to the top of the STACK, as shown below </a:t>
            </a:r>
          </a:p>
        </p:txBody>
      </p:sp>
      <p:pic>
        <p:nvPicPr>
          <p:cNvPr id="23556"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934200" y="1676400"/>
            <a:ext cx="1549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29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p:txBody>
          <a:bodyPr/>
          <a:lstStyle/>
          <a:p>
            <a:pPr eaLnBrk="1" hangingPunct="1">
              <a:defRPr/>
            </a:pPr>
            <a:r>
              <a:rPr lang="en-US" smtClean="0"/>
              <a:t>Example contd. … </a:t>
            </a:r>
          </a:p>
        </p:txBody>
      </p:sp>
      <p:sp>
        <p:nvSpPr>
          <p:cNvPr id="1470467" name="Rectangle 3"/>
          <p:cNvSpPr>
            <a:spLocks noGrp="1" noChangeArrowheads="1"/>
          </p:cNvSpPr>
          <p:nvPr>
            <p:ph type="body" idx="1"/>
          </p:nvPr>
        </p:nvSpPr>
        <p:spPr/>
        <p:txBody>
          <a:bodyPr/>
          <a:lstStyle/>
          <a:p>
            <a:pPr eaLnBrk="1" hangingPunct="1">
              <a:defRPr/>
            </a:pPr>
            <a:endParaRPr lang="en-US" smtClean="0"/>
          </a:p>
        </p:txBody>
      </p:sp>
      <p:pic>
        <p:nvPicPr>
          <p:cNvPr id="24580"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752600" y="1752600"/>
            <a:ext cx="58674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30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pPr eaLnBrk="1" hangingPunct="1">
              <a:defRPr/>
            </a:pPr>
            <a:r>
              <a:rPr lang="en-US" smtClean="0"/>
              <a:t>Example contd. … </a:t>
            </a:r>
          </a:p>
        </p:txBody>
      </p:sp>
      <p:sp>
        <p:nvSpPr>
          <p:cNvPr id="1466371" name="Rectangle 3"/>
          <p:cNvSpPr>
            <a:spLocks noGrp="1" noChangeArrowheads="1"/>
          </p:cNvSpPr>
          <p:nvPr>
            <p:ph type="body" idx="1"/>
          </p:nvPr>
        </p:nvSpPr>
        <p:spPr>
          <a:xfrm>
            <a:off x="457200" y="1600200"/>
            <a:ext cx="6705600" cy="4495800"/>
          </a:xfrm>
        </p:spPr>
        <p:txBody>
          <a:bodyPr/>
          <a:lstStyle/>
          <a:p>
            <a:pPr eaLnBrk="1" hangingPunct="1">
              <a:defRPr/>
            </a:pPr>
            <a:r>
              <a:rPr lang="en-US" sz="2800" smtClean="0"/>
              <a:t>Reading next two a’s successively, will delete further two a’s from the TAPE and add these letters to the top of the STACK, as shown below </a:t>
            </a:r>
          </a:p>
        </p:txBody>
      </p:sp>
      <p:pic>
        <p:nvPicPr>
          <p:cNvPr id="25604"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762000" y="4267200"/>
            <a:ext cx="5867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7391400" y="1905000"/>
            <a:ext cx="1047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237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pPr eaLnBrk="1" hangingPunct="1">
              <a:defRPr/>
            </a:pPr>
            <a:r>
              <a:rPr lang="en-US" smtClean="0"/>
              <a:t>Example contd. … </a:t>
            </a:r>
          </a:p>
        </p:txBody>
      </p:sp>
      <p:sp>
        <p:nvSpPr>
          <p:cNvPr id="1468419" name="Rectangle 3"/>
          <p:cNvSpPr>
            <a:spLocks noGrp="1" noChangeArrowheads="1"/>
          </p:cNvSpPr>
          <p:nvPr>
            <p:ph type="body" idx="1"/>
          </p:nvPr>
        </p:nvSpPr>
        <p:spPr>
          <a:xfrm>
            <a:off x="304800" y="1600200"/>
            <a:ext cx="6477000" cy="4572000"/>
          </a:xfrm>
        </p:spPr>
        <p:txBody>
          <a:bodyPr/>
          <a:lstStyle/>
          <a:p>
            <a:pPr eaLnBrk="1" hangingPunct="1">
              <a:defRPr/>
            </a:pPr>
            <a:r>
              <a:rPr lang="en-US" sz="2800" smtClean="0"/>
              <a:t>Then reading the next letter which is b from the TAPE will lead to the POP1 state. The top letter at the STACK is a, which is popped out and READ2 state is entered. Situation of TAPE and STACK is shown below </a:t>
            </a:r>
          </a:p>
        </p:txBody>
      </p:sp>
      <p:pic>
        <p:nvPicPr>
          <p:cNvPr id="26628"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81000" y="4648200"/>
            <a:ext cx="64008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7315200" y="1676400"/>
            <a:ext cx="11160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103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2" name="Rectangle 2"/>
          <p:cNvSpPr>
            <a:spLocks noGrp="1" noChangeArrowheads="1"/>
          </p:cNvSpPr>
          <p:nvPr>
            <p:ph type="title"/>
          </p:nvPr>
        </p:nvSpPr>
        <p:spPr/>
        <p:txBody>
          <a:bodyPr/>
          <a:lstStyle/>
          <a:p>
            <a:pPr eaLnBrk="1" hangingPunct="1">
              <a:defRPr/>
            </a:pPr>
            <a:r>
              <a:rPr lang="en-US" smtClean="0"/>
              <a:t>Example contd. … </a:t>
            </a:r>
          </a:p>
        </p:txBody>
      </p:sp>
      <p:sp>
        <p:nvSpPr>
          <p:cNvPr id="1474563" name="Rectangle 3"/>
          <p:cNvSpPr>
            <a:spLocks noGrp="1" noChangeArrowheads="1"/>
          </p:cNvSpPr>
          <p:nvPr>
            <p:ph type="body" idx="1"/>
          </p:nvPr>
        </p:nvSpPr>
        <p:spPr>
          <a:xfrm>
            <a:off x="457200" y="1600200"/>
            <a:ext cx="6324600" cy="4495800"/>
          </a:xfrm>
        </p:spPr>
        <p:txBody>
          <a:bodyPr/>
          <a:lstStyle/>
          <a:p>
            <a:pPr eaLnBrk="1" hangingPunct="1">
              <a:defRPr/>
            </a:pPr>
            <a:r>
              <a:rPr lang="en-US" sz="2800" smtClean="0"/>
              <a:t>Reading the next two b’s successively will delete two b’s from the TAPE, will lead to the POP1 state and these b’s will be removed from the STACK as shown below </a:t>
            </a:r>
          </a:p>
        </p:txBody>
      </p:sp>
      <p:pic>
        <p:nvPicPr>
          <p:cNvPr id="27652"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81000" y="4495800"/>
            <a:ext cx="64008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7391400" y="1219200"/>
            <a:ext cx="11398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527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p:cNvSpPr>
            <a:spLocks noGrp="1" noChangeArrowheads="1"/>
          </p:cNvSpPr>
          <p:nvPr>
            <p:ph type="title"/>
          </p:nvPr>
        </p:nvSpPr>
        <p:spPr/>
        <p:txBody>
          <a:bodyPr/>
          <a:lstStyle/>
          <a:p>
            <a:pPr eaLnBrk="1" hangingPunct="1">
              <a:defRPr/>
            </a:pPr>
            <a:r>
              <a:rPr lang="en-US" smtClean="0"/>
              <a:t>Example contd. … </a:t>
            </a:r>
          </a:p>
        </p:txBody>
      </p:sp>
      <p:sp>
        <p:nvSpPr>
          <p:cNvPr id="1472515" name="Rectangle 3"/>
          <p:cNvSpPr>
            <a:spLocks noGrp="1" noChangeArrowheads="1"/>
          </p:cNvSpPr>
          <p:nvPr>
            <p:ph type="body" idx="1"/>
          </p:nvPr>
        </p:nvSpPr>
        <p:spPr>
          <a:xfrm>
            <a:off x="228600" y="1752600"/>
            <a:ext cx="8610600" cy="4876800"/>
          </a:xfrm>
        </p:spPr>
        <p:txBody>
          <a:bodyPr/>
          <a:lstStyle/>
          <a:p>
            <a:pPr eaLnBrk="1" hangingPunct="1">
              <a:defRPr/>
            </a:pPr>
            <a:r>
              <a:rPr lang="en-US" sz="2800" dirty="0" smtClean="0"/>
              <a:t>Now there is only blank character ∆ is left to be read from the TAPE, which leads to POP2 state. While the only blank characters is left in the STACK to be popped out and the ACCEPT state is entered, which shows that the string </a:t>
            </a:r>
            <a:r>
              <a:rPr lang="en-US" sz="2800" dirty="0" err="1" smtClean="0"/>
              <a:t>aaabbb</a:t>
            </a:r>
            <a:r>
              <a:rPr lang="en-US" sz="2800" dirty="0" smtClean="0"/>
              <a:t> is accepted by this PDA. </a:t>
            </a:r>
          </a:p>
          <a:p>
            <a:pPr eaLnBrk="1" hangingPunct="1">
              <a:defRPr/>
            </a:pPr>
            <a:r>
              <a:rPr lang="en-US" sz="2800" dirty="0" smtClean="0"/>
              <a:t>It may be observed that the above PDA accepts the language {</a:t>
            </a:r>
            <a:r>
              <a:rPr lang="en-US" sz="2800" b="1" dirty="0" err="1" smtClean="0"/>
              <a:t>a</a:t>
            </a:r>
            <a:r>
              <a:rPr lang="en-US" sz="2800" b="1" baseline="30000" dirty="0" err="1" smtClean="0"/>
              <a:t>n</a:t>
            </a:r>
            <a:r>
              <a:rPr lang="en-US" sz="2800" b="1" dirty="0" err="1" smtClean="0"/>
              <a:t>b</a:t>
            </a:r>
            <a:r>
              <a:rPr lang="en-US" sz="2800" b="1" baseline="30000" dirty="0" err="1" smtClean="0"/>
              <a:t>n</a:t>
            </a:r>
            <a:r>
              <a:rPr lang="en-US" sz="2800" b="1" baseline="30000" dirty="0" smtClean="0"/>
              <a:t> </a:t>
            </a:r>
            <a:r>
              <a:rPr lang="en-US" sz="2800" b="1" dirty="0" smtClean="0"/>
              <a:t>:n=0,1,2, … </a:t>
            </a:r>
            <a:r>
              <a:rPr lang="en-US" sz="2800" dirty="0" smtClean="0"/>
              <a:t>}. Since the null string is like a blank character, so to determine how the null string is accepted,  it can be placed in the TAPE as shown below </a:t>
            </a:r>
          </a:p>
        </p:txBody>
      </p:sp>
    </p:spTree>
    <p:extLst>
      <p:ext uri="{BB962C8B-B14F-4D97-AF65-F5344CB8AC3E}">
        <p14:creationId xmlns:p14="http://schemas.microsoft.com/office/powerpoint/2010/main" val="1147135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pPr eaLnBrk="1" hangingPunct="1">
              <a:defRPr/>
            </a:pPr>
            <a:r>
              <a:rPr lang="en-US" smtClean="0"/>
              <a:t>Example contd. … </a:t>
            </a:r>
          </a:p>
        </p:txBody>
      </p:sp>
      <p:sp>
        <p:nvSpPr>
          <p:cNvPr id="1460227" name="Rectangle 3"/>
          <p:cNvSpPr>
            <a:spLocks noGrp="1" noChangeArrowheads="1"/>
          </p:cNvSpPr>
          <p:nvPr>
            <p:ph type="body" idx="1"/>
          </p:nvPr>
        </p:nvSpPr>
        <p:spPr>
          <a:xfrm>
            <a:off x="457200" y="3886200"/>
            <a:ext cx="8229600" cy="1524000"/>
          </a:xfrm>
        </p:spPr>
        <p:txBody>
          <a:bodyPr/>
          <a:lstStyle/>
          <a:p>
            <a:pPr eaLnBrk="1" hangingPunct="1">
              <a:defRPr/>
            </a:pPr>
            <a:r>
              <a:rPr lang="en-US" sz="2800" smtClean="0"/>
              <a:t>Reading ∆ at state READ1 leads to POP2 state and POP2 state contains only ∆, hence it leads to ACCEPT state and the null string is accepted. </a:t>
            </a:r>
          </a:p>
        </p:txBody>
      </p:sp>
      <p:pic>
        <p:nvPicPr>
          <p:cNvPr id="29700"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33400" y="1981200"/>
            <a:ext cx="82296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922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ChangeArrowheads="1"/>
          </p:cNvSpPr>
          <p:nvPr>
            <p:ph type="title"/>
          </p:nvPr>
        </p:nvSpPr>
        <p:spPr/>
        <p:txBody>
          <a:bodyPr/>
          <a:lstStyle/>
          <a:p>
            <a:pPr eaLnBrk="1" hangingPunct="1">
              <a:defRPr/>
            </a:pPr>
            <a:r>
              <a:rPr lang="en-US" dirty="0" smtClean="0"/>
              <a:t>Nondeterministic PDA </a:t>
            </a:r>
          </a:p>
        </p:txBody>
      </p:sp>
      <p:sp>
        <p:nvSpPr>
          <p:cNvPr id="1488899" name="Rectangle 3"/>
          <p:cNvSpPr>
            <a:spLocks noGrp="1" noChangeArrowheads="1"/>
          </p:cNvSpPr>
          <p:nvPr>
            <p:ph type="body" idx="1"/>
          </p:nvPr>
        </p:nvSpPr>
        <p:spPr>
          <a:xfrm>
            <a:off x="381000" y="1752600"/>
            <a:ext cx="8229600" cy="4572000"/>
          </a:xfrm>
        </p:spPr>
        <p:txBody>
          <a:bodyPr/>
          <a:lstStyle/>
          <a:p>
            <a:pPr eaLnBrk="1" hangingPunct="1">
              <a:defRPr/>
            </a:pPr>
            <a:r>
              <a:rPr lang="en-US" sz="2800" smtClean="0"/>
              <a:t>Like TGs and NFAs, if in a PDA there are more than one outgoing edges at READ or POP states with one label, then it creates nondeterminism and the PDA is called nondeterministic PDA.</a:t>
            </a:r>
          </a:p>
          <a:p>
            <a:pPr eaLnBrk="1" hangingPunct="1">
              <a:defRPr/>
            </a:pPr>
            <a:endParaRPr lang="en-US" sz="2800" smtClean="0"/>
          </a:p>
          <a:p>
            <a:pPr eaLnBrk="1" hangingPunct="1">
              <a:defRPr/>
            </a:pPr>
            <a:r>
              <a:rPr lang="en-US" sz="2800" smtClean="0"/>
              <a:t>In nondeterministic PDA no edge is labeled by string of terminals or nonterminals, like that can be observed in TGs. Also if there is no edge for any letter to be read from the TAPE, the machine crashes and the string is rejected.</a:t>
            </a:r>
          </a:p>
        </p:txBody>
      </p:sp>
    </p:spTree>
    <p:extLst>
      <p:ext uri="{BB962C8B-B14F-4D97-AF65-F5344CB8AC3E}">
        <p14:creationId xmlns:p14="http://schemas.microsoft.com/office/powerpoint/2010/main" val="3013173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a:xfrm>
            <a:off x="457200" y="381000"/>
            <a:ext cx="8382000" cy="1371600"/>
          </a:xfrm>
        </p:spPr>
        <p:txBody>
          <a:bodyPr/>
          <a:lstStyle/>
          <a:p>
            <a:pPr eaLnBrk="1" hangingPunct="1">
              <a:defRPr/>
            </a:pPr>
            <a:r>
              <a:rPr lang="en-US" smtClean="0"/>
              <a:t>Nondeterministic PDA cont … </a:t>
            </a:r>
          </a:p>
        </p:txBody>
      </p:sp>
      <p:sp>
        <p:nvSpPr>
          <p:cNvPr id="1490947" name="Rectangle 3"/>
          <p:cNvSpPr>
            <a:spLocks noGrp="1" noChangeArrowheads="1"/>
          </p:cNvSpPr>
          <p:nvPr>
            <p:ph type="body" idx="1"/>
          </p:nvPr>
        </p:nvSpPr>
        <p:spPr>
          <a:xfrm>
            <a:off x="457200" y="1752600"/>
            <a:ext cx="8229600" cy="4724400"/>
          </a:xfrm>
        </p:spPr>
        <p:txBody>
          <a:bodyPr/>
          <a:lstStyle/>
          <a:p>
            <a:pPr eaLnBrk="1" hangingPunct="1">
              <a:defRPr/>
            </a:pPr>
            <a:endParaRPr lang="en-US" sz="2800" smtClean="0"/>
          </a:p>
          <a:p>
            <a:pPr eaLnBrk="1" hangingPunct="1">
              <a:defRPr/>
            </a:pPr>
            <a:r>
              <a:rPr lang="en-US" sz="2800" smtClean="0"/>
              <a:t>In nondeterministic PDA a string may trace more than one paths. If there exists at least one path traced by a string leading to ACCEPT state, then the string is supposed to be accepted, otherwise rejected. </a:t>
            </a:r>
          </a:p>
          <a:p>
            <a:pPr eaLnBrk="1" hangingPunct="1">
              <a:defRPr/>
            </a:pPr>
            <a:endParaRPr lang="en-US" sz="2800" smtClean="0"/>
          </a:p>
          <a:p>
            <a:pPr eaLnBrk="1" hangingPunct="1">
              <a:defRPr/>
            </a:pPr>
            <a:r>
              <a:rPr lang="en-US" sz="2800" smtClean="0"/>
              <a:t>Following is an example of nondeterministic PDA </a:t>
            </a:r>
          </a:p>
        </p:txBody>
      </p:sp>
    </p:spTree>
    <p:extLst>
      <p:ext uri="{BB962C8B-B14F-4D97-AF65-F5344CB8AC3E}">
        <p14:creationId xmlns:p14="http://schemas.microsoft.com/office/powerpoint/2010/main" val="3800480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pPr eaLnBrk="1" hangingPunct="1">
              <a:defRPr/>
            </a:pPr>
            <a:r>
              <a:rPr lang="en-US" smtClean="0"/>
              <a:t>A new format for FAs contd. … </a:t>
            </a:r>
          </a:p>
        </p:txBody>
      </p:sp>
      <p:sp>
        <p:nvSpPr>
          <p:cNvPr id="1423363" name="Rectangle 3"/>
          <p:cNvSpPr>
            <a:spLocks noGrp="1" noChangeArrowheads="1"/>
          </p:cNvSpPr>
          <p:nvPr>
            <p:ph type="body" idx="1"/>
          </p:nvPr>
        </p:nvSpPr>
        <p:spPr>
          <a:xfrm>
            <a:off x="457200" y="1981200"/>
            <a:ext cx="8229600" cy="4343400"/>
          </a:xfrm>
        </p:spPr>
        <p:txBody>
          <a:bodyPr/>
          <a:lstStyle/>
          <a:p>
            <a:pPr eaLnBrk="1" hangingPunct="1">
              <a:defRPr/>
            </a:pPr>
            <a:r>
              <a:rPr lang="en-US" sz="2800" smtClean="0"/>
              <a:t>There is a question whether there is a class of machines accepting the CFLs? </a:t>
            </a:r>
          </a:p>
          <a:p>
            <a:pPr eaLnBrk="1" hangingPunct="1">
              <a:buFont typeface="Wingdings" pitchFamily="2" charset="2"/>
              <a:buNone/>
              <a:defRPr/>
            </a:pPr>
            <a:r>
              <a:rPr lang="en-US" sz="2800" smtClean="0"/>
              <a:t>				The answer is yes.</a:t>
            </a:r>
          </a:p>
          <a:p>
            <a:pPr eaLnBrk="1" hangingPunct="1">
              <a:defRPr/>
            </a:pPr>
            <a:endParaRPr lang="en-US" sz="2800" smtClean="0"/>
          </a:p>
          <a:p>
            <a:pPr eaLnBrk="1" hangingPunct="1">
              <a:defRPr/>
            </a:pPr>
            <a:r>
              <a:rPr lang="en-US" sz="2800" smtClean="0"/>
              <a:t>The new machines which are to be defined are more powerful and can be constructed with the help of FAs with new format.  </a:t>
            </a:r>
          </a:p>
          <a:p>
            <a:pPr eaLnBrk="1" hangingPunct="1">
              <a:defRPr/>
            </a:pPr>
            <a:r>
              <a:rPr lang="en-US" sz="2800" smtClean="0"/>
              <a:t>To define the new format of an FA, the following are to be defined </a:t>
            </a:r>
          </a:p>
        </p:txBody>
      </p:sp>
    </p:spTree>
    <p:extLst>
      <p:ext uri="{BB962C8B-B14F-4D97-AF65-F5344CB8AC3E}">
        <p14:creationId xmlns:p14="http://schemas.microsoft.com/office/powerpoint/2010/main" val="4123351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pPr eaLnBrk="1" hangingPunct="1">
              <a:defRPr/>
            </a:pPr>
            <a:endParaRPr lang="en-US" smtClean="0"/>
          </a:p>
        </p:txBody>
      </p:sp>
      <p:sp>
        <p:nvSpPr>
          <p:cNvPr id="1491971" name="Rectangle 3"/>
          <p:cNvSpPr>
            <a:spLocks noGrp="1" noChangeArrowheads="1"/>
          </p:cNvSpPr>
          <p:nvPr>
            <p:ph type="body" idx="1"/>
          </p:nvPr>
        </p:nvSpPr>
        <p:spPr/>
        <p:txBody>
          <a:bodyPr/>
          <a:lstStyle/>
          <a:p>
            <a:pPr eaLnBrk="1" hangingPunct="1">
              <a:defRPr/>
            </a:pPr>
            <a:endParaRPr lang="en-US" smtClean="0"/>
          </a:p>
        </p:txBody>
      </p:sp>
      <p:pic>
        <p:nvPicPr>
          <p:cNvPr id="10244"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33400" y="762000"/>
            <a:ext cx="8077200" cy="5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387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normAutofit fontScale="90000"/>
          </a:bodyPr>
          <a:lstStyle/>
          <a:p>
            <a:pPr eaLnBrk="1" hangingPunct="1">
              <a:defRPr/>
            </a:pPr>
            <a:r>
              <a:rPr lang="en-US" sz="4000" smtClean="0"/>
              <a:t>Nondeterministic PDA </a:t>
            </a:r>
            <a:br>
              <a:rPr lang="en-US" sz="4000" smtClean="0"/>
            </a:br>
            <a:r>
              <a:rPr lang="en-US" sz="4000" smtClean="0"/>
              <a:t>continued … </a:t>
            </a:r>
          </a:p>
        </p:txBody>
      </p:sp>
      <p:sp>
        <p:nvSpPr>
          <p:cNvPr id="1494019" name="Rectangle 3"/>
          <p:cNvSpPr>
            <a:spLocks noGrp="1" noChangeArrowheads="1"/>
          </p:cNvSpPr>
          <p:nvPr>
            <p:ph type="body" idx="1"/>
          </p:nvPr>
        </p:nvSpPr>
        <p:spPr>
          <a:xfrm>
            <a:off x="381000" y="1981200"/>
            <a:ext cx="8305800" cy="4495800"/>
          </a:xfrm>
        </p:spPr>
        <p:txBody>
          <a:bodyPr/>
          <a:lstStyle/>
          <a:p>
            <a:pPr eaLnBrk="1" hangingPunct="1">
              <a:lnSpc>
                <a:spcPct val="90000"/>
              </a:lnSpc>
              <a:defRPr/>
            </a:pPr>
            <a:r>
              <a:rPr lang="en-US" sz="2800" dirty="0" smtClean="0"/>
              <a:t>Here the </a:t>
            </a:r>
            <a:r>
              <a:rPr lang="en-US" sz="2800" dirty="0" err="1" smtClean="0"/>
              <a:t>nondeterminism</a:t>
            </a:r>
            <a:r>
              <a:rPr lang="en-US" sz="2800" dirty="0" smtClean="0"/>
              <a:t> can be observed at state READ1.  It can be observed that the above PDA accepts the language </a:t>
            </a:r>
          </a:p>
          <a:p>
            <a:pPr eaLnBrk="1" hangingPunct="1">
              <a:lnSpc>
                <a:spcPct val="90000"/>
              </a:lnSpc>
              <a:buFont typeface="Wingdings" pitchFamily="2" charset="2"/>
              <a:buNone/>
              <a:defRPr/>
            </a:pPr>
            <a:r>
              <a:rPr lang="en-US" sz="2800" dirty="0" smtClean="0"/>
              <a:t>	</a:t>
            </a:r>
          </a:p>
          <a:p>
            <a:pPr eaLnBrk="1" hangingPunct="1">
              <a:lnSpc>
                <a:spcPct val="90000"/>
              </a:lnSpc>
              <a:buFont typeface="Wingdings" pitchFamily="2" charset="2"/>
              <a:buNone/>
              <a:defRPr/>
            </a:pPr>
            <a:r>
              <a:rPr lang="en-US" sz="2800" dirty="0" smtClean="0"/>
              <a:t>EVENPALINDROME=</a:t>
            </a:r>
          </a:p>
          <a:p>
            <a:pPr eaLnBrk="1" hangingPunct="1">
              <a:lnSpc>
                <a:spcPct val="90000"/>
              </a:lnSpc>
              <a:buFont typeface="Wingdings" pitchFamily="2" charset="2"/>
              <a:buNone/>
              <a:defRPr/>
            </a:pPr>
            <a:r>
              <a:rPr lang="en-US" sz="2800" dirty="0" smtClean="0"/>
              <a:t>		{</a:t>
            </a:r>
            <a:r>
              <a:rPr lang="el-GR" sz="2800" dirty="0" smtClean="0"/>
              <a:t>Λ</a:t>
            </a:r>
            <a:r>
              <a:rPr lang="en-US" sz="2800" dirty="0" smtClean="0"/>
              <a:t>, </a:t>
            </a:r>
            <a:r>
              <a:rPr lang="en-US" sz="2800" dirty="0" err="1" smtClean="0"/>
              <a:t>aa</a:t>
            </a:r>
            <a:r>
              <a:rPr lang="en-US" sz="2800" dirty="0" smtClean="0"/>
              <a:t>, bb, </a:t>
            </a:r>
            <a:r>
              <a:rPr lang="en-US" sz="2800" dirty="0" err="1" smtClean="0"/>
              <a:t>aaaa</a:t>
            </a:r>
            <a:r>
              <a:rPr lang="en-US" sz="2800" dirty="0" smtClean="0"/>
              <a:t>, </a:t>
            </a:r>
            <a:r>
              <a:rPr lang="en-US" sz="2800" dirty="0" err="1" smtClean="0"/>
              <a:t>abba</a:t>
            </a:r>
            <a:r>
              <a:rPr lang="en-US" sz="2800" dirty="0" smtClean="0"/>
              <a:t>, </a:t>
            </a:r>
            <a:r>
              <a:rPr lang="en-US" sz="2800" dirty="0" err="1" smtClean="0"/>
              <a:t>baab</a:t>
            </a:r>
            <a:r>
              <a:rPr lang="en-US" sz="2800" dirty="0" smtClean="0"/>
              <a:t>, </a:t>
            </a:r>
            <a:r>
              <a:rPr lang="en-US" sz="2800" dirty="0" err="1" smtClean="0"/>
              <a:t>bbbb</a:t>
            </a:r>
            <a:r>
              <a:rPr lang="en-US" sz="2800" dirty="0" smtClean="0"/>
              <a:t>, …} </a:t>
            </a:r>
          </a:p>
          <a:p>
            <a:pPr eaLnBrk="1" hangingPunct="1">
              <a:lnSpc>
                <a:spcPct val="90000"/>
              </a:lnSpc>
              <a:defRPr/>
            </a:pPr>
            <a:endParaRPr lang="en-US" sz="2800" dirty="0" smtClean="0"/>
          </a:p>
          <a:p>
            <a:pPr eaLnBrk="1" hangingPunct="1">
              <a:lnSpc>
                <a:spcPct val="90000"/>
              </a:lnSpc>
              <a:defRPr/>
            </a:pPr>
            <a:r>
              <a:rPr lang="en-US" sz="2800" dirty="0" smtClean="0"/>
              <a:t>Now the definition of PDA including the possibility of </a:t>
            </a:r>
            <a:r>
              <a:rPr lang="en-US" sz="2800" dirty="0" err="1" smtClean="0"/>
              <a:t>nondeterminism</a:t>
            </a:r>
            <a:r>
              <a:rPr lang="en-US" sz="2800" dirty="0" smtClean="0"/>
              <a:t> may be given as follows:</a:t>
            </a:r>
          </a:p>
        </p:txBody>
      </p:sp>
    </p:spTree>
    <p:extLst>
      <p:ext uri="{BB962C8B-B14F-4D97-AF65-F5344CB8AC3E}">
        <p14:creationId xmlns:p14="http://schemas.microsoft.com/office/powerpoint/2010/main" val="1748831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p:txBody>
          <a:bodyPr/>
          <a:lstStyle/>
          <a:p>
            <a:pPr eaLnBrk="1" hangingPunct="1">
              <a:defRPr/>
            </a:pPr>
            <a:r>
              <a:rPr lang="en-US" sz="4000" dirty="0" smtClean="0"/>
              <a:t>PUSHDOWN AUTOMATON (PDA) </a:t>
            </a:r>
          </a:p>
        </p:txBody>
      </p:sp>
      <p:sp>
        <p:nvSpPr>
          <p:cNvPr id="1496067" name="Rectangle 3"/>
          <p:cNvSpPr>
            <a:spLocks noGrp="1" noChangeArrowheads="1"/>
          </p:cNvSpPr>
          <p:nvPr>
            <p:ph type="body" idx="1"/>
          </p:nvPr>
        </p:nvSpPr>
        <p:spPr>
          <a:xfrm>
            <a:off x="304800" y="1600200"/>
            <a:ext cx="8534400" cy="5029200"/>
          </a:xfrm>
        </p:spPr>
        <p:txBody>
          <a:bodyPr/>
          <a:lstStyle/>
          <a:p>
            <a:pPr marL="609600" indent="-609600" eaLnBrk="1" hangingPunct="1">
              <a:lnSpc>
                <a:spcPct val="90000"/>
              </a:lnSpc>
              <a:buFont typeface="Wingdings" pitchFamily="2" charset="2"/>
              <a:buNone/>
              <a:defRPr/>
            </a:pPr>
            <a:r>
              <a:rPr lang="en-US" sz="2800" smtClean="0"/>
              <a:t>Pushdown Automaton (PDA), consists of the following </a:t>
            </a:r>
          </a:p>
          <a:p>
            <a:pPr marL="609600" indent="-609600" eaLnBrk="1" hangingPunct="1">
              <a:lnSpc>
                <a:spcPct val="90000"/>
              </a:lnSpc>
              <a:buClr>
                <a:schemeClr val="tx1"/>
              </a:buClr>
              <a:buSzPct val="90000"/>
              <a:buFont typeface="Wingdings" pitchFamily="2" charset="2"/>
              <a:buAutoNum type="arabicPeriod"/>
              <a:defRPr/>
            </a:pPr>
            <a:r>
              <a:rPr lang="en-US" sz="2800" smtClean="0"/>
              <a:t>An alphabet </a:t>
            </a:r>
            <a:r>
              <a:rPr lang="el-GR" sz="2800" smtClean="0"/>
              <a:t>Σ</a:t>
            </a:r>
            <a:r>
              <a:rPr lang="en-US" sz="2800" smtClean="0"/>
              <a:t> of input letters. </a:t>
            </a:r>
          </a:p>
          <a:p>
            <a:pPr marL="609600" indent="-609600" eaLnBrk="1" hangingPunct="1">
              <a:lnSpc>
                <a:spcPct val="90000"/>
              </a:lnSpc>
              <a:buClr>
                <a:schemeClr val="tx1"/>
              </a:buClr>
              <a:buSzPct val="90000"/>
              <a:buFont typeface="Wingdings" pitchFamily="2" charset="2"/>
              <a:buAutoNum type="arabicPeriod"/>
              <a:defRPr/>
            </a:pPr>
            <a:r>
              <a:rPr lang="en-US" sz="2800" smtClean="0"/>
              <a:t>An input TAPE with infinite many locations in one direction.  Initially the input string is placed in it starting from first cell, the remaining part of the TAPE is empty. </a:t>
            </a:r>
          </a:p>
          <a:p>
            <a:pPr marL="609600" indent="-609600" eaLnBrk="1" hangingPunct="1">
              <a:lnSpc>
                <a:spcPct val="90000"/>
              </a:lnSpc>
              <a:buClr>
                <a:schemeClr val="tx1"/>
              </a:buClr>
              <a:buSzPct val="90000"/>
              <a:buFont typeface="Wingdings" pitchFamily="2" charset="2"/>
              <a:buAutoNum type="arabicPeriod"/>
              <a:defRPr/>
            </a:pPr>
            <a:r>
              <a:rPr lang="en-US" sz="2800" smtClean="0"/>
              <a:t>An alphabet </a:t>
            </a:r>
            <a:r>
              <a:rPr lang="el-GR" sz="2800" smtClean="0">
                <a:cs typeface="Tahoma" pitchFamily="34" charset="0"/>
              </a:rPr>
              <a:t>Γ</a:t>
            </a:r>
            <a:r>
              <a:rPr lang="en-US" sz="2800" smtClean="0"/>
              <a:t> of STACK characters. </a:t>
            </a:r>
          </a:p>
          <a:p>
            <a:pPr marL="609600" indent="-609600" eaLnBrk="1" hangingPunct="1">
              <a:lnSpc>
                <a:spcPct val="90000"/>
              </a:lnSpc>
              <a:buClr>
                <a:schemeClr val="tx1"/>
              </a:buClr>
              <a:buSzPct val="90000"/>
              <a:buFont typeface="Wingdings" pitchFamily="2" charset="2"/>
              <a:buAutoNum type="arabicPeriod"/>
              <a:defRPr/>
            </a:pPr>
            <a:r>
              <a:rPr lang="en-US" sz="2800" smtClean="0"/>
              <a:t>A pushdown STACK which is initially empty, with infinite many locations in one direction. Initially the STACK contains blanks.</a:t>
            </a:r>
          </a:p>
        </p:txBody>
      </p:sp>
    </p:spTree>
    <p:extLst>
      <p:ext uri="{BB962C8B-B14F-4D97-AF65-F5344CB8AC3E}">
        <p14:creationId xmlns:p14="http://schemas.microsoft.com/office/powerpoint/2010/main" val="23529678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pPr eaLnBrk="1" hangingPunct="1">
              <a:defRPr/>
            </a:pPr>
            <a:r>
              <a:rPr lang="en-US" smtClean="0"/>
              <a:t>PDA Continued  ... </a:t>
            </a:r>
          </a:p>
        </p:txBody>
      </p:sp>
      <p:sp>
        <p:nvSpPr>
          <p:cNvPr id="1498115" name="Rectangle 3"/>
          <p:cNvSpPr>
            <a:spLocks noGrp="1" noChangeArrowheads="1"/>
          </p:cNvSpPr>
          <p:nvPr>
            <p:ph type="body" idx="1"/>
          </p:nvPr>
        </p:nvSpPr>
        <p:spPr>
          <a:xfrm>
            <a:off x="457200" y="1752600"/>
            <a:ext cx="8229600" cy="4648200"/>
          </a:xfrm>
        </p:spPr>
        <p:txBody>
          <a:bodyPr/>
          <a:lstStyle/>
          <a:p>
            <a:pPr marL="609600" indent="-609600" eaLnBrk="1" hangingPunct="1">
              <a:lnSpc>
                <a:spcPct val="80000"/>
              </a:lnSpc>
              <a:buFont typeface="Wingdings" pitchFamily="2" charset="2"/>
              <a:buNone/>
              <a:defRPr/>
            </a:pPr>
            <a:r>
              <a:rPr lang="en-US" sz="2800" smtClean="0"/>
              <a:t>5.	One START state with only one out-edge and no in-edge. </a:t>
            </a:r>
          </a:p>
          <a:p>
            <a:pPr marL="609600" indent="-609600" eaLnBrk="1" hangingPunct="1">
              <a:lnSpc>
                <a:spcPct val="80000"/>
              </a:lnSpc>
              <a:buFont typeface="Wingdings" pitchFamily="2" charset="2"/>
              <a:buNone/>
              <a:defRPr/>
            </a:pPr>
            <a:r>
              <a:rPr lang="en-US" sz="2800" smtClean="0"/>
              <a:t>6.	Two halt states </a:t>
            </a:r>
            <a:r>
              <a:rPr lang="en-US" sz="2800" i="1" smtClean="0"/>
              <a:t>i.e. </a:t>
            </a:r>
            <a:r>
              <a:rPr lang="en-US" sz="2800" smtClean="0"/>
              <a:t>ACCEPT and REJECT states, with in-edges and no out-edges. </a:t>
            </a:r>
          </a:p>
          <a:p>
            <a:pPr marL="609600" indent="-609600" eaLnBrk="1" hangingPunct="1">
              <a:lnSpc>
                <a:spcPct val="80000"/>
              </a:lnSpc>
              <a:buFont typeface="Wingdings" pitchFamily="2" charset="2"/>
              <a:buNone/>
              <a:defRPr/>
            </a:pPr>
            <a:r>
              <a:rPr lang="en-US" sz="2800" smtClean="0"/>
              <a:t>7.	A PUSH state that introduces characters onto the top of the STACK. </a:t>
            </a:r>
          </a:p>
          <a:p>
            <a:pPr marL="609600" indent="-609600" eaLnBrk="1" hangingPunct="1">
              <a:lnSpc>
                <a:spcPct val="80000"/>
              </a:lnSpc>
              <a:buFont typeface="Wingdings" pitchFamily="2" charset="2"/>
              <a:buNone/>
              <a:defRPr/>
            </a:pPr>
            <a:r>
              <a:rPr lang="en-US" sz="2800" smtClean="0"/>
              <a:t>8.	A POP state that reads the top character of the STACK, (may contain more than one out-edges with same label).</a:t>
            </a:r>
          </a:p>
          <a:p>
            <a:pPr marL="609600" indent="-609600" eaLnBrk="1" hangingPunct="1">
              <a:lnSpc>
                <a:spcPct val="80000"/>
              </a:lnSpc>
              <a:buFont typeface="Wingdings" pitchFamily="2" charset="2"/>
              <a:buNone/>
              <a:defRPr/>
            </a:pPr>
            <a:r>
              <a:rPr lang="en-US" sz="2800" smtClean="0"/>
              <a:t>9.	A READ state that reads the next unused letter from the TAPE, (may contain more than one out-edges with same label). </a:t>
            </a:r>
          </a:p>
        </p:txBody>
      </p:sp>
    </p:spTree>
    <p:extLst>
      <p:ext uri="{BB962C8B-B14F-4D97-AF65-F5344CB8AC3E}">
        <p14:creationId xmlns:p14="http://schemas.microsoft.com/office/powerpoint/2010/main" val="3673538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a:xfrm>
            <a:off x="457200" y="304800"/>
            <a:ext cx="8229600" cy="1143000"/>
          </a:xfrm>
        </p:spPr>
        <p:txBody>
          <a:bodyPr/>
          <a:lstStyle/>
          <a:p>
            <a:pPr eaLnBrk="1" hangingPunct="1">
              <a:defRPr/>
            </a:pPr>
            <a:r>
              <a:rPr lang="en-US" smtClean="0"/>
              <a:t>Example </a:t>
            </a:r>
          </a:p>
        </p:txBody>
      </p:sp>
      <p:sp>
        <p:nvSpPr>
          <p:cNvPr id="1500163" name="Rectangle 3"/>
          <p:cNvSpPr>
            <a:spLocks noGrp="1" noChangeArrowheads="1"/>
          </p:cNvSpPr>
          <p:nvPr>
            <p:ph type="body" idx="1"/>
          </p:nvPr>
        </p:nvSpPr>
        <p:spPr>
          <a:xfrm>
            <a:off x="457200" y="1630362"/>
            <a:ext cx="8229600" cy="4525963"/>
          </a:xfrm>
        </p:spPr>
        <p:txBody>
          <a:bodyPr/>
          <a:lstStyle/>
          <a:p>
            <a:pPr eaLnBrk="1" hangingPunct="1">
              <a:defRPr/>
            </a:pPr>
            <a:r>
              <a:rPr lang="en-US" sz="2800" smtClean="0"/>
              <a:t>Consider the CFG</a:t>
            </a:r>
          </a:p>
          <a:p>
            <a:pPr eaLnBrk="1" hangingPunct="1">
              <a:defRPr/>
            </a:pPr>
            <a:endParaRPr lang="en-US" sz="2800" smtClean="0"/>
          </a:p>
          <a:p>
            <a:pPr eaLnBrk="1" hangingPunct="1">
              <a:buFont typeface="Wingdings" pitchFamily="2" charset="2"/>
              <a:buNone/>
              <a:defRPr/>
            </a:pPr>
            <a:r>
              <a:rPr lang="en-US" sz="2800" smtClean="0"/>
              <a:t>			S </a:t>
            </a:r>
            <a:r>
              <a:rPr lang="en-US" sz="2800" smtClean="0">
                <a:sym typeface="Wingdings" pitchFamily="2" charset="2"/>
              </a:rPr>
              <a:t> </a:t>
            </a:r>
            <a:r>
              <a:rPr lang="en-US" sz="2800" smtClean="0"/>
              <a:t>S+S | S*S | 4 	</a:t>
            </a:r>
          </a:p>
          <a:p>
            <a:pPr eaLnBrk="1" hangingPunct="1">
              <a:defRPr/>
            </a:pPr>
            <a:endParaRPr lang="en-US" sz="2800" smtClean="0"/>
          </a:p>
          <a:p>
            <a:pPr eaLnBrk="1" hangingPunct="1">
              <a:defRPr/>
            </a:pPr>
            <a:r>
              <a:rPr lang="en-US" sz="2800" smtClean="0"/>
              <a:t>Following is the PDA accepting the corresponding CFL</a:t>
            </a:r>
          </a:p>
        </p:txBody>
      </p:sp>
    </p:spTree>
    <p:extLst>
      <p:ext uri="{BB962C8B-B14F-4D97-AF65-F5344CB8AC3E}">
        <p14:creationId xmlns:p14="http://schemas.microsoft.com/office/powerpoint/2010/main" val="27380220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p:cNvSpPr>
            <a:spLocks noGrp="1" noChangeArrowheads="1"/>
          </p:cNvSpPr>
          <p:nvPr>
            <p:ph type="title"/>
          </p:nvPr>
        </p:nvSpPr>
        <p:spPr/>
        <p:txBody>
          <a:bodyPr/>
          <a:lstStyle/>
          <a:p>
            <a:pPr eaLnBrk="1" hangingPunct="1">
              <a:defRPr/>
            </a:pPr>
            <a:endParaRPr lang="en-US" smtClean="0"/>
          </a:p>
        </p:txBody>
      </p:sp>
      <p:sp>
        <p:nvSpPr>
          <p:cNvPr id="1502211" name="Rectangle 3"/>
          <p:cNvSpPr>
            <a:spLocks noGrp="1" noChangeArrowheads="1"/>
          </p:cNvSpPr>
          <p:nvPr>
            <p:ph type="body" idx="1"/>
          </p:nvPr>
        </p:nvSpPr>
        <p:spPr/>
        <p:txBody>
          <a:bodyPr/>
          <a:lstStyle/>
          <a:p>
            <a:pPr eaLnBrk="1" hangingPunct="1">
              <a:defRPr/>
            </a:pPr>
            <a:endParaRPr lang="en-US" smtClean="0"/>
          </a:p>
        </p:txBody>
      </p:sp>
      <p:pic>
        <p:nvPicPr>
          <p:cNvPr id="15364" name="Picture 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57200" y="457909"/>
            <a:ext cx="8229600" cy="596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3412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9" name="Rectangle 3"/>
          <p:cNvSpPr>
            <a:spLocks noGrp="1" noChangeArrowheads="1"/>
          </p:cNvSpPr>
          <p:nvPr>
            <p:ph type="body" idx="1"/>
          </p:nvPr>
        </p:nvSpPr>
        <p:spPr>
          <a:xfrm>
            <a:off x="457200" y="304800"/>
            <a:ext cx="8229600" cy="5791200"/>
          </a:xfrm>
        </p:spPr>
        <p:txBody>
          <a:bodyPr/>
          <a:lstStyle/>
          <a:p>
            <a:pPr eaLnBrk="1" hangingPunct="1">
              <a:defRPr/>
            </a:pPr>
            <a:r>
              <a:rPr lang="en-US" sz="2800" smtClean="0"/>
              <a:t>The string 4 + 4 * 4 traces the path shown in 	the following table </a:t>
            </a:r>
          </a:p>
        </p:txBody>
      </p:sp>
      <p:pic>
        <p:nvPicPr>
          <p:cNvPr id="16387" name="Picture 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600199" y="1353255"/>
            <a:ext cx="5934337" cy="504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893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p:cNvSpPr>
            <a:spLocks noGrp="1" noChangeArrowheads="1"/>
          </p:cNvSpPr>
          <p:nvPr>
            <p:ph type="title"/>
          </p:nvPr>
        </p:nvSpPr>
        <p:spPr>
          <a:xfrm>
            <a:off x="457200" y="228600"/>
            <a:ext cx="8229600" cy="1371600"/>
          </a:xfrm>
        </p:spPr>
        <p:txBody>
          <a:bodyPr/>
          <a:lstStyle/>
          <a:p>
            <a:pPr eaLnBrk="1" hangingPunct="1">
              <a:defRPr/>
            </a:pPr>
            <a:r>
              <a:rPr lang="en-US" smtClean="0"/>
              <a:t>Example continued … </a:t>
            </a:r>
          </a:p>
        </p:txBody>
      </p:sp>
      <p:sp>
        <p:nvSpPr>
          <p:cNvPr id="1506307" name="Rectangle 3"/>
          <p:cNvSpPr>
            <a:spLocks noGrp="1" noChangeArrowheads="1"/>
          </p:cNvSpPr>
          <p:nvPr>
            <p:ph type="body" idx="1"/>
          </p:nvPr>
        </p:nvSpPr>
        <p:spPr/>
        <p:txBody>
          <a:bodyPr/>
          <a:lstStyle/>
          <a:p>
            <a:pPr eaLnBrk="1" hangingPunct="1">
              <a:defRPr/>
            </a:pPr>
            <a:endParaRPr lang="en-US" smtClean="0"/>
          </a:p>
        </p:txBody>
      </p:sp>
      <p:pic>
        <p:nvPicPr>
          <p:cNvPr id="17412" name="Picture 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143000" y="1238250"/>
            <a:ext cx="67056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709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54" name="Rectangle 2"/>
          <p:cNvSpPr>
            <a:spLocks noGrp="1" noChangeArrowheads="1"/>
          </p:cNvSpPr>
          <p:nvPr>
            <p:ph type="title"/>
          </p:nvPr>
        </p:nvSpPr>
        <p:spPr/>
        <p:txBody>
          <a:bodyPr/>
          <a:lstStyle/>
          <a:p>
            <a:pPr eaLnBrk="1" hangingPunct="1">
              <a:defRPr/>
            </a:pPr>
            <a:r>
              <a:rPr lang="en-US" smtClean="0"/>
              <a:t>Example continued … </a:t>
            </a:r>
          </a:p>
        </p:txBody>
      </p:sp>
      <p:sp>
        <p:nvSpPr>
          <p:cNvPr id="1508355" name="Rectangle 3"/>
          <p:cNvSpPr>
            <a:spLocks noGrp="1" noChangeArrowheads="1"/>
          </p:cNvSpPr>
          <p:nvPr>
            <p:ph type="body" idx="1"/>
          </p:nvPr>
        </p:nvSpPr>
        <p:spPr/>
        <p:txBody>
          <a:bodyPr/>
          <a:lstStyle/>
          <a:p>
            <a:pPr eaLnBrk="1" hangingPunct="1">
              <a:defRPr/>
            </a:pPr>
            <a:endParaRPr lang="en-US" smtClean="0"/>
          </a:p>
        </p:txBody>
      </p:sp>
      <p:pic>
        <p:nvPicPr>
          <p:cNvPr id="18436" name="Picture 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990600" y="1676400"/>
            <a:ext cx="7086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712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19600"/>
          </a:xfrm>
        </p:spPr>
        <p:txBody>
          <a:bodyPr/>
          <a:lstStyle/>
          <a:p>
            <a:pPr eaLnBrk="1" hangingPunct="1">
              <a:defRPr/>
            </a:pPr>
            <a:r>
              <a:rPr lang="en-GB" sz="2800" dirty="0" smtClean="0"/>
              <a:t>Consider the following CFG</a:t>
            </a:r>
          </a:p>
          <a:p>
            <a:pPr lvl="2" eaLnBrk="1" hangingPunct="1">
              <a:buFont typeface="Wingdings" pitchFamily="2" charset="2"/>
              <a:buNone/>
              <a:defRPr/>
            </a:pPr>
            <a:r>
              <a:rPr lang="en-GB" sz="2800" dirty="0" smtClean="0"/>
              <a:t>S </a:t>
            </a:r>
            <a:r>
              <a:rPr lang="en-GB" sz="2800" dirty="0" smtClean="0">
                <a:sym typeface="Wingdings" pitchFamily="2" charset="2"/>
              </a:rPr>
              <a:t></a:t>
            </a:r>
            <a:r>
              <a:rPr lang="en-GB" sz="2800" dirty="0" smtClean="0"/>
              <a:t> XY</a:t>
            </a:r>
          </a:p>
          <a:p>
            <a:pPr lvl="2" eaLnBrk="1" hangingPunct="1">
              <a:buFont typeface="Wingdings" pitchFamily="2" charset="2"/>
              <a:buNone/>
              <a:defRPr/>
            </a:pPr>
            <a:r>
              <a:rPr lang="en-GB" sz="2800" dirty="0" smtClean="0"/>
              <a:t>X </a:t>
            </a:r>
            <a:r>
              <a:rPr lang="en-GB" sz="2800" dirty="0" smtClean="0">
                <a:sym typeface="Wingdings" pitchFamily="2" charset="2"/>
              </a:rPr>
              <a:t></a:t>
            </a:r>
            <a:r>
              <a:rPr lang="en-GB" sz="2800" dirty="0" smtClean="0"/>
              <a:t> </a:t>
            </a:r>
            <a:r>
              <a:rPr lang="en-GB" sz="2800" dirty="0" err="1" smtClean="0"/>
              <a:t>aX</a:t>
            </a:r>
            <a:r>
              <a:rPr lang="en-GB" sz="2800" dirty="0" smtClean="0"/>
              <a:t> | </a:t>
            </a:r>
            <a:r>
              <a:rPr lang="en-GB" sz="2800" dirty="0" err="1" smtClean="0"/>
              <a:t>bX</a:t>
            </a:r>
            <a:r>
              <a:rPr lang="en-GB" sz="2800" dirty="0" smtClean="0"/>
              <a:t> | a</a:t>
            </a:r>
          </a:p>
          <a:p>
            <a:pPr lvl="2" eaLnBrk="1" hangingPunct="1">
              <a:buFont typeface="Wingdings" pitchFamily="2" charset="2"/>
              <a:buNone/>
              <a:defRPr/>
            </a:pPr>
            <a:r>
              <a:rPr lang="es-ES" sz="2800" dirty="0" smtClean="0"/>
              <a:t>Y </a:t>
            </a:r>
            <a:r>
              <a:rPr lang="en-GB" sz="2800" dirty="0" smtClean="0">
                <a:sym typeface="Wingdings" pitchFamily="2" charset="2"/>
              </a:rPr>
              <a:t></a:t>
            </a:r>
            <a:r>
              <a:rPr lang="es-ES" sz="2800" dirty="0" smtClean="0"/>
              <a:t> Ya | Yb | a</a:t>
            </a:r>
          </a:p>
          <a:p>
            <a:pPr eaLnBrk="1" hangingPunct="1">
              <a:defRPr/>
            </a:pPr>
            <a:r>
              <a:rPr lang="en-GB" sz="2800" dirty="0" smtClean="0"/>
              <a:t>First of all, converting the CFG to be in CNF, introduce the non-terminals A and B as</a:t>
            </a:r>
          </a:p>
          <a:p>
            <a:pPr lvl="2" eaLnBrk="1" hangingPunct="1">
              <a:buFont typeface="Wingdings" pitchFamily="2" charset="2"/>
              <a:buNone/>
              <a:defRPr/>
            </a:pPr>
            <a:r>
              <a:rPr lang="en-GB" sz="2800" dirty="0" smtClean="0"/>
              <a:t>A </a:t>
            </a:r>
            <a:r>
              <a:rPr lang="en-GB" sz="2800" dirty="0" smtClean="0">
                <a:sym typeface="Wingdings" pitchFamily="2" charset="2"/>
              </a:rPr>
              <a:t></a:t>
            </a:r>
            <a:r>
              <a:rPr lang="en-GB" sz="2800" dirty="0" smtClean="0"/>
              <a:t> a</a:t>
            </a:r>
          </a:p>
          <a:p>
            <a:pPr lvl="2" eaLnBrk="1" hangingPunct="1">
              <a:buFont typeface="Wingdings" pitchFamily="2" charset="2"/>
              <a:buNone/>
              <a:defRPr/>
            </a:pPr>
            <a:r>
              <a:rPr lang="en-GB" sz="2800" dirty="0" smtClean="0"/>
              <a:t>B </a:t>
            </a:r>
            <a:r>
              <a:rPr lang="en-GB" sz="2800" dirty="0" smtClean="0">
                <a:sym typeface="Wingdings" pitchFamily="2" charset="2"/>
              </a:rPr>
              <a:t></a:t>
            </a:r>
            <a:r>
              <a:rPr lang="en-GB" sz="2800" dirty="0" smtClean="0"/>
              <a:t> b</a:t>
            </a:r>
          </a:p>
        </p:txBody>
      </p:sp>
      <p:sp>
        <p:nvSpPr>
          <p:cNvPr id="4" name="Rectangle 2"/>
          <p:cNvSpPr>
            <a:spLocks noGrp="1" noChangeArrowheads="1"/>
          </p:cNvSpPr>
          <p:nvPr>
            <p:ph type="title"/>
          </p:nvPr>
        </p:nvSpPr>
        <p:spPr>
          <a:xfrm>
            <a:off x="457200" y="304800"/>
            <a:ext cx="8229600" cy="1371600"/>
          </a:xfrm>
        </p:spPr>
        <p:txBody>
          <a:bodyPr/>
          <a:lstStyle/>
          <a:p>
            <a:pPr eaLnBrk="1" hangingPunct="1">
              <a:defRPr/>
            </a:pPr>
            <a:r>
              <a:rPr lang="en-GB" dirty="0" smtClean="0"/>
              <a:t>Example</a:t>
            </a:r>
            <a:endParaRPr lang="en-US" dirty="0" smtClean="0"/>
          </a:p>
        </p:txBody>
      </p:sp>
    </p:spTree>
    <p:extLst>
      <p:ext uri="{BB962C8B-B14F-4D97-AF65-F5344CB8AC3E}">
        <p14:creationId xmlns:p14="http://schemas.microsoft.com/office/powerpoint/2010/main" val="38125645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pPr eaLnBrk="1" hangingPunct="1">
              <a:defRPr/>
            </a:pPr>
            <a:r>
              <a:rPr lang="en-US" smtClean="0"/>
              <a:t>A new format for FAs contd. … </a:t>
            </a:r>
          </a:p>
        </p:txBody>
      </p:sp>
      <p:sp>
        <p:nvSpPr>
          <p:cNvPr id="1425411" name="Rectangle 3"/>
          <p:cNvSpPr>
            <a:spLocks noGrp="1" noChangeArrowheads="1"/>
          </p:cNvSpPr>
          <p:nvPr>
            <p:ph type="body" idx="1"/>
          </p:nvPr>
        </p:nvSpPr>
        <p:spPr>
          <a:xfrm>
            <a:off x="381000" y="1752600"/>
            <a:ext cx="8382000" cy="4800600"/>
          </a:xfrm>
        </p:spPr>
        <p:txBody>
          <a:bodyPr/>
          <a:lstStyle/>
          <a:p>
            <a:pPr eaLnBrk="1" hangingPunct="1">
              <a:lnSpc>
                <a:spcPct val="90000"/>
              </a:lnSpc>
              <a:buFont typeface="Wingdings" pitchFamily="2" charset="2"/>
              <a:buNone/>
              <a:defRPr/>
            </a:pPr>
            <a:r>
              <a:rPr lang="en-US" sz="2800" b="1" u="sng" smtClean="0"/>
              <a:t>Input TAPE </a:t>
            </a:r>
            <a:r>
              <a:rPr lang="en-US" sz="2800" smtClean="0"/>
              <a:t>	</a:t>
            </a:r>
          </a:p>
          <a:p>
            <a:pPr eaLnBrk="1" hangingPunct="1">
              <a:lnSpc>
                <a:spcPct val="90000"/>
              </a:lnSpc>
              <a:defRPr/>
            </a:pPr>
            <a:r>
              <a:rPr lang="en-US" sz="2800" smtClean="0"/>
              <a:t>The part of an FA, where the input string is placed before it is run, is called the input TAPE.</a:t>
            </a:r>
          </a:p>
          <a:p>
            <a:pPr eaLnBrk="1" hangingPunct="1">
              <a:lnSpc>
                <a:spcPct val="90000"/>
              </a:lnSpc>
              <a:defRPr/>
            </a:pPr>
            <a:endParaRPr lang="en-US" sz="2800" smtClean="0"/>
          </a:p>
          <a:p>
            <a:pPr eaLnBrk="1" hangingPunct="1">
              <a:lnSpc>
                <a:spcPct val="90000"/>
              </a:lnSpc>
              <a:defRPr/>
            </a:pPr>
            <a:r>
              <a:rPr lang="en-US" sz="2800" smtClean="0"/>
              <a:t>The input TAPE is supposed to accommodate all possible strings. The input TAPE is partitioned with cells, so that each letter of the input string can be placed in each cell. </a:t>
            </a:r>
          </a:p>
          <a:p>
            <a:pPr eaLnBrk="1" hangingPunct="1">
              <a:lnSpc>
                <a:spcPct val="90000"/>
              </a:lnSpc>
              <a:defRPr/>
            </a:pPr>
            <a:endParaRPr lang="en-US" sz="2800" smtClean="0"/>
          </a:p>
          <a:p>
            <a:pPr eaLnBrk="1" hangingPunct="1">
              <a:lnSpc>
                <a:spcPct val="90000"/>
              </a:lnSpc>
              <a:defRPr/>
            </a:pPr>
            <a:r>
              <a:rPr lang="en-US" sz="2800" smtClean="0"/>
              <a:t>The input string abbaa is shown in the following input TAPE.</a:t>
            </a:r>
          </a:p>
        </p:txBody>
      </p:sp>
    </p:spTree>
    <p:extLst>
      <p:ext uri="{BB962C8B-B14F-4D97-AF65-F5344CB8AC3E}">
        <p14:creationId xmlns:p14="http://schemas.microsoft.com/office/powerpoint/2010/main" val="30062786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GB" dirty="0" smtClean="0"/>
              <a:t>Example Cont....  </a:t>
            </a:r>
          </a:p>
        </p:txBody>
      </p:sp>
      <p:sp>
        <p:nvSpPr>
          <p:cNvPr id="3" name="Content Placeholder 2"/>
          <p:cNvSpPr>
            <a:spLocks noGrp="1"/>
          </p:cNvSpPr>
          <p:nvPr>
            <p:ph idx="1"/>
          </p:nvPr>
        </p:nvSpPr>
        <p:spPr/>
        <p:txBody>
          <a:bodyPr/>
          <a:lstStyle/>
          <a:p>
            <a:pPr eaLnBrk="1" hangingPunct="1">
              <a:defRPr/>
            </a:pPr>
            <a:r>
              <a:rPr lang="en-GB" sz="2800" dirty="0" smtClean="0"/>
              <a:t>The following CFG is in CNF</a:t>
            </a:r>
          </a:p>
          <a:p>
            <a:pPr lvl="2" eaLnBrk="1" hangingPunct="1">
              <a:buFont typeface="Wingdings" pitchFamily="2" charset="2"/>
              <a:buNone/>
              <a:defRPr/>
            </a:pPr>
            <a:r>
              <a:rPr lang="en-GB" sz="2800" dirty="0" smtClean="0"/>
              <a:t>S </a:t>
            </a:r>
            <a:r>
              <a:rPr lang="en-GB" sz="2800" dirty="0" smtClean="0">
                <a:sym typeface="Wingdings" pitchFamily="2" charset="2"/>
              </a:rPr>
              <a:t></a:t>
            </a:r>
            <a:r>
              <a:rPr lang="en-GB" sz="2800" dirty="0" smtClean="0"/>
              <a:t> XY</a:t>
            </a:r>
          </a:p>
          <a:p>
            <a:pPr lvl="2" eaLnBrk="1" hangingPunct="1">
              <a:buFont typeface="Wingdings" pitchFamily="2" charset="2"/>
              <a:buNone/>
              <a:defRPr/>
            </a:pPr>
            <a:r>
              <a:rPr lang="en-GB" sz="2800" dirty="0" smtClean="0"/>
              <a:t>X </a:t>
            </a:r>
            <a:r>
              <a:rPr lang="en-GB" sz="2800" dirty="0" smtClean="0">
                <a:sym typeface="Wingdings" pitchFamily="2" charset="2"/>
              </a:rPr>
              <a:t></a:t>
            </a:r>
            <a:r>
              <a:rPr lang="en-GB" sz="2800" dirty="0" smtClean="0"/>
              <a:t> AX | BX | a</a:t>
            </a:r>
          </a:p>
          <a:p>
            <a:pPr lvl="2" eaLnBrk="1" hangingPunct="1">
              <a:buFont typeface="Wingdings" pitchFamily="2" charset="2"/>
              <a:buNone/>
              <a:defRPr/>
            </a:pPr>
            <a:r>
              <a:rPr lang="es-ES" sz="2800" dirty="0" smtClean="0"/>
              <a:t>Y </a:t>
            </a:r>
            <a:r>
              <a:rPr lang="en-GB" sz="2800" dirty="0" smtClean="0">
                <a:sym typeface="Wingdings" pitchFamily="2" charset="2"/>
              </a:rPr>
              <a:t></a:t>
            </a:r>
            <a:r>
              <a:rPr lang="es-ES" sz="2800" dirty="0" smtClean="0"/>
              <a:t> YA | YB | a</a:t>
            </a:r>
          </a:p>
          <a:p>
            <a:pPr lvl="2" eaLnBrk="1" hangingPunct="1">
              <a:buFont typeface="Wingdings" pitchFamily="2" charset="2"/>
              <a:buNone/>
              <a:defRPr/>
            </a:pPr>
            <a:r>
              <a:rPr lang="en-GB" sz="2800" dirty="0" smtClean="0"/>
              <a:t>A </a:t>
            </a:r>
            <a:r>
              <a:rPr lang="en-GB" sz="2800" dirty="0" smtClean="0">
                <a:sym typeface="Wingdings" pitchFamily="2" charset="2"/>
              </a:rPr>
              <a:t></a:t>
            </a:r>
            <a:r>
              <a:rPr lang="en-GB" sz="2800" dirty="0" smtClean="0"/>
              <a:t> a</a:t>
            </a:r>
          </a:p>
          <a:p>
            <a:pPr lvl="2" eaLnBrk="1" hangingPunct="1">
              <a:buFont typeface="Wingdings" pitchFamily="2" charset="2"/>
              <a:buNone/>
              <a:defRPr/>
            </a:pPr>
            <a:r>
              <a:rPr lang="en-GB" sz="2800" dirty="0" smtClean="0"/>
              <a:t>B </a:t>
            </a:r>
            <a:r>
              <a:rPr lang="en-GB" sz="2800" dirty="0" smtClean="0">
                <a:sym typeface="Wingdings" pitchFamily="2" charset="2"/>
              </a:rPr>
              <a:t></a:t>
            </a:r>
            <a:r>
              <a:rPr lang="en-GB" sz="2800" dirty="0" smtClean="0"/>
              <a:t> b</a:t>
            </a:r>
          </a:p>
          <a:p>
            <a:pPr eaLnBrk="1" hangingPunct="1">
              <a:defRPr/>
            </a:pPr>
            <a:endParaRPr lang="en-GB" sz="2800" dirty="0" smtClean="0"/>
          </a:p>
        </p:txBody>
      </p:sp>
    </p:spTree>
    <p:extLst>
      <p:ext uri="{BB962C8B-B14F-4D97-AF65-F5344CB8AC3E}">
        <p14:creationId xmlns:p14="http://schemas.microsoft.com/office/powerpoint/2010/main" val="383890967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pPr eaLnBrk="1" hangingPunct="1">
              <a:defRPr/>
            </a:pPr>
            <a:r>
              <a:rPr lang="en-GB" dirty="0" smtClean="0"/>
              <a:t>Example Cont.... </a:t>
            </a:r>
          </a:p>
        </p:txBody>
      </p:sp>
      <p:sp>
        <p:nvSpPr>
          <p:cNvPr id="3" name="Content Placeholder 2"/>
          <p:cNvSpPr>
            <a:spLocks noGrp="1"/>
          </p:cNvSpPr>
          <p:nvPr>
            <p:ph idx="1"/>
          </p:nvPr>
        </p:nvSpPr>
        <p:spPr>
          <a:xfrm>
            <a:off x="457200" y="1219200"/>
            <a:ext cx="8229600" cy="1219200"/>
          </a:xfrm>
        </p:spPr>
        <p:txBody>
          <a:bodyPr/>
          <a:lstStyle/>
          <a:p>
            <a:pPr eaLnBrk="1" hangingPunct="1">
              <a:defRPr/>
            </a:pPr>
            <a:r>
              <a:rPr lang="en-GB" sz="2800" dirty="0" smtClean="0"/>
              <a:t>The PDA corresponding to the above CFG will be</a:t>
            </a:r>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828800"/>
            <a:ext cx="6629400" cy="453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36421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GB" dirty="0" smtClean="0"/>
              <a:t>Example Cont.... </a:t>
            </a:r>
          </a:p>
        </p:txBody>
      </p:sp>
      <p:sp>
        <p:nvSpPr>
          <p:cNvPr id="3" name="Content Placeholder 2"/>
          <p:cNvSpPr>
            <a:spLocks noGrp="1"/>
          </p:cNvSpPr>
          <p:nvPr>
            <p:ph idx="1"/>
          </p:nvPr>
        </p:nvSpPr>
        <p:spPr>
          <a:xfrm>
            <a:off x="457200" y="1752600"/>
            <a:ext cx="8229600" cy="4343400"/>
          </a:xfrm>
        </p:spPr>
        <p:txBody>
          <a:bodyPr/>
          <a:lstStyle/>
          <a:p>
            <a:pPr eaLnBrk="1" hangingPunct="1">
              <a:defRPr/>
            </a:pPr>
            <a:r>
              <a:rPr lang="en-GB" dirty="0" smtClean="0"/>
              <a:t>The word </a:t>
            </a:r>
            <a:r>
              <a:rPr lang="en-GB" dirty="0" err="1" smtClean="0"/>
              <a:t>aaab</a:t>
            </a:r>
            <a:r>
              <a:rPr lang="en-GB" dirty="0" smtClean="0"/>
              <a:t> can be generated as</a:t>
            </a:r>
          </a:p>
          <a:p>
            <a:pPr eaLnBrk="1" hangingPunct="1">
              <a:defRPr/>
            </a:pPr>
            <a:endParaRPr lang="en-GB" dirty="0" smtClean="0"/>
          </a:p>
        </p:txBody>
      </p:sp>
      <p:pic>
        <p:nvPicPr>
          <p:cNvPr id="614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743200"/>
            <a:ext cx="80327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6381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pPr eaLnBrk="1" hangingPunct="1">
              <a:defRPr/>
            </a:pPr>
            <a:r>
              <a:rPr lang="en-US" smtClean="0"/>
              <a:t>Input TAPE contd… </a:t>
            </a:r>
          </a:p>
        </p:txBody>
      </p:sp>
      <p:sp>
        <p:nvSpPr>
          <p:cNvPr id="1427459" name="Rectangle 3"/>
          <p:cNvSpPr>
            <a:spLocks noGrp="1" noChangeArrowheads="1"/>
          </p:cNvSpPr>
          <p:nvPr>
            <p:ph type="body" idx="1"/>
          </p:nvPr>
        </p:nvSpPr>
        <p:spPr/>
        <p:txBody>
          <a:bodyPr/>
          <a:lstStyle/>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defRPr/>
            </a:pPr>
            <a:r>
              <a:rPr lang="en-US" sz="2800" smtClean="0"/>
              <a:t>The  character ∆ indicates a blank in the TAPE. The input string is read from the TAPE starting from the cell (i). </a:t>
            </a:r>
          </a:p>
          <a:p>
            <a:pPr eaLnBrk="1" hangingPunct="1">
              <a:lnSpc>
                <a:spcPct val="90000"/>
              </a:lnSpc>
              <a:defRPr/>
            </a:pPr>
            <a:r>
              <a:rPr lang="en-US" sz="2800" smtClean="0"/>
              <a:t>It is assumed that when first ∆ is read, the rest of the TAPE is supposed to be blank. </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368" y="1828800"/>
            <a:ext cx="790359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642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pPr eaLnBrk="1" hangingPunct="1">
              <a:defRPr/>
            </a:pPr>
            <a:r>
              <a:rPr lang="en-US" smtClean="0"/>
              <a:t>The START state </a:t>
            </a:r>
          </a:p>
        </p:txBody>
      </p:sp>
      <p:sp>
        <p:nvSpPr>
          <p:cNvPr id="1429507" name="Rectangle 3"/>
          <p:cNvSpPr>
            <a:spLocks noGrp="1" noChangeArrowheads="1"/>
          </p:cNvSpPr>
          <p:nvPr>
            <p:ph type="body" idx="1"/>
          </p:nvPr>
        </p:nvSpPr>
        <p:spPr/>
        <p:txBody>
          <a:bodyPr/>
          <a:lstStyle/>
          <a:p>
            <a:pPr>
              <a:defRPr/>
            </a:pPr>
            <a:r>
              <a:rPr lang="en-US" b="1" u="sng" dirty="0" smtClean="0"/>
              <a:t>START</a:t>
            </a:r>
            <a:r>
              <a:rPr lang="en-US" u="sng" dirty="0" smtClean="0"/>
              <a:t>: </a:t>
            </a:r>
            <a:r>
              <a:rPr lang="en-US" dirty="0" smtClean="0"/>
              <a:t>The </a:t>
            </a:r>
            <a:r>
              <a:rPr lang="en-US" dirty="0"/>
              <a:t>START state is like a - state in an FA. We begin the process here, but we read no input letter and go immediately to the next state.</a:t>
            </a:r>
          </a:p>
          <a:p>
            <a:pPr eaLnBrk="1" hangingPunct="1">
              <a:defRPr/>
            </a:pPr>
            <a:endParaRPr lang="en-US"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232150"/>
            <a:ext cx="14478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349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pPr eaLnBrk="1" hangingPunct="1">
              <a:defRPr/>
            </a:pPr>
            <a:r>
              <a:rPr lang="en-US" smtClean="0"/>
              <a:t>An Accept state </a:t>
            </a:r>
          </a:p>
        </p:txBody>
      </p:sp>
      <p:sp>
        <p:nvSpPr>
          <p:cNvPr id="1431555" name="Rectangle 3"/>
          <p:cNvSpPr>
            <a:spLocks noGrp="1" noChangeArrowheads="1"/>
          </p:cNvSpPr>
          <p:nvPr>
            <p:ph type="body" idx="1"/>
          </p:nvPr>
        </p:nvSpPr>
        <p:spPr/>
        <p:txBody>
          <a:bodyPr/>
          <a:lstStyle/>
          <a:p>
            <a:pPr>
              <a:defRPr/>
            </a:pPr>
            <a:endParaRPr lang="en-US" b="1" u="sng" dirty="0" smtClean="0"/>
          </a:p>
          <a:p>
            <a:pPr>
              <a:defRPr/>
            </a:pPr>
            <a:endParaRPr lang="en-US" b="1" u="sng" dirty="0"/>
          </a:p>
          <a:p>
            <a:pPr>
              <a:defRPr/>
            </a:pPr>
            <a:r>
              <a:rPr lang="en-US" b="1" u="sng" dirty="0" smtClean="0"/>
              <a:t>ACCEPT:</a:t>
            </a:r>
            <a:r>
              <a:rPr lang="en-US" u="sng" dirty="0" smtClean="0"/>
              <a:t> </a:t>
            </a:r>
            <a:r>
              <a:rPr lang="en-US" dirty="0" smtClean="0"/>
              <a:t>This state is like a </a:t>
            </a:r>
            <a:r>
              <a:rPr lang="en-US" dirty="0"/>
              <a:t>dead-end final state + once entered, it cannot be left, such as</a:t>
            </a:r>
            <a:endParaRPr lang="en-US" dirty="0" smtClean="0"/>
          </a:p>
        </p:txBody>
      </p:sp>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1600200"/>
            <a:ext cx="1325562"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6881" y="4191000"/>
            <a:ext cx="297180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483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p:txBody>
          <a:bodyPr/>
          <a:lstStyle/>
          <a:p>
            <a:pPr eaLnBrk="1" hangingPunct="1">
              <a:defRPr/>
            </a:pPr>
            <a:r>
              <a:rPr lang="en-US" dirty="0" smtClean="0"/>
              <a:t>A REJECT state </a:t>
            </a:r>
          </a:p>
        </p:txBody>
      </p:sp>
      <p:sp>
        <p:nvSpPr>
          <p:cNvPr id="1433603" name="Rectangle 3"/>
          <p:cNvSpPr>
            <a:spLocks noGrp="1" noChangeArrowheads="1"/>
          </p:cNvSpPr>
          <p:nvPr>
            <p:ph type="body" idx="1"/>
          </p:nvPr>
        </p:nvSpPr>
        <p:spPr>
          <a:xfrm>
            <a:off x="457200" y="2895600"/>
            <a:ext cx="8229600" cy="3505200"/>
          </a:xfrm>
        </p:spPr>
        <p:txBody>
          <a:bodyPr>
            <a:normAutofit lnSpcReduction="10000"/>
          </a:bodyPr>
          <a:lstStyle/>
          <a:p>
            <a:pPr eaLnBrk="1" hangingPunct="1">
              <a:lnSpc>
                <a:spcPct val="90000"/>
              </a:lnSpc>
              <a:defRPr/>
            </a:pPr>
            <a:r>
              <a:rPr lang="en-US" sz="2800" b="1" u="sng" dirty="0" smtClean="0"/>
              <a:t>REJECT</a:t>
            </a:r>
            <a:r>
              <a:rPr lang="en-US" sz="2800" u="sng" dirty="0" smtClean="0"/>
              <a:t>:</a:t>
            </a:r>
            <a:r>
              <a:rPr lang="en-US" sz="2800" dirty="0" smtClean="0"/>
              <a:t> This state is like dead-end non final state such as </a:t>
            </a:r>
          </a:p>
          <a:p>
            <a:pPr eaLnBrk="1" hangingPunct="1">
              <a:lnSpc>
                <a:spcPct val="90000"/>
              </a:lnSpc>
              <a:defRPr/>
            </a:pPr>
            <a:endParaRPr lang="en-US" sz="2800" dirty="0" smtClean="0"/>
          </a:p>
          <a:p>
            <a:pPr eaLnBrk="1" hangingPunct="1">
              <a:lnSpc>
                <a:spcPct val="90000"/>
              </a:lnSpc>
              <a:defRPr/>
            </a:pPr>
            <a:endParaRPr lang="en-US" sz="2800" dirty="0" smtClean="0"/>
          </a:p>
          <a:p>
            <a:pPr eaLnBrk="1" hangingPunct="1">
              <a:lnSpc>
                <a:spcPct val="90000"/>
              </a:lnSpc>
              <a:defRPr/>
            </a:pPr>
            <a:endParaRPr lang="en-US" sz="2800" dirty="0" smtClean="0"/>
          </a:p>
          <a:p>
            <a:pPr>
              <a:lnSpc>
                <a:spcPct val="90000"/>
              </a:lnSpc>
              <a:defRPr/>
            </a:pPr>
            <a:r>
              <a:rPr lang="en-US" sz="2800" b="1" u="sng" dirty="0" smtClean="0"/>
              <a:t>NOTE:</a:t>
            </a:r>
            <a:r>
              <a:rPr lang="en-US" sz="2800" u="sng" dirty="0" smtClean="0"/>
              <a:t> </a:t>
            </a:r>
            <a:r>
              <a:rPr lang="en-US" sz="2800" dirty="0" smtClean="0"/>
              <a:t>It may be noted that the ACCEPT and REJECT states are called the halt states. </a:t>
            </a:r>
            <a:r>
              <a:rPr lang="en-US" sz="2800" dirty="0"/>
              <a:t>Halt states cannot be traversed (i.e., cannot be passed through like a final state in an FA).</a:t>
            </a:r>
            <a:endParaRPr lang="en-US" sz="2800" dirty="0" smtClean="0"/>
          </a:p>
        </p:txBody>
      </p:sp>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1600200"/>
            <a:ext cx="13716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3886200"/>
            <a:ext cx="3048000" cy="930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386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381000"/>
            <a:ext cx="8229600" cy="609600"/>
          </a:xfrm>
        </p:spPr>
        <p:txBody>
          <a:bodyPr>
            <a:noAutofit/>
          </a:bodyPr>
          <a:lstStyle/>
          <a:p>
            <a:r>
              <a:rPr lang="en-US" dirty="0"/>
              <a:t>READ states</a:t>
            </a:r>
          </a:p>
        </p:txBody>
      </p:sp>
      <p:sp>
        <p:nvSpPr>
          <p:cNvPr id="9" name="Rectangle 3"/>
          <p:cNvSpPr txBox="1">
            <a:spLocks noChangeArrowheads="1"/>
          </p:cNvSpPr>
          <p:nvPr/>
        </p:nvSpPr>
        <p:spPr>
          <a:xfrm>
            <a:off x="457200" y="1219200"/>
            <a:ext cx="8229600" cy="4876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mtClean="0"/>
              <a:t>READ states are depicted as diamond-shaped boxes as shown below:</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mtClean="0"/>
              <a:t>When </a:t>
            </a:r>
            <a:r>
              <a:rPr lang="en-US" smtClean="0">
                <a:cs typeface="Arial" pitchFamily="34" charset="0"/>
              </a:rPr>
              <a:t>∆</a:t>
            </a:r>
            <a:r>
              <a:rPr lang="en-US" smtClean="0"/>
              <a:t> is read from the TAPE, it means that we are out of input letters. We are then finished processing the input string. Hence, the </a:t>
            </a:r>
            <a:r>
              <a:rPr lang="en-US" smtClean="0">
                <a:cs typeface="Arial" pitchFamily="34" charset="0"/>
              </a:rPr>
              <a:t>∆</a:t>
            </a:r>
            <a:r>
              <a:rPr lang="en-US" smtClean="0"/>
              <a:t>-edge will lead to ACCEPT or REJECT.</a:t>
            </a:r>
            <a:endParaRPr lang="en-US"/>
          </a:p>
        </p:txBody>
      </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143125"/>
            <a:ext cx="38862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6350</TotalTime>
  <Words>1305</Words>
  <Application>Microsoft Office PowerPoint</Application>
  <PresentationFormat>On-screen Show (4:3)</PresentationFormat>
  <Paragraphs>196</Paragraphs>
  <Slides>42</Slides>
  <Notes>42</Notes>
  <HiddenSlides>1</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PUSHDOWN STACK or  PUSHDOWN STORE or  PUSHDOWN AUTOMATA </vt:lpstr>
      <vt:lpstr>A new format for FAs </vt:lpstr>
      <vt:lpstr>A new format for FAs contd. … </vt:lpstr>
      <vt:lpstr>A new format for FAs contd. … </vt:lpstr>
      <vt:lpstr>Input TAPE contd… </vt:lpstr>
      <vt:lpstr>The START state </vt:lpstr>
      <vt:lpstr>An Accept state </vt:lpstr>
      <vt:lpstr>A REJECT state </vt:lpstr>
      <vt:lpstr>READ states</vt:lpstr>
      <vt:lpstr>Example </vt:lpstr>
      <vt:lpstr>Note </vt:lpstr>
      <vt:lpstr>Example </vt:lpstr>
      <vt:lpstr>Example cont. … </vt:lpstr>
      <vt:lpstr>PowerPoint Presentation</vt:lpstr>
      <vt:lpstr>PUSH and STACK contd. … </vt:lpstr>
      <vt:lpstr>POP and STACK </vt:lpstr>
      <vt:lpstr>Note </vt:lpstr>
      <vt:lpstr>Example: Consider the following PDA </vt:lpstr>
      <vt:lpstr>Example: Consider the following PDA </vt:lpstr>
      <vt:lpstr>Example contd. … </vt:lpstr>
      <vt:lpstr>Example contd. … </vt:lpstr>
      <vt:lpstr>Example contd. … </vt:lpstr>
      <vt:lpstr>Example contd. … </vt:lpstr>
      <vt:lpstr>Example contd. … </vt:lpstr>
      <vt:lpstr>Example contd. … </vt:lpstr>
      <vt:lpstr>Example contd. … </vt:lpstr>
      <vt:lpstr>Example contd. … </vt:lpstr>
      <vt:lpstr>Nondeterministic PDA </vt:lpstr>
      <vt:lpstr>Nondeterministic PDA cont … </vt:lpstr>
      <vt:lpstr>PowerPoint Presentation</vt:lpstr>
      <vt:lpstr>Nondeterministic PDA  continued … </vt:lpstr>
      <vt:lpstr>PUSHDOWN AUTOMATON (PDA) </vt:lpstr>
      <vt:lpstr>PDA Continued  ... </vt:lpstr>
      <vt:lpstr>Example </vt:lpstr>
      <vt:lpstr>PowerPoint Presentation</vt:lpstr>
      <vt:lpstr>PowerPoint Presentation</vt:lpstr>
      <vt:lpstr>Example continued … </vt:lpstr>
      <vt:lpstr>Example continued … </vt:lpstr>
      <vt:lpstr>Example</vt:lpstr>
      <vt:lpstr>Example Cont....  </vt:lpstr>
      <vt:lpstr>Example Cont.... </vt:lpstr>
      <vt:lpstr>Example Cont....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Shakir</dc:creator>
  <cp:lastModifiedBy>shah</cp:lastModifiedBy>
  <cp:revision>242</cp:revision>
  <dcterms:created xsi:type="dcterms:W3CDTF">2011-10-20T18:40:42Z</dcterms:created>
  <dcterms:modified xsi:type="dcterms:W3CDTF">2020-12-01T00:51:17Z</dcterms:modified>
</cp:coreProperties>
</file>