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5.png" ContentType="image/png"/>
  <Override PartName="/ppt/media/image10.png" ContentType="image/png"/>
  <Override PartName="/ppt/media/image11.png" ContentType="image/png"/>
  <Override PartName="/ppt/media/image12.png" ContentType="image/png"/>
  <Override PartName="/ppt/media/image13.png" ContentType="image/png"/>
  <Override PartName="/ppt/media/image17.wmf" ContentType="image/x-wmf"/>
  <Override PartName="/ppt/media/image14.wmf" ContentType="image/x-wmf"/>
  <Override PartName="/ppt/media/image16.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6"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4"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5"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6" name="" descr=""/>
          <p:cNvPicPr/>
          <p:nvPr/>
        </p:nvPicPr>
        <p:blipFill>
          <a:blip r:embed="rId2"/>
          <a:stretch/>
        </p:blipFill>
        <p:spPr>
          <a:xfrm>
            <a:off x="1735560" y="1599840"/>
            <a:ext cx="5671800" cy="4525560"/>
          </a:xfrm>
          <a:prstGeom prst="rect">
            <a:avLst/>
          </a:prstGeom>
          <a:ln>
            <a:noFill/>
          </a:ln>
        </p:spPr>
      </p:pic>
      <p:pic>
        <p:nvPicPr>
          <p:cNvPr id="37"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4"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6"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49"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6"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5" name="" descr=""/>
          <p:cNvPicPr/>
          <p:nvPr/>
        </p:nvPicPr>
        <p:blipFill>
          <a:blip r:embed="rId2"/>
          <a:stretch/>
        </p:blipFill>
        <p:spPr>
          <a:xfrm>
            <a:off x="1735560" y="1599840"/>
            <a:ext cx="5671800" cy="4525560"/>
          </a:xfrm>
          <a:prstGeom prst="rect">
            <a:avLst/>
          </a:prstGeom>
          <a:ln>
            <a:noFill/>
          </a:ln>
        </p:spPr>
      </p:pic>
      <p:pic>
        <p:nvPicPr>
          <p:cNvPr id="76"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1" name="CustomShape 2"/>
          <p:cNvSpPr/>
          <p:nvPr/>
        </p:nvSpPr>
        <p:spPr>
          <a:xfrm>
            <a:off x="0" y="0"/>
            <a:ext cx="9143640" cy="369000"/>
          </a:xfrm>
          <a:prstGeom prst="rect">
            <a:avLst/>
          </a:prstGeom>
          <a:solidFill>
            <a:srgbClr val="00b0f0">
              <a:alpha val="59000"/>
            </a:srgbClr>
          </a:solidFill>
          <a:ln>
            <a:noFill/>
          </a:ln>
        </p:spPr>
        <p:style>
          <a:lnRef idx="0"/>
          <a:fillRef idx="0"/>
          <a:effectRef idx="0"/>
          <a:fontRef idx="minor"/>
        </p:style>
      </p:sp>
      <p:sp>
        <p:nvSpPr>
          <p:cNvPr id="2" name="CustomShape 3"/>
          <p:cNvSpPr/>
          <p:nvPr/>
        </p:nvSpPr>
        <p:spPr>
          <a:xfrm>
            <a:off x="0" y="6488640"/>
            <a:ext cx="9143640" cy="3646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libri"/>
              </a:rPr>
              <a:t>FAST National University of Computer and Emerging Sciences, Peshawar Campus</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39"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40" name="CustomShape 3"/>
          <p:cNvSpPr/>
          <p:nvPr/>
        </p:nvSpPr>
        <p:spPr>
          <a:xfrm>
            <a:off x="0" y="0"/>
            <a:ext cx="9143640" cy="369000"/>
          </a:xfrm>
          <a:prstGeom prst="rect">
            <a:avLst/>
          </a:prstGeom>
          <a:solidFill>
            <a:srgbClr val="00b0f0">
              <a:alpha val="59000"/>
            </a:srgbClr>
          </a:solidFill>
          <a:ln>
            <a:noFill/>
          </a:ln>
        </p:spPr>
        <p:style>
          <a:lnRef idx="0"/>
          <a:fillRef idx="0"/>
          <a:effectRef idx="0"/>
          <a:fontRef idx="minor"/>
        </p:style>
      </p:sp>
      <p:sp>
        <p:nvSpPr>
          <p:cNvPr id="41" name="CustomShape 4"/>
          <p:cNvSpPr/>
          <p:nvPr/>
        </p:nvSpPr>
        <p:spPr>
          <a:xfrm>
            <a:off x="0" y="6488640"/>
            <a:ext cx="9143640" cy="3646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libri"/>
              </a:rPr>
              <a:t>FAST National University of Computer and Emerging Sciences, Peshawar Campus</a:t>
            </a:r>
            <a:endParaRPr b="0" lang="en-US" sz="1800" spc="-1" strike="noStrike">
              <a:solidFill>
                <a:srgbClr val="000000"/>
              </a:solidFill>
              <a:uFill>
                <a:solidFill>
                  <a:srgbClr val="ffffff"/>
                </a:solidFill>
              </a:uFill>
              <a:latin typeface="Arial"/>
            </a:endParaRPr>
          </a:p>
        </p:txBody>
      </p:sp>
      <p:sp>
        <p:nvSpPr>
          <p:cNvPr id="42" name="PlaceHolder 5"/>
          <p:cNvSpPr>
            <a:spLocks noGrp="1"/>
          </p:cNvSpPr>
          <p:nvPr>
            <p:ph type="sldNum"/>
          </p:nvPr>
        </p:nvSpPr>
        <p:spPr>
          <a:xfrm>
            <a:off x="8001000" y="6172200"/>
            <a:ext cx="761760" cy="316080"/>
          </a:xfrm>
          <a:prstGeom prst="rect">
            <a:avLst/>
          </a:prstGeom>
        </p:spPr>
        <p:txBody>
          <a:bodyPr anchor="ctr"/>
          <a:p>
            <a:pPr algn="r">
              <a:lnSpc>
                <a:spcPct val="100000"/>
              </a:lnSpc>
            </a:pPr>
            <a:fld id="{65CC4C6A-D0DD-46C4-A71A-4AF3342E009F}" type="slidenum">
              <a:rPr b="0" lang="en-US" sz="1200" spc="-1" strike="noStrike">
                <a:solidFill>
                  <a:srgbClr val="8b8b8b"/>
                </a:solidFill>
                <a:uFill>
                  <a:solidFill>
                    <a:srgbClr val="ffffff"/>
                  </a:solidFill>
                </a:uFill>
                <a:latin typeface="Calibr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CFG = PDA</a:t>
            </a:r>
            <a:endParaRPr b="0" lang="en-US" sz="1800" spc="-1" strike="noStrike">
              <a:solidFill>
                <a:srgbClr val="000000"/>
              </a:solidFill>
              <a:uFill>
                <a:solidFill>
                  <a:srgbClr val="ffffff"/>
                </a:solidFill>
              </a:uFill>
              <a:latin typeface="Calibri"/>
            </a:endParaRPr>
          </a:p>
        </p:txBody>
      </p:sp>
      <p:sp>
        <p:nvSpPr>
          <p:cNvPr id="78" name="TextShape 2"/>
          <p:cNvSpPr txBox="1"/>
          <p:nvPr/>
        </p:nvSpPr>
        <p:spPr>
          <a:xfrm>
            <a:off x="1371600" y="3886200"/>
            <a:ext cx="6400440" cy="1752120"/>
          </a:xfrm>
          <a:prstGeom prst="rect">
            <a:avLst/>
          </a:prstGeom>
          <a:noFill/>
          <a:ln>
            <a:noFill/>
          </a:ln>
        </p:spPr>
        <p:txBody>
          <a:bodyPr/>
          <a:p>
            <a:pPr algn="ctr">
              <a:lnSpc>
                <a:spcPct val="100000"/>
              </a:lnSpc>
            </a:pPr>
            <a:r>
              <a:rPr b="0" lang="en-US" sz="3200" spc="-1" strike="noStrike">
                <a:solidFill>
                  <a:srgbClr val="8b8b8b"/>
                </a:solidFill>
                <a:uFill>
                  <a:solidFill>
                    <a:srgbClr val="ffffff"/>
                  </a:solidFill>
                </a:uFill>
                <a:latin typeface="Calibri"/>
              </a:rPr>
              <a:t>Shakir Ullah Shah</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We begin at START</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We push the symbol S on the STACK</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We then go to POP state. The first production we must simulate is</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AB. So, we POP S and then PUSH B and PUSH A:</a:t>
            </a:r>
            <a:endParaRPr b="0" lang="en-US" sz="3200" spc="-1" strike="noStrike">
              <a:solidFill>
                <a:srgbClr val="000000"/>
              </a:solidFill>
              <a:uFill>
                <a:solidFill>
                  <a:srgbClr val="ffffff"/>
                </a:solidFill>
              </a:uFill>
              <a:latin typeface="Calibri"/>
            </a:endParaRPr>
          </a:p>
        </p:txBody>
      </p:sp>
      <p:pic>
        <p:nvPicPr>
          <p:cNvPr id="99" name="Picture 7" descr=""/>
          <p:cNvPicPr/>
          <p:nvPr/>
        </p:nvPicPr>
        <p:blipFill>
          <a:blip r:embed="rId1"/>
          <a:stretch/>
        </p:blipFill>
        <p:spPr>
          <a:xfrm>
            <a:off x="4838760" y="1247760"/>
            <a:ext cx="1942920" cy="732960"/>
          </a:xfrm>
          <a:prstGeom prst="rect">
            <a:avLst/>
          </a:prstGeom>
          <a:ln>
            <a:noFill/>
          </a:ln>
        </p:spPr>
      </p:pic>
      <p:pic>
        <p:nvPicPr>
          <p:cNvPr id="100" name="Picture 8" descr=""/>
          <p:cNvPicPr/>
          <p:nvPr/>
        </p:nvPicPr>
        <p:blipFill>
          <a:blip r:embed="rId2"/>
          <a:stretch/>
        </p:blipFill>
        <p:spPr>
          <a:xfrm>
            <a:off x="5124600" y="3124080"/>
            <a:ext cx="1809360" cy="685440"/>
          </a:xfrm>
          <a:prstGeom prst="rect">
            <a:avLst/>
          </a:prstGeom>
          <a:ln>
            <a:noFill/>
          </a:ln>
        </p:spPr>
      </p:pic>
      <p:pic>
        <p:nvPicPr>
          <p:cNvPr id="101" name="Picture 9" descr=""/>
          <p:cNvPicPr/>
          <p:nvPr/>
        </p:nvPicPr>
        <p:blipFill>
          <a:blip r:embed="rId3"/>
          <a:stretch/>
        </p:blipFill>
        <p:spPr>
          <a:xfrm>
            <a:off x="4800600" y="5410080"/>
            <a:ext cx="1723680" cy="752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457200" y="533520"/>
            <a:ext cx="8229240" cy="57146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go back to POP. We now simulate A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CC by popping A and do PUSH C and PUSH 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Again, we go back to POP. This time, we must simulate C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 by poping C and reading a from the TAPE: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simulate another C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04" name="Picture 7" descr=""/>
          <p:cNvPicPr/>
          <p:nvPr/>
        </p:nvPicPr>
        <p:blipFill>
          <a:blip r:embed="rId1"/>
          <a:stretch/>
        </p:blipFill>
        <p:spPr>
          <a:xfrm>
            <a:off x="3333600" y="1523880"/>
            <a:ext cx="2076120" cy="855360"/>
          </a:xfrm>
          <a:prstGeom prst="rect">
            <a:avLst/>
          </a:prstGeom>
          <a:ln>
            <a:noFill/>
          </a:ln>
        </p:spPr>
      </p:pic>
      <p:pic>
        <p:nvPicPr>
          <p:cNvPr id="105" name="Picture 8" descr=""/>
          <p:cNvPicPr/>
          <p:nvPr/>
        </p:nvPicPr>
        <p:blipFill>
          <a:blip r:embed="rId2"/>
          <a:stretch/>
        </p:blipFill>
        <p:spPr>
          <a:xfrm>
            <a:off x="4419720" y="3809880"/>
            <a:ext cx="2361960" cy="977400"/>
          </a:xfrm>
          <a:prstGeom prst="rect">
            <a:avLst/>
          </a:prstGeom>
          <a:ln>
            <a:noFill/>
          </a:ln>
        </p:spPr>
      </p:pic>
      <p:pic>
        <p:nvPicPr>
          <p:cNvPr id="106" name="Picture 9" descr=""/>
          <p:cNvPicPr/>
          <p:nvPr/>
        </p:nvPicPr>
        <p:blipFill>
          <a:blip r:embed="rId3"/>
          <a:stretch/>
        </p:blipFill>
        <p:spPr>
          <a:xfrm>
            <a:off x="5791320" y="5334120"/>
            <a:ext cx="1990440" cy="820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0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now re-enter the POP state and simulate the last production, B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b. We POP B and READ b from the TAPE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At this point the STACK is empty, and the blank </a:t>
            </a:r>
            <a:r>
              <a:rPr b="0" lang="en-US" sz="3200" spc="-1" strike="noStrike">
                <a:solidFill>
                  <a:srgbClr val="000000"/>
                </a:solidFill>
                <a:uFill>
                  <a:solidFill>
                    <a:srgbClr val="ffffff"/>
                  </a:solidFill>
                </a:uFill>
                <a:latin typeface="Calibri"/>
              </a:rPr>
              <a:t>∆ is the only thing we can read next from the TAPE.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Hence, we follow the path</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POP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READ3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ACCEPT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So, the word </a:t>
            </a:r>
            <a:r>
              <a:rPr b="1" i="1" lang="en-US" sz="3200" spc="-1" strike="noStrike">
                <a:solidFill>
                  <a:srgbClr val="000000"/>
                </a:solidFill>
                <a:uFill>
                  <a:solidFill>
                    <a:srgbClr val="ffffff"/>
                  </a:solidFill>
                </a:uFill>
                <a:latin typeface="Calibri"/>
              </a:rPr>
              <a:t>aab</a:t>
            </a:r>
            <a:r>
              <a:rPr b="0" lang="en-US" sz="3200" spc="-1" strike="noStrike">
                <a:solidFill>
                  <a:srgbClr val="000000"/>
                </a:solidFill>
                <a:uFill>
                  <a:solidFill>
                    <a:srgbClr val="ffffff"/>
                  </a:solidFill>
                </a:uFill>
                <a:latin typeface="Calibri"/>
              </a:rPr>
              <a:t> is accepted by the PDA.</a:t>
            </a:r>
            <a:endParaRPr b="0" lang="en-US" sz="3200" spc="-1" strike="noStrike">
              <a:solidFill>
                <a:srgbClr val="000000"/>
              </a:solidFill>
              <a:uFill>
                <a:solidFill>
                  <a:srgbClr val="ffffff"/>
                </a:solidFill>
              </a:uFill>
              <a:latin typeface="Calibri"/>
            </a:endParaRPr>
          </a:p>
        </p:txBody>
      </p:sp>
      <p:pic>
        <p:nvPicPr>
          <p:cNvPr id="109" name="Picture 5" descr=""/>
          <p:cNvPicPr/>
          <p:nvPr/>
        </p:nvPicPr>
        <p:blipFill>
          <a:blip r:embed="rId1"/>
          <a:stretch/>
        </p:blipFill>
        <p:spPr>
          <a:xfrm>
            <a:off x="3733920" y="2530440"/>
            <a:ext cx="2057040" cy="8218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11" name="TextShape 2"/>
          <p:cNvSpPr txBox="1"/>
          <p:nvPr/>
        </p:nvSpPr>
        <p:spPr>
          <a:xfrm>
            <a:off x="457200" y="1600200"/>
            <a:ext cx="8229240" cy="4525560"/>
          </a:xfrm>
          <a:prstGeom prst="rect">
            <a:avLst/>
          </a:prstGeom>
          <a:noFill/>
          <a:ln>
            <a:noFill/>
          </a:ln>
        </p:spPr>
        <p:txBody>
          <a:bodyPr/>
          <a:p>
            <a:pPr marL="343080" indent="-342720">
              <a:lnSpc>
                <a:spcPct val="80000"/>
              </a:lnSpc>
              <a:buClr>
                <a:srgbClr val="000000"/>
              </a:buClr>
              <a:buFont typeface="Arial"/>
              <a:buChar char="•"/>
            </a:pPr>
            <a:r>
              <a:rPr b="0" lang="en-US" sz="2400" spc="-1" strike="noStrike">
                <a:solidFill>
                  <a:srgbClr val="000000"/>
                </a:solidFill>
                <a:uFill>
                  <a:solidFill>
                    <a:srgbClr val="ffffff"/>
                  </a:solidFill>
                </a:uFill>
                <a:latin typeface="Calibri"/>
              </a:rPr>
              <a:t>It should also be clear that if any input string reaches the ACCEPT state in the PDA, that string must have got there by having each of its letters read via simulating the Chomsky production of the form</a:t>
            </a:r>
            <a:endParaRPr b="0" lang="en-US" sz="3200" spc="-1" strike="noStrike">
              <a:solidFill>
                <a:srgbClr val="000000"/>
              </a:solidFill>
              <a:uFill>
                <a:solidFill>
                  <a:srgbClr val="ffffff"/>
                </a:solidFill>
              </a:uFill>
              <a:latin typeface="Calibri"/>
            </a:endParaRPr>
          </a:p>
          <a:p>
            <a:pPr marL="343080" indent="-342720">
              <a:lnSpc>
                <a:spcPct val="8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Nonterminal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terminal</a:t>
            </a:r>
            <a:endParaRPr b="0" lang="en-US" sz="3200" spc="-1" strike="noStrike">
              <a:solidFill>
                <a:srgbClr val="000000"/>
              </a:solidFill>
              <a:uFill>
                <a:solidFill>
                  <a:srgbClr val="ffffff"/>
                </a:solidFill>
              </a:uFill>
              <a:latin typeface="Calibri"/>
            </a:endParaRPr>
          </a:p>
          <a:p>
            <a:pPr>
              <a:lnSpc>
                <a:spcPct val="80000"/>
              </a:lnSpc>
            </a:pPr>
            <a:endParaRPr b="0" lang="en-US" sz="3200" spc="-1" strike="noStrike">
              <a:solidFill>
                <a:srgbClr val="000000"/>
              </a:solidFill>
              <a:uFill>
                <a:solidFill>
                  <a:srgbClr val="ffffff"/>
                </a:solidFill>
              </a:uFill>
              <a:latin typeface="Calibri"/>
            </a:endParaRPr>
          </a:p>
          <a:p>
            <a:pPr marL="343080" indent="-342720">
              <a:lnSpc>
                <a:spcPct val="80000"/>
              </a:lnSpc>
              <a:buClr>
                <a:srgbClr val="000000"/>
              </a:buClr>
              <a:buFont typeface="Arial"/>
              <a:buChar char="•"/>
            </a:pPr>
            <a:r>
              <a:rPr b="0" lang="en-US" sz="2400" spc="-1" strike="noStrike">
                <a:solidFill>
                  <a:srgbClr val="000000"/>
                </a:solidFill>
                <a:uFill>
                  <a:solidFill>
                    <a:srgbClr val="ffffff"/>
                  </a:solidFill>
                </a:uFill>
                <a:latin typeface="Calibri"/>
              </a:rPr>
              <a:t>This means that we have necessarily formed a complete leftmost derivation of this word through CFG productions with no nonterminals left over in the STACK. Therefore, every word accepted by this PDA is in the language generated by the CFG.</a:t>
            </a:r>
            <a:endParaRPr b="0" lang="en-US" sz="3200" spc="-1" strike="noStrike">
              <a:solidFill>
                <a:srgbClr val="000000"/>
              </a:solidFill>
              <a:uFill>
                <a:solidFill>
                  <a:srgbClr val="ffffff"/>
                </a:solidFill>
              </a:uFill>
              <a:latin typeface="Calibri"/>
            </a:endParaRPr>
          </a:p>
          <a:p>
            <a:pPr>
              <a:lnSpc>
                <a:spcPct val="80000"/>
              </a:lnSpc>
            </a:pPr>
            <a:endParaRPr b="0" lang="en-US" sz="3200" spc="-1" strike="noStrike">
              <a:solidFill>
                <a:srgbClr val="000000"/>
              </a:solidFill>
              <a:uFill>
                <a:solidFill>
                  <a:srgbClr val="ffffff"/>
                </a:solidFill>
              </a:uFill>
              <a:latin typeface="Calibri"/>
            </a:endParaRPr>
          </a:p>
          <a:p>
            <a:pPr marL="343080" indent="-342720">
              <a:lnSpc>
                <a:spcPct val="80000"/>
              </a:lnSpc>
              <a:buClr>
                <a:srgbClr val="000000"/>
              </a:buClr>
              <a:buFont typeface="Arial"/>
              <a:buChar char="•"/>
            </a:pPr>
            <a:r>
              <a:rPr b="0" lang="en-US" sz="2400" spc="-1" strike="noStrike">
                <a:solidFill>
                  <a:srgbClr val="000000"/>
                </a:solidFill>
                <a:uFill>
                  <a:solidFill>
                    <a:srgbClr val="ffffff"/>
                  </a:solidFill>
                </a:uFill>
                <a:latin typeface="Calibri"/>
              </a:rPr>
              <a:t>We are now ready to present the algorithm to construct a PDA from a given CFG.</a:t>
            </a:r>
            <a:endParaRPr b="0" lang="en-US" sz="32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457200" y="1600200"/>
            <a:ext cx="8229240" cy="4525560"/>
          </a:xfrm>
          <a:prstGeom prst="rect">
            <a:avLst/>
          </a:prstGeom>
          <a:noFill/>
          <a:ln>
            <a:noFill/>
          </a:ln>
        </p:spPr>
        <p:txBody>
          <a:bodyPr/>
          <a:p>
            <a:pPr marL="343080" indent="-342720">
              <a:lnSpc>
                <a:spcPct val="100000"/>
              </a:lnSpc>
            </a:pPr>
            <a:r>
              <a:rPr b="0" lang="en-US" sz="2400" spc="-1" strike="noStrike">
                <a:solidFill>
                  <a:srgbClr val="000000"/>
                </a:solidFill>
                <a:uFill>
                  <a:solidFill>
                    <a:srgbClr val="ffffff"/>
                  </a:solidFill>
                </a:uFill>
                <a:latin typeface="Calibri"/>
              </a:rPr>
              <a:t>Given a CFG in CNF as follows: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1</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X</a:t>
            </a:r>
            <a:r>
              <a:rPr b="0" lang="en-US" sz="2400" spc="-1" strike="noStrike" baseline="-25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3</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1</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X</a:t>
            </a:r>
            <a:r>
              <a:rPr b="0" lang="en-US" sz="2400" spc="-1" strike="noStrike" baseline="-25000">
                <a:solidFill>
                  <a:srgbClr val="000000"/>
                </a:solidFill>
                <a:uFill>
                  <a:solidFill>
                    <a:srgbClr val="ffffff"/>
                  </a:solidFill>
                </a:uFill>
                <a:latin typeface="Calibri"/>
              </a:rPr>
              <a:t>3</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4</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X</a:t>
            </a:r>
            <a:r>
              <a:rPr b="0" lang="en-US" sz="2400" spc="-1" strike="noStrike" baseline="-25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2</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3</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4</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baseline="-25000">
                <a:solidFill>
                  <a:srgbClr val="000000"/>
                </a:solidFill>
                <a:uFill>
                  <a:solidFill>
                    <a:srgbClr val="ffffff"/>
                  </a:solidFill>
                </a:uFill>
                <a:latin typeface="Calibri"/>
              </a:rPr>
              <a:t>5</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b</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where the start symbol S = X</a:t>
            </a:r>
            <a:r>
              <a:rPr b="0" lang="en-US" sz="2400" spc="-1" strike="noStrike" baseline="-25000">
                <a:solidFill>
                  <a:srgbClr val="000000"/>
                </a:solidFill>
                <a:uFill>
                  <a:solidFill>
                    <a:srgbClr val="ffffff"/>
                  </a:solidFill>
                </a:uFill>
                <a:latin typeface="Calibri"/>
              </a:rPr>
              <a:t>1</a:t>
            </a:r>
            <a:r>
              <a:rPr b="0" lang="en-US" sz="2400" spc="-1" strike="noStrike">
                <a:solidFill>
                  <a:srgbClr val="000000"/>
                </a:solidFill>
                <a:uFill>
                  <a:solidFill>
                    <a:srgbClr val="ffffff"/>
                  </a:solidFill>
                </a:uFill>
                <a:latin typeface="Calibri"/>
              </a:rPr>
              <a:t> and the other non-terminals are X</a:t>
            </a:r>
            <a:r>
              <a:rPr b="0" lang="en-US" sz="2400" spc="-1" strike="noStrike" baseline="-25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 X</a:t>
            </a:r>
            <a:r>
              <a:rPr b="0" lang="en-US" sz="2400" spc="-1" strike="noStrike" baseline="-25000">
                <a:solidFill>
                  <a:srgbClr val="000000"/>
                </a:solidFill>
                <a:uFill>
                  <a:solidFill>
                    <a:srgbClr val="ffffff"/>
                  </a:solidFill>
                </a:uFill>
                <a:latin typeface="Calibri"/>
              </a:rPr>
              <a:t>3</a:t>
            </a:r>
            <a:r>
              <a:rPr b="0" lang="en-US" sz="24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15"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build the corresponding PDA as follows: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We begin with</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16" name="Picture 4" descr=""/>
          <p:cNvPicPr/>
          <p:nvPr/>
        </p:nvPicPr>
        <p:blipFill>
          <a:blip r:embed="rId1"/>
          <a:stretch/>
        </p:blipFill>
        <p:spPr>
          <a:xfrm>
            <a:off x="2362320" y="3048120"/>
            <a:ext cx="3580920" cy="18918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18" name="TextShape 2"/>
          <p:cNvSpPr txBox="1"/>
          <p:nvPr/>
        </p:nvSpPr>
        <p:spPr>
          <a:xfrm>
            <a:off x="457200" y="134136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For each production of the form</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X</a:t>
            </a:r>
            <a:r>
              <a:rPr b="0" lang="en-US" sz="3200" spc="-1" strike="noStrike" baseline="-25000">
                <a:solidFill>
                  <a:srgbClr val="000000"/>
                </a:solidFill>
                <a:uFill>
                  <a:solidFill>
                    <a:srgbClr val="ffffff"/>
                  </a:solidFill>
                </a:uFill>
                <a:latin typeface="Calibri"/>
              </a:rPr>
              <a:t>i</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X</a:t>
            </a:r>
            <a:r>
              <a:rPr b="0" lang="en-US" sz="3200" spc="-1" strike="noStrike" baseline="-25000">
                <a:solidFill>
                  <a:srgbClr val="000000"/>
                </a:solidFill>
                <a:uFill>
                  <a:solidFill>
                    <a:srgbClr val="ffffff"/>
                  </a:solidFill>
                </a:uFill>
                <a:latin typeface="Calibri"/>
              </a:rPr>
              <a:t>j</a:t>
            </a:r>
            <a:r>
              <a:rPr b="0" lang="en-US" sz="3200" spc="-1" strike="noStrike">
                <a:solidFill>
                  <a:srgbClr val="000000"/>
                </a:solidFill>
                <a:uFill>
                  <a:solidFill>
                    <a:srgbClr val="ffffff"/>
                  </a:solidFill>
                </a:uFill>
                <a:latin typeface="Calibri"/>
              </a:rPr>
              <a:t>X</a:t>
            </a:r>
            <a:r>
              <a:rPr b="0" lang="en-US" sz="3200" spc="-1" strike="noStrike" baseline="-25000">
                <a:solidFill>
                  <a:srgbClr val="000000"/>
                </a:solidFill>
                <a:uFill>
                  <a:solidFill>
                    <a:srgbClr val="ffffff"/>
                  </a:solidFill>
                </a:uFill>
                <a:latin typeface="Calibri"/>
              </a:rPr>
              <a:t>k</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We include this circuit from the POP state back to itself: PUSHloop fragment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19" name="Picture 4" descr=""/>
          <p:cNvPicPr/>
          <p:nvPr/>
        </p:nvPicPr>
        <p:blipFill>
          <a:blip r:embed="rId1"/>
          <a:stretch/>
        </p:blipFill>
        <p:spPr>
          <a:xfrm>
            <a:off x="4164120" y="3657600"/>
            <a:ext cx="1703160" cy="26665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21"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For each production of the form</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X</a:t>
            </a:r>
            <a:r>
              <a:rPr b="0" lang="en-US" sz="3200" spc="-1" strike="noStrike" baseline="-25000">
                <a:solidFill>
                  <a:srgbClr val="000000"/>
                </a:solidFill>
                <a:uFill>
                  <a:solidFill>
                    <a:srgbClr val="ffffff"/>
                  </a:solidFill>
                </a:uFill>
                <a:latin typeface="Calibri"/>
              </a:rPr>
              <a:t>i</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b</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include this circuit: READ-loop fragment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22" name="Picture 4" descr=""/>
          <p:cNvPicPr/>
          <p:nvPr/>
        </p:nvPicPr>
        <p:blipFill>
          <a:blip r:embed="rId1"/>
          <a:stretch/>
        </p:blipFill>
        <p:spPr>
          <a:xfrm>
            <a:off x="2209680" y="3809880"/>
            <a:ext cx="4266720" cy="20523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2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When the STACK is empty, which means that we have converted our last non-terminal to a terminal and the terminals have matched the INPUT TAPE, we add this path:</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125" name="Picture 4" descr=""/>
          <p:cNvPicPr/>
          <p:nvPr/>
        </p:nvPicPr>
        <p:blipFill>
          <a:blip r:embed="rId1"/>
          <a:stretch/>
        </p:blipFill>
        <p:spPr>
          <a:xfrm>
            <a:off x="1371600" y="3825720"/>
            <a:ext cx="6095520" cy="11268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2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From the reasons and example above, we know that all words generated by the given CFG will be accepted by the PDA, and all words accepted by this PDA will have leftmost derivations in the given CFG.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At the beginning we assumed that the CFG was in CNF. But there are some CFLs that cannot be put into CNF. These are the languages that include the word </a:t>
            </a:r>
            <a:r>
              <a:rPr b="0" lang="en-US" sz="3200" spc="-1" strike="noStrike">
                <a:solidFill>
                  <a:srgbClr val="000000"/>
                </a:solidFill>
                <a:uFill>
                  <a:solidFill>
                    <a:srgbClr val="ffffff"/>
                  </a:solidFill>
                </a:uFill>
                <a:latin typeface="Calibri"/>
              </a:rPr>
              <a:t>λ.</a:t>
            </a:r>
            <a:endParaRPr b="0" lang="en-US" sz="3200" spc="-1" strike="noStrike">
              <a:solidFill>
                <a:srgbClr val="000000"/>
              </a:solidFill>
              <a:uFill>
                <a:solidFill>
                  <a:srgbClr val="ffffff"/>
                </a:solidFill>
              </a:u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CFG = PDA</a:t>
            </a:r>
            <a:endParaRPr b="0" lang="en-US" sz="1800" spc="-1" strike="noStrike">
              <a:solidFill>
                <a:srgbClr val="000000"/>
              </a:solidFill>
              <a:uFill>
                <a:solidFill>
                  <a:srgbClr val="ffffff"/>
                </a:solidFill>
              </a:uFill>
              <a:latin typeface="Calibri"/>
            </a:endParaRPr>
          </a:p>
        </p:txBody>
      </p:sp>
      <p:sp>
        <p:nvSpPr>
          <p:cNvPr id="80" name="TextShape 2"/>
          <p:cNvSpPr txBox="1"/>
          <p:nvPr/>
        </p:nvSpPr>
        <p:spPr>
          <a:xfrm>
            <a:off x="457200" y="1600200"/>
            <a:ext cx="8229240" cy="45255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set of all languages accepted by PDAs is the same as the set of all languages generated by CFGs.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We can prove this in two steps.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Algorithm contd.</a:t>
            </a:r>
            <a:endParaRPr b="0" lang="en-US" sz="1800" spc="-1" strike="noStrike">
              <a:solidFill>
                <a:srgbClr val="000000"/>
              </a:solidFill>
              <a:uFill>
                <a:solidFill>
                  <a:srgbClr val="ffffff"/>
                </a:solidFill>
              </a:uFill>
              <a:latin typeface="Calibri"/>
            </a:endParaRPr>
          </a:p>
        </p:txBody>
      </p:sp>
      <p:sp>
        <p:nvSpPr>
          <p:cNvPr id="129"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this case, we can convert all productions into CNF and construct the PDA as described above. In addition, we must also include </a:t>
            </a:r>
            <a:r>
              <a:rPr b="0" lang="en-US" sz="2400" spc="-1" strike="noStrike">
                <a:solidFill>
                  <a:srgbClr val="000000"/>
                </a:solidFill>
                <a:uFill>
                  <a:solidFill>
                    <a:srgbClr val="ffffff"/>
                  </a:solidFill>
                </a:uFill>
                <a:latin typeface="Calibri"/>
              </a:rPr>
              <a:t>λ. This can be done by adding a simple circuit at the POP: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kills the non-terminal S without replacing it with anything. So, the next time we enter the POP, we get a blank and can proceed to accept the word.</a:t>
            </a:r>
            <a:endParaRPr b="0" lang="en-US" sz="3200" spc="-1" strike="noStrike">
              <a:solidFill>
                <a:srgbClr val="000000"/>
              </a:solidFill>
              <a:uFill>
                <a:solidFill>
                  <a:srgbClr val="ffffff"/>
                </a:solidFill>
              </a:uFill>
              <a:latin typeface="Calibri"/>
            </a:endParaRPr>
          </a:p>
        </p:txBody>
      </p:sp>
      <p:pic>
        <p:nvPicPr>
          <p:cNvPr id="130" name="Picture 4" descr=""/>
          <p:cNvPicPr/>
          <p:nvPr/>
        </p:nvPicPr>
        <p:blipFill>
          <a:blip r:embed="rId1"/>
          <a:stretch/>
        </p:blipFill>
        <p:spPr>
          <a:xfrm>
            <a:off x="3048120" y="2917800"/>
            <a:ext cx="2819160" cy="146808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a:t>
            </a:r>
            <a:endParaRPr b="0" lang="en-US" sz="1800" spc="-1" strike="noStrike">
              <a:solidFill>
                <a:srgbClr val="000000"/>
              </a:solidFill>
              <a:uFill>
                <a:solidFill>
                  <a:srgbClr val="ffffff"/>
                </a:solidFill>
              </a:uFill>
              <a:latin typeface="Calibri"/>
            </a:endParaRPr>
          </a:p>
        </p:txBody>
      </p:sp>
      <p:sp>
        <p:nvSpPr>
          <p:cNvPr id="132"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The language PALINDROME (including </a:t>
            </a:r>
            <a:r>
              <a:rPr b="0" lang="en-US" sz="3200" spc="-1" strike="noStrike">
                <a:solidFill>
                  <a:srgbClr val="000000"/>
                </a:solidFill>
                <a:uFill>
                  <a:solidFill>
                    <a:srgbClr val="ffffff"/>
                  </a:solidFill>
                </a:uFill>
                <a:latin typeface="Calibri"/>
              </a:rPr>
              <a:t>λ) can be generated by the following CFG in CNF (plus one λ-production):</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AR</a:t>
            </a:r>
            <a:r>
              <a:rPr b="0" lang="en-US" sz="3200" spc="-1" strike="noStrike" baseline="-25000">
                <a:solidFill>
                  <a:srgbClr val="000000"/>
                </a:solidFill>
                <a:uFill>
                  <a:solidFill>
                    <a:srgbClr val="ffffff"/>
                  </a:solidFill>
                </a:uFill>
                <a:latin typeface="Calibri"/>
              </a:rPr>
              <a:t>1</a:t>
            </a:r>
            <a:r>
              <a:rPr b="0" lang="en-US" sz="3200" spc="-1" strike="noStrike">
                <a:solidFill>
                  <a:srgbClr val="000000"/>
                </a:solidFill>
                <a:uFill>
                  <a:solidFill>
                    <a:srgbClr val="ffffff"/>
                  </a:solidFill>
                </a:uFill>
                <a:latin typeface="Calibri"/>
              </a:rPr>
              <a:t> | BR</a:t>
            </a:r>
            <a:r>
              <a:rPr b="0" lang="en-US" sz="3200" spc="-1" strike="noStrike" baseline="-25000">
                <a:solidFill>
                  <a:srgbClr val="000000"/>
                </a:solidFill>
                <a:uFill>
                  <a:solidFill>
                    <a:srgbClr val="ffffff"/>
                  </a:solidFill>
                </a:uFill>
                <a:latin typeface="Calibri"/>
              </a:rPr>
              <a:t>2</a:t>
            </a:r>
            <a:r>
              <a:rPr b="0" lang="en-US" sz="3200" spc="-1" strike="noStrike">
                <a:solidFill>
                  <a:srgbClr val="000000"/>
                </a:solidFill>
                <a:uFill>
                  <a:solidFill>
                    <a:srgbClr val="ffffff"/>
                  </a:solidFill>
                </a:uFill>
                <a:latin typeface="Calibri"/>
              </a:rPr>
              <a:t> | AA | BB | a | b| λ</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R</a:t>
            </a:r>
            <a:r>
              <a:rPr b="0" lang="en-US" sz="3200" spc="-1" strike="noStrike" baseline="-25000">
                <a:solidFill>
                  <a:srgbClr val="000000"/>
                </a:solidFill>
                <a:uFill>
                  <a:solidFill>
                    <a:srgbClr val="ffffff"/>
                  </a:solidFill>
                </a:uFill>
                <a:latin typeface="Calibri"/>
              </a:rPr>
              <a:t>1</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SA</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R</a:t>
            </a:r>
            <a:r>
              <a:rPr b="0" lang="en-US" sz="3200" spc="-1" strike="noStrike" baseline="-25000">
                <a:solidFill>
                  <a:srgbClr val="000000"/>
                </a:solidFill>
                <a:uFill>
                  <a:solidFill>
                    <a:srgbClr val="ffffff"/>
                  </a:solidFill>
                </a:uFill>
                <a:latin typeface="Calibri"/>
              </a:rPr>
              <a:t>2</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SB</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A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B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b</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Using the algorithm above, we build the following PDA that accepts exactly the same language:</a:t>
            </a:r>
            <a:endParaRPr b="0" lang="en-US" sz="3200" spc="-1" strike="noStrike">
              <a:solidFill>
                <a:srgbClr val="000000"/>
              </a:solidFill>
              <a:uFill>
                <a:solidFill>
                  <a:srgbClr val="ffffff"/>
                </a:solidFill>
              </a:u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34"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uFill>
                <a:solidFill>
                  <a:srgbClr val="ffffff"/>
                </a:solidFill>
              </a:uFill>
              <a:latin typeface="Calibri"/>
            </a:endParaRPr>
          </a:p>
        </p:txBody>
      </p:sp>
      <p:pic>
        <p:nvPicPr>
          <p:cNvPr id="135" name="Picture 5" descr=""/>
          <p:cNvPicPr/>
          <p:nvPr/>
        </p:nvPicPr>
        <p:blipFill>
          <a:blip r:embed="rId1"/>
          <a:stretch/>
        </p:blipFill>
        <p:spPr>
          <a:xfrm>
            <a:off x="762120" y="538200"/>
            <a:ext cx="7391160" cy="56084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3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Theorems 30 and 31 together prove that </a:t>
            </a:r>
            <a:r>
              <a:rPr b="1" lang="en-US" sz="3200" spc="-1" strike="noStrike">
                <a:solidFill>
                  <a:srgbClr val="000000"/>
                </a:solidFill>
                <a:uFill>
                  <a:solidFill>
                    <a:srgbClr val="ffffff"/>
                  </a:solidFill>
                </a:uFill>
                <a:latin typeface="Calibri"/>
              </a:rPr>
              <a:t>the set of all languages accepted by PDAs is the same as the set of all languages generated by CFGs.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Theorem 30 and 31</a:t>
            </a:r>
            <a:endParaRPr b="0" lang="en-US"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1" lang="en-US" sz="3200" spc="-1" strike="noStrike">
                <a:solidFill>
                  <a:srgbClr val="000000"/>
                </a:solidFill>
                <a:uFill>
                  <a:solidFill>
                    <a:srgbClr val="ffffff"/>
                  </a:solidFill>
                </a:uFill>
                <a:latin typeface="Calibri"/>
              </a:rPr>
              <a:t>Theorem 30:</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Given a CFG that generates the language </a:t>
            </a:r>
            <a:r>
              <a:rPr b="0" i="1" lang="en-US" sz="3200" spc="-1" strike="noStrike">
                <a:solidFill>
                  <a:srgbClr val="000000"/>
                </a:solidFill>
                <a:uFill>
                  <a:solidFill>
                    <a:srgbClr val="ffffff"/>
                  </a:solidFill>
                </a:uFill>
                <a:latin typeface="Calibri"/>
              </a:rPr>
              <a:t>L</a:t>
            </a:r>
            <a:r>
              <a:rPr b="0" lang="en-US" sz="3200" spc="-1" strike="noStrike">
                <a:solidFill>
                  <a:srgbClr val="000000"/>
                </a:solidFill>
                <a:uFill>
                  <a:solidFill>
                    <a:srgbClr val="ffffff"/>
                  </a:solidFill>
                </a:uFill>
                <a:latin typeface="Calibri"/>
              </a:rPr>
              <a:t>, there </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is a PDA that accepts exactly </a:t>
            </a:r>
            <a:r>
              <a:rPr b="0" i="1" lang="en-US" sz="3200" spc="-1" strike="noStrike">
                <a:solidFill>
                  <a:srgbClr val="000000"/>
                </a:solidFill>
                <a:uFill>
                  <a:solidFill>
                    <a:srgbClr val="ffffff"/>
                  </a:solidFill>
                </a:uFill>
                <a:latin typeface="Calibri"/>
              </a:rPr>
              <a:t>L</a:t>
            </a:r>
            <a:r>
              <a:rPr b="0" lang="en-US" sz="32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1" lang="en-US" sz="3200" spc="-1" strike="noStrike">
                <a:solidFill>
                  <a:srgbClr val="000000"/>
                </a:solidFill>
                <a:uFill>
                  <a:solidFill>
                    <a:srgbClr val="ffffff"/>
                  </a:solidFill>
                </a:uFill>
                <a:latin typeface="Calibri"/>
              </a:rPr>
              <a:t>Theorem 31:</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Given a PDA that accepts the language </a:t>
            </a:r>
            <a:r>
              <a:rPr b="0" i="1" lang="en-US" sz="3200" spc="-1" strike="noStrike">
                <a:solidFill>
                  <a:srgbClr val="000000"/>
                </a:solidFill>
                <a:uFill>
                  <a:solidFill>
                    <a:srgbClr val="ffffff"/>
                  </a:solidFill>
                </a:uFill>
                <a:latin typeface="Calibri"/>
              </a:rPr>
              <a:t>L</a:t>
            </a:r>
            <a:r>
              <a:rPr b="0" lang="en-US" sz="3200" spc="-1" strike="noStrike">
                <a:solidFill>
                  <a:srgbClr val="000000"/>
                </a:solidFill>
                <a:uFill>
                  <a:solidFill>
                    <a:srgbClr val="ffffff"/>
                  </a:solidFill>
                </a:uFill>
                <a:latin typeface="Calibri"/>
              </a:rPr>
              <a:t>, there</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exists a CFG that generates exactly </a:t>
            </a:r>
            <a:r>
              <a:rPr b="0" i="1" lang="en-US" sz="3200" spc="-1" strike="noStrike">
                <a:solidFill>
                  <a:srgbClr val="000000"/>
                </a:solidFill>
                <a:uFill>
                  <a:solidFill>
                    <a:srgbClr val="ffffff"/>
                  </a:solidFill>
                </a:uFill>
                <a:latin typeface="Calibri"/>
              </a:rPr>
              <a:t>L</a:t>
            </a:r>
            <a:r>
              <a:rPr b="0" lang="en-US" sz="32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Proof of Theorem 30</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proof will be by constructive algorithm.</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can assume that the CFG is in CNF</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Example</a:t>
            </a:r>
            <a:endParaRPr b="0" lang="en-US"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Consider the following CFG in CNF:</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SB | AB</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A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CC</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B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b</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C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We now propose the following nondeterministic PDA where the STACK alphabet is</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Γ = {S, A, B, C}</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and the TAPE alphabet is only</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 b}</a:t>
            </a:r>
            <a:endParaRPr b="0"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uFill>
                <a:solidFill>
                  <a:srgbClr val="ffffff"/>
                </a:solidFill>
              </a:uFill>
              <a:latin typeface="Calibri"/>
            </a:endParaRPr>
          </a:p>
        </p:txBody>
      </p:sp>
      <p:pic>
        <p:nvPicPr>
          <p:cNvPr id="89" name="Picture 5" descr=""/>
          <p:cNvPicPr/>
          <p:nvPr/>
        </p:nvPicPr>
        <p:blipFill>
          <a:blip r:embed="rId1"/>
          <a:stretch/>
        </p:blipFill>
        <p:spPr>
          <a:xfrm>
            <a:off x="838080" y="471600"/>
            <a:ext cx="7238520" cy="5733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begin by pushing S onto the top of the STACK.</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then enter the central POP state. Two things are possible when we pop the top of the STACK:</a:t>
            </a:r>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Arial"/>
              <a:buChar char="–"/>
            </a:pPr>
            <a:r>
              <a:rPr b="0" lang="en-US" sz="2000" spc="-1" strike="noStrike">
                <a:solidFill>
                  <a:srgbClr val="000000"/>
                </a:solidFill>
                <a:uFill>
                  <a:solidFill>
                    <a:srgbClr val="ffffff"/>
                  </a:solidFill>
                </a:uFill>
                <a:latin typeface="Calibri"/>
              </a:rPr>
              <a:t>We either replace the removed non-terminal with two other non-terminals, thereby simulating a production,</a:t>
            </a:r>
            <a:endParaRPr b="0" lang="en-US" sz="24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Arial"/>
              <a:buChar char="–"/>
            </a:pPr>
            <a:r>
              <a:rPr b="0" lang="en-US" sz="2000" spc="-1" strike="noStrike">
                <a:solidFill>
                  <a:srgbClr val="000000"/>
                </a:solidFill>
                <a:uFill>
                  <a:solidFill>
                    <a:srgbClr val="ffffff"/>
                  </a:solidFill>
                </a:uFill>
                <a:latin typeface="Calibri"/>
              </a:rPr>
              <a:t>Or we go to a READ state, which insists that we must read a specific terminal from the TAPE, or else it crashes.</a:t>
            </a:r>
            <a:endParaRPr b="0" lang="en-US" sz="24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To get to ACCEPT, we must have encountered the READ states that wanted to read exactly the letters on the INPUT TAPE.</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now show that doing this is equivalent to simulating a leftmost derivation of the input string in the given CFG.</a:t>
            </a:r>
            <a:endParaRPr b="0"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Example</a:t>
            </a:r>
            <a:endParaRPr b="0" lang="en-US" sz="1800" spc="-1" strike="noStrike">
              <a:solidFill>
                <a:srgbClr val="000000"/>
              </a:solidFill>
              <a:uFill>
                <a:solidFill>
                  <a:srgbClr val="ffffff"/>
                </a:solidFill>
              </a:uFill>
              <a:latin typeface="Calibri"/>
            </a:endParaRPr>
          </a:p>
        </p:txBody>
      </p:sp>
      <p:sp>
        <p:nvSpPr>
          <p:cNvPr id="93"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Let’s consider a specific example. Let’s generate the word </a:t>
            </a:r>
            <a:r>
              <a:rPr b="1" i="1" lang="en-US" sz="3200" spc="-1" strike="noStrike">
                <a:solidFill>
                  <a:srgbClr val="000000"/>
                </a:solidFill>
                <a:uFill>
                  <a:solidFill>
                    <a:srgbClr val="ffffff"/>
                  </a:solidFill>
                </a:uFill>
                <a:latin typeface="Calibri"/>
              </a:rPr>
              <a:t>aab</a:t>
            </a:r>
            <a:r>
              <a:rPr b="0" lang="en-US" sz="3200" spc="-1" strike="noStrike">
                <a:solidFill>
                  <a:srgbClr val="000000"/>
                </a:solidFill>
                <a:uFill>
                  <a:solidFill>
                    <a:srgbClr val="ffffff"/>
                  </a:solidFill>
                </a:uFill>
                <a:latin typeface="Calibri"/>
              </a:rPr>
              <a:t> using leftmost derivation in the given CFG:</a:t>
            </a:r>
            <a:endParaRPr b="0" lang="en-US" sz="3200" spc="-1" strike="noStrike">
              <a:solidFill>
                <a:srgbClr val="000000"/>
              </a:solidFill>
              <a:uFill>
                <a:solidFill>
                  <a:srgbClr val="ffffff"/>
                </a:solidFill>
              </a:uFill>
              <a:latin typeface="Calibri"/>
            </a:endParaRPr>
          </a:p>
          <a:p>
            <a:pPr marL="343080" indent="-342720">
              <a:lnSpc>
                <a:spcPct val="100000"/>
              </a:lnSpc>
            </a:pPr>
            <a:r>
              <a:rPr b="1" lang="en-US" sz="3200" spc="-1" strike="noStrike">
                <a:solidFill>
                  <a:srgbClr val="000000"/>
                </a:solidFill>
                <a:uFill>
                  <a:solidFill>
                    <a:srgbClr val="ffffff"/>
                  </a:solidFill>
                </a:uFill>
                <a:latin typeface="Calibri"/>
              </a:rPr>
              <a:t>Working string </a:t>
            </a:r>
            <a:r>
              <a:rPr b="1" lang="en-US" sz="3200" spc="-1" strike="noStrike">
                <a:solidFill>
                  <a:srgbClr val="000000"/>
                </a:solidFill>
                <a:uFill>
                  <a:solidFill>
                    <a:srgbClr val="ffffff"/>
                  </a:solidFill>
                </a:uFill>
                <a:latin typeface="Calibri"/>
              </a:rPr>
              <a:t>	</a:t>
            </a:r>
            <a:r>
              <a:rPr b="1" lang="en-US" sz="3200" spc="-1" strike="noStrike">
                <a:solidFill>
                  <a:srgbClr val="000000"/>
                </a:solidFill>
                <a:uFill>
                  <a:solidFill>
                    <a:srgbClr val="ffffff"/>
                  </a:solidFill>
                </a:uFill>
                <a:latin typeface="Calibri"/>
              </a:rPr>
              <a:t>	</a:t>
            </a:r>
            <a:r>
              <a:rPr b="1" lang="en-US" sz="3200" spc="-1" strike="noStrike">
                <a:solidFill>
                  <a:srgbClr val="000000"/>
                </a:solidFill>
                <a:uFill>
                  <a:solidFill>
                    <a:srgbClr val="ffffff"/>
                  </a:solidFill>
                </a:uFill>
                <a:latin typeface="Calibri"/>
              </a:rPr>
              <a:t>Production used</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S </a:t>
            </a:r>
            <a:r>
              <a:rPr b="0" lang="en-US" sz="3200" spc="-1" strike="noStrike">
                <a:solidFill>
                  <a:srgbClr val="000000"/>
                </a:solidFill>
                <a:uFill>
                  <a:solidFill>
                    <a:srgbClr val="ffffff"/>
                  </a:solidFill>
                </a:uFill>
                <a:latin typeface="Wingdings"/>
              </a:rPr>
              <a:t>=&gt;</a:t>
            </a:r>
            <a:r>
              <a:rPr b="0" lang="en-US" sz="3200" spc="-1" strike="noStrike">
                <a:solidFill>
                  <a:srgbClr val="000000"/>
                </a:solidFill>
                <a:uFill>
                  <a:solidFill>
                    <a:srgbClr val="ffffff"/>
                  </a:solidFill>
                </a:uFill>
                <a:latin typeface="Calibri"/>
              </a:rPr>
              <a:t> AB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AB</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Wingdings"/>
              </a:rPr>
              <a:t>=&gt;</a:t>
            </a:r>
            <a:r>
              <a:rPr b="0" lang="en-US" sz="3200" spc="-1" strike="noStrike">
                <a:solidFill>
                  <a:srgbClr val="000000"/>
                </a:solidFill>
                <a:uFill>
                  <a:solidFill>
                    <a:srgbClr val="ffffff"/>
                  </a:solidFill>
                </a:uFill>
                <a:latin typeface="Calibri"/>
              </a:rPr>
              <a:t> CCB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A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CC</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Wingdings"/>
              </a:rPr>
              <a:t>=&gt;</a:t>
            </a:r>
            <a:r>
              <a:rPr b="0" lang="en-US" sz="3200" spc="-1" strike="noStrike">
                <a:solidFill>
                  <a:srgbClr val="000000"/>
                </a:solidFill>
                <a:uFill>
                  <a:solidFill>
                    <a:srgbClr val="ffffff"/>
                  </a:solidFill>
                </a:uFill>
                <a:latin typeface="Calibri"/>
              </a:rPr>
              <a:t> aCB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C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Wingdings"/>
              </a:rPr>
              <a:t>=&gt;</a:t>
            </a:r>
            <a:r>
              <a:rPr b="0" lang="en-US" sz="3200" spc="-1" strike="noStrike">
                <a:solidFill>
                  <a:srgbClr val="000000"/>
                </a:solidFill>
                <a:uFill>
                  <a:solidFill>
                    <a:srgbClr val="ffffff"/>
                  </a:solidFill>
                </a:uFill>
                <a:latin typeface="Calibri"/>
              </a:rPr>
              <a:t> aaB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C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Wingdings"/>
              </a:rPr>
              <a:t>=  </a:t>
            </a:r>
            <a:r>
              <a:rPr b="0" lang="en-US" sz="3200" spc="-1" strike="noStrike">
                <a:solidFill>
                  <a:srgbClr val="000000"/>
                </a:solidFill>
                <a:uFill>
                  <a:solidFill>
                    <a:srgbClr val="ffffff"/>
                  </a:solidFill>
                </a:uFill>
                <a:latin typeface="Calibri"/>
              </a:rPr>
              <a:t>aab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B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b</a:t>
            </a:r>
            <a:endParaRPr b="0"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457200" y="762120"/>
            <a:ext cx="8229240" cy="4876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Let us run this word (</a:t>
            </a:r>
            <a:r>
              <a:rPr b="1" i="1" lang="en-US" sz="3200" spc="-1" strike="noStrike">
                <a:solidFill>
                  <a:srgbClr val="000000"/>
                </a:solidFill>
                <a:uFill>
                  <a:solidFill>
                    <a:srgbClr val="ffffff"/>
                  </a:solidFill>
                </a:uFill>
                <a:latin typeface="Calibri"/>
              </a:rPr>
              <a:t>aab</a:t>
            </a:r>
            <a:r>
              <a:rPr b="0" lang="en-US" sz="3200" spc="-1" strike="noStrike">
                <a:solidFill>
                  <a:srgbClr val="000000"/>
                </a:solidFill>
                <a:uFill>
                  <a:solidFill>
                    <a:srgbClr val="ffffff"/>
                  </a:solidFill>
                </a:uFill>
                <a:latin typeface="Calibri"/>
              </a:rPr>
              <a:t>) on the proposed PDA, following the same sequence of productions in the leftmost derivation above.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96" name="Picture 5" descr=""/>
          <p:cNvPicPr/>
          <p:nvPr/>
        </p:nvPicPr>
        <p:blipFill>
          <a:blip r:embed="rId1"/>
          <a:stretch/>
        </p:blipFill>
        <p:spPr>
          <a:xfrm>
            <a:off x="1523880" y="2286000"/>
            <a:ext cx="5257440" cy="4164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5658</TotalTime>
  <Application>LibreOffice/5.1.6.2$Linux_X86_64 LibreOffice_project/10m0$Build-2</Application>
  <Words>741</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2011-10-20T18:40:42Z</dcterms:created>
  <dc:creator>Shakir</dc:creator>
  <dc:description/>
  <dc:language>en-US</dc:language>
  <cp:lastModifiedBy/>
  <dcterms:modified xsi:type="dcterms:W3CDTF">2019-11-21T15:59:02Z</dcterms:modified>
  <cp:revision>240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