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29" r:id="rId2"/>
    <p:sldId id="535" r:id="rId3"/>
    <p:sldId id="536" r:id="rId4"/>
    <p:sldId id="537" r:id="rId5"/>
    <p:sldId id="538" r:id="rId6"/>
    <p:sldId id="584" r:id="rId7"/>
    <p:sldId id="539" r:id="rId8"/>
    <p:sldId id="540" r:id="rId9"/>
    <p:sldId id="541" r:id="rId10"/>
    <p:sldId id="542" r:id="rId11"/>
    <p:sldId id="543" r:id="rId12"/>
    <p:sldId id="545" r:id="rId13"/>
    <p:sldId id="546" r:id="rId14"/>
    <p:sldId id="544" r:id="rId15"/>
    <p:sldId id="547" r:id="rId16"/>
    <p:sldId id="548" r:id="rId17"/>
    <p:sldId id="549" r:id="rId18"/>
    <p:sldId id="550" r:id="rId19"/>
    <p:sldId id="551" r:id="rId20"/>
    <p:sldId id="552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85" r:id="rId40"/>
    <p:sldId id="586" r:id="rId41"/>
    <p:sldId id="587" r:id="rId42"/>
    <p:sldId id="588" r:id="rId43"/>
    <p:sldId id="589" r:id="rId44"/>
    <p:sldId id="590" r:id="rId45"/>
    <p:sldId id="591" r:id="rId46"/>
    <p:sldId id="592" r:id="rId47"/>
    <p:sldId id="593" r:id="rId48"/>
    <p:sldId id="57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7" autoAdjust="0"/>
  </p:normalViewPr>
  <p:slideViewPr>
    <p:cSldViewPr>
      <p:cViewPr varScale="1">
        <p:scale>
          <a:sx n="65" d="100"/>
          <a:sy n="65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2023-3B7F-453D-9910-93E050786EB7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5FF76-D855-4721-ACDA-9B794626A3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71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Only one substring </a:t>
            </a:r>
            <a:r>
              <a:rPr lang="en-US" dirty="0" err="1" smtClean="0"/>
              <a:t>ab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Only one substring </a:t>
            </a:r>
            <a:r>
              <a:rPr lang="en-US" dirty="0" err="1" smtClean="0"/>
              <a:t>bc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No ac</a:t>
            </a:r>
          </a:p>
          <a:p>
            <a:pPr marL="228600" indent="-228600"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ba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Ca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Cb</a:t>
            </a:r>
            <a:endParaRPr lang="en-US" dirty="0" smtClean="0"/>
          </a:p>
          <a:p>
            <a:pPr marL="228600" indent="-228600">
              <a:buNone/>
            </a:pPr>
            <a:r>
              <a:rPr lang="en-US" smtClean="0"/>
              <a:t>For any n=1,2,3,..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5FF76-D855-4721-ACDA-9B794626A36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59BC8-3FAC-418A-AE0C-4D6D87082212}" type="slidenum">
              <a:rPr lang="en-US"/>
              <a:pPr/>
              <a:t>40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EF58D-EFE2-44AA-9C62-346E76426872}" type="slidenum">
              <a:rPr lang="en-US"/>
              <a:pPr/>
              <a:t>41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4F79F-2F15-40CA-87F0-EC84A1213A42}" type="slidenum">
              <a:rPr lang="en-US"/>
              <a:pPr/>
              <a:t>42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BEC9A-F6EC-4B2F-ABA4-EAC6456091B9}" type="slidenum">
              <a:rPr lang="en-US"/>
              <a:pPr/>
              <a:t>43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2AD04-913E-4F36-8856-984469838F32}" type="slidenum">
              <a:rPr lang="en-US"/>
              <a:pPr/>
              <a:t>44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6FB29-BBAC-4EE8-A351-5515ABA1C3FA}" type="slidenum">
              <a:rPr lang="en-US"/>
              <a:pPr/>
              <a:t>45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5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41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6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9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21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69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38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828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80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6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27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7923-BA35-4083-AC5D-E59E00FC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Non-Context-Free language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Shakir Ullah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56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162" y="1538288"/>
            <a:ext cx="8295112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47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784" y="1524000"/>
            <a:ext cx="828441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42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67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05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8854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42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Self-embedded nonterminal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316" y="1524000"/>
            <a:ext cx="814848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3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91356"/>
            <a:ext cx="8077200" cy="508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53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GB" dirty="0"/>
              <a:t>Here the Non-terminal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en-GB" dirty="0" smtClean="0"/>
              <a:t>is self-embedded</a:t>
            </a:r>
          </a:p>
          <a:p>
            <a:r>
              <a:rPr lang="en-GB" dirty="0" smtClean="0"/>
              <a:t>This tree proceeds from S down to 1</a:t>
            </a:r>
            <a:r>
              <a:rPr lang="en-GB" baseline="30000" dirty="0" smtClean="0"/>
              <a:t>st</a:t>
            </a:r>
            <a:r>
              <a:rPr lang="en-GB" dirty="0" smtClean="0"/>
              <a:t>  X and to 2</a:t>
            </a:r>
            <a:r>
              <a:rPr lang="en-GB" baseline="30000" dirty="0" smtClean="0"/>
              <a:t>nd</a:t>
            </a:r>
            <a:r>
              <a:rPr lang="en-GB" dirty="0" smtClean="0"/>
              <a:t> X</a:t>
            </a:r>
            <a:endParaRPr lang="en-US" dirty="0" smtClean="0"/>
          </a:p>
          <a:p>
            <a:r>
              <a:rPr lang="en-US" dirty="0" smtClean="0"/>
              <a:t>But once reached to 2</a:t>
            </a:r>
            <a:r>
              <a:rPr lang="en-US" baseline="30000" dirty="0" smtClean="0"/>
              <a:t>nd</a:t>
            </a:r>
            <a:r>
              <a:rPr lang="en-US" dirty="0" smtClean="0"/>
              <a:t> X then it could be repeated, arriving at 3</a:t>
            </a:r>
            <a:r>
              <a:rPr lang="en-US" baseline="30000" dirty="0" smtClean="0"/>
              <a:t>rd</a:t>
            </a:r>
            <a:r>
              <a:rPr lang="en-US" dirty="0" smtClean="0"/>
              <a:t> X </a:t>
            </a:r>
            <a:r>
              <a:rPr lang="en-US" dirty="0" err="1" smtClean="0"/>
              <a:t>e.g</a:t>
            </a:r>
            <a:endParaRPr lang="en-GB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581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0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912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19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613" y="1795463"/>
            <a:ext cx="8042987" cy="420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64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1900"/>
            <a:ext cx="82296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49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Non-Context-Free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arises a question, whether all languages are CFL? The answer is no.</a:t>
            </a:r>
          </a:p>
          <a:p>
            <a:r>
              <a:rPr lang="en-US" dirty="0"/>
              <a:t>Languages which are not Context-Free are called Non-CFL.</a:t>
            </a:r>
          </a:p>
          <a:p>
            <a:r>
              <a:rPr lang="en-US" dirty="0"/>
              <a:t>To prove the claim that all languages are not Context-Free, the study of machines of word production from the grammar is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52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599"/>
            <a:ext cx="7543800" cy="58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39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363"/>
            <a:ext cx="8229600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46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2390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1326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43800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16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7239000" cy="571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41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239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68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20000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262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2588"/>
            <a:ext cx="7543800" cy="572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76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4676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44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2390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98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b="1" u="sng" dirty="0" smtClean="0"/>
              <a:t>Live production</a:t>
            </a:r>
            <a:r>
              <a:rPr lang="en-GB" dirty="0" smtClean="0"/>
              <a:t>: </a:t>
            </a:r>
          </a:p>
          <a:p>
            <a:pPr marL="0" indent="0">
              <a:buNone/>
              <a:defRPr/>
            </a:pPr>
            <a:r>
              <a:rPr lang="en-GB" dirty="0" smtClean="0"/>
              <a:t>        Nonterminal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 smtClean="0"/>
              <a:t>Nonterminals</a:t>
            </a:r>
            <a:r>
              <a:rPr lang="en-GB" dirty="0" smtClean="0"/>
              <a:t> </a:t>
            </a:r>
            <a:r>
              <a:rPr lang="en-GB" dirty="0" err="1"/>
              <a:t>Nonterminals</a:t>
            </a:r>
            <a:endParaRPr lang="en-GB" dirty="0"/>
          </a:p>
          <a:p>
            <a:pPr>
              <a:defRPr/>
            </a:pPr>
            <a:r>
              <a:rPr lang="en-GB" b="1" u="sng" dirty="0"/>
              <a:t>Dead production</a:t>
            </a:r>
            <a:r>
              <a:rPr lang="en-GB" b="1" dirty="0" smtClean="0"/>
              <a:t>:</a:t>
            </a:r>
          </a:p>
          <a:p>
            <a:pPr marL="0" indent="0">
              <a:buNone/>
              <a:defRPr/>
            </a:pPr>
            <a:r>
              <a:rPr lang="en-GB" dirty="0" smtClean="0"/>
              <a:t>        Nonterminal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smtClean="0"/>
              <a:t>terminal</a:t>
            </a:r>
            <a:endParaRPr lang="en-GB" dirty="0"/>
          </a:p>
          <a:p>
            <a:pPr>
              <a:defRPr/>
            </a:pPr>
            <a:r>
              <a:rPr lang="en-GB" dirty="0"/>
              <a:t>It may be noted that every CFG in CNF has only these types of productions.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1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300"/>
            <a:ext cx="82296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52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5000"/>
            <a:ext cx="82296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8187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3152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92824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495591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7850"/>
            <a:ext cx="82296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739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543800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39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162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73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77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7391400" cy="61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203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Another Way to 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2133600"/>
            <a:ext cx="7772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Proof: let </a:t>
            </a:r>
            <a:r>
              <a:rPr lang="en-US" sz="2400" i="1" dirty="0" smtClean="0"/>
              <a:t>G</a:t>
            </a:r>
            <a:r>
              <a:rPr lang="en-US" sz="2400" dirty="0" smtClean="0"/>
              <a:t> = (</a:t>
            </a:r>
            <a:r>
              <a:rPr lang="en-US" sz="2400" i="1" dirty="0" smtClean="0"/>
              <a:t>V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sz="2400" dirty="0" smtClean="0"/>
              <a:t>, 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P</a:t>
            </a:r>
            <a:r>
              <a:rPr lang="en-US" sz="2400" dirty="0" smtClean="0"/>
              <a:t>) be any CFG, </a:t>
            </a:r>
            <a:r>
              <a:rPr lang="en-US" sz="2400" dirty="0" smtClean="0">
                <a:sym typeface="Symbol" pitchFamily="18" charset="2"/>
              </a:rPr>
              <a:t> = </a:t>
            </a:r>
            <a:r>
              <a:rPr lang="en-US" sz="2400" dirty="0" smtClean="0"/>
              <a:t>{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b,c</a:t>
            </a:r>
            <a:r>
              <a:rPr lang="en-US" sz="24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Suppose by way of contradiction that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G</a:t>
            </a:r>
            <a:r>
              <a:rPr lang="en-US" sz="2400" dirty="0" smtClean="0"/>
              <a:t>) = {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c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} then </a:t>
            </a:r>
            <a:r>
              <a:rPr lang="en-US" sz="2400" i="1" dirty="0" smtClean="0"/>
              <a:t>G</a:t>
            </a:r>
            <a:r>
              <a:rPr lang="en-US" sz="2400" dirty="0" smtClean="0"/>
              <a:t> generates a pumping parse tree and for some </a:t>
            </a:r>
            <a:r>
              <a:rPr lang="en-US" sz="2400" i="1" dirty="0" smtClean="0"/>
              <a:t>k,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k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k</a:t>
            </a:r>
            <a:r>
              <a:rPr lang="en-US" sz="2400" i="1" dirty="0" err="1" smtClean="0"/>
              <a:t>c</a:t>
            </a:r>
            <a:r>
              <a:rPr lang="en-US" sz="2400" i="1" baseline="30000" dirty="0" err="1" smtClean="0"/>
              <a:t>k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uvwxy</a:t>
            </a:r>
            <a:r>
              <a:rPr lang="en-US" sz="2400" dirty="0" smtClean="0"/>
              <a:t>, where </a:t>
            </a:r>
            <a:r>
              <a:rPr lang="en-US" sz="2400" i="1" dirty="0" smtClean="0"/>
              <a:t>v</a:t>
            </a:r>
            <a:r>
              <a:rPr lang="en-US" sz="2400" dirty="0" smtClean="0"/>
              <a:t> and </a:t>
            </a:r>
            <a:r>
              <a:rPr lang="en-US" sz="2400" i="1" dirty="0" smtClean="0"/>
              <a:t>x</a:t>
            </a:r>
            <a:r>
              <a:rPr lang="en-US" sz="2400" dirty="0" smtClean="0"/>
              <a:t> are not both </a:t>
            </a:r>
            <a:r>
              <a:rPr lang="en-US" sz="2400" dirty="0" smtClean="0">
                <a:sym typeface="Symbol" pitchFamily="18" charset="2"/>
              </a:rPr>
              <a:t> and </a:t>
            </a:r>
            <a:r>
              <a:rPr lang="en-US" sz="2400" i="1" dirty="0" smtClean="0">
                <a:sym typeface="Symbol" pitchFamily="18" charset="2"/>
              </a:rPr>
              <a:t>uv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wx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 is in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G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v</a:t>
            </a:r>
            <a:r>
              <a:rPr lang="en-US" sz="2400" dirty="0" smtClean="0"/>
              <a:t> and </a:t>
            </a:r>
            <a:r>
              <a:rPr lang="en-US" sz="2400" i="1" dirty="0" smtClean="0"/>
              <a:t>x</a:t>
            </a:r>
            <a:r>
              <a:rPr lang="en-US" sz="2400" dirty="0" smtClean="0"/>
              <a:t> must each contain only </a:t>
            </a:r>
            <a:r>
              <a:rPr lang="en-US" sz="2400" i="1" dirty="0" smtClean="0"/>
              <a:t>a</a:t>
            </a:r>
            <a:r>
              <a:rPr lang="en-US" sz="2400" dirty="0" smtClean="0"/>
              <a:t>s, only </a:t>
            </a:r>
            <a:r>
              <a:rPr lang="en-US" sz="2400" i="1" dirty="0" err="1" smtClean="0"/>
              <a:t>b</a:t>
            </a:r>
            <a:r>
              <a:rPr lang="en-US" sz="2400" dirty="0" err="1" smtClean="0"/>
              <a:t>s</a:t>
            </a:r>
            <a:r>
              <a:rPr lang="en-US" sz="2400" dirty="0" smtClean="0"/>
              <a:t>, or only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s</a:t>
            </a:r>
            <a:r>
              <a:rPr lang="en-US" sz="2400" dirty="0" smtClean="0"/>
              <a:t>; otherwise </a:t>
            </a:r>
            <a:r>
              <a:rPr lang="en-US" sz="2400" i="1" dirty="0" smtClean="0">
                <a:sym typeface="Symbol" pitchFamily="18" charset="2"/>
              </a:rPr>
              <a:t>uv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wx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y</a:t>
            </a:r>
            <a:r>
              <a:rPr lang="en-US" sz="2400" dirty="0" smtClean="0">
                <a:sym typeface="Symbol" pitchFamily="18" charset="2"/>
              </a:rPr>
              <a:t> is not even in </a:t>
            </a:r>
            <a:r>
              <a:rPr lang="en-US" sz="2400" i="1" dirty="0" smtClean="0">
                <a:sym typeface="Symbol" pitchFamily="18" charset="2"/>
              </a:rPr>
              <a:t>L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a*b*c*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So </a:t>
            </a:r>
            <a:r>
              <a:rPr lang="en-US" sz="2400" i="1" dirty="0" smtClean="0">
                <a:sym typeface="Symbol" pitchFamily="18" charset="2"/>
              </a:rPr>
              <a:t>uv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wx</a:t>
            </a:r>
            <a:r>
              <a:rPr lang="en-US" sz="2400" baseline="30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y</a:t>
            </a:r>
            <a:r>
              <a:rPr lang="en-US" sz="2400" dirty="0" smtClean="0">
                <a:sym typeface="Symbol" pitchFamily="18" charset="2"/>
              </a:rPr>
              <a:t> has more than </a:t>
            </a:r>
            <a:r>
              <a:rPr lang="en-US" sz="2400" i="1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copies or one or two symbols, but only </a:t>
            </a:r>
            <a:r>
              <a:rPr lang="en-US" sz="2400" i="1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of the third</a:t>
            </a:r>
          </a:p>
          <a:p>
            <a:pPr>
              <a:lnSpc>
                <a:spcPct val="90000"/>
              </a:lnSpc>
            </a:pPr>
            <a:r>
              <a:rPr lang="en-US" sz="2400" i="1" dirty="0" smtClean="0"/>
              <a:t>uv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wx</a:t>
            </a:r>
            <a:r>
              <a:rPr lang="en-US" sz="2400" baseline="30000" dirty="0" smtClean="0"/>
              <a:t>2</a:t>
            </a:r>
            <a:r>
              <a:rPr lang="en-US" sz="2400" i="1" dirty="0" smtClean="0"/>
              <a:t>y </a:t>
            </a:r>
            <a:r>
              <a:rPr lang="en-US" sz="2400" dirty="0" smtClean="0">
                <a:sym typeface="Symbol" pitchFamily="18" charset="2"/>
              </a:rPr>
              <a:t></a:t>
            </a:r>
            <a:r>
              <a:rPr lang="en-US" sz="2400" dirty="0" smtClean="0"/>
              <a:t> {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c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}; by contradiction, </a:t>
            </a:r>
            <a:r>
              <a:rPr lang="en-US" sz="2400" i="1" dirty="0" smtClean="0"/>
              <a:t>L</a:t>
            </a:r>
            <a:r>
              <a:rPr lang="en-US" sz="2400" dirty="0" smtClean="0"/>
              <a:t>(</a:t>
            </a:r>
            <a:r>
              <a:rPr lang="en-US" sz="2400" i="1" dirty="0" smtClean="0"/>
              <a:t>G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</a:t>
            </a:r>
            <a:r>
              <a:rPr lang="en-US" sz="2400" dirty="0" smtClean="0"/>
              <a:t> {</a:t>
            </a:r>
            <a:r>
              <a:rPr lang="en-US" sz="2400" i="1" dirty="0" err="1" smtClean="0"/>
              <a:t>a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i="1" dirty="0" err="1" smtClean="0"/>
              <a:t>c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1143000"/>
            <a:ext cx="502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language {</a:t>
            </a:r>
            <a:r>
              <a:rPr lang="en-US" i="1" dirty="0" err="1"/>
              <a:t>a</a:t>
            </a:r>
            <a:r>
              <a:rPr lang="en-US" i="1" baseline="30000" dirty="0" err="1"/>
              <a:t>n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 err="1"/>
              <a:t>c</a:t>
            </a:r>
            <a:r>
              <a:rPr lang="en-US" i="1" baseline="30000" dirty="0" err="1"/>
              <a:t>n</a:t>
            </a:r>
            <a:r>
              <a:rPr lang="en-US" dirty="0"/>
              <a:t>} is not a CFL.</a:t>
            </a:r>
          </a:p>
        </p:txBody>
      </p:sp>
    </p:spTree>
    <p:extLst>
      <p:ext uri="{BB962C8B-B14F-4D97-AF65-F5344CB8AC3E}">
        <p14:creationId xmlns:p14="http://schemas.microsoft.com/office/powerpoint/2010/main" xmlns="" val="196992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If a CFG is in CNF and if there is restriction to use the live production at most once each, then only the finite many words can be generated</a:t>
            </a:r>
            <a:r>
              <a:rPr lang="en-GB" b="1" dirty="0" smtClean="0"/>
              <a:t>.</a:t>
            </a:r>
          </a:p>
          <a:p>
            <a:pPr>
              <a:defRPr/>
            </a:pPr>
            <a:r>
              <a:rPr lang="en-GB" dirty="0"/>
              <a:t>It may be noted that every time a live production is applied during the derivation of a word it increases the number of non-terminals by one.</a:t>
            </a:r>
          </a:p>
          <a:p>
            <a:pPr>
              <a:defRPr/>
            </a:pPr>
            <a:r>
              <a:rPr lang="en-GB" dirty="0"/>
              <a:t>Similarly applying dead production decreases the non-terminals by one. Which shows that to generate a word, one more dead production are applied than the live productions </a:t>
            </a:r>
            <a:r>
              <a:rPr lang="en-GB" i="1" dirty="0"/>
              <a:t>e.g.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9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Insight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must be some string in </a:t>
            </a: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with a pumping parse tree: </a:t>
            </a:r>
            <a:r>
              <a:rPr lang="en-US" i="1"/>
              <a:t>a</a:t>
            </a:r>
            <a:r>
              <a:rPr lang="en-US" i="1" baseline="30000"/>
              <a:t>k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 i="1"/>
              <a:t>c</a:t>
            </a:r>
            <a:r>
              <a:rPr lang="en-US" i="1" baseline="30000"/>
              <a:t>k</a:t>
            </a:r>
            <a:r>
              <a:rPr lang="en-US"/>
              <a:t> = </a:t>
            </a:r>
            <a:r>
              <a:rPr lang="en-US" i="1"/>
              <a:t>uvwxy</a:t>
            </a:r>
          </a:p>
          <a:p>
            <a:r>
              <a:rPr lang="en-US"/>
              <a:t>But no matter how you break up </a:t>
            </a:r>
            <a:r>
              <a:rPr lang="en-US" i="1"/>
              <a:t>a</a:t>
            </a:r>
            <a:r>
              <a:rPr lang="en-US" i="1" baseline="30000"/>
              <a:t>k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 i="1"/>
              <a:t>c</a:t>
            </a:r>
            <a:r>
              <a:rPr lang="en-US" i="1" baseline="30000"/>
              <a:t>k</a:t>
            </a:r>
            <a:r>
              <a:rPr lang="en-US"/>
              <a:t> into those substrings </a:t>
            </a:r>
            <a:r>
              <a:rPr lang="en-US" i="1"/>
              <a:t>uvwxy </a:t>
            </a:r>
            <a:r>
              <a:rPr lang="en-US"/>
              <a:t>(where </a:t>
            </a:r>
            <a:r>
              <a:rPr lang="en-US" i="1"/>
              <a:t>v</a:t>
            </a:r>
            <a:r>
              <a:rPr lang="en-US"/>
              <a:t> and </a:t>
            </a:r>
            <a:r>
              <a:rPr lang="en-US" i="1"/>
              <a:t>x </a:t>
            </a:r>
            <a:r>
              <a:rPr lang="en-US"/>
              <a:t>are not both </a:t>
            </a:r>
            <a:r>
              <a:rPr lang="en-US">
                <a:sym typeface="Symbol" pitchFamily="18" charset="2"/>
              </a:rPr>
              <a:t>) you can show </a:t>
            </a:r>
            <a:r>
              <a:rPr lang="en-US" i="1"/>
              <a:t>uv</a:t>
            </a:r>
            <a:r>
              <a:rPr lang="en-US" baseline="30000"/>
              <a:t>2</a:t>
            </a:r>
            <a:r>
              <a:rPr lang="en-US" i="1"/>
              <a:t>wx</a:t>
            </a:r>
            <a:r>
              <a:rPr lang="en-US" baseline="30000"/>
              <a:t>2</a:t>
            </a:r>
            <a:r>
              <a:rPr lang="en-US" i="1"/>
              <a:t>y </a:t>
            </a:r>
            <a:r>
              <a:rPr lang="en-US">
                <a:sym typeface="Symbol" pitchFamily="18" charset="2"/>
              </a:rPr>
              <a:t></a:t>
            </a:r>
            <a:r>
              <a:rPr lang="en-US"/>
              <a:t> {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b</a:t>
            </a:r>
            <a:r>
              <a:rPr lang="en-US" i="1" baseline="30000"/>
              <a:t>n</a:t>
            </a:r>
            <a:r>
              <a:rPr lang="en-US" i="1"/>
              <a:t>c</a:t>
            </a:r>
            <a:r>
              <a:rPr lang="en-US" i="1" baseline="30000"/>
              <a:t>n</a:t>
            </a:r>
            <a:r>
              <a:rPr lang="en-US"/>
              <a:t>}</a:t>
            </a:r>
          </a:p>
          <a:p>
            <a:r>
              <a:rPr lang="en-US"/>
              <a:t>Either:</a:t>
            </a:r>
          </a:p>
          <a:p>
            <a:pPr lvl="1"/>
            <a:r>
              <a:rPr lang="en-US" i="1"/>
              <a:t>v</a:t>
            </a:r>
            <a:r>
              <a:rPr lang="en-US"/>
              <a:t> or </a:t>
            </a:r>
            <a:r>
              <a:rPr lang="en-US" i="1"/>
              <a:t>x</a:t>
            </a:r>
            <a:r>
              <a:rPr lang="en-US"/>
              <a:t> has more than one kind of symbol</a:t>
            </a:r>
          </a:p>
          <a:p>
            <a:pPr lvl="1"/>
            <a:r>
              <a:rPr lang="en-US" i="1"/>
              <a:t>v</a:t>
            </a:r>
            <a:r>
              <a:rPr lang="en-US"/>
              <a:t> and </a:t>
            </a:r>
            <a:r>
              <a:rPr lang="en-US" i="1"/>
              <a:t>x</a:t>
            </a:r>
            <a:r>
              <a:rPr lang="en-US"/>
              <a:t> have at most one kind of symbol each</a:t>
            </a:r>
          </a:p>
        </p:txBody>
      </p:sp>
    </p:spTree>
    <p:extLst>
      <p:ext uri="{BB962C8B-B14F-4D97-AF65-F5344CB8AC3E}">
        <p14:creationId xmlns:p14="http://schemas.microsoft.com/office/powerpoint/2010/main" xmlns="" val="374382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v</a:t>
            </a:r>
            <a:r>
              <a:rPr lang="en-US"/>
              <a:t> or </a:t>
            </a:r>
            <a:r>
              <a:rPr lang="en-US" i="1"/>
              <a:t>x</a:t>
            </a:r>
            <a:r>
              <a:rPr lang="en-US"/>
              <a:t> has more than one kind of symbol:</a:t>
            </a:r>
          </a:p>
          <a:p>
            <a:pPr lvl="1">
              <a:lnSpc>
                <a:spcPct val="90000"/>
              </a:lnSpc>
            </a:pPr>
            <a:r>
              <a:rPr lang="en-US" i="1"/>
              <a:t>uv</a:t>
            </a:r>
            <a:r>
              <a:rPr lang="en-US" baseline="30000"/>
              <a:t>2</a:t>
            </a:r>
            <a:r>
              <a:rPr lang="en-US" i="1"/>
              <a:t>wx</a:t>
            </a:r>
            <a:r>
              <a:rPr lang="en-US" baseline="30000"/>
              <a:t>2</a:t>
            </a:r>
            <a:r>
              <a:rPr lang="en-US" i="1"/>
              <a:t>y</a:t>
            </a:r>
            <a:r>
              <a:rPr lang="en-US"/>
              <a:t> would have </a:t>
            </a:r>
            <a:r>
              <a:rPr lang="en-US" i="1"/>
              <a:t>a</a:t>
            </a:r>
            <a:r>
              <a:rPr lang="en-US"/>
              <a:t>s after </a:t>
            </a:r>
            <a:r>
              <a:rPr lang="en-US" i="1"/>
              <a:t>b</a:t>
            </a:r>
            <a:r>
              <a:rPr lang="en-US"/>
              <a:t>s and/or </a:t>
            </a:r>
            <a:r>
              <a:rPr lang="en-US" i="1"/>
              <a:t>b</a:t>
            </a:r>
            <a:r>
              <a:rPr lang="en-US"/>
              <a:t>s after </a:t>
            </a:r>
            <a:r>
              <a:rPr lang="en-US" i="1"/>
              <a:t>c</a:t>
            </a:r>
            <a:r>
              <a:rPr lang="en-US"/>
              <a:t>s </a:t>
            </a:r>
          </a:p>
          <a:p>
            <a:pPr lvl="1">
              <a:lnSpc>
                <a:spcPct val="90000"/>
              </a:lnSpc>
            </a:pPr>
            <a:r>
              <a:rPr lang="en-US"/>
              <a:t>Not even in </a:t>
            </a:r>
            <a:r>
              <a:rPr lang="en-US" i="1"/>
              <a:t>L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*</a:t>
            </a:r>
            <a:r>
              <a:rPr lang="en-US" i="1"/>
              <a:t>b</a:t>
            </a:r>
            <a:r>
              <a:rPr lang="en-US"/>
              <a:t>*</a:t>
            </a:r>
            <a:r>
              <a:rPr lang="en-US" i="1"/>
              <a:t>c</a:t>
            </a:r>
            <a:r>
              <a:rPr lang="en-US"/>
              <a:t>*), so certainly not in {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b</a:t>
            </a:r>
            <a:r>
              <a:rPr lang="en-US" i="1" baseline="30000"/>
              <a:t>n</a:t>
            </a:r>
            <a:r>
              <a:rPr lang="en-US" i="1"/>
              <a:t>c</a:t>
            </a:r>
            <a:r>
              <a:rPr lang="en-US" i="1" baseline="30000"/>
              <a:t>n</a:t>
            </a:r>
            <a:r>
              <a:rPr lang="en-US"/>
              <a:t>}</a:t>
            </a:r>
          </a:p>
          <a:p>
            <a:pPr lvl="1"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v</a:t>
            </a:r>
            <a:r>
              <a:rPr lang="en-US"/>
              <a:t> and </a:t>
            </a:r>
            <a:r>
              <a:rPr lang="en-US" i="1"/>
              <a:t>x</a:t>
            </a:r>
            <a:r>
              <a:rPr lang="en-US"/>
              <a:t> have at most one kind each:</a:t>
            </a:r>
          </a:p>
          <a:p>
            <a:pPr lvl="1">
              <a:lnSpc>
                <a:spcPct val="90000"/>
              </a:lnSpc>
            </a:pPr>
            <a:r>
              <a:rPr lang="en-US" i="1"/>
              <a:t>uv</a:t>
            </a:r>
            <a:r>
              <a:rPr lang="en-US" baseline="30000"/>
              <a:t>2</a:t>
            </a:r>
            <a:r>
              <a:rPr lang="en-US" i="1"/>
              <a:t>wx</a:t>
            </a:r>
            <a:r>
              <a:rPr lang="en-US" baseline="30000"/>
              <a:t>2</a:t>
            </a:r>
            <a:r>
              <a:rPr lang="en-US" i="1"/>
              <a:t>y</a:t>
            </a:r>
            <a:r>
              <a:rPr lang="en-US"/>
              <a:t> has more of one or two, but not all three</a:t>
            </a:r>
          </a:p>
          <a:p>
            <a:pPr lvl="1">
              <a:lnSpc>
                <a:spcPct val="90000"/>
              </a:lnSpc>
            </a:pPr>
            <a:r>
              <a:rPr lang="en-US"/>
              <a:t>Not in {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b</a:t>
            </a:r>
            <a:r>
              <a:rPr lang="en-US" i="1" baseline="30000"/>
              <a:t>n</a:t>
            </a:r>
            <a:r>
              <a:rPr lang="en-US" i="1"/>
              <a:t>c</a:t>
            </a:r>
            <a:r>
              <a:rPr lang="en-US" i="1" baseline="30000"/>
              <a:t>n</a:t>
            </a:r>
            <a:r>
              <a:rPr lang="en-US"/>
              <a:t>}</a:t>
            </a:r>
          </a:p>
          <a:p>
            <a:pPr lvl="1">
              <a:lnSpc>
                <a:spcPct val="90000"/>
              </a:lnSpc>
            </a:pPr>
            <a:r>
              <a:rPr lang="en-US"/>
              <a:t>Example: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20900"/>
            <a:ext cx="5562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53000"/>
            <a:ext cx="55626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384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{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b</a:t>
            </a:r>
            <a:r>
              <a:rPr lang="en-US" i="1" baseline="30000"/>
              <a:t>n</a:t>
            </a:r>
            <a:r>
              <a:rPr lang="en-US" i="1"/>
              <a:t>c</a:t>
            </a:r>
            <a:r>
              <a:rPr lang="en-US" i="1" baseline="30000"/>
              <a:t>n</a:t>
            </a:r>
            <a:r>
              <a:rPr lang="en-US"/>
              <a:t>} Is Not Context Free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>
            <a:noAutofit/>
          </a:bodyPr>
          <a:lstStyle/>
          <a:p>
            <a:pPr marL="533400" indent="-533400">
              <a:buFontTx/>
              <a:buAutoNum type="arabicPlain"/>
            </a:pPr>
            <a:r>
              <a:rPr lang="en-US" sz="2000" dirty="0"/>
              <a:t>Proof is by contradiction using the pumping lemma for context-free languages.  Assume that </a:t>
            </a:r>
            <a:r>
              <a:rPr lang="en-US" sz="2000" i="1" dirty="0"/>
              <a:t>L</a:t>
            </a:r>
            <a:r>
              <a:rPr lang="en-US" sz="2000" dirty="0"/>
              <a:t> = {</a:t>
            </a:r>
            <a:r>
              <a:rPr lang="en-US" sz="2000" i="1" dirty="0" err="1"/>
              <a:t>a</a:t>
            </a:r>
            <a:r>
              <a:rPr lang="en-US" sz="2000" i="1" baseline="30000" dirty="0" err="1"/>
              <a:t>n</a:t>
            </a:r>
            <a:r>
              <a:rPr lang="en-US" sz="2000" i="1" dirty="0" err="1"/>
              <a:t>b</a:t>
            </a:r>
            <a:r>
              <a:rPr lang="en-US" sz="2000" i="1" baseline="30000" dirty="0" err="1"/>
              <a:t>n</a:t>
            </a:r>
            <a:r>
              <a:rPr lang="en-US" sz="2000" i="1" dirty="0" err="1"/>
              <a:t>c</a:t>
            </a:r>
            <a:r>
              <a:rPr lang="en-US" sz="2000" i="1" baseline="30000" dirty="0" err="1"/>
              <a:t>n</a:t>
            </a:r>
            <a:r>
              <a:rPr lang="en-US" sz="2000" dirty="0"/>
              <a:t>} is context free, so the pumping lemma holds for </a:t>
            </a:r>
            <a:r>
              <a:rPr lang="en-US" sz="2000" i="1" dirty="0"/>
              <a:t>L</a:t>
            </a:r>
            <a:r>
              <a:rPr lang="en-US" sz="2000" dirty="0"/>
              <a:t>.  Let </a:t>
            </a:r>
            <a:r>
              <a:rPr lang="en-US" sz="2000" i="1" dirty="0"/>
              <a:t>k</a:t>
            </a:r>
            <a:r>
              <a:rPr lang="en-US" sz="2000" dirty="0"/>
              <a:t> be as given by the pumping lemma.</a:t>
            </a:r>
          </a:p>
          <a:p>
            <a:pPr marL="533400" indent="-533400">
              <a:buFontTx/>
              <a:buAutoNum type="arabicPlain"/>
            </a:pPr>
            <a:r>
              <a:rPr lang="en-US" sz="2000" dirty="0"/>
              <a:t>Choose z = </a:t>
            </a:r>
            <a:r>
              <a:rPr lang="en-US" sz="2000" i="1" dirty="0" err="1"/>
              <a:t>a</a:t>
            </a:r>
            <a:r>
              <a:rPr lang="en-US" sz="2000" i="1" baseline="30000" dirty="0" err="1"/>
              <a:t>k</a:t>
            </a:r>
            <a:r>
              <a:rPr lang="en-US" sz="2000" i="1" dirty="0" err="1"/>
              <a:t>b</a:t>
            </a:r>
            <a:r>
              <a:rPr lang="en-US" sz="2000" i="1" baseline="30000" dirty="0" err="1"/>
              <a:t>k</a:t>
            </a:r>
            <a:r>
              <a:rPr lang="en-US" sz="2000" i="1" dirty="0" err="1"/>
              <a:t>c</a:t>
            </a:r>
            <a:r>
              <a:rPr lang="en-US" sz="2000" i="1" baseline="30000" dirty="0" err="1"/>
              <a:t>k</a:t>
            </a:r>
            <a:r>
              <a:rPr lang="en-US" sz="2000" i="1" dirty="0"/>
              <a:t>.  </a:t>
            </a:r>
            <a:r>
              <a:rPr lang="en-US" sz="2000" dirty="0"/>
              <a:t>Now </a:t>
            </a:r>
            <a:r>
              <a:rPr lang="en-US" sz="2000" i="1" dirty="0"/>
              <a:t>z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 and |</a:t>
            </a:r>
            <a:r>
              <a:rPr lang="en-US" sz="2000" i="1" dirty="0"/>
              <a:t>z</a:t>
            </a:r>
            <a:r>
              <a:rPr lang="en-US" sz="2000" dirty="0"/>
              <a:t>|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as required.</a:t>
            </a:r>
          </a:p>
          <a:p>
            <a:pPr marL="533400" indent="-533400">
              <a:buFontTx/>
              <a:buNone/>
            </a:pPr>
            <a:r>
              <a:rPr lang="en-US" sz="2000" dirty="0"/>
              <a:t>3	Let </a:t>
            </a:r>
            <a:r>
              <a:rPr lang="en-US" sz="2000" i="1" dirty="0"/>
              <a:t>u</a:t>
            </a:r>
            <a:r>
              <a:rPr lang="en-US" sz="2000" dirty="0"/>
              <a:t>, </a:t>
            </a:r>
            <a:r>
              <a:rPr lang="en-US" sz="2000" i="1" dirty="0"/>
              <a:t>v,</a:t>
            </a:r>
            <a:r>
              <a:rPr lang="en-US" sz="2000" dirty="0"/>
              <a:t> </a:t>
            </a:r>
            <a:r>
              <a:rPr lang="en-US" sz="2000" i="1" dirty="0"/>
              <a:t>w, x, </a:t>
            </a:r>
            <a:r>
              <a:rPr lang="en-US" sz="2000" dirty="0"/>
              <a:t>and</a:t>
            </a:r>
            <a:r>
              <a:rPr lang="en-US" sz="2000" i="1" dirty="0"/>
              <a:t> y</a:t>
            </a:r>
            <a:r>
              <a:rPr lang="en-US" sz="2000" dirty="0"/>
              <a:t> be as given by the pumping lemma, so that </a:t>
            </a:r>
            <a:r>
              <a:rPr lang="en-US" sz="2000" i="1" dirty="0" err="1"/>
              <a:t>uvwxy</a:t>
            </a:r>
            <a:r>
              <a:rPr lang="en-US" sz="2000" dirty="0"/>
              <a:t> = </a:t>
            </a:r>
            <a:r>
              <a:rPr lang="en-US" sz="2000" i="1" dirty="0" err="1"/>
              <a:t>a</a:t>
            </a:r>
            <a:r>
              <a:rPr lang="en-US" sz="2000" i="1" baseline="30000" dirty="0" err="1"/>
              <a:t>k</a:t>
            </a:r>
            <a:r>
              <a:rPr lang="en-US" sz="2000" i="1" dirty="0" err="1"/>
              <a:t>b</a:t>
            </a:r>
            <a:r>
              <a:rPr lang="en-US" sz="2000" i="1" baseline="30000" dirty="0" err="1"/>
              <a:t>k</a:t>
            </a:r>
            <a:r>
              <a:rPr lang="en-US" sz="2000" i="1" dirty="0" err="1"/>
              <a:t>c</a:t>
            </a:r>
            <a:r>
              <a:rPr lang="en-US" sz="2000" i="1" baseline="30000" dirty="0" err="1"/>
              <a:t>k</a:t>
            </a:r>
            <a:r>
              <a:rPr lang="en-US" sz="2000" dirty="0"/>
              <a:t>, </a:t>
            </a:r>
            <a:r>
              <a:rPr lang="en-US" sz="2000" i="1" dirty="0"/>
              <a:t>v </a:t>
            </a:r>
            <a:r>
              <a:rPr lang="en-US" sz="2000" dirty="0"/>
              <a:t>and</a:t>
            </a:r>
            <a:r>
              <a:rPr lang="en-US" sz="2000" i="1" dirty="0"/>
              <a:t> x</a:t>
            </a:r>
            <a:r>
              <a:rPr lang="en-US" sz="2000" dirty="0"/>
              <a:t> are not both 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/>
              <a:t>, </a:t>
            </a:r>
            <a:r>
              <a:rPr lang="en-US" sz="2000" i="1" dirty="0"/>
              <a:t>|</a:t>
            </a:r>
            <a:r>
              <a:rPr lang="en-US" sz="2000" i="1" dirty="0" err="1"/>
              <a:t>vwx</a:t>
            </a:r>
            <a:r>
              <a:rPr lang="en-US" sz="2000" i="1" dirty="0"/>
              <a:t>|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, and for all </a:t>
            </a:r>
            <a:r>
              <a:rPr lang="en-US" sz="2000" i="1" dirty="0"/>
              <a:t>i</a:t>
            </a:r>
            <a:r>
              <a:rPr lang="en-US" sz="2000" dirty="0"/>
              <a:t>, </a:t>
            </a:r>
            <a:r>
              <a:rPr lang="en-US" sz="2000" i="1" dirty="0" err="1"/>
              <a:t>uv</a:t>
            </a:r>
            <a:r>
              <a:rPr lang="en-US" sz="2000" i="1" baseline="30000" dirty="0" err="1"/>
              <a:t>i</a:t>
            </a:r>
            <a:r>
              <a:rPr lang="en-US" sz="2000" i="1" dirty="0" err="1"/>
              <a:t>wx</a:t>
            </a:r>
            <a:r>
              <a:rPr lang="en-US" sz="2000" i="1" baseline="30000" dirty="0" err="1"/>
              <a:t>i</a:t>
            </a:r>
            <a:r>
              <a:rPr lang="en-US" sz="2000" i="1" dirty="0" err="1"/>
              <a:t>y</a:t>
            </a:r>
            <a:r>
              <a:rPr lang="en-US" sz="2000" dirty="0"/>
              <a:t> 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 </a:t>
            </a:r>
            <a:r>
              <a:rPr lang="en-US" sz="2000" i="1" dirty="0"/>
              <a:t>L</a:t>
            </a:r>
            <a:r>
              <a:rPr lang="en-US" sz="2000" dirty="0"/>
              <a:t>.</a:t>
            </a:r>
          </a:p>
          <a:p>
            <a:pPr marL="533400" indent="-533400">
              <a:buFontTx/>
              <a:buNone/>
            </a:pPr>
            <a:r>
              <a:rPr lang="en-US" sz="2000" dirty="0"/>
              <a:t>4	Now consider pumping with  </a:t>
            </a:r>
            <a:r>
              <a:rPr lang="en-US" sz="2000" i="1" dirty="0"/>
              <a:t>i</a:t>
            </a:r>
            <a:r>
              <a:rPr lang="en-US" sz="2000" dirty="0"/>
              <a:t> = 2.  The substrings </a:t>
            </a:r>
            <a:r>
              <a:rPr lang="en-US" sz="2000" i="1" dirty="0"/>
              <a:t>v </a:t>
            </a:r>
            <a:r>
              <a:rPr lang="en-US" sz="2000" dirty="0"/>
              <a:t>and</a:t>
            </a:r>
            <a:r>
              <a:rPr lang="en-US" sz="2000" i="1" dirty="0"/>
              <a:t> x</a:t>
            </a:r>
            <a:r>
              <a:rPr lang="en-US" sz="2000" dirty="0"/>
              <a:t> cannot contain more than one kind of symbol each—otherwise the string </a:t>
            </a:r>
            <a:r>
              <a:rPr lang="en-US" sz="2000" i="1" dirty="0"/>
              <a:t>uv</a:t>
            </a:r>
            <a:r>
              <a:rPr lang="en-US" sz="2000" baseline="30000" dirty="0"/>
              <a:t>2</a:t>
            </a:r>
            <a:r>
              <a:rPr lang="en-US" sz="2000" i="1" dirty="0"/>
              <a:t>wx</a:t>
            </a:r>
            <a:r>
              <a:rPr lang="en-US" sz="2000" baseline="30000" dirty="0"/>
              <a:t>2</a:t>
            </a:r>
            <a:r>
              <a:rPr lang="en-US" sz="2000" i="1" dirty="0"/>
              <a:t>y</a:t>
            </a:r>
            <a:r>
              <a:rPr lang="en-US" sz="2000" dirty="0"/>
              <a:t> would not even be in </a:t>
            </a:r>
            <a:r>
              <a:rPr lang="en-US" sz="2000" i="1" dirty="0"/>
              <a:t>L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*</a:t>
            </a:r>
            <a:r>
              <a:rPr lang="en-US" sz="2000" i="1" dirty="0"/>
              <a:t>b</a:t>
            </a:r>
            <a:r>
              <a:rPr lang="en-US" sz="2000" dirty="0"/>
              <a:t>*</a:t>
            </a:r>
            <a:r>
              <a:rPr lang="en-US" sz="2000" i="1" dirty="0"/>
              <a:t>c</a:t>
            </a:r>
            <a:r>
              <a:rPr lang="en-US" sz="2000" dirty="0"/>
              <a:t>*).  So the substrings </a:t>
            </a:r>
            <a:r>
              <a:rPr lang="en-US" sz="2000" i="1" dirty="0"/>
              <a:t>v</a:t>
            </a:r>
            <a:r>
              <a:rPr lang="en-US" sz="2000" dirty="0"/>
              <a:t> and </a:t>
            </a:r>
            <a:r>
              <a:rPr lang="en-US" sz="2000" i="1" dirty="0"/>
              <a:t>x</a:t>
            </a:r>
            <a:r>
              <a:rPr lang="en-US" sz="2000" dirty="0"/>
              <a:t> must fall within the string </a:t>
            </a:r>
            <a:r>
              <a:rPr lang="en-US" sz="2000" i="1" dirty="0" err="1"/>
              <a:t>a</a:t>
            </a:r>
            <a:r>
              <a:rPr lang="en-US" sz="2000" i="1" baseline="30000" dirty="0" err="1"/>
              <a:t>k</a:t>
            </a:r>
            <a:r>
              <a:rPr lang="en-US" sz="2000" i="1" dirty="0" err="1"/>
              <a:t>b</a:t>
            </a:r>
            <a:r>
              <a:rPr lang="en-US" sz="2000" i="1" baseline="30000" dirty="0" err="1"/>
              <a:t>k</a:t>
            </a:r>
            <a:r>
              <a:rPr lang="en-US" sz="2000" i="1" dirty="0" err="1"/>
              <a:t>c</a:t>
            </a:r>
            <a:r>
              <a:rPr lang="en-US" sz="2000" i="1" baseline="30000" dirty="0" err="1"/>
              <a:t>k</a:t>
            </a:r>
            <a:r>
              <a:rPr lang="en-US" sz="2000" dirty="0"/>
              <a:t> in one of these ways…</a:t>
            </a:r>
          </a:p>
        </p:txBody>
      </p:sp>
    </p:spTree>
    <p:extLst>
      <p:ext uri="{BB962C8B-B14F-4D97-AF65-F5344CB8AC3E}">
        <p14:creationId xmlns:p14="http://schemas.microsoft.com/office/powerpoint/2010/main" xmlns="" val="359398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{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b</a:t>
            </a:r>
            <a:r>
              <a:rPr lang="en-US" i="1" baseline="30000"/>
              <a:t>n</a:t>
            </a:r>
            <a:r>
              <a:rPr lang="en-US" i="1"/>
              <a:t>c</a:t>
            </a:r>
            <a:r>
              <a:rPr lang="en-US" i="1" baseline="30000"/>
              <a:t>n</a:t>
            </a:r>
            <a:r>
              <a:rPr lang="en-US"/>
              <a:t>}, Continued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514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000"/>
              <a:t>	But in all these cases, since </a:t>
            </a:r>
            <a:r>
              <a:rPr lang="en-US" sz="2000" i="1"/>
              <a:t>v</a:t>
            </a:r>
            <a:r>
              <a:rPr lang="en-US" sz="2000"/>
              <a:t> and </a:t>
            </a:r>
            <a:r>
              <a:rPr lang="en-US" sz="2000" i="1"/>
              <a:t>x</a:t>
            </a:r>
            <a:r>
              <a:rPr lang="en-US" sz="2000"/>
              <a:t> are not both </a:t>
            </a:r>
            <a:r>
              <a:rPr lang="en-US" sz="2000">
                <a:sym typeface="Symbol" pitchFamily="18" charset="2"/>
              </a:rPr>
              <a:t></a:t>
            </a:r>
            <a:r>
              <a:rPr lang="en-US" sz="2000"/>
              <a:t>, pumping changes the number of one or two of the symbols, but not all three.  So </a:t>
            </a:r>
            <a:r>
              <a:rPr lang="en-US" sz="2000" i="1"/>
              <a:t>uv</a:t>
            </a:r>
            <a:r>
              <a:rPr lang="en-US" sz="2000" baseline="30000"/>
              <a:t>2</a:t>
            </a:r>
            <a:r>
              <a:rPr lang="en-US" sz="2000" i="1"/>
              <a:t>wx</a:t>
            </a:r>
            <a:r>
              <a:rPr lang="en-US" sz="2000" baseline="30000"/>
              <a:t>2</a:t>
            </a:r>
            <a:r>
              <a:rPr lang="en-US" sz="2000" i="1"/>
              <a:t>y </a:t>
            </a:r>
            <a:r>
              <a:rPr lang="en-US" sz="2000">
                <a:sym typeface="Symbol" pitchFamily="18" charset="2"/>
              </a:rPr>
              <a:t></a:t>
            </a:r>
            <a:r>
              <a:rPr lang="en-US" sz="2000"/>
              <a:t> </a:t>
            </a:r>
            <a:r>
              <a:rPr lang="en-US" sz="2000" i="1"/>
              <a:t>L.</a:t>
            </a:r>
            <a:r>
              <a:rPr lang="en-US" sz="2000"/>
              <a:t> </a:t>
            </a:r>
          </a:p>
          <a:p>
            <a:pPr marL="533400" indent="-533400">
              <a:buFontTx/>
              <a:buAutoNum type="arabicPlain" startAt="5"/>
            </a:pPr>
            <a:r>
              <a:rPr lang="en-US" sz="2000"/>
              <a:t>This contradicts the pumping lemma.  By contradiction, </a:t>
            </a:r>
            <a:br>
              <a:rPr lang="en-US" sz="2000"/>
            </a:br>
            <a:r>
              <a:rPr lang="en-US" sz="2000" i="1"/>
              <a:t>L</a:t>
            </a:r>
            <a:r>
              <a:rPr lang="en-US" sz="2000"/>
              <a:t> = {</a:t>
            </a:r>
            <a:r>
              <a:rPr lang="en-US" sz="2000" i="1"/>
              <a:t>a</a:t>
            </a:r>
            <a:r>
              <a:rPr lang="en-US" sz="2000" i="1" baseline="30000"/>
              <a:t>n</a:t>
            </a:r>
            <a:r>
              <a:rPr lang="en-US" sz="2000" i="1"/>
              <a:t>b</a:t>
            </a:r>
            <a:r>
              <a:rPr lang="en-US" sz="2000" i="1" baseline="30000"/>
              <a:t>n</a:t>
            </a:r>
            <a:r>
              <a:rPr lang="en-US" sz="2000" i="1"/>
              <a:t>c</a:t>
            </a:r>
            <a:r>
              <a:rPr lang="en-US" sz="2000" i="1" baseline="30000"/>
              <a:t>n</a:t>
            </a:r>
            <a:r>
              <a:rPr lang="en-US" sz="2000"/>
              <a:t>} is not context free.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135188" y="990600"/>
          <a:ext cx="5637212" cy="2841625"/>
        </p:xfrm>
        <a:graphic>
          <a:graphicData uri="http://schemas.openxmlformats.org/presentationml/2006/ole">
            <p:oleObj spid="_x0000_s1041" name="Document" r:id="rId4" imgW="5635752" imgH="284073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021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Proof: by contradiction using the pumping lemma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Assume </a:t>
            </a:r>
            <a:r>
              <a:rPr lang="en-US" sz="2400" i="1" dirty="0">
                <a:sym typeface="Symbol" pitchFamily="18" charset="2"/>
              </a:rPr>
              <a:t>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= {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n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m</a:t>
            </a:r>
            <a:r>
              <a:rPr lang="en-US" sz="2400" i="1" dirty="0" err="1"/>
              <a:t>c</a:t>
            </a:r>
            <a:r>
              <a:rPr lang="en-US" sz="2400" i="1" baseline="30000" dirty="0" err="1"/>
              <a:t>n</a:t>
            </a:r>
            <a:r>
              <a:rPr lang="en-US" sz="2400" i="1" dirty="0"/>
              <a:t> | m </a:t>
            </a:r>
            <a:r>
              <a:rPr lang="en-US" sz="2400" i="1" dirty="0">
                <a:sym typeface="Symbol" pitchFamily="18" charset="2"/>
              </a:rPr>
              <a:t> n</a:t>
            </a:r>
            <a:r>
              <a:rPr lang="en-US" sz="2400" dirty="0"/>
              <a:t>} is a CFL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k</a:t>
            </a:r>
            <a:r>
              <a:rPr lang="en-US" sz="2400" dirty="0"/>
              <a:t> be as given by the pumping lemma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Choose </a:t>
            </a:r>
            <a:r>
              <a:rPr lang="en-US" sz="2400" i="1" dirty="0"/>
              <a:t>z</a:t>
            </a:r>
            <a:r>
              <a:rPr lang="en-US" sz="2400" dirty="0"/>
              <a:t> = 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k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k</a:t>
            </a:r>
            <a:r>
              <a:rPr lang="en-US" sz="2400" i="1" dirty="0" err="1"/>
              <a:t>c</a:t>
            </a:r>
            <a:r>
              <a:rPr lang="en-US" sz="2400" i="1" baseline="30000" dirty="0" err="1"/>
              <a:t>k</a:t>
            </a:r>
            <a:r>
              <a:rPr lang="en-US" sz="2400" i="1" dirty="0"/>
              <a:t>,</a:t>
            </a:r>
            <a:r>
              <a:rPr lang="en-US" sz="2400" dirty="0"/>
              <a:t> so we have </a:t>
            </a:r>
            <a:r>
              <a:rPr lang="en-US" sz="2400" i="1" dirty="0"/>
              <a:t>z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dirty="0"/>
              <a:t> and |</a:t>
            </a:r>
            <a:r>
              <a:rPr lang="en-US" sz="2400" i="1" dirty="0"/>
              <a:t>z</a:t>
            </a:r>
            <a:r>
              <a:rPr lang="en-US" sz="2400" dirty="0"/>
              <a:t>|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 smtClean="0"/>
              <a:t>Now </a:t>
            </a:r>
            <a:r>
              <a:rPr lang="en-US" sz="2400" i="1" dirty="0" err="1"/>
              <a:t>uvwxy</a:t>
            </a:r>
            <a:r>
              <a:rPr lang="en-US" sz="2400" dirty="0"/>
              <a:t> = </a:t>
            </a:r>
            <a:r>
              <a:rPr lang="en-US" sz="2400" i="1" dirty="0" err="1"/>
              <a:t>a</a:t>
            </a:r>
            <a:r>
              <a:rPr lang="en-US" sz="2400" i="1" baseline="30000" dirty="0" err="1"/>
              <a:t>k</a:t>
            </a:r>
            <a:r>
              <a:rPr lang="en-US" sz="2400" i="1" dirty="0" err="1"/>
              <a:t>b</a:t>
            </a:r>
            <a:r>
              <a:rPr lang="en-US" sz="2400" i="1" baseline="30000" dirty="0" err="1"/>
              <a:t>k</a:t>
            </a:r>
            <a:r>
              <a:rPr lang="en-US" sz="2400" i="1" dirty="0" err="1"/>
              <a:t>c</a:t>
            </a:r>
            <a:r>
              <a:rPr lang="en-US" sz="2400" i="1" baseline="30000" dirty="0" err="1"/>
              <a:t>k</a:t>
            </a:r>
            <a:r>
              <a:rPr lang="en-US" sz="2400" dirty="0"/>
              <a:t>, </a:t>
            </a:r>
            <a:r>
              <a:rPr lang="en-US" sz="2400" i="1" dirty="0"/>
              <a:t>v </a:t>
            </a:r>
            <a:r>
              <a:rPr lang="en-US" sz="2400" dirty="0"/>
              <a:t>and</a:t>
            </a:r>
            <a:r>
              <a:rPr lang="en-US" sz="2400" i="1" dirty="0"/>
              <a:t> x</a:t>
            </a:r>
            <a:r>
              <a:rPr lang="en-US" sz="2400" dirty="0"/>
              <a:t> are not both 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i="1" dirty="0"/>
              <a:t>|</a:t>
            </a:r>
            <a:r>
              <a:rPr lang="en-US" sz="2400" i="1" dirty="0" err="1"/>
              <a:t>vwx</a:t>
            </a:r>
            <a:r>
              <a:rPr lang="en-US" sz="2400" i="1" dirty="0"/>
              <a:t>|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, and for all </a:t>
            </a:r>
            <a:r>
              <a:rPr lang="en-US" sz="2400" i="1" dirty="0"/>
              <a:t>i</a:t>
            </a:r>
            <a:r>
              <a:rPr lang="en-US" sz="2400" dirty="0"/>
              <a:t>, </a:t>
            </a:r>
            <a:r>
              <a:rPr lang="en-US" sz="2400" i="1" dirty="0" err="1"/>
              <a:t>uv</a:t>
            </a:r>
            <a:r>
              <a:rPr lang="en-US" sz="2400" i="1" baseline="30000" dirty="0" err="1"/>
              <a:t>i</a:t>
            </a:r>
            <a:r>
              <a:rPr lang="en-US" sz="2400" i="1" dirty="0" err="1"/>
              <a:t>wx</a:t>
            </a:r>
            <a:r>
              <a:rPr lang="en-US" sz="2400" i="1" baseline="30000" dirty="0" err="1"/>
              <a:t>i</a:t>
            </a:r>
            <a:r>
              <a:rPr lang="en-US" sz="2400" i="1" dirty="0" err="1"/>
              <a:t>y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Now consider pumping with </a:t>
            </a:r>
            <a:r>
              <a:rPr lang="en-US" sz="2400" i="1" dirty="0"/>
              <a:t>i</a:t>
            </a:r>
            <a:r>
              <a:rPr lang="en-US" sz="2400" dirty="0"/>
              <a:t> = 2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i="1" dirty="0"/>
              <a:t>v </a:t>
            </a:r>
            <a:r>
              <a:rPr lang="en-US" sz="2400" dirty="0"/>
              <a:t>and</a:t>
            </a:r>
            <a:r>
              <a:rPr lang="en-US" sz="2400" i="1" dirty="0"/>
              <a:t> x</a:t>
            </a:r>
            <a:r>
              <a:rPr lang="en-US" sz="2400" dirty="0"/>
              <a:t> cannot contain more than one kind of symbol each; otherwise </a:t>
            </a:r>
            <a:r>
              <a:rPr lang="en-US" sz="2400" i="1" dirty="0"/>
              <a:t>uv</a:t>
            </a:r>
            <a:r>
              <a:rPr lang="en-US" sz="2400" baseline="30000" dirty="0"/>
              <a:t>2</a:t>
            </a:r>
            <a:r>
              <a:rPr lang="en-US" sz="2400" i="1" dirty="0"/>
              <a:t>wx</a:t>
            </a:r>
            <a:r>
              <a:rPr lang="en-US" sz="2400" baseline="30000" dirty="0"/>
              <a:t>2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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*</a:t>
            </a:r>
            <a:r>
              <a:rPr lang="en-US" sz="2400" i="1" dirty="0"/>
              <a:t>b</a:t>
            </a:r>
            <a:r>
              <a:rPr lang="en-US" sz="2400" dirty="0"/>
              <a:t>*</a:t>
            </a:r>
            <a:r>
              <a:rPr lang="en-US" sz="2400" i="1" dirty="0"/>
              <a:t>c</a:t>
            </a:r>
            <a:r>
              <a:rPr lang="en-US" sz="2400" dirty="0"/>
              <a:t>*)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That leaves 6 cases…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6858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The language {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30000">
                <a:solidFill>
                  <a:schemeClr val="tx2"/>
                </a:solidFill>
              </a:rPr>
              <a:t>n</a:t>
            </a:r>
            <a:r>
              <a:rPr lang="en-US" i="1">
                <a:solidFill>
                  <a:schemeClr val="tx2"/>
                </a:solidFill>
              </a:rPr>
              <a:t>b</a:t>
            </a:r>
            <a:r>
              <a:rPr lang="en-US" i="1" baseline="30000">
                <a:solidFill>
                  <a:schemeClr val="tx2"/>
                </a:solidFill>
              </a:rPr>
              <a:t>m</a:t>
            </a:r>
            <a:r>
              <a:rPr lang="en-US" i="1">
                <a:solidFill>
                  <a:schemeClr val="tx2"/>
                </a:solidFill>
              </a:rPr>
              <a:t>c</a:t>
            </a:r>
            <a:r>
              <a:rPr lang="en-US" i="1" baseline="30000">
                <a:solidFill>
                  <a:schemeClr val="tx2"/>
                </a:solidFill>
              </a:rPr>
              <a:t>n</a:t>
            </a:r>
            <a:r>
              <a:rPr lang="en-US" i="1">
                <a:solidFill>
                  <a:schemeClr val="tx2"/>
                </a:solidFill>
              </a:rPr>
              <a:t> | m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 n</a:t>
            </a:r>
            <a:r>
              <a:rPr lang="en-US">
                <a:solidFill>
                  <a:schemeClr val="tx2"/>
                </a:solidFill>
              </a:rPr>
              <a:t>} is not context free.</a:t>
            </a:r>
          </a:p>
        </p:txBody>
      </p:sp>
    </p:spTree>
    <p:extLst>
      <p:ext uri="{BB962C8B-B14F-4D97-AF65-F5344CB8AC3E}">
        <p14:creationId xmlns:p14="http://schemas.microsoft.com/office/powerpoint/2010/main" xmlns="" val="368176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2133600" y="533400"/>
          <a:ext cx="5637213" cy="2841625"/>
        </p:xfrm>
        <a:graphic>
          <a:graphicData uri="http://schemas.openxmlformats.org/presentationml/2006/ole">
            <p:oleObj spid="_x0000_s2063" name="Document" r:id="rId4" imgW="5635752" imgH="2840736" progId="Word.Document.8">
              <p:embed/>
            </p:oleObj>
          </a:graphicData>
        </a:graphic>
      </p:graphicFrame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85800" y="3352800"/>
            <a:ext cx="777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But cases 1-5 have </a:t>
            </a:r>
            <a:r>
              <a:rPr lang="en-US" i="1"/>
              <a:t>uv</a:t>
            </a:r>
            <a:r>
              <a:rPr lang="en-US" i="1" baseline="30000"/>
              <a:t>2</a:t>
            </a:r>
            <a:r>
              <a:rPr lang="en-US" i="1"/>
              <a:t>wx</a:t>
            </a:r>
            <a:r>
              <a:rPr lang="en-US" i="1" baseline="30000"/>
              <a:t>2</a:t>
            </a:r>
            <a:r>
              <a:rPr lang="en-US" i="1"/>
              <a:t>y </a:t>
            </a:r>
            <a:r>
              <a:rPr lang="en-US">
                <a:sym typeface="Symbol" pitchFamily="18" charset="2"/>
              </a:rPr>
              <a:t></a:t>
            </a:r>
            <a:r>
              <a:rPr lang="en-US"/>
              <a:t> </a:t>
            </a:r>
            <a:r>
              <a:rPr lang="en-US" i="1"/>
              <a:t>L</a:t>
            </a:r>
            <a:r>
              <a:rPr lang="en-US"/>
              <a:t> :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Case 1 has more </a:t>
            </a:r>
            <a:r>
              <a:rPr lang="en-US" sz="2000" i="1"/>
              <a:t>a</a:t>
            </a:r>
            <a:r>
              <a:rPr lang="en-US" sz="2000"/>
              <a:t>s than </a:t>
            </a:r>
            <a:r>
              <a:rPr lang="en-US" sz="2000" i="1"/>
              <a:t>c</a:t>
            </a:r>
            <a:r>
              <a:rPr lang="en-US" sz="2000"/>
              <a:t>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Case 2 has more </a:t>
            </a:r>
            <a:r>
              <a:rPr lang="en-US" sz="2000" i="1"/>
              <a:t>a</a:t>
            </a:r>
            <a:r>
              <a:rPr lang="en-US" sz="2000"/>
              <a:t>s than </a:t>
            </a:r>
            <a:r>
              <a:rPr lang="en-US" sz="2000" i="1"/>
              <a:t>c</a:t>
            </a:r>
            <a:r>
              <a:rPr lang="en-US" sz="2000"/>
              <a:t>s, or more </a:t>
            </a:r>
            <a:r>
              <a:rPr lang="en-US" sz="2000" i="1"/>
              <a:t>b</a:t>
            </a:r>
            <a:r>
              <a:rPr lang="en-US" sz="2000"/>
              <a:t>s than </a:t>
            </a:r>
            <a:r>
              <a:rPr lang="en-US" sz="2000" i="1"/>
              <a:t>c</a:t>
            </a:r>
            <a:r>
              <a:rPr lang="en-US" sz="2000"/>
              <a:t>s, or both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Case 3 has more </a:t>
            </a:r>
            <a:r>
              <a:rPr lang="en-US" sz="2000" i="1"/>
              <a:t>b</a:t>
            </a:r>
            <a:r>
              <a:rPr lang="en-US" sz="2000"/>
              <a:t>s than </a:t>
            </a:r>
            <a:r>
              <a:rPr lang="en-US" sz="2000" i="1"/>
              <a:t>a</a:t>
            </a:r>
            <a:r>
              <a:rPr lang="en-US" sz="2000"/>
              <a:t>s and more </a:t>
            </a:r>
            <a:r>
              <a:rPr lang="en-US" sz="2000" i="1"/>
              <a:t>b</a:t>
            </a:r>
            <a:r>
              <a:rPr lang="en-US" sz="2000"/>
              <a:t>s than </a:t>
            </a:r>
            <a:r>
              <a:rPr lang="en-US" sz="2000" i="1"/>
              <a:t>c</a:t>
            </a:r>
            <a:r>
              <a:rPr lang="en-US" sz="2000"/>
              <a:t>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Case 4 has more </a:t>
            </a:r>
            <a:r>
              <a:rPr lang="en-US" sz="2000" i="1"/>
              <a:t>b</a:t>
            </a:r>
            <a:r>
              <a:rPr lang="en-US" sz="2000"/>
              <a:t>s than </a:t>
            </a:r>
            <a:r>
              <a:rPr lang="en-US" sz="2000" i="1"/>
              <a:t>a</a:t>
            </a:r>
            <a:r>
              <a:rPr lang="en-US" sz="2000"/>
              <a:t>s, or more </a:t>
            </a:r>
            <a:r>
              <a:rPr lang="en-US" sz="2000" i="1"/>
              <a:t>c</a:t>
            </a:r>
            <a:r>
              <a:rPr lang="en-US" sz="2000"/>
              <a:t>s than </a:t>
            </a:r>
            <a:r>
              <a:rPr lang="en-US" sz="2000" i="1"/>
              <a:t>a</a:t>
            </a:r>
            <a:r>
              <a:rPr lang="en-US" sz="2000"/>
              <a:t>s, or both</a:t>
            </a:r>
            <a:endParaRPr lang="en-US" sz="2000" i="1"/>
          </a:p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/>
              <a:t>Case 5 has more </a:t>
            </a:r>
            <a:r>
              <a:rPr lang="en-US" sz="2000" i="1"/>
              <a:t>c</a:t>
            </a:r>
            <a:r>
              <a:rPr lang="en-US" sz="2000"/>
              <a:t>s than </a:t>
            </a:r>
            <a:r>
              <a:rPr lang="en-US" sz="2000" i="1"/>
              <a:t>a</a:t>
            </a:r>
            <a:r>
              <a:rPr lang="en-US" sz="2000"/>
              <a:t>s and more </a:t>
            </a:r>
            <a:r>
              <a:rPr lang="en-US" sz="2000" i="1"/>
              <a:t>c</a:t>
            </a:r>
            <a:r>
              <a:rPr lang="en-US" sz="2000"/>
              <a:t>s than </a:t>
            </a:r>
            <a:r>
              <a:rPr lang="en-US" sz="2000" i="1"/>
              <a:t>b</a:t>
            </a:r>
            <a:r>
              <a:rPr lang="en-US" sz="2000"/>
              <a:t>s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And case 6 contradicts |</a:t>
            </a:r>
            <a:r>
              <a:rPr lang="en-US" i="1"/>
              <a:t>vwx</a:t>
            </a:r>
            <a:r>
              <a:rPr lang="en-US"/>
              <a:t>|</a:t>
            </a:r>
            <a:r>
              <a:rPr lang="en-US">
                <a:sym typeface="Symbol" pitchFamily="18" charset="2"/>
              </a:rPr>
              <a:t></a:t>
            </a:r>
            <a:r>
              <a:rPr lang="en-US" i="1">
                <a:sym typeface="Symbol" pitchFamily="18" charset="2"/>
              </a:rPr>
              <a:t>k</a:t>
            </a:r>
            <a:endParaRPr lang="en-US"/>
          </a:p>
          <a:p>
            <a:pPr marL="533400" indent="-5334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By contradiction, </a:t>
            </a:r>
            <a:r>
              <a:rPr lang="en-US" i="1"/>
              <a:t>L</a:t>
            </a:r>
            <a:r>
              <a:rPr lang="en-US"/>
              <a:t> = {</a:t>
            </a:r>
            <a:r>
              <a:rPr lang="en-US" i="1"/>
              <a:t>a</a:t>
            </a:r>
            <a:r>
              <a:rPr lang="en-US" i="1" baseline="30000"/>
              <a:t>n</a:t>
            </a:r>
            <a:r>
              <a:rPr lang="en-US" i="1"/>
              <a:t>b</a:t>
            </a:r>
            <a:r>
              <a:rPr lang="en-US" i="1" baseline="30000"/>
              <a:t>m</a:t>
            </a:r>
            <a:r>
              <a:rPr lang="en-US" i="1"/>
              <a:t>c</a:t>
            </a:r>
            <a:r>
              <a:rPr lang="en-US" i="1" baseline="30000"/>
              <a:t>n</a:t>
            </a:r>
            <a:r>
              <a:rPr lang="en-US"/>
              <a:t> |  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} is not a CFL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xmlns="" val="312462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69976"/>
            <a:ext cx="8839200" cy="348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21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455008"/>
            <a:ext cx="8839200" cy="467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98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975"/>
            <a:ext cx="800100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08604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 </a:t>
            </a:r>
            <a:r>
              <a:rPr lang="en-US" dirty="0" smtClean="0">
                <a:latin typeface="Algerian"/>
              </a:rPr>
              <a:t>=&gt;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/>
              <a:t>XY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dirty="0">
                <a:sym typeface="Wingdings" pitchFamily="2" charset="2"/>
              </a:rPr>
              <a:t>	  </a:t>
            </a:r>
            <a:r>
              <a:rPr lang="en-US" dirty="0">
                <a:latin typeface="Algerian"/>
              </a:rPr>
              <a:t>=&gt;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/>
              <a:t>aY</a:t>
            </a:r>
            <a:endParaRPr lang="en-GB" dirty="0"/>
          </a:p>
          <a:p>
            <a:pPr>
              <a:buFont typeface="Wingdings" pitchFamily="2" charset="2"/>
              <a:buNone/>
              <a:defRPr/>
            </a:pPr>
            <a:r>
              <a:rPr lang="en-GB" dirty="0">
                <a:sym typeface="Wingdings" pitchFamily="2" charset="2"/>
              </a:rPr>
              <a:t>	  </a:t>
            </a:r>
            <a:r>
              <a:rPr lang="en-US" dirty="0">
                <a:latin typeface="Algerian"/>
              </a:rPr>
              <a:t>=&gt;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/>
              <a:t>ab</a:t>
            </a:r>
            <a:endParaRPr lang="en-GB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27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 </a:t>
            </a:r>
            <a:r>
              <a:rPr lang="en-US" dirty="0" smtClean="0">
                <a:latin typeface="Algerian"/>
              </a:rPr>
              <a:t>=&gt;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/>
              <a:t>XY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dirty="0">
                <a:sym typeface="Wingdings" pitchFamily="2" charset="2"/>
              </a:rPr>
              <a:t>	  </a:t>
            </a:r>
            <a:r>
              <a:rPr lang="en-US" dirty="0">
                <a:latin typeface="Algerian"/>
              </a:rPr>
              <a:t>=&gt;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/>
              <a:t>aY</a:t>
            </a:r>
            <a:endParaRPr lang="en-GB" dirty="0"/>
          </a:p>
          <a:p>
            <a:pPr>
              <a:buFont typeface="Wingdings" pitchFamily="2" charset="2"/>
              <a:buNone/>
              <a:defRPr/>
            </a:pPr>
            <a:r>
              <a:rPr lang="en-GB" dirty="0">
                <a:sym typeface="Wingdings" pitchFamily="2" charset="2"/>
              </a:rPr>
              <a:t>	  </a:t>
            </a:r>
            <a:r>
              <a:rPr lang="en-US" dirty="0">
                <a:latin typeface="Algerian"/>
              </a:rPr>
              <a:t>=&gt;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 err="1" smtClean="0"/>
              <a:t>ab</a:t>
            </a:r>
            <a:endParaRPr lang="en-GB" dirty="0"/>
          </a:p>
          <a:p>
            <a:pPr>
              <a:defRPr/>
            </a:pPr>
            <a:r>
              <a:rPr lang="en-GB" dirty="0"/>
              <a:t>Here one live and two dead productions are used to generate a </a:t>
            </a:r>
            <a:r>
              <a:rPr lang="en-GB" dirty="0" smtClean="0"/>
              <a:t>word 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Theorem 32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122318" cy="498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95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8774"/>
            <a:ext cx="8229600" cy="479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35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2845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06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8532</TotalTime>
  <Words>791</Words>
  <Application>Microsoft Office PowerPoint</Application>
  <PresentationFormat>On-screen Show (4:3)</PresentationFormat>
  <Paragraphs>101</Paragraphs>
  <Slides>48</Slides>
  <Notes>7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Document</vt:lpstr>
      <vt:lpstr>Non-Context-Free language</vt:lpstr>
      <vt:lpstr>Non-Context-Free language</vt:lpstr>
      <vt:lpstr>Terminology</vt:lpstr>
      <vt:lpstr>Theorem 32</vt:lpstr>
      <vt:lpstr>Example</vt:lpstr>
      <vt:lpstr>Example</vt:lpstr>
      <vt:lpstr>Proof of Theorem 32</vt:lpstr>
      <vt:lpstr>Proof of Theorem 32</vt:lpstr>
      <vt:lpstr>Proof of Theorem 32</vt:lpstr>
      <vt:lpstr>Theorem 33</vt:lpstr>
      <vt:lpstr>Proof of Theorem 33</vt:lpstr>
      <vt:lpstr>Proof of Theorem 33</vt:lpstr>
      <vt:lpstr>Proof of Theorem 33</vt:lpstr>
      <vt:lpstr>Self-embedded nonterminal</vt:lpstr>
      <vt:lpstr>Example</vt:lpstr>
      <vt:lpstr>Slide 16</vt:lpstr>
      <vt:lpstr>Slide 17</vt:lpstr>
      <vt:lpstr>Notation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Another Way to Prove</vt:lpstr>
      <vt:lpstr>The Insight</vt:lpstr>
      <vt:lpstr>Slide 41</vt:lpstr>
      <vt:lpstr>{anbncn} Is Not Context Free</vt:lpstr>
      <vt:lpstr>{anbncn}, Continued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</dc:creator>
  <cp:lastModifiedBy>Nauman</cp:lastModifiedBy>
  <cp:revision>232</cp:revision>
  <dcterms:created xsi:type="dcterms:W3CDTF">2011-10-20T18:40:42Z</dcterms:created>
  <dcterms:modified xsi:type="dcterms:W3CDTF">2013-12-06T17:41:17Z</dcterms:modified>
</cp:coreProperties>
</file>